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0" r:id="rId15"/>
    <p:sldId id="261" r:id="rId16"/>
    <p:sldId id="277" r:id="rId17"/>
    <p:sldId id="278" r:id="rId18"/>
    <p:sldId id="279" r:id="rId19"/>
    <p:sldId id="280" r:id="rId20"/>
    <p:sldId id="281" r:id="rId21"/>
    <p:sldId id="262" r:id="rId22"/>
    <p:sldId id="282" r:id="rId23"/>
    <p:sldId id="283" r:id="rId24"/>
    <p:sldId id="285" r:id="rId25"/>
    <p:sldId id="286" r:id="rId26"/>
    <p:sldId id="287" r:id="rId27"/>
    <p:sldId id="284" r:id="rId28"/>
    <p:sldId id="288" r:id="rId29"/>
    <p:sldId id="264" r:id="rId30"/>
    <p:sldId id="265" r:id="rId31"/>
    <p:sldId id="289" r:id="rId32"/>
    <p:sldId id="290" r:id="rId33"/>
    <p:sldId id="266" r:id="rId34"/>
    <p:sldId id="267" r:id="rId35"/>
    <p:sldId id="304" r:id="rId36"/>
    <p:sldId id="306" r:id="rId37"/>
    <p:sldId id="307" r:id="rId38"/>
    <p:sldId id="308" r:id="rId39"/>
    <p:sldId id="309" r:id="rId40"/>
    <p:sldId id="310" r:id="rId41"/>
    <p:sldId id="314" r:id="rId42"/>
    <p:sldId id="315" r:id="rId43"/>
    <p:sldId id="316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00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61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04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35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2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9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19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9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90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26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6000">
              <a:schemeClr val="accent2">
                <a:lumMod val="20000"/>
                <a:lumOff val="80000"/>
              </a:schemeClr>
            </a:gs>
            <a:gs pos="95000">
              <a:schemeClr val="accent2">
                <a:lumMod val="20000"/>
                <a:lumOff val="80000"/>
              </a:schemeClr>
            </a:gs>
            <a:gs pos="100000">
              <a:schemeClr val="accent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0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15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36.png"/><Relationship Id="rId10" Type="http://schemas.openxmlformats.org/officeDocument/2006/relationships/image" Target="../media/image70.png"/><Relationship Id="rId4" Type="http://schemas.openxmlformats.org/officeDocument/2006/relationships/image" Target="../media/image35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15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" Type="http://schemas.openxmlformats.org/officeDocument/2006/relationships/image" Target="../media/image75.png"/><Relationship Id="rId16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36.png"/><Relationship Id="rId15" Type="http://schemas.openxmlformats.org/officeDocument/2006/relationships/image" Target="../media/image85.png"/><Relationship Id="rId10" Type="http://schemas.openxmlformats.org/officeDocument/2006/relationships/image" Target="../media/image80.png"/><Relationship Id="rId4" Type="http://schemas.openxmlformats.org/officeDocument/2006/relationships/image" Target="../media/image35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15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image" Target="../media/image88.png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36.png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4" Type="http://schemas.openxmlformats.org/officeDocument/2006/relationships/image" Target="../media/image35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103.png"/><Relationship Id="rId3" Type="http://schemas.openxmlformats.org/officeDocument/2006/relationships/image" Target="../media/image15.png"/><Relationship Id="rId7" Type="http://schemas.openxmlformats.org/officeDocument/2006/relationships/image" Target="../media/image90.png"/><Relationship Id="rId12" Type="http://schemas.openxmlformats.org/officeDocument/2006/relationships/image" Target="../media/image97.png"/><Relationship Id="rId17" Type="http://schemas.openxmlformats.org/officeDocument/2006/relationships/image" Target="../media/image107.png"/><Relationship Id="rId2" Type="http://schemas.openxmlformats.org/officeDocument/2006/relationships/image" Target="../media/image88.png"/><Relationship Id="rId16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102.png"/><Relationship Id="rId5" Type="http://schemas.openxmlformats.org/officeDocument/2006/relationships/image" Target="../media/image36.png"/><Relationship Id="rId15" Type="http://schemas.openxmlformats.org/officeDocument/2006/relationships/image" Target="../media/image105.png"/><Relationship Id="rId10" Type="http://schemas.openxmlformats.org/officeDocument/2006/relationships/image" Target="../media/image101.png"/><Relationship Id="rId4" Type="http://schemas.openxmlformats.org/officeDocument/2006/relationships/image" Target="../media/image35.png"/><Relationship Id="rId9" Type="http://schemas.openxmlformats.org/officeDocument/2006/relationships/image" Target="../media/image100.png"/><Relationship Id="rId14" Type="http://schemas.openxmlformats.org/officeDocument/2006/relationships/image" Target="../media/image10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10.png"/><Relationship Id="rId3" Type="http://schemas.openxmlformats.org/officeDocument/2006/relationships/image" Target="../media/image109.png"/><Relationship Id="rId7" Type="http://schemas.openxmlformats.org/officeDocument/2006/relationships/image" Target="../media/image114.png"/><Relationship Id="rId12" Type="http://schemas.openxmlformats.org/officeDocument/2006/relationships/image" Target="../media/image125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24.png"/><Relationship Id="rId5" Type="http://schemas.openxmlformats.org/officeDocument/2006/relationships/image" Target="../media/image112.png"/><Relationship Id="rId10" Type="http://schemas.openxmlformats.org/officeDocument/2006/relationships/image" Target="../media/image123.png"/><Relationship Id="rId4" Type="http://schemas.openxmlformats.org/officeDocument/2006/relationships/image" Target="../media/image111.png"/><Relationship Id="rId9" Type="http://schemas.openxmlformats.org/officeDocument/2006/relationships/image" Target="../media/image122.png"/><Relationship Id="rId14" Type="http://schemas.openxmlformats.org/officeDocument/2006/relationships/image" Target="../media/image1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29.png"/><Relationship Id="rId3" Type="http://schemas.openxmlformats.org/officeDocument/2006/relationships/image" Target="../media/image109.png"/><Relationship Id="rId7" Type="http://schemas.openxmlformats.org/officeDocument/2006/relationships/image" Target="../media/image114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" Type="http://schemas.openxmlformats.org/officeDocument/2006/relationships/image" Target="../media/image108.png"/><Relationship Id="rId16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27.png"/><Relationship Id="rId5" Type="http://schemas.openxmlformats.org/officeDocument/2006/relationships/image" Target="../media/image112.png"/><Relationship Id="rId15" Type="http://schemas.openxmlformats.org/officeDocument/2006/relationships/image" Target="../media/image131.png"/><Relationship Id="rId10" Type="http://schemas.openxmlformats.org/officeDocument/2006/relationships/image" Target="../media/image120.png"/><Relationship Id="rId4" Type="http://schemas.openxmlformats.org/officeDocument/2006/relationships/image" Target="../media/image111.png"/><Relationship Id="rId9" Type="http://schemas.openxmlformats.org/officeDocument/2006/relationships/image" Target="../media/image110.png"/><Relationship Id="rId14" Type="http://schemas.openxmlformats.org/officeDocument/2006/relationships/image" Target="../media/image1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6.png"/><Relationship Id="rId3" Type="http://schemas.openxmlformats.org/officeDocument/2006/relationships/image" Target="../media/image109.png"/><Relationship Id="rId7" Type="http://schemas.openxmlformats.org/officeDocument/2006/relationships/image" Target="../media/image114.png"/><Relationship Id="rId12" Type="http://schemas.openxmlformats.org/officeDocument/2006/relationships/image" Target="../media/image135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34.png"/><Relationship Id="rId5" Type="http://schemas.openxmlformats.org/officeDocument/2006/relationships/image" Target="../media/image112.png"/><Relationship Id="rId15" Type="http://schemas.openxmlformats.org/officeDocument/2006/relationships/image" Target="../media/image138.png"/><Relationship Id="rId10" Type="http://schemas.openxmlformats.org/officeDocument/2006/relationships/image" Target="../media/image120.png"/><Relationship Id="rId4" Type="http://schemas.openxmlformats.org/officeDocument/2006/relationships/image" Target="../media/image111.png"/><Relationship Id="rId9" Type="http://schemas.openxmlformats.org/officeDocument/2006/relationships/image" Target="../media/image110.png"/><Relationship Id="rId14" Type="http://schemas.openxmlformats.org/officeDocument/2006/relationships/image" Target="../media/image1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40.png"/><Relationship Id="rId18" Type="http://schemas.openxmlformats.org/officeDocument/2006/relationships/image" Target="../media/image145.png"/><Relationship Id="rId3" Type="http://schemas.openxmlformats.org/officeDocument/2006/relationships/image" Target="../media/image109.png"/><Relationship Id="rId7" Type="http://schemas.openxmlformats.org/officeDocument/2006/relationships/image" Target="../media/image114.png"/><Relationship Id="rId12" Type="http://schemas.openxmlformats.org/officeDocument/2006/relationships/image" Target="../media/image139.png"/><Relationship Id="rId17" Type="http://schemas.openxmlformats.org/officeDocument/2006/relationships/image" Target="../media/image144.png"/><Relationship Id="rId2" Type="http://schemas.openxmlformats.org/officeDocument/2006/relationships/image" Target="../media/image108.png"/><Relationship Id="rId16" Type="http://schemas.openxmlformats.org/officeDocument/2006/relationships/image" Target="../media/image143.png"/><Relationship Id="rId20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38.png"/><Relationship Id="rId5" Type="http://schemas.openxmlformats.org/officeDocument/2006/relationships/image" Target="../media/image112.png"/><Relationship Id="rId15" Type="http://schemas.openxmlformats.org/officeDocument/2006/relationships/image" Target="../media/image142.png"/><Relationship Id="rId10" Type="http://schemas.openxmlformats.org/officeDocument/2006/relationships/image" Target="../media/image120.png"/><Relationship Id="rId19" Type="http://schemas.openxmlformats.org/officeDocument/2006/relationships/image" Target="../media/image146.png"/><Relationship Id="rId4" Type="http://schemas.openxmlformats.org/officeDocument/2006/relationships/image" Target="../media/image111.png"/><Relationship Id="rId9" Type="http://schemas.openxmlformats.org/officeDocument/2006/relationships/image" Target="../media/image110.png"/><Relationship Id="rId14" Type="http://schemas.openxmlformats.org/officeDocument/2006/relationships/image" Target="../media/image1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161.png"/><Relationship Id="rId7" Type="http://schemas.openxmlformats.org/officeDocument/2006/relationships/image" Target="../media/image164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5" Type="http://schemas.openxmlformats.org/officeDocument/2006/relationships/image" Target="../media/image160.png"/><Relationship Id="rId10" Type="http://schemas.openxmlformats.org/officeDocument/2006/relationships/image" Target="../media/image167.png"/><Relationship Id="rId4" Type="http://schemas.openxmlformats.org/officeDocument/2006/relationships/image" Target="../media/image162.png"/><Relationship Id="rId9" Type="http://schemas.openxmlformats.org/officeDocument/2006/relationships/image" Target="../media/image16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60.png"/><Relationship Id="rId7" Type="http://schemas.openxmlformats.org/officeDocument/2006/relationships/image" Target="../media/image17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3" Type="http://schemas.openxmlformats.org/officeDocument/2006/relationships/image" Target="../media/image160.png"/><Relationship Id="rId7" Type="http://schemas.openxmlformats.org/officeDocument/2006/relationships/image" Target="../media/image175.png"/><Relationship Id="rId12" Type="http://schemas.openxmlformats.org/officeDocument/2006/relationships/image" Target="../media/image18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5" Type="http://schemas.openxmlformats.org/officeDocument/2006/relationships/image" Target="../media/image173.png"/><Relationship Id="rId10" Type="http://schemas.openxmlformats.org/officeDocument/2006/relationships/image" Target="../media/image178.png"/><Relationship Id="rId4" Type="http://schemas.openxmlformats.org/officeDocument/2006/relationships/image" Target="../media/image167.png"/><Relationship Id="rId9" Type="http://schemas.openxmlformats.org/officeDocument/2006/relationships/image" Target="../media/image17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4" Type="http://schemas.openxmlformats.org/officeDocument/2006/relationships/image" Target="../media/image183.png"/><Relationship Id="rId9" Type="http://schemas.openxmlformats.org/officeDocument/2006/relationships/image" Target="../media/image18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3" Type="http://schemas.openxmlformats.org/officeDocument/2006/relationships/image" Target="../media/image188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90.png"/><Relationship Id="rId10" Type="http://schemas.openxmlformats.org/officeDocument/2006/relationships/image" Target="../media/image195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png"/><Relationship Id="rId3" Type="http://schemas.openxmlformats.org/officeDocument/2006/relationships/image" Target="../media/image201.png"/><Relationship Id="rId7" Type="http://schemas.openxmlformats.org/officeDocument/2006/relationships/image" Target="../media/image20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png"/><Relationship Id="rId11" Type="http://schemas.openxmlformats.org/officeDocument/2006/relationships/image" Target="../media/image209.png"/><Relationship Id="rId5" Type="http://schemas.openxmlformats.org/officeDocument/2006/relationships/image" Target="../media/image203.png"/><Relationship Id="rId10" Type="http://schemas.openxmlformats.org/officeDocument/2006/relationships/image" Target="../media/image208.png"/><Relationship Id="rId4" Type="http://schemas.openxmlformats.org/officeDocument/2006/relationships/image" Target="../media/image202.png"/><Relationship Id="rId9" Type="http://schemas.openxmlformats.org/officeDocument/2006/relationships/image" Target="../media/image20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3" Type="http://schemas.openxmlformats.org/officeDocument/2006/relationships/image" Target="../media/image209.png"/><Relationship Id="rId7" Type="http://schemas.openxmlformats.org/officeDocument/2006/relationships/image" Target="../media/image212.png"/><Relationship Id="rId12" Type="http://schemas.openxmlformats.org/officeDocument/2006/relationships/image" Target="../media/image216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2.png"/><Relationship Id="rId11" Type="http://schemas.openxmlformats.org/officeDocument/2006/relationships/image" Target="../media/image207.png"/><Relationship Id="rId5" Type="http://schemas.openxmlformats.org/officeDocument/2006/relationships/image" Target="../media/image211.png"/><Relationship Id="rId10" Type="http://schemas.openxmlformats.org/officeDocument/2006/relationships/image" Target="../media/image215.png"/><Relationship Id="rId4" Type="http://schemas.openxmlformats.org/officeDocument/2006/relationships/image" Target="../media/image210.png"/><Relationship Id="rId9" Type="http://schemas.openxmlformats.org/officeDocument/2006/relationships/image" Target="../media/image21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png"/><Relationship Id="rId3" Type="http://schemas.openxmlformats.org/officeDocument/2006/relationships/image" Target="../media/image209.png"/><Relationship Id="rId7" Type="http://schemas.openxmlformats.org/officeDocument/2006/relationships/image" Target="../media/image21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8.png"/><Relationship Id="rId11" Type="http://schemas.openxmlformats.org/officeDocument/2006/relationships/image" Target="../media/image222.png"/><Relationship Id="rId5" Type="http://schemas.openxmlformats.org/officeDocument/2006/relationships/image" Target="../media/image217.png"/><Relationship Id="rId10" Type="http://schemas.openxmlformats.org/officeDocument/2006/relationships/image" Target="../media/image221.png"/><Relationship Id="rId4" Type="http://schemas.openxmlformats.org/officeDocument/2006/relationships/image" Target="../media/image210.png"/><Relationship Id="rId9" Type="http://schemas.openxmlformats.org/officeDocument/2006/relationships/image" Target="../media/image2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png"/><Relationship Id="rId13" Type="http://schemas.openxmlformats.org/officeDocument/2006/relationships/image" Target="../media/image287.png"/><Relationship Id="rId3" Type="http://schemas.openxmlformats.org/officeDocument/2006/relationships/image" Target="../media/image224.png"/><Relationship Id="rId7" Type="http://schemas.openxmlformats.org/officeDocument/2006/relationships/image" Target="../media/image284.png"/><Relationship Id="rId12" Type="http://schemas.openxmlformats.org/officeDocument/2006/relationships/image" Target="../media/image22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0.png"/><Relationship Id="rId1" Type="http://schemas.openxmlformats.org/officeDocument/2006/relationships/tags" Target="../tags/tag1.xml"/><Relationship Id="rId6" Type="http://schemas.openxmlformats.org/officeDocument/2006/relationships/image" Target="../media/image283.png"/><Relationship Id="rId11" Type="http://schemas.openxmlformats.org/officeDocument/2006/relationships/image" Target="../media/image227.png"/><Relationship Id="rId5" Type="http://schemas.openxmlformats.org/officeDocument/2006/relationships/image" Target="../media/image282.png"/><Relationship Id="rId15" Type="http://schemas.openxmlformats.org/officeDocument/2006/relationships/image" Target="../media/image229.png"/><Relationship Id="rId10" Type="http://schemas.openxmlformats.org/officeDocument/2006/relationships/image" Target="../media/image226.png"/><Relationship Id="rId4" Type="http://schemas.openxmlformats.org/officeDocument/2006/relationships/image" Target="../media/image225.png"/><Relationship Id="rId9" Type="http://schemas.openxmlformats.org/officeDocument/2006/relationships/image" Target="../media/image286.png"/><Relationship Id="rId14" Type="http://schemas.openxmlformats.org/officeDocument/2006/relationships/image" Target="../media/image28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png"/><Relationship Id="rId13" Type="http://schemas.openxmlformats.org/officeDocument/2006/relationships/image" Target="../media/image241.png"/><Relationship Id="rId18" Type="http://schemas.openxmlformats.org/officeDocument/2006/relationships/image" Target="../media/image246.png"/><Relationship Id="rId3" Type="http://schemas.openxmlformats.org/officeDocument/2006/relationships/image" Target="../media/image231.png"/><Relationship Id="rId7" Type="http://schemas.openxmlformats.org/officeDocument/2006/relationships/image" Target="../media/image235.png"/><Relationship Id="rId12" Type="http://schemas.openxmlformats.org/officeDocument/2006/relationships/image" Target="../media/image240.png"/><Relationship Id="rId17" Type="http://schemas.openxmlformats.org/officeDocument/2006/relationships/image" Target="../media/image24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4.png"/><Relationship Id="rId1" Type="http://schemas.openxmlformats.org/officeDocument/2006/relationships/tags" Target="../tags/tag2.xml"/><Relationship Id="rId6" Type="http://schemas.openxmlformats.org/officeDocument/2006/relationships/image" Target="../media/image234.png"/><Relationship Id="rId11" Type="http://schemas.openxmlformats.org/officeDocument/2006/relationships/image" Target="../media/image239.png"/><Relationship Id="rId5" Type="http://schemas.openxmlformats.org/officeDocument/2006/relationships/image" Target="../media/image233.png"/><Relationship Id="rId15" Type="http://schemas.openxmlformats.org/officeDocument/2006/relationships/image" Target="../media/image243.png"/><Relationship Id="rId10" Type="http://schemas.openxmlformats.org/officeDocument/2006/relationships/image" Target="../media/image238.png"/><Relationship Id="rId4" Type="http://schemas.openxmlformats.org/officeDocument/2006/relationships/image" Target="../media/image232.png"/><Relationship Id="rId9" Type="http://schemas.openxmlformats.org/officeDocument/2006/relationships/image" Target="../media/image237.png"/><Relationship Id="rId14" Type="http://schemas.openxmlformats.org/officeDocument/2006/relationships/image" Target="../media/image24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png"/><Relationship Id="rId13" Type="http://schemas.openxmlformats.org/officeDocument/2006/relationships/image" Target="../media/image232.png"/><Relationship Id="rId3" Type="http://schemas.openxmlformats.org/officeDocument/2006/relationships/image" Target="../media/image231.png"/><Relationship Id="rId7" Type="http://schemas.openxmlformats.org/officeDocument/2006/relationships/image" Target="../media/image307.png"/><Relationship Id="rId12" Type="http://schemas.openxmlformats.org/officeDocument/2006/relationships/image" Target="../media/image3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306.png"/><Relationship Id="rId11" Type="http://schemas.openxmlformats.org/officeDocument/2006/relationships/image" Target="../media/image311.png"/><Relationship Id="rId5" Type="http://schemas.openxmlformats.org/officeDocument/2006/relationships/image" Target="../media/image305.png"/><Relationship Id="rId10" Type="http://schemas.openxmlformats.org/officeDocument/2006/relationships/image" Target="../media/image310.png"/><Relationship Id="rId9" Type="http://schemas.openxmlformats.org/officeDocument/2006/relationships/image" Target="../media/image30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png"/><Relationship Id="rId13" Type="http://schemas.openxmlformats.org/officeDocument/2006/relationships/image" Target="../media/image257.png"/><Relationship Id="rId3" Type="http://schemas.openxmlformats.org/officeDocument/2006/relationships/image" Target="../media/image231.png"/><Relationship Id="rId7" Type="http://schemas.openxmlformats.org/officeDocument/2006/relationships/image" Target="../media/image251.png"/><Relationship Id="rId12" Type="http://schemas.openxmlformats.org/officeDocument/2006/relationships/image" Target="../media/image25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2.png"/><Relationship Id="rId1" Type="http://schemas.openxmlformats.org/officeDocument/2006/relationships/tags" Target="../tags/tag4.xml"/><Relationship Id="rId6" Type="http://schemas.openxmlformats.org/officeDocument/2006/relationships/image" Target="../media/image250.png"/><Relationship Id="rId11" Type="http://schemas.openxmlformats.org/officeDocument/2006/relationships/image" Target="../media/image255.png"/><Relationship Id="rId5" Type="http://schemas.openxmlformats.org/officeDocument/2006/relationships/image" Target="../media/image249.png"/><Relationship Id="rId15" Type="http://schemas.openxmlformats.org/officeDocument/2006/relationships/image" Target="../media/image259.png"/><Relationship Id="rId10" Type="http://schemas.openxmlformats.org/officeDocument/2006/relationships/image" Target="../media/image254.png"/><Relationship Id="rId4" Type="http://schemas.openxmlformats.org/officeDocument/2006/relationships/image" Target="../media/image248.png"/><Relationship Id="rId9" Type="http://schemas.openxmlformats.org/officeDocument/2006/relationships/image" Target="../media/image253.png"/><Relationship Id="rId14" Type="http://schemas.openxmlformats.org/officeDocument/2006/relationships/image" Target="../media/image25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png"/><Relationship Id="rId13" Type="http://schemas.openxmlformats.org/officeDocument/2006/relationships/image" Target="../media/image232.png"/><Relationship Id="rId3" Type="http://schemas.openxmlformats.org/officeDocument/2006/relationships/image" Target="../media/image231.png"/><Relationship Id="rId12" Type="http://schemas.openxmlformats.org/officeDocument/2006/relationships/image" Target="../media/image26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3.png"/><Relationship Id="rId1" Type="http://schemas.openxmlformats.org/officeDocument/2006/relationships/tags" Target="../tags/tag5.xml"/><Relationship Id="rId11" Type="http://schemas.openxmlformats.org/officeDocument/2006/relationships/image" Target="../media/image261.png"/><Relationship Id="rId15" Type="http://schemas.openxmlformats.org/officeDocument/2006/relationships/image" Target="../media/image249.png"/><Relationship Id="rId10" Type="http://schemas.openxmlformats.org/officeDocument/2006/relationships/image" Target="../media/image324.png"/><Relationship Id="rId4" Type="http://schemas.openxmlformats.org/officeDocument/2006/relationships/image" Target="../media/image260.png"/><Relationship Id="rId9" Type="http://schemas.openxmlformats.org/officeDocument/2006/relationships/image" Target="../media/image323.png"/><Relationship Id="rId14" Type="http://schemas.openxmlformats.org/officeDocument/2006/relationships/image" Target="../media/image2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5.png"/><Relationship Id="rId13" Type="http://schemas.openxmlformats.org/officeDocument/2006/relationships/image" Target="../media/image330.png"/><Relationship Id="rId18" Type="http://schemas.openxmlformats.org/officeDocument/2006/relationships/image" Target="../media/image249.png"/><Relationship Id="rId3" Type="http://schemas.openxmlformats.org/officeDocument/2006/relationships/image" Target="../media/image231.png"/><Relationship Id="rId12" Type="http://schemas.openxmlformats.org/officeDocument/2006/relationships/image" Target="../media/image329.png"/><Relationship Id="rId17" Type="http://schemas.openxmlformats.org/officeDocument/2006/relationships/image" Target="../media/image24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0.png"/><Relationship Id="rId1" Type="http://schemas.openxmlformats.org/officeDocument/2006/relationships/tags" Target="../tags/tag6.xml"/><Relationship Id="rId11" Type="http://schemas.openxmlformats.org/officeDocument/2006/relationships/image" Target="../media/image264.png"/><Relationship Id="rId15" Type="http://schemas.openxmlformats.org/officeDocument/2006/relationships/image" Target="../media/image232.png"/><Relationship Id="rId10" Type="http://schemas.openxmlformats.org/officeDocument/2006/relationships/image" Target="../media/image327.png"/><Relationship Id="rId9" Type="http://schemas.openxmlformats.org/officeDocument/2006/relationships/image" Target="../media/image326.png"/><Relationship Id="rId14" Type="http://schemas.openxmlformats.org/officeDocument/2006/relationships/image" Target="../media/image26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3.png"/><Relationship Id="rId13" Type="http://schemas.openxmlformats.org/officeDocument/2006/relationships/image" Target="../media/image269.png"/><Relationship Id="rId3" Type="http://schemas.openxmlformats.org/officeDocument/2006/relationships/image" Target="../media/image266.png"/><Relationship Id="rId7" Type="http://schemas.openxmlformats.org/officeDocument/2006/relationships/image" Target="../media/image352.png"/><Relationship Id="rId12" Type="http://schemas.openxmlformats.org/officeDocument/2006/relationships/image" Target="../media/image26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2.png"/><Relationship Id="rId1" Type="http://schemas.openxmlformats.org/officeDocument/2006/relationships/tags" Target="../tags/tag7.xml"/><Relationship Id="rId6" Type="http://schemas.openxmlformats.org/officeDocument/2006/relationships/image" Target="../media/image351.png"/><Relationship Id="rId11" Type="http://schemas.openxmlformats.org/officeDocument/2006/relationships/image" Target="../media/image356.png"/><Relationship Id="rId5" Type="http://schemas.openxmlformats.org/officeDocument/2006/relationships/image" Target="../media/image350.png"/><Relationship Id="rId15" Type="http://schemas.openxmlformats.org/officeDocument/2006/relationships/image" Target="../media/image271.png"/><Relationship Id="rId10" Type="http://schemas.openxmlformats.org/officeDocument/2006/relationships/image" Target="../media/image355.png"/><Relationship Id="rId4" Type="http://schemas.openxmlformats.org/officeDocument/2006/relationships/image" Target="../media/image267.png"/><Relationship Id="rId9" Type="http://schemas.openxmlformats.org/officeDocument/2006/relationships/image" Target="../media/image354.png"/><Relationship Id="rId14" Type="http://schemas.openxmlformats.org/officeDocument/2006/relationships/image" Target="../media/image27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png"/><Relationship Id="rId13" Type="http://schemas.openxmlformats.org/officeDocument/2006/relationships/image" Target="../media/image363.png"/><Relationship Id="rId18" Type="http://schemas.openxmlformats.org/officeDocument/2006/relationships/image" Target="../media/image272.png"/><Relationship Id="rId3" Type="http://schemas.openxmlformats.org/officeDocument/2006/relationships/image" Target="../media/image273.png"/><Relationship Id="rId7" Type="http://schemas.openxmlformats.org/officeDocument/2006/relationships/image" Target="../media/image275.png"/><Relationship Id="rId12" Type="http://schemas.openxmlformats.org/officeDocument/2006/relationships/image" Target="../media/image362.png"/><Relationship Id="rId17" Type="http://schemas.openxmlformats.org/officeDocument/2006/relationships/image" Target="../media/image26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9.png"/><Relationship Id="rId1" Type="http://schemas.openxmlformats.org/officeDocument/2006/relationships/tags" Target="../tags/tag8.xml"/><Relationship Id="rId6" Type="http://schemas.openxmlformats.org/officeDocument/2006/relationships/image" Target="../media/image358.png"/><Relationship Id="rId11" Type="http://schemas.openxmlformats.org/officeDocument/2006/relationships/image" Target="../media/image361.png"/><Relationship Id="rId15" Type="http://schemas.openxmlformats.org/officeDocument/2006/relationships/image" Target="../media/image278.png"/><Relationship Id="rId10" Type="http://schemas.openxmlformats.org/officeDocument/2006/relationships/image" Target="../media/image360.png"/><Relationship Id="rId4" Type="http://schemas.openxmlformats.org/officeDocument/2006/relationships/image" Target="../media/image274.png"/><Relationship Id="rId9" Type="http://schemas.openxmlformats.org/officeDocument/2006/relationships/image" Target="../media/image359.png"/><Relationship Id="rId14" Type="http://schemas.openxmlformats.org/officeDocument/2006/relationships/image" Target="../media/image27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6.png"/><Relationship Id="rId13" Type="http://schemas.openxmlformats.org/officeDocument/2006/relationships/image" Target="../media/image368.png"/><Relationship Id="rId18" Type="http://schemas.openxmlformats.org/officeDocument/2006/relationships/image" Target="../media/image371.png"/><Relationship Id="rId3" Type="http://schemas.openxmlformats.org/officeDocument/2006/relationships/image" Target="../media/image273.png"/><Relationship Id="rId21" Type="http://schemas.openxmlformats.org/officeDocument/2006/relationships/image" Target="../media/image292.png"/><Relationship Id="rId7" Type="http://schemas.openxmlformats.org/officeDocument/2006/relationships/image" Target="../media/image365.png"/><Relationship Id="rId12" Type="http://schemas.openxmlformats.org/officeDocument/2006/relationships/image" Target="../media/image367.png"/><Relationship Id="rId17" Type="http://schemas.openxmlformats.org/officeDocument/2006/relationships/image" Target="../media/image37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9.png"/><Relationship Id="rId20" Type="http://schemas.openxmlformats.org/officeDocument/2006/relationships/image" Target="../media/image373.png"/><Relationship Id="rId1" Type="http://schemas.openxmlformats.org/officeDocument/2006/relationships/tags" Target="../tags/tag9.xml"/><Relationship Id="rId11" Type="http://schemas.openxmlformats.org/officeDocument/2006/relationships/image" Target="../media/image289.png"/><Relationship Id="rId24" Type="http://schemas.openxmlformats.org/officeDocument/2006/relationships/image" Target="../media/image279.png"/><Relationship Id="rId15" Type="http://schemas.openxmlformats.org/officeDocument/2006/relationships/image" Target="../media/image291.png"/><Relationship Id="rId23" Type="http://schemas.openxmlformats.org/officeDocument/2006/relationships/image" Target="../media/image272.png"/><Relationship Id="rId10" Type="http://schemas.openxmlformats.org/officeDocument/2006/relationships/image" Target="../media/image281.png"/><Relationship Id="rId19" Type="http://schemas.openxmlformats.org/officeDocument/2006/relationships/image" Target="../media/image372.png"/><Relationship Id="rId9" Type="http://schemas.openxmlformats.org/officeDocument/2006/relationships/image" Target="../media/image280.png"/><Relationship Id="rId14" Type="http://schemas.openxmlformats.org/officeDocument/2006/relationships/image" Target="../media/image290.png"/><Relationship Id="rId22" Type="http://schemas.openxmlformats.org/officeDocument/2006/relationships/image" Target="../media/image26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1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12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9.png"/><Relationship Id="rId5" Type="http://schemas.openxmlformats.org/officeDocument/2006/relationships/image" Target="../media/image18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15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15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34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36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35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1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36.png"/><Relationship Id="rId10" Type="http://schemas.openxmlformats.org/officeDocument/2006/relationships/image" Target="../media/image62.png"/><Relationship Id="rId4" Type="http://schemas.openxmlformats.org/officeDocument/2006/relationships/image" Target="../media/image35.png"/><Relationship Id="rId9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80B3ED-5FE6-4D9B-846B-4F0F303DADB3}"/>
              </a:ext>
            </a:extLst>
          </p:cNvPr>
          <p:cNvSpPr/>
          <p:nvPr/>
        </p:nvSpPr>
        <p:spPr>
          <a:xfrm>
            <a:off x="947905" y="2272087"/>
            <a:ext cx="7283789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7200" u="sng" dirty="0">
                <a:ln w="19050">
                  <a:solidFill>
                    <a:schemeClr val="tx1"/>
                  </a:solidFill>
                </a:ln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Weathered SF" pitchFamily="2" charset="0"/>
                <a:ea typeface="Permanent Marker" panose="02000000000000000000" pitchFamily="2" charset="0"/>
                <a:cs typeface="Microsoft Himalaya" panose="01010100010101010101" pitchFamily="2" charset="0"/>
              </a:rPr>
              <a:t>Mechanics</a:t>
            </a:r>
          </a:p>
          <a:p>
            <a:pPr algn="ctr"/>
            <a:r>
              <a:rPr lang="en-US" altLang="ja-JP" sz="7200" dirty="0">
                <a:ln w="19050">
                  <a:solidFill>
                    <a:schemeClr val="tx1"/>
                  </a:solidFill>
                </a:ln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Weathered SF" pitchFamily="2" charset="0"/>
                <a:ea typeface="Permanent Marker" panose="02000000000000000000" pitchFamily="2" charset="0"/>
                <a:cs typeface="Microsoft Himalaya" panose="01010100010101010101" pitchFamily="2" charset="0"/>
              </a:rPr>
              <a:t>Further Kinematics</a:t>
            </a:r>
            <a:endParaRPr lang="ja-JP" altLang="en-US" sz="7200" b="0" cap="none" spc="0" dirty="0">
              <a:ln w="19050">
                <a:solidFill>
                  <a:schemeClr val="tx1"/>
                </a:solidFill>
              </a:ln>
              <a:solidFill>
                <a:schemeClr val="accent4"/>
              </a:solidFill>
              <a:effectLst>
                <a:reflection blurRad="6350" stA="53000" endA="300" endPos="35500" dir="5400000" sy="-90000" algn="bl" rotWithShape="0"/>
              </a:effectLst>
              <a:latin typeface="Weathered SF" pitchFamily="2" charset="0"/>
              <a:cs typeface="Microsoft Himalaya" panose="01010100010101010101" pitchFamily="2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8313DA6-E47F-4E10-80A0-614716C6A3BB}"/>
              </a:ext>
            </a:extLst>
          </p:cNvPr>
          <p:cNvSpPr txBox="1"/>
          <p:nvPr/>
        </p:nvSpPr>
        <p:spPr>
          <a:xfrm>
            <a:off x="2193919" y="4973688"/>
            <a:ext cx="4720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 Black" panose="020B0A04020102020204" pitchFamily="34" charset="0"/>
              </a:rPr>
              <a:t>Twitter: @Owen134866</a:t>
            </a: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www.mathsfreeresourcelibrary.com</a:t>
            </a:r>
            <a:endParaRPr lang="en-GB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391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Further Kinematics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19" y="1544715"/>
                <a:ext cx="3755255" cy="463224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b="1" dirty="0">
                    <a:latin typeface="Comic Sans MS" panose="030F0702030302020204" pitchFamily="66" charset="0"/>
                  </a:rPr>
                  <a:t>You need to be able to use two-dimensional vectors to solve problems about movement in a plane</a:t>
                </a: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</a:rPr>
                  <a:t>An ice skater is skating on a large flat ice rink. At time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the skater is at a fixed point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and is skating with velocity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2.4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−0.6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A</a:t>
                </a:r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t time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=20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the skater is travelling with velocity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−5.6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+3.4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𝑚𝑠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R</a:t>
                </a:r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elative to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, the skater has position vector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𝒔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at time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seconds.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Modelling the skater as having constant acceleration, find: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The acceleration of the ice skater</a:t>
                </a: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US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A</a:t>
                </a:r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n expression for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𝒔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in terms of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𝒕</m:t>
                    </m:r>
                  </m:oMath>
                </a14:m>
                <a:endParaRPr lang="en-US" sz="1400" b="1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19" y="1544715"/>
                <a:ext cx="3755255" cy="4632248"/>
              </a:xfrm>
              <a:blipFill>
                <a:blip r:embed="rId2"/>
                <a:stretch>
                  <a:fillRect l="-325" t="-132" r="-14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8A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4272262-9CDF-4861-9E16-B10BE76DD71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052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4272262-9CDF-4861-9E16-B10BE76DD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052" cy="276999"/>
              </a:xfrm>
              <a:prstGeom prst="rect">
                <a:avLst/>
              </a:prstGeom>
              <a:blipFill>
                <a:blip r:embed="rId3"/>
                <a:stretch>
                  <a:fillRect l="-1471" r="-1961" b="-1020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6C10CC66-CD02-4254-B69C-F2DC7C21415A}"/>
                  </a:ext>
                </a:extLst>
              </p:cNvPr>
              <p:cNvSpPr txBox="1"/>
              <p:nvPr/>
            </p:nvSpPr>
            <p:spPr>
              <a:xfrm>
                <a:off x="7987401" y="0"/>
                <a:ext cx="1156599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6C10CC66-CD02-4254-B69C-F2DC7C214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401" y="0"/>
                <a:ext cx="1156599" cy="276999"/>
              </a:xfrm>
              <a:prstGeom prst="rect">
                <a:avLst/>
              </a:prstGeom>
              <a:blipFill>
                <a:blip r:embed="rId4"/>
                <a:stretch>
                  <a:fillRect l="-1546" r="-3093" b="-204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8B75BE5-B8DC-4E1E-A75F-8EFD34D7EF38}"/>
                  </a:ext>
                </a:extLst>
              </p:cNvPr>
              <p:cNvSpPr txBox="1"/>
              <p:nvPr/>
            </p:nvSpPr>
            <p:spPr>
              <a:xfrm>
                <a:off x="7574724" y="285184"/>
                <a:ext cx="1569276" cy="5186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8B75BE5-B8DC-4E1E-A75F-8EFD34D7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724" y="285184"/>
                <a:ext cx="1569276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59741F3-34D8-4C58-BF1F-255F2BEBF8C6}"/>
                  </a:ext>
                </a:extLst>
              </p:cNvPr>
              <p:cNvSpPr txBox="1"/>
              <p:nvPr/>
            </p:nvSpPr>
            <p:spPr>
              <a:xfrm>
                <a:off x="1423845" y="5891816"/>
                <a:ext cx="1493935" cy="2154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−0.4</m:t>
                          </m:r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+0.2</m:t>
                          </m:r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59741F3-34D8-4C58-BF1F-255F2BEBF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845" y="5891816"/>
                <a:ext cx="1493935" cy="215444"/>
              </a:xfrm>
              <a:prstGeom prst="rect">
                <a:avLst/>
              </a:prstGeom>
              <a:blipFill>
                <a:blip r:embed="rId6"/>
                <a:stretch>
                  <a:fillRect l="-1633" b="-31429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69525C6-E71D-46AA-9184-66A78F7321A2}"/>
                  </a:ext>
                </a:extLst>
              </p:cNvPr>
              <p:cNvSpPr txBox="1"/>
              <p:nvPr/>
            </p:nvSpPr>
            <p:spPr>
              <a:xfrm>
                <a:off x="4091111" y="1531706"/>
                <a:ext cx="35637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u="sng" dirty="0">
                    <a:latin typeface="Comic Sans MS" panose="030F0702030302020204" pitchFamily="66" charset="0"/>
                  </a:rPr>
                  <a:t>Finding an expression for </a:t>
                </a:r>
                <a14:m>
                  <m:oMath xmlns:m="http://schemas.openxmlformats.org/officeDocument/2006/math">
                    <m:r>
                      <a:rPr lang="en-GB" sz="1400" b="1" i="1" u="sng" dirty="0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GB" sz="1400" u="sng" dirty="0">
                    <a:latin typeface="Comic Sans MS" panose="030F0702030302020204" pitchFamily="66" charset="0"/>
                  </a:rPr>
                  <a:t> in terms of </a:t>
                </a:r>
                <a14:m>
                  <m:oMath xmlns:m="http://schemas.openxmlformats.org/officeDocument/2006/math">
                    <m:r>
                      <a:rPr lang="en-GB" sz="1400" b="1" i="1" u="sng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GB" sz="1400" b="1" u="sng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69525C6-E71D-46AA-9184-66A78F732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111" y="1531706"/>
                <a:ext cx="3563796" cy="307777"/>
              </a:xfrm>
              <a:prstGeom prst="rect">
                <a:avLst/>
              </a:prstGeom>
              <a:blipFill>
                <a:blip r:embed="rId7"/>
                <a:stretch>
                  <a:fillRect l="-513" t="-1961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48AF251-A594-4651-A254-C31337FE1757}"/>
                  </a:ext>
                </a:extLst>
              </p:cNvPr>
              <p:cNvSpPr txBox="1"/>
              <p:nvPr/>
            </p:nvSpPr>
            <p:spPr>
              <a:xfrm>
                <a:off x="4255954" y="2071075"/>
                <a:ext cx="1354473" cy="46102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48AF251-A594-4651-A254-C31337FE1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954" y="2071075"/>
                <a:ext cx="1354473" cy="4610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E36AD556-1B9F-4082-BA53-11C5EFC5D3C1}"/>
                  </a:ext>
                </a:extLst>
              </p:cNvPr>
              <p:cNvSpPr txBox="1"/>
              <p:nvPr/>
            </p:nvSpPr>
            <p:spPr>
              <a:xfrm>
                <a:off x="4257433" y="2640725"/>
                <a:ext cx="3461204" cy="46102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2.4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−0.6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−0.4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+0.2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E36AD556-1B9F-4082-BA53-11C5EFC5D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433" y="2640725"/>
                <a:ext cx="3461204" cy="4610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B0E22CC4-F044-4204-8BB8-6C0137242AAE}"/>
                  </a:ext>
                </a:extLst>
              </p:cNvPr>
              <p:cNvSpPr txBox="1"/>
              <p:nvPr/>
            </p:nvSpPr>
            <p:spPr>
              <a:xfrm>
                <a:off x="4267791" y="3334662"/>
                <a:ext cx="3083858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2.4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−0.6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−0.2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+0.1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B0E22CC4-F044-4204-8BB8-6C0137242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91" y="3334662"/>
                <a:ext cx="3083858" cy="246221"/>
              </a:xfrm>
              <a:prstGeom prst="rect">
                <a:avLst/>
              </a:prstGeom>
              <a:blipFill>
                <a:blip r:embed="rId10"/>
                <a:stretch>
                  <a:fillRect l="-395" r="-1779" b="-32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68E892CA-9262-4B08-BEFA-0430AF0F2878}"/>
                  </a:ext>
                </a:extLst>
              </p:cNvPr>
              <p:cNvSpPr txBox="1"/>
              <p:nvPr/>
            </p:nvSpPr>
            <p:spPr>
              <a:xfrm>
                <a:off x="4287026" y="3913190"/>
                <a:ext cx="3428374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2.4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−0.2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−0.6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+0.1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68E892CA-9262-4B08-BEFA-0430AF0F2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26" y="3913190"/>
                <a:ext cx="3428374" cy="246221"/>
              </a:xfrm>
              <a:prstGeom prst="rect">
                <a:avLst/>
              </a:prstGeom>
              <a:blipFill>
                <a:blip r:embed="rId11"/>
                <a:stretch>
                  <a:fillRect l="-355" r="-1421" b="-32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円弧 28">
            <a:extLst>
              <a:ext uri="{FF2B5EF4-FFF2-40B4-BE49-F238E27FC236}">
                <a16:creationId xmlns:a16="http://schemas.microsoft.com/office/drawing/2014/main" id="{19556582-93CB-4D88-B5DC-4D7F0A119AD7}"/>
              </a:ext>
            </a:extLst>
          </p:cNvPr>
          <p:cNvSpPr/>
          <p:nvPr/>
        </p:nvSpPr>
        <p:spPr>
          <a:xfrm>
            <a:off x="7655863" y="3488925"/>
            <a:ext cx="298529" cy="569314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66C0A9C4-6575-4095-A42D-EA1E3E04DC6E}"/>
                  </a:ext>
                </a:extLst>
              </p:cNvPr>
              <p:cNvSpPr txBox="1"/>
              <p:nvPr/>
            </p:nvSpPr>
            <p:spPr>
              <a:xfrm>
                <a:off x="7749679" y="2345429"/>
                <a:ext cx="13943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Sub in values (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is the position vector)</a:t>
                </a: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66C0A9C4-6575-4095-A42D-EA1E3E04D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679" y="2345429"/>
                <a:ext cx="1394321" cy="646331"/>
              </a:xfrm>
              <a:prstGeom prst="rect">
                <a:avLst/>
              </a:prstGeom>
              <a:blipFill>
                <a:blip r:embed="rId12"/>
                <a:stretch>
                  <a:fillRect t="-943" b="-66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円弧 30">
            <a:extLst>
              <a:ext uri="{FF2B5EF4-FFF2-40B4-BE49-F238E27FC236}">
                <a16:creationId xmlns:a16="http://schemas.microsoft.com/office/drawing/2014/main" id="{2C394908-E617-4B03-980E-B8C136BA606B}"/>
              </a:ext>
            </a:extLst>
          </p:cNvPr>
          <p:cNvSpPr/>
          <p:nvPr/>
        </p:nvSpPr>
        <p:spPr>
          <a:xfrm>
            <a:off x="7559688" y="2407329"/>
            <a:ext cx="298529" cy="569314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円弧 32">
            <a:extLst>
              <a:ext uri="{FF2B5EF4-FFF2-40B4-BE49-F238E27FC236}">
                <a16:creationId xmlns:a16="http://schemas.microsoft.com/office/drawing/2014/main" id="{EB0CD3BE-DCCB-4956-8205-9E206721637C}"/>
              </a:ext>
            </a:extLst>
          </p:cNvPr>
          <p:cNvSpPr/>
          <p:nvPr/>
        </p:nvSpPr>
        <p:spPr>
          <a:xfrm>
            <a:off x="7490146" y="2959224"/>
            <a:ext cx="295571" cy="538578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5A8CD8B-7B6D-4196-8E6F-5FE3E83549DD}"/>
              </a:ext>
            </a:extLst>
          </p:cNvPr>
          <p:cNvSpPr txBox="1"/>
          <p:nvPr/>
        </p:nvSpPr>
        <p:spPr>
          <a:xfrm>
            <a:off x="7714168" y="2966866"/>
            <a:ext cx="1145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Multiply out brackets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F53EC81A-6AC6-4A86-9BF7-59DFA8D45913}"/>
                  </a:ext>
                </a:extLst>
              </p:cNvPr>
              <p:cNvSpPr txBox="1"/>
              <p:nvPr/>
            </p:nvSpPr>
            <p:spPr>
              <a:xfrm>
                <a:off x="7882842" y="3366361"/>
                <a:ext cx="126115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err="1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Refactorise</a:t>
                </a:r>
                <a:r>
                  <a:rPr lang="en-GB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the </a:t>
                </a:r>
                <a14:m>
                  <m:oMath xmlns:m="http://schemas.openxmlformats.org/officeDocument/2006/math">
                    <m:r>
                      <a:rPr lang="en-GB" sz="1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components separately</a:t>
                </a: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F53EC81A-6AC6-4A86-9BF7-59DFA8D45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842" y="3366361"/>
                <a:ext cx="1261158" cy="830997"/>
              </a:xfrm>
              <a:prstGeom prst="rect">
                <a:avLst/>
              </a:prstGeom>
              <a:blipFill>
                <a:blip r:embed="rId1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4F16183-BB20-4615-BB97-039078C63039}"/>
                  </a:ext>
                </a:extLst>
              </p:cNvPr>
              <p:cNvSpPr txBox="1"/>
              <p:nvPr/>
            </p:nvSpPr>
            <p:spPr>
              <a:xfrm>
                <a:off x="737437" y="6213986"/>
                <a:ext cx="2997167" cy="2154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2.4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−0.2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−0.6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+0.1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4F16183-BB20-4615-BB97-039078C63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37" y="6213986"/>
                <a:ext cx="2997167" cy="215444"/>
              </a:xfrm>
              <a:prstGeom prst="rect">
                <a:avLst/>
              </a:prstGeom>
              <a:blipFill>
                <a:blip r:embed="rId14"/>
                <a:stretch>
                  <a:fillRect l="-407" r="-1220" b="-33333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35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 animBg="1"/>
      <p:bldP spid="30" grpId="0"/>
      <p:bldP spid="31" grpId="0" animBg="1"/>
      <p:bldP spid="33" grpId="0" animBg="1"/>
      <p:bldP spid="34" grpId="0"/>
      <p:bldP spid="35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Further Kinematics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19" y="1544715"/>
                <a:ext cx="3755255" cy="463224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b="1" dirty="0">
                    <a:latin typeface="Comic Sans MS" panose="030F0702030302020204" pitchFamily="66" charset="0"/>
                  </a:rPr>
                  <a:t>You need to be able to use two-dimensional vectors to solve problems about movement in a plane</a:t>
                </a: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</a:rPr>
                  <a:t>An ice skater is skating on a large flat ice rink. At time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the skater is at a fixed point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and is skating with velocity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2.4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−0.6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A</a:t>
                </a:r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t time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=20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the skater is travelling with velocity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−5.6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+3.4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𝑚𝑠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R</a:t>
                </a:r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elative to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, the skater has position vector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𝒔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at time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seconds.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c) Find the time at which the skater is directly north-east of O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19" y="1544715"/>
                <a:ext cx="3755255" cy="4632248"/>
              </a:xfrm>
              <a:blipFill>
                <a:blip r:embed="rId2"/>
                <a:stretch>
                  <a:fillRect l="-325" t="-132" r="-14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8A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4272262-9CDF-4861-9E16-B10BE76DD71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052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4272262-9CDF-4861-9E16-B10BE76DD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052" cy="276999"/>
              </a:xfrm>
              <a:prstGeom prst="rect">
                <a:avLst/>
              </a:prstGeom>
              <a:blipFill>
                <a:blip r:embed="rId3"/>
                <a:stretch>
                  <a:fillRect l="-1471" r="-1961" b="-1020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6C10CC66-CD02-4254-B69C-F2DC7C21415A}"/>
                  </a:ext>
                </a:extLst>
              </p:cNvPr>
              <p:cNvSpPr txBox="1"/>
              <p:nvPr/>
            </p:nvSpPr>
            <p:spPr>
              <a:xfrm>
                <a:off x="7987401" y="0"/>
                <a:ext cx="1156599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6C10CC66-CD02-4254-B69C-F2DC7C214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401" y="0"/>
                <a:ext cx="1156599" cy="276999"/>
              </a:xfrm>
              <a:prstGeom prst="rect">
                <a:avLst/>
              </a:prstGeom>
              <a:blipFill>
                <a:blip r:embed="rId4"/>
                <a:stretch>
                  <a:fillRect l="-1546" r="-3093" b="-204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8B75BE5-B8DC-4E1E-A75F-8EFD34D7EF38}"/>
                  </a:ext>
                </a:extLst>
              </p:cNvPr>
              <p:cNvSpPr txBox="1"/>
              <p:nvPr/>
            </p:nvSpPr>
            <p:spPr>
              <a:xfrm>
                <a:off x="7574724" y="285184"/>
                <a:ext cx="1569276" cy="5186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8B75BE5-B8DC-4E1E-A75F-8EFD34D7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724" y="285184"/>
                <a:ext cx="1569276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59741F3-34D8-4C58-BF1F-255F2BEBF8C6}"/>
                  </a:ext>
                </a:extLst>
              </p:cNvPr>
              <p:cNvSpPr txBox="1"/>
              <p:nvPr/>
            </p:nvSpPr>
            <p:spPr>
              <a:xfrm>
                <a:off x="4246944" y="1524354"/>
                <a:ext cx="1493935" cy="2154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−0.4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+0.2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59741F3-34D8-4C58-BF1F-255F2BEBF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944" y="1524354"/>
                <a:ext cx="1493935" cy="215444"/>
              </a:xfrm>
              <a:prstGeom prst="rect">
                <a:avLst/>
              </a:prstGeom>
              <a:blipFill>
                <a:blip r:embed="rId6"/>
                <a:stretch>
                  <a:fillRect l="-1633" b="-3428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4F16183-BB20-4615-BB97-039078C63039}"/>
                  </a:ext>
                </a:extLst>
              </p:cNvPr>
              <p:cNvSpPr txBox="1"/>
              <p:nvPr/>
            </p:nvSpPr>
            <p:spPr>
              <a:xfrm>
                <a:off x="5966384" y="1508820"/>
                <a:ext cx="2997167" cy="2154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2.4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−0.2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−0.6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+0.1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4F16183-BB20-4615-BB97-039078C63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384" y="1508820"/>
                <a:ext cx="2997167" cy="215444"/>
              </a:xfrm>
              <a:prstGeom prst="rect">
                <a:avLst/>
              </a:prstGeom>
              <a:blipFill>
                <a:blip r:embed="rId7"/>
                <a:stretch>
                  <a:fillRect l="-407" r="-1426" b="-3428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6825E57-1598-4A89-9904-AAB59674124D}"/>
              </a:ext>
            </a:extLst>
          </p:cNvPr>
          <p:cNvCxnSpPr/>
          <p:nvPr/>
        </p:nvCxnSpPr>
        <p:spPr>
          <a:xfrm flipV="1">
            <a:off x="6478593" y="2907045"/>
            <a:ext cx="0" cy="25035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47BFEA7-0C10-48DB-BA5B-C1E29E0E9267}"/>
              </a:ext>
            </a:extLst>
          </p:cNvPr>
          <p:cNvCxnSpPr>
            <a:cxnSpLocks/>
          </p:cNvCxnSpPr>
          <p:nvPr/>
        </p:nvCxnSpPr>
        <p:spPr>
          <a:xfrm rot="5400000" flipV="1">
            <a:off x="6480073" y="2935158"/>
            <a:ext cx="0" cy="25035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32C01DF0-9FA2-432E-9F49-482C0F071A6B}"/>
                  </a:ext>
                </a:extLst>
              </p:cNvPr>
              <p:cNvSpPr txBox="1"/>
              <p:nvPr/>
            </p:nvSpPr>
            <p:spPr>
              <a:xfrm>
                <a:off x="6052465" y="2507549"/>
                <a:ext cx="9541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latin typeface="Comic Sans MS" panose="030F0702030302020204" pitchFamily="66" charset="0"/>
                  </a:rPr>
                  <a:t>North (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32C01DF0-9FA2-432E-9F49-482C0F071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465" y="2507549"/>
                <a:ext cx="954107" cy="307777"/>
              </a:xfrm>
              <a:prstGeom prst="rect">
                <a:avLst/>
              </a:prstGeom>
              <a:blipFill>
                <a:blip r:embed="rId8"/>
                <a:stretch>
                  <a:fillRect l="-1923" t="-1961" r="-1282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7A0F8AF-0B25-47C2-A850-4A8CA1FD2B51}"/>
                  </a:ext>
                </a:extLst>
              </p:cNvPr>
              <p:cNvSpPr txBox="1"/>
              <p:nvPr/>
            </p:nvSpPr>
            <p:spPr>
              <a:xfrm>
                <a:off x="7765855" y="4016754"/>
                <a:ext cx="8162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latin typeface="Comic Sans MS" panose="030F0702030302020204" pitchFamily="66" charset="0"/>
                  </a:rPr>
                  <a:t>East (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7A0F8AF-0B25-47C2-A850-4A8CA1FD2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855" y="4016754"/>
                <a:ext cx="816249" cy="307777"/>
              </a:xfrm>
              <a:prstGeom prst="rect">
                <a:avLst/>
              </a:prstGeom>
              <a:blipFill>
                <a:blip r:embed="rId9"/>
                <a:stretch>
                  <a:fillRect l="-2239" t="-4000" r="-1493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EFC6CA3-860C-4CF5-B9E1-5245D29F4E2F}"/>
              </a:ext>
            </a:extLst>
          </p:cNvPr>
          <p:cNvGrpSpPr/>
          <p:nvPr/>
        </p:nvGrpSpPr>
        <p:grpSpPr>
          <a:xfrm>
            <a:off x="7171050" y="3253272"/>
            <a:ext cx="152399" cy="170155"/>
            <a:chOff x="6383045" y="4811697"/>
            <a:chExt cx="152399" cy="170155"/>
          </a:xfrm>
        </p:grpSpPr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90F54557-6110-4F86-AAB7-9CFDBE3F9ADC}"/>
                </a:ext>
              </a:extLst>
            </p:cNvPr>
            <p:cNvCxnSpPr>
              <a:cxnSpLocks/>
            </p:cNvCxnSpPr>
            <p:nvPr/>
          </p:nvCxnSpPr>
          <p:spPr>
            <a:xfrm>
              <a:off x="6383045" y="4811697"/>
              <a:ext cx="150920" cy="1686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172F0393-5D37-480F-BC95-CB10481184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4524" y="4813176"/>
              <a:ext cx="150920" cy="1686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F45FFA44-DF2C-4218-919C-F9E4E9A0EEFE}"/>
              </a:ext>
            </a:extLst>
          </p:cNvPr>
          <p:cNvCxnSpPr>
            <a:cxnSpLocks/>
          </p:cNvCxnSpPr>
          <p:nvPr/>
        </p:nvCxnSpPr>
        <p:spPr>
          <a:xfrm flipH="1">
            <a:off x="6469716" y="3333170"/>
            <a:ext cx="781232" cy="8433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73A8F70-F82A-43C3-9C22-722FAE8164E8}"/>
                  </a:ext>
                </a:extLst>
              </p:cNvPr>
              <p:cNvSpPr txBox="1"/>
              <p:nvPr/>
            </p:nvSpPr>
            <p:spPr>
              <a:xfrm>
                <a:off x="4318503" y="1944826"/>
                <a:ext cx="44361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 </a:t>
                </a: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When the skater is directly north east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the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components will be equal</a:t>
                </a:r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73A8F70-F82A-43C3-9C22-722FAE816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503" y="1944826"/>
                <a:ext cx="4436197" cy="523220"/>
              </a:xfrm>
              <a:prstGeom prst="rect">
                <a:avLst/>
              </a:prstGeom>
              <a:blipFill>
                <a:blip r:embed="rId10"/>
                <a:stretch>
                  <a:fillRect l="-412" t="-2326" r="-1648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28E072C-CB99-4431-9352-FC8C9A328CA6}"/>
              </a:ext>
            </a:extLst>
          </p:cNvPr>
          <p:cNvSpPr/>
          <p:nvPr/>
        </p:nvSpPr>
        <p:spPr>
          <a:xfrm>
            <a:off x="6346479" y="1475714"/>
            <a:ext cx="1013988" cy="271605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E8C206B-5BC8-4917-8178-D86EB83CED29}"/>
              </a:ext>
            </a:extLst>
          </p:cNvPr>
          <p:cNvSpPr/>
          <p:nvPr/>
        </p:nvSpPr>
        <p:spPr>
          <a:xfrm>
            <a:off x="7693936" y="1465152"/>
            <a:ext cx="1115086" cy="271605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22B13DC-6EB2-42BC-A40B-5DA660894FFC}"/>
                  </a:ext>
                </a:extLst>
              </p:cNvPr>
              <p:cNvSpPr txBox="1"/>
              <p:nvPr/>
            </p:nvSpPr>
            <p:spPr>
              <a:xfrm>
                <a:off x="4246076" y="2625725"/>
                <a:ext cx="25859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2.4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−0.2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−0.6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+0.1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22B13DC-6EB2-42BC-A40B-5DA660894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076" y="2625725"/>
                <a:ext cx="2585900" cy="246221"/>
              </a:xfrm>
              <a:prstGeom prst="rect">
                <a:avLst/>
              </a:prstGeom>
              <a:blipFill>
                <a:blip r:embed="rId11"/>
                <a:stretch>
                  <a:fillRect l="-1415" t="-2500" r="-236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3CDF2BA4-5632-43CF-B090-F47A2C40CE94}"/>
                  </a:ext>
                </a:extLst>
              </p:cNvPr>
              <p:cNvSpPr txBox="1"/>
              <p:nvPr/>
            </p:nvSpPr>
            <p:spPr>
              <a:xfrm>
                <a:off x="4398476" y="3094996"/>
                <a:ext cx="13315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3CDF2BA4-5632-43CF-B090-F47A2C40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476" y="3094996"/>
                <a:ext cx="1331518" cy="246221"/>
              </a:xfrm>
              <a:prstGeom prst="rect">
                <a:avLst/>
              </a:prstGeom>
              <a:blipFill>
                <a:blip r:embed="rId12"/>
                <a:stretch>
                  <a:fillRect l="-3211" t="-2500" r="-2752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A5D8D68D-E70A-4348-8711-6EADF7A40102}"/>
                  </a:ext>
                </a:extLst>
              </p:cNvPr>
              <p:cNvSpPr txBox="1"/>
              <p:nvPr/>
            </p:nvSpPr>
            <p:spPr>
              <a:xfrm>
                <a:off x="4335102" y="3592936"/>
                <a:ext cx="139980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(3−0.3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A5D8D68D-E70A-4348-8711-6EADF7A40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102" y="3592936"/>
                <a:ext cx="1399807" cy="246221"/>
              </a:xfrm>
              <a:prstGeom prst="rect">
                <a:avLst/>
              </a:prstGeom>
              <a:blipFill>
                <a:blip r:embed="rId13"/>
                <a:stretch>
                  <a:fillRect l="-2174" r="-2609" b="-31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C5261FD-6A43-4430-B6DA-4A4B57399CEE}"/>
                  </a:ext>
                </a:extLst>
              </p:cNvPr>
              <p:cNvSpPr txBox="1"/>
              <p:nvPr/>
            </p:nvSpPr>
            <p:spPr>
              <a:xfrm>
                <a:off x="4587091" y="4080314"/>
                <a:ext cx="11431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3−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0.3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C5261FD-6A43-4430-B6DA-4A4B57399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091" y="4080314"/>
                <a:ext cx="1143133" cy="246221"/>
              </a:xfrm>
              <a:prstGeom prst="rect">
                <a:avLst/>
              </a:prstGeom>
              <a:blipFill>
                <a:blip r:embed="rId14"/>
                <a:stretch>
                  <a:fillRect l="-3191" r="-3191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01788679-3FB2-48CE-8494-2668A2F66EBD}"/>
                  </a:ext>
                </a:extLst>
              </p:cNvPr>
              <p:cNvSpPr txBox="1"/>
              <p:nvPr/>
            </p:nvSpPr>
            <p:spPr>
              <a:xfrm>
                <a:off x="5193672" y="4551094"/>
                <a:ext cx="7842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0.3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01788679-3FB2-48CE-8494-2668A2F66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672" y="4551094"/>
                <a:ext cx="784254" cy="246221"/>
              </a:xfrm>
              <a:prstGeom prst="rect">
                <a:avLst/>
              </a:prstGeom>
              <a:blipFill>
                <a:blip r:embed="rId15"/>
                <a:stretch>
                  <a:fillRect l="-6202" r="-3876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184E571-3C11-4829-B9EF-EDB143CC85EC}"/>
                  </a:ext>
                </a:extLst>
              </p:cNvPr>
              <p:cNvSpPr txBox="1"/>
              <p:nvPr/>
            </p:nvSpPr>
            <p:spPr>
              <a:xfrm>
                <a:off x="5066924" y="5030928"/>
                <a:ext cx="6287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184E571-3C11-4829-B9EF-EDB143CC8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924" y="5030928"/>
                <a:ext cx="628762" cy="246221"/>
              </a:xfrm>
              <a:prstGeom prst="rect">
                <a:avLst/>
              </a:prstGeom>
              <a:blipFill>
                <a:blip r:embed="rId16"/>
                <a:stretch>
                  <a:fillRect l="-6796" r="-5825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円弧 50">
            <a:extLst>
              <a:ext uri="{FF2B5EF4-FFF2-40B4-BE49-F238E27FC236}">
                <a16:creationId xmlns:a16="http://schemas.microsoft.com/office/drawing/2014/main" id="{D75552DE-74D4-4FD2-A9D4-D76E1453803B}"/>
              </a:ext>
            </a:extLst>
          </p:cNvPr>
          <p:cNvSpPr/>
          <p:nvPr/>
        </p:nvSpPr>
        <p:spPr>
          <a:xfrm>
            <a:off x="6696196" y="2742234"/>
            <a:ext cx="293079" cy="449332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D677B02-F6EA-4D55-BFFC-5DE0A0153018}"/>
              </a:ext>
            </a:extLst>
          </p:cNvPr>
          <p:cNvSpPr txBox="1"/>
          <p:nvPr/>
        </p:nvSpPr>
        <p:spPr>
          <a:xfrm>
            <a:off x="6971169" y="2755472"/>
            <a:ext cx="98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Rearrange</a:t>
            </a:r>
          </a:p>
        </p:txBody>
      </p:sp>
      <p:sp>
        <p:nvSpPr>
          <p:cNvPr id="53" name="円弧 52">
            <a:extLst>
              <a:ext uri="{FF2B5EF4-FFF2-40B4-BE49-F238E27FC236}">
                <a16:creationId xmlns:a16="http://schemas.microsoft.com/office/drawing/2014/main" id="{474D8528-FC35-4BF3-9B82-50657089DD24}"/>
              </a:ext>
            </a:extLst>
          </p:cNvPr>
          <p:cNvSpPr/>
          <p:nvPr/>
        </p:nvSpPr>
        <p:spPr>
          <a:xfrm>
            <a:off x="5671645" y="3220559"/>
            <a:ext cx="293079" cy="449332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円弧 53">
            <a:extLst>
              <a:ext uri="{FF2B5EF4-FFF2-40B4-BE49-F238E27FC236}">
                <a16:creationId xmlns:a16="http://schemas.microsoft.com/office/drawing/2014/main" id="{F5ABE8AE-BD98-4467-B501-D05537DAA7A4}"/>
              </a:ext>
            </a:extLst>
          </p:cNvPr>
          <p:cNvSpPr/>
          <p:nvPr/>
        </p:nvSpPr>
        <p:spPr>
          <a:xfrm>
            <a:off x="5653538" y="3754713"/>
            <a:ext cx="293079" cy="449332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円弧 54">
            <a:extLst>
              <a:ext uri="{FF2B5EF4-FFF2-40B4-BE49-F238E27FC236}">
                <a16:creationId xmlns:a16="http://schemas.microsoft.com/office/drawing/2014/main" id="{201E7CBA-2984-4832-B1F0-4C49ED5D5B7D}"/>
              </a:ext>
            </a:extLst>
          </p:cNvPr>
          <p:cNvSpPr/>
          <p:nvPr/>
        </p:nvSpPr>
        <p:spPr>
          <a:xfrm>
            <a:off x="5870821" y="4243600"/>
            <a:ext cx="293079" cy="449332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円弧 55">
            <a:extLst>
              <a:ext uri="{FF2B5EF4-FFF2-40B4-BE49-F238E27FC236}">
                <a16:creationId xmlns:a16="http://schemas.microsoft.com/office/drawing/2014/main" id="{0845D848-7DF4-4B5E-9F72-3DF171A33A75}"/>
              </a:ext>
            </a:extLst>
          </p:cNvPr>
          <p:cNvSpPr/>
          <p:nvPr/>
        </p:nvSpPr>
        <p:spPr>
          <a:xfrm>
            <a:off x="5834608" y="4741541"/>
            <a:ext cx="293079" cy="449332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73C6AEF-185B-4400-85EA-FCBFEB51CCC2}"/>
              </a:ext>
            </a:extLst>
          </p:cNvPr>
          <p:cNvSpPr txBox="1"/>
          <p:nvPr/>
        </p:nvSpPr>
        <p:spPr>
          <a:xfrm>
            <a:off x="5957180" y="3271520"/>
            <a:ext cx="98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Factorise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38BEBC4C-8C8D-42CB-97EC-1F546AFC2295}"/>
                  </a:ext>
                </a:extLst>
              </p:cNvPr>
              <p:cNvSpPr txBox="1"/>
              <p:nvPr/>
            </p:nvSpPr>
            <p:spPr>
              <a:xfrm>
                <a:off x="5866645" y="3724193"/>
                <a:ext cx="32773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We need the value of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when the bracket is 0 (since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is when the skater starts)</a:t>
                </a: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38BEBC4C-8C8D-42CB-97EC-1F546AFC2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645" y="3724193"/>
                <a:ext cx="3277355" cy="461665"/>
              </a:xfrm>
              <a:prstGeom prst="rect">
                <a:avLst/>
              </a:prstGeom>
              <a:blipFill>
                <a:blip r:embed="rId17"/>
                <a:stretch>
                  <a:fillRect t="-1316" r="-1487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DB0BA46-489E-4FF3-A431-B9DA4EDD08A5}"/>
              </a:ext>
            </a:extLst>
          </p:cNvPr>
          <p:cNvSpPr txBox="1"/>
          <p:nvPr/>
        </p:nvSpPr>
        <p:spPr>
          <a:xfrm>
            <a:off x="6102036" y="4312669"/>
            <a:ext cx="98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Rearrange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01ECF71-3B5C-46B7-A092-7B966A72C715}"/>
              </a:ext>
            </a:extLst>
          </p:cNvPr>
          <p:cNvSpPr txBox="1"/>
          <p:nvPr/>
        </p:nvSpPr>
        <p:spPr>
          <a:xfrm>
            <a:off x="5975286" y="4801555"/>
            <a:ext cx="1348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Divide by 0.3</a:t>
            </a:r>
          </a:p>
        </p:txBody>
      </p:sp>
    </p:spTree>
    <p:extLst>
      <p:ext uri="{BB962C8B-B14F-4D97-AF65-F5344CB8AC3E}">
        <p14:creationId xmlns:p14="http://schemas.microsoft.com/office/powerpoint/2010/main" val="341809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9" grpId="0"/>
      <p:bldP spid="39" grpId="1"/>
      <p:bldP spid="7" grpId="0"/>
      <p:bldP spid="8" grpId="0" animBg="1"/>
      <p:bldP spid="8" grpId="1" animBg="1"/>
      <p:bldP spid="45" grpId="0" animBg="1"/>
      <p:bldP spid="45" grpId="1" animBg="1"/>
      <p:bldP spid="9" grpId="0"/>
      <p:bldP spid="46" grpId="0"/>
      <p:bldP spid="47" grpId="0"/>
      <p:bldP spid="48" grpId="0"/>
      <p:bldP spid="49" grpId="0"/>
      <p:bldP spid="50" grpId="0"/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/>
      <p:bldP spid="58" grpId="0"/>
      <p:bldP spid="59" grpId="0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Further Kinematics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19" y="1544715"/>
                <a:ext cx="3755255" cy="463224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b="1" dirty="0">
                    <a:latin typeface="Comic Sans MS" panose="030F0702030302020204" pitchFamily="66" charset="0"/>
                  </a:rPr>
                  <a:t>You need to be able to use two-dimensional vectors to solve problems about movement in a plane</a:t>
                </a: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</a:rPr>
                  <a:t>An ice skater is skating on a large flat ice rink. At time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the skater is at a fixed point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and is skating with velocity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2.4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−0.6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A</a:t>
                </a:r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t time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=20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the skater is travelling with velocity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−5.6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+3.4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𝑚𝑠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R</a:t>
                </a:r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elative to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, the skater has position vector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𝒔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at time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seconds.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d) A second skater travels such that she has position vector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𝒓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1.1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−6</m:t>
                        </m:r>
                      </m:e>
                    </m:d>
                    <m:r>
                      <a:rPr lang="en-US" sz="14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𝒋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relative to the same point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Show that the two skaters will meet.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19" y="1544715"/>
                <a:ext cx="3755255" cy="4632248"/>
              </a:xfrm>
              <a:blipFill>
                <a:blip r:embed="rId2"/>
                <a:stretch>
                  <a:fillRect l="-325" t="-132" r="-14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8A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4272262-9CDF-4861-9E16-B10BE76DD71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052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4272262-9CDF-4861-9E16-B10BE76DD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052" cy="276999"/>
              </a:xfrm>
              <a:prstGeom prst="rect">
                <a:avLst/>
              </a:prstGeom>
              <a:blipFill>
                <a:blip r:embed="rId3"/>
                <a:stretch>
                  <a:fillRect l="-1471" r="-1961" b="-1020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6C10CC66-CD02-4254-B69C-F2DC7C21415A}"/>
                  </a:ext>
                </a:extLst>
              </p:cNvPr>
              <p:cNvSpPr txBox="1"/>
              <p:nvPr/>
            </p:nvSpPr>
            <p:spPr>
              <a:xfrm>
                <a:off x="7987401" y="0"/>
                <a:ext cx="1156599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6C10CC66-CD02-4254-B69C-F2DC7C214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401" y="0"/>
                <a:ext cx="1156599" cy="276999"/>
              </a:xfrm>
              <a:prstGeom prst="rect">
                <a:avLst/>
              </a:prstGeom>
              <a:blipFill>
                <a:blip r:embed="rId4"/>
                <a:stretch>
                  <a:fillRect l="-1546" r="-3093" b="-204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8B75BE5-B8DC-4E1E-A75F-8EFD34D7EF38}"/>
                  </a:ext>
                </a:extLst>
              </p:cNvPr>
              <p:cNvSpPr txBox="1"/>
              <p:nvPr/>
            </p:nvSpPr>
            <p:spPr>
              <a:xfrm>
                <a:off x="7574724" y="285184"/>
                <a:ext cx="1569276" cy="5186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8B75BE5-B8DC-4E1E-A75F-8EFD34D7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724" y="285184"/>
                <a:ext cx="1569276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4F16183-BB20-4615-BB97-039078C63039}"/>
                  </a:ext>
                </a:extLst>
              </p:cNvPr>
              <p:cNvSpPr txBox="1"/>
              <p:nvPr/>
            </p:nvSpPr>
            <p:spPr>
              <a:xfrm>
                <a:off x="4137584" y="1562086"/>
                <a:ext cx="2997167" cy="2154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2.4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−0.2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−0.6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+0.1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4F16183-BB20-4615-BB97-039078C63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584" y="1562086"/>
                <a:ext cx="2997167" cy="215444"/>
              </a:xfrm>
              <a:prstGeom prst="rect">
                <a:avLst/>
              </a:prstGeom>
              <a:blipFill>
                <a:blip r:embed="rId6"/>
                <a:stretch>
                  <a:fillRect l="-407" r="-1426" b="-33333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EE605EB-39CD-48A4-A98D-60DF71D50D85}"/>
                  </a:ext>
                </a:extLst>
              </p:cNvPr>
              <p:cNvSpPr/>
              <p:nvPr/>
            </p:nvSpPr>
            <p:spPr>
              <a:xfrm>
                <a:off x="7426523" y="1522067"/>
                <a:ext cx="141205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𝒓</m:t>
                    </m:r>
                    <m:r>
                      <a:rPr lang="en-US" sz="1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1.1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−6</m:t>
                        </m:r>
                      </m:e>
                    </m:d>
                    <m:r>
                      <a:rPr lang="en-US" sz="14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𝒋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</a:t>
                </a:r>
                <a:endParaRPr lang="en-GB" sz="14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EE605EB-39CD-48A4-A98D-60DF71D50D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523" y="1522067"/>
                <a:ext cx="1412053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957C7E4C-FE6F-448F-9B45-E6652052A497}"/>
                  </a:ext>
                </a:extLst>
              </p:cNvPr>
              <p:cNvSpPr txBox="1"/>
              <p:nvPr/>
            </p:nvSpPr>
            <p:spPr>
              <a:xfrm>
                <a:off x="3959441" y="1918193"/>
                <a:ext cx="50158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If the skaters meet, they will have the same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components for the same value of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. </a:t>
                </a: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endParaRPr lang="en-US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marL="171450" indent="-171450" algn="ctr">
                  <a:buFont typeface="Wingdings" panose="05000000000000000000" pitchFamily="2" charset="2"/>
                  <a:buChar char="à"/>
                </a:pPr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It is important that </a:t>
                </a:r>
                <a:r>
                  <a:rPr lang="en-US" sz="1200" u="sng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both</a:t>
                </a:r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components match up…</a:t>
                </a: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957C7E4C-FE6F-448F-9B45-E6652052A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441" y="1918193"/>
                <a:ext cx="5015883" cy="830997"/>
              </a:xfrm>
              <a:prstGeom prst="rect">
                <a:avLst/>
              </a:prstGeom>
              <a:blipFill>
                <a:blip r:embed="rId8"/>
                <a:stretch>
                  <a:fillRect t="-735" b="-51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7F19D471-14AB-4634-8049-EE2307BEABFE}"/>
                  </a:ext>
                </a:extLst>
              </p:cNvPr>
              <p:cNvSpPr txBox="1"/>
              <p:nvPr/>
            </p:nvSpPr>
            <p:spPr>
              <a:xfrm>
                <a:off x="4117745" y="2827845"/>
                <a:ext cx="26100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u="sng" dirty="0">
                    <a:latin typeface="Comic Sans MS" panose="030F0702030302020204" pitchFamily="66" charset="0"/>
                  </a:rPr>
                  <a:t>Comparing the </a:t>
                </a:r>
                <a14:m>
                  <m:oMath xmlns:m="http://schemas.openxmlformats.org/officeDocument/2006/math">
                    <m:r>
                      <a:rPr lang="en-GB" sz="1400" b="1" i="1" u="sng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1400" u="sng" dirty="0">
                    <a:latin typeface="Comic Sans MS" panose="030F0702030302020204" pitchFamily="66" charset="0"/>
                  </a:rPr>
                  <a:t> components</a:t>
                </a:r>
                <a:endParaRPr lang="en-GB" sz="1400" b="1" u="sng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7F19D471-14AB-4634-8049-EE2307BEA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745" y="2827845"/>
                <a:ext cx="2610010" cy="307777"/>
              </a:xfrm>
              <a:prstGeom prst="rect">
                <a:avLst/>
              </a:prstGeom>
              <a:blipFill>
                <a:blip r:embed="rId9"/>
                <a:stretch>
                  <a:fillRect l="-699"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2D4B873-EE34-49BF-AE21-13C2C073ECDE}"/>
              </a:ext>
            </a:extLst>
          </p:cNvPr>
          <p:cNvSpPr/>
          <p:nvPr/>
        </p:nvSpPr>
        <p:spPr>
          <a:xfrm>
            <a:off x="4508802" y="1537859"/>
            <a:ext cx="1013988" cy="271605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3569E3C-42B8-4FAF-9241-5CD5314B24C1}"/>
                  </a:ext>
                </a:extLst>
              </p:cNvPr>
              <p:cNvSpPr txBox="1"/>
              <p:nvPr/>
            </p:nvSpPr>
            <p:spPr>
              <a:xfrm>
                <a:off x="4296793" y="3320249"/>
                <a:ext cx="12978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2.4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−0.2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3569E3C-42B8-4FAF-9241-5CD5314B2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793" y="3320249"/>
                <a:ext cx="1297856" cy="215444"/>
              </a:xfrm>
              <a:prstGeom prst="rect">
                <a:avLst/>
              </a:prstGeom>
              <a:blipFill>
                <a:blip r:embed="rId10"/>
                <a:stretch>
                  <a:fillRect l="-2817" r="-2347" b="-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A261FD30-5E7A-4D4D-8612-69016BF5108F}"/>
                  </a:ext>
                </a:extLst>
              </p:cNvPr>
              <p:cNvSpPr txBox="1"/>
              <p:nvPr/>
            </p:nvSpPr>
            <p:spPr>
              <a:xfrm>
                <a:off x="4564603" y="3738978"/>
                <a:ext cx="102534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A261FD30-5E7A-4D4D-8612-69016BF51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03" y="3738978"/>
                <a:ext cx="1025344" cy="215444"/>
              </a:xfrm>
              <a:prstGeom prst="rect">
                <a:avLst/>
              </a:prstGeom>
              <a:blipFill>
                <a:blip r:embed="rId11"/>
                <a:stretch>
                  <a:fillRect l="-3571" r="-3571"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D85B3B09-0A87-4FC6-A4AD-30A4540D8720}"/>
                  </a:ext>
                </a:extLst>
              </p:cNvPr>
              <p:cNvSpPr txBox="1"/>
              <p:nvPr/>
            </p:nvSpPr>
            <p:spPr>
              <a:xfrm>
                <a:off x="4502459" y="4165106"/>
                <a:ext cx="10843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(12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D85B3B09-0A87-4FC6-A4AD-30A4540D8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459" y="4165106"/>
                <a:ext cx="1084336" cy="215444"/>
              </a:xfrm>
              <a:prstGeom prst="rect">
                <a:avLst/>
              </a:prstGeom>
              <a:blipFill>
                <a:blip r:embed="rId12"/>
                <a:stretch>
                  <a:fillRect l="-3390" r="-3955" b="-30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D15F9870-1C85-41A1-B0E6-276F05A2963C}"/>
                  </a:ext>
                </a:extLst>
              </p:cNvPr>
              <p:cNvSpPr txBox="1"/>
              <p:nvPr/>
            </p:nvSpPr>
            <p:spPr>
              <a:xfrm>
                <a:off x="5143131" y="4619347"/>
                <a:ext cx="9128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12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D15F9870-1C85-41A1-B0E6-276F05A2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131" y="4619347"/>
                <a:ext cx="912814" cy="215444"/>
              </a:xfrm>
              <a:prstGeom prst="rect">
                <a:avLst/>
              </a:prstGeom>
              <a:blipFill>
                <a:blip r:embed="rId13"/>
                <a:stretch>
                  <a:fillRect l="-4027" r="-4027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円弧 66">
            <a:extLst>
              <a:ext uri="{FF2B5EF4-FFF2-40B4-BE49-F238E27FC236}">
                <a16:creationId xmlns:a16="http://schemas.microsoft.com/office/drawing/2014/main" id="{CB9F374C-4B91-4851-9692-F920DC5F32D3}"/>
              </a:ext>
            </a:extLst>
          </p:cNvPr>
          <p:cNvSpPr/>
          <p:nvPr/>
        </p:nvSpPr>
        <p:spPr>
          <a:xfrm>
            <a:off x="5506135" y="3436523"/>
            <a:ext cx="255474" cy="389752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BB03E07-7819-47BA-9083-C61529274145}"/>
              </a:ext>
            </a:extLst>
          </p:cNvPr>
          <p:cNvSpPr txBox="1"/>
          <p:nvPr/>
        </p:nvSpPr>
        <p:spPr>
          <a:xfrm>
            <a:off x="5629056" y="3469904"/>
            <a:ext cx="1348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Multiply by 5</a:t>
            </a:r>
          </a:p>
        </p:txBody>
      </p:sp>
      <p:sp>
        <p:nvSpPr>
          <p:cNvPr id="69" name="円弧 68">
            <a:extLst>
              <a:ext uri="{FF2B5EF4-FFF2-40B4-BE49-F238E27FC236}">
                <a16:creationId xmlns:a16="http://schemas.microsoft.com/office/drawing/2014/main" id="{DF6251F1-511E-47F7-88DF-AA582FA7B1E0}"/>
              </a:ext>
            </a:extLst>
          </p:cNvPr>
          <p:cNvSpPr/>
          <p:nvPr/>
        </p:nvSpPr>
        <p:spPr>
          <a:xfrm>
            <a:off x="5525370" y="3881886"/>
            <a:ext cx="255474" cy="389752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円弧 69">
            <a:extLst>
              <a:ext uri="{FF2B5EF4-FFF2-40B4-BE49-F238E27FC236}">
                <a16:creationId xmlns:a16="http://schemas.microsoft.com/office/drawing/2014/main" id="{93A04699-FAA0-410B-8B9E-342FCD066108}"/>
              </a:ext>
            </a:extLst>
          </p:cNvPr>
          <p:cNvSpPr/>
          <p:nvPr/>
        </p:nvSpPr>
        <p:spPr>
          <a:xfrm>
            <a:off x="5935222" y="4318372"/>
            <a:ext cx="255474" cy="389752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35008A8-9567-4A76-9B4D-BF5A828D61A2}"/>
              </a:ext>
            </a:extLst>
          </p:cNvPr>
          <p:cNvSpPr txBox="1"/>
          <p:nvPr/>
        </p:nvSpPr>
        <p:spPr>
          <a:xfrm>
            <a:off x="5735589" y="3931542"/>
            <a:ext cx="931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Factorise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E81E71C-C20D-4460-ACA3-3516148D8CC8}"/>
              </a:ext>
            </a:extLst>
          </p:cNvPr>
          <p:cNvSpPr txBox="1"/>
          <p:nvPr/>
        </p:nvSpPr>
        <p:spPr>
          <a:xfrm>
            <a:off x="6126207" y="4322161"/>
            <a:ext cx="656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Solve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51248ACD-D989-414E-BB92-B19E23CFECA0}"/>
                  </a:ext>
                </a:extLst>
              </p:cNvPr>
              <p:cNvSpPr txBox="1"/>
              <p:nvPr/>
            </p:nvSpPr>
            <p:spPr>
              <a:xfrm>
                <a:off x="590366" y="6005744"/>
                <a:ext cx="10436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12</m:t>
                      </m:r>
                    </m:oMath>
                  </m:oMathPara>
                </a14:m>
                <a:endParaRPr lang="en-GB" sz="20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51248ACD-D989-414E-BB92-B19E23CFE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66" y="6005744"/>
                <a:ext cx="1043619" cy="246221"/>
              </a:xfrm>
              <a:prstGeom prst="rect">
                <a:avLst/>
              </a:prstGeom>
              <a:blipFill>
                <a:blip r:embed="rId14"/>
                <a:stretch>
                  <a:fillRect l="-3509" r="-3509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9F6E4FB9-15C8-491D-906A-EAB7B570BE6B}"/>
                  </a:ext>
                </a:extLst>
              </p:cNvPr>
              <p:cNvSpPr txBox="1"/>
              <p:nvPr/>
            </p:nvSpPr>
            <p:spPr>
              <a:xfrm>
                <a:off x="4358936" y="5005742"/>
                <a:ext cx="4350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So the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components will match when the time is either 0 or 12 seconds</a:t>
                </a:r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9F6E4FB9-15C8-491D-906A-EAB7B570B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936" y="5005742"/>
                <a:ext cx="4350058" cy="523220"/>
              </a:xfrm>
              <a:prstGeom prst="rect">
                <a:avLst/>
              </a:prstGeom>
              <a:blipFill>
                <a:blip r:embed="rId15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FF22542B-3CD7-4439-A680-BEA7AF98FA4A}"/>
                  </a:ext>
                </a:extLst>
              </p:cNvPr>
              <p:cNvSpPr txBox="1"/>
              <p:nvPr/>
            </p:nvSpPr>
            <p:spPr>
              <a:xfrm>
                <a:off x="7288567" y="1090690"/>
                <a:ext cx="17222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The second skater’s </a:t>
                </a:r>
                <a14:m>
                  <m:oMath xmlns:m="http://schemas.openxmlformats.org/officeDocument/2006/math">
                    <m:r>
                      <a:rPr lang="en-GB" sz="105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1050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 component is always 0…</a:t>
                </a: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FF22542B-3CD7-4439-A680-BEA7AF98F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567" y="1090690"/>
                <a:ext cx="1722268" cy="415498"/>
              </a:xfrm>
              <a:prstGeom prst="rect">
                <a:avLst/>
              </a:prstGeom>
              <a:blipFill>
                <a:blip r:embed="rId16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9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1" grpId="0"/>
      <p:bldP spid="62" grpId="0" animBg="1"/>
      <p:bldP spid="62" grpId="1" animBg="1"/>
      <p:bldP spid="6" grpId="0"/>
      <p:bldP spid="64" grpId="0"/>
      <p:bldP spid="65" grpId="0"/>
      <p:bldP spid="66" grpId="0"/>
      <p:bldP spid="67" grpId="0" animBg="1"/>
      <p:bldP spid="68" grpId="0"/>
      <p:bldP spid="69" grpId="0" animBg="1"/>
      <p:bldP spid="70" grpId="0" animBg="1"/>
      <p:bldP spid="71" grpId="0"/>
      <p:bldP spid="72" grpId="0"/>
      <p:bldP spid="73" grpId="0"/>
      <p:bldP spid="74" grpId="0"/>
      <p:bldP spid="75" grpId="0"/>
      <p:bldP spid="7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Further Kinematics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19" y="1544715"/>
                <a:ext cx="3755255" cy="463224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b="1" dirty="0">
                    <a:latin typeface="Comic Sans MS" panose="030F0702030302020204" pitchFamily="66" charset="0"/>
                  </a:rPr>
                  <a:t>You need to be able to use two-dimensional vectors to solve problems about movement in a plane</a:t>
                </a: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</a:rPr>
                  <a:t>An ice skater is skating on a large flat ice rink. At time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the skater is at a fixed point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and is skating with velocity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2.4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−0.6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A</a:t>
                </a:r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t time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=20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the skater is travelling with velocity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−5.6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+3.4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𝑚𝑠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R</a:t>
                </a:r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elative to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, the skater has position vector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𝒔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at time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seconds.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d) A second skater travels such that she has position vector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𝒓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1.1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−6</m:t>
                        </m:r>
                      </m:e>
                    </m:d>
                    <m:r>
                      <a:rPr lang="en-US" sz="14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𝒋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relative to the same point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Show that the two skaters will meet.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19" y="1544715"/>
                <a:ext cx="3755255" cy="4632248"/>
              </a:xfrm>
              <a:blipFill>
                <a:blip r:embed="rId2"/>
                <a:stretch>
                  <a:fillRect l="-325" t="-132" r="-14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8A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4272262-9CDF-4861-9E16-B10BE76DD71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052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4272262-9CDF-4861-9E16-B10BE76DD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052" cy="276999"/>
              </a:xfrm>
              <a:prstGeom prst="rect">
                <a:avLst/>
              </a:prstGeom>
              <a:blipFill>
                <a:blip r:embed="rId3"/>
                <a:stretch>
                  <a:fillRect l="-1471" r="-1961" b="-1020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6C10CC66-CD02-4254-B69C-F2DC7C21415A}"/>
                  </a:ext>
                </a:extLst>
              </p:cNvPr>
              <p:cNvSpPr txBox="1"/>
              <p:nvPr/>
            </p:nvSpPr>
            <p:spPr>
              <a:xfrm>
                <a:off x="7987401" y="0"/>
                <a:ext cx="1156599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6C10CC66-CD02-4254-B69C-F2DC7C214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401" y="0"/>
                <a:ext cx="1156599" cy="276999"/>
              </a:xfrm>
              <a:prstGeom prst="rect">
                <a:avLst/>
              </a:prstGeom>
              <a:blipFill>
                <a:blip r:embed="rId4"/>
                <a:stretch>
                  <a:fillRect l="-1546" r="-3093" b="-204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8B75BE5-B8DC-4E1E-A75F-8EFD34D7EF38}"/>
                  </a:ext>
                </a:extLst>
              </p:cNvPr>
              <p:cNvSpPr txBox="1"/>
              <p:nvPr/>
            </p:nvSpPr>
            <p:spPr>
              <a:xfrm>
                <a:off x="7574724" y="285184"/>
                <a:ext cx="1569276" cy="5186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8B75BE5-B8DC-4E1E-A75F-8EFD34D7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724" y="285184"/>
                <a:ext cx="1569276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4F16183-BB20-4615-BB97-039078C63039}"/>
                  </a:ext>
                </a:extLst>
              </p:cNvPr>
              <p:cNvSpPr txBox="1"/>
              <p:nvPr/>
            </p:nvSpPr>
            <p:spPr>
              <a:xfrm>
                <a:off x="4137584" y="1562086"/>
                <a:ext cx="2997167" cy="2154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2.4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−0.2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−0.6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+0.1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4F16183-BB20-4615-BB97-039078C63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584" y="1562086"/>
                <a:ext cx="2997167" cy="215444"/>
              </a:xfrm>
              <a:prstGeom prst="rect">
                <a:avLst/>
              </a:prstGeom>
              <a:blipFill>
                <a:blip r:embed="rId6"/>
                <a:stretch>
                  <a:fillRect l="-407" r="-1426" b="-33333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EE605EB-39CD-48A4-A98D-60DF71D50D85}"/>
                  </a:ext>
                </a:extLst>
              </p:cNvPr>
              <p:cNvSpPr/>
              <p:nvPr/>
            </p:nvSpPr>
            <p:spPr>
              <a:xfrm>
                <a:off x="7426523" y="1522067"/>
                <a:ext cx="141205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𝒓</m:t>
                    </m:r>
                    <m:r>
                      <a:rPr lang="en-US" sz="1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1.1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−6</m:t>
                        </m:r>
                      </m:e>
                    </m:d>
                    <m:r>
                      <a:rPr lang="en-US" sz="14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𝒋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</a:t>
                </a:r>
                <a:endParaRPr lang="en-GB" sz="14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EE605EB-39CD-48A4-A98D-60DF71D50D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523" y="1522067"/>
                <a:ext cx="1412053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957C7E4C-FE6F-448F-9B45-E6652052A497}"/>
                  </a:ext>
                </a:extLst>
              </p:cNvPr>
              <p:cNvSpPr txBox="1"/>
              <p:nvPr/>
            </p:nvSpPr>
            <p:spPr>
              <a:xfrm>
                <a:off x="3959441" y="1918193"/>
                <a:ext cx="50158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If the skaters meet, they will have the same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components for the same value of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. </a:t>
                </a: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endParaRPr lang="en-US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marL="171450" indent="-171450" algn="ctr">
                  <a:buFont typeface="Wingdings" panose="05000000000000000000" pitchFamily="2" charset="2"/>
                  <a:buChar char="à"/>
                </a:pPr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It is important that </a:t>
                </a:r>
                <a:r>
                  <a:rPr lang="en-US" sz="1200" u="sng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both</a:t>
                </a:r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components match up…</a:t>
                </a: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957C7E4C-FE6F-448F-9B45-E6652052A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441" y="1918193"/>
                <a:ext cx="5015883" cy="830997"/>
              </a:xfrm>
              <a:prstGeom prst="rect">
                <a:avLst/>
              </a:prstGeom>
              <a:blipFill>
                <a:blip r:embed="rId8"/>
                <a:stretch>
                  <a:fillRect t="-735" b="-51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7F19D471-14AB-4634-8049-EE2307BEABFE}"/>
                  </a:ext>
                </a:extLst>
              </p:cNvPr>
              <p:cNvSpPr txBox="1"/>
              <p:nvPr/>
            </p:nvSpPr>
            <p:spPr>
              <a:xfrm>
                <a:off x="4117745" y="2827845"/>
                <a:ext cx="26100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u="sng" dirty="0">
                    <a:latin typeface="Comic Sans MS" panose="030F0702030302020204" pitchFamily="66" charset="0"/>
                  </a:rPr>
                  <a:t>Comparing the </a:t>
                </a:r>
                <a14:m>
                  <m:oMath xmlns:m="http://schemas.openxmlformats.org/officeDocument/2006/math">
                    <m:r>
                      <a:rPr lang="en-US" sz="1400" b="1" i="1" u="sng" dirty="0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1400" u="sng" dirty="0">
                    <a:latin typeface="Comic Sans MS" panose="030F0702030302020204" pitchFamily="66" charset="0"/>
                  </a:rPr>
                  <a:t> components</a:t>
                </a:r>
                <a:endParaRPr lang="en-GB" sz="1400" b="1" u="sng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7F19D471-14AB-4634-8049-EE2307BEA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745" y="2827845"/>
                <a:ext cx="2610010" cy="307777"/>
              </a:xfrm>
              <a:prstGeom prst="rect">
                <a:avLst/>
              </a:prstGeom>
              <a:blipFill>
                <a:blip r:embed="rId9"/>
                <a:stretch>
                  <a:fillRect l="-699"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2D4B873-EE34-49BF-AE21-13C2C073ECDE}"/>
              </a:ext>
            </a:extLst>
          </p:cNvPr>
          <p:cNvSpPr/>
          <p:nvPr/>
        </p:nvSpPr>
        <p:spPr>
          <a:xfrm>
            <a:off x="5822697" y="1537859"/>
            <a:ext cx="1199540" cy="271605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3569E3C-42B8-4FAF-9241-5CD5314B24C1}"/>
                  </a:ext>
                </a:extLst>
              </p:cNvPr>
              <p:cNvSpPr txBox="1"/>
              <p:nvPr/>
            </p:nvSpPr>
            <p:spPr>
              <a:xfrm>
                <a:off x="4332303" y="3320249"/>
                <a:ext cx="195745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−0.6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+0.1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1.1</m:t>
                      </m:r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𝑡</m:t>
                      </m:r>
                      <m:r>
                        <a:rPr lang="en-US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3569E3C-42B8-4FAF-9241-5CD5314B2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303" y="3320249"/>
                <a:ext cx="1957459" cy="215444"/>
              </a:xfrm>
              <a:prstGeom prst="rect">
                <a:avLst/>
              </a:prstGeom>
              <a:blipFill>
                <a:blip r:embed="rId10"/>
                <a:stretch>
                  <a:fillRect r="-1558" b="-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A261FD30-5E7A-4D4D-8612-69016BF5108F}"/>
                  </a:ext>
                </a:extLst>
              </p:cNvPr>
              <p:cNvSpPr txBox="1"/>
              <p:nvPr/>
            </p:nvSpPr>
            <p:spPr>
              <a:xfrm>
                <a:off x="4165108" y="3738978"/>
                <a:ext cx="161166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0.1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−1.7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+6=0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A261FD30-5E7A-4D4D-8612-69016BF51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108" y="3738978"/>
                <a:ext cx="1611660" cy="215444"/>
              </a:xfrm>
              <a:prstGeom prst="rect">
                <a:avLst/>
              </a:prstGeom>
              <a:blipFill>
                <a:blip r:embed="rId11"/>
                <a:stretch>
                  <a:fillRect l="-1887" r="-1887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円弧 66">
            <a:extLst>
              <a:ext uri="{FF2B5EF4-FFF2-40B4-BE49-F238E27FC236}">
                <a16:creationId xmlns:a16="http://schemas.microsoft.com/office/drawing/2014/main" id="{CB9F374C-4B91-4851-9692-F920DC5F32D3}"/>
              </a:ext>
            </a:extLst>
          </p:cNvPr>
          <p:cNvSpPr/>
          <p:nvPr/>
        </p:nvSpPr>
        <p:spPr>
          <a:xfrm>
            <a:off x="6198593" y="3436523"/>
            <a:ext cx="255474" cy="389752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BB03E07-7819-47BA-9083-C61529274145}"/>
              </a:ext>
            </a:extLst>
          </p:cNvPr>
          <p:cNvSpPr txBox="1"/>
          <p:nvPr/>
        </p:nvSpPr>
        <p:spPr>
          <a:xfrm>
            <a:off x="6321514" y="3469904"/>
            <a:ext cx="1188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Rearrange</a:t>
            </a:r>
          </a:p>
        </p:txBody>
      </p:sp>
      <p:sp>
        <p:nvSpPr>
          <p:cNvPr id="69" name="円弧 68">
            <a:extLst>
              <a:ext uri="{FF2B5EF4-FFF2-40B4-BE49-F238E27FC236}">
                <a16:creationId xmlns:a16="http://schemas.microsoft.com/office/drawing/2014/main" id="{DF6251F1-511E-47F7-88DF-AA582FA7B1E0}"/>
              </a:ext>
            </a:extLst>
          </p:cNvPr>
          <p:cNvSpPr/>
          <p:nvPr/>
        </p:nvSpPr>
        <p:spPr>
          <a:xfrm>
            <a:off x="5738434" y="3881886"/>
            <a:ext cx="255474" cy="389752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円弧 69">
            <a:extLst>
              <a:ext uri="{FF2B5EF4-FFF2-40B4-BE49-F238E27FC236}">
                <a16:creationId xmlns:a16="http://schemas.microsoft.com/office/drawing/2014/main" id="{93A04699-FAA0-410B-8B9E-342FCD066108}"/>
              </a:ext>
            </a:extLst>
          </p:cNvPr>
          <p:cNvSpPr/>
          <p:nvPr/>
        </p:nvSpPr>
        <p:spPr>
          <a:xfrm>
            <a:off x="5739913" y="4318372"/>
            <a:ext cx="255474" cy="389752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35008A8-9567-4A76-9B4D-BF5A828D61A2}"/>
              </a:ext>
            </a:extLst>
          </p:cNvPr>
          <p:cNvSpPr txBox="1"/>
          <p:nvPr/>
        </p:nvSpPr>
        <p:spPr>
          <a:xfrm>
            <a:off x="5859876" y="3931542"/>
            <a:ext cx="1473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Multiply by 10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E81E71C-C20D-4460-ACA3-3516148D8CC8}"/>
              </a:ext>
            </a:extLst>
          </p:cNvPr>
          <p:cNvSpPr txBox="1"/>
          <p:nvPr/>
        </p:nvSpPr>
        <p:spPr>
          <a:xfrm>
            <a:off x="5913143" y="4375427"/>
            <a:ext cx="993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Factorise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51248ACD-D989-414E-BB92-B19E23CFECA0}"/>
                  </a:ext>
                </a:extLst>
              </p:cNvPr>
              <p:cNvSpPr txBox="1"/>
              <p:nvPr/>
            </p:nvSpPr>
            <p:spPr>
              <a:xfrm>
                <a:off x="590366" y="6005744"/>
                <a:ext cx="10436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12</m:t>
                      </m:r>
                    </m:oMath>
                  </m:oMathPara>
                </a14:m>
                <a:endParaRPr lang="en-GB" sz="20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51248ACD-D989-414E-BB92-B19E23CFE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66" y="6005744"/>
                <a:ext cx="1043619" cy="246221"/>
              </a:xfrm>
              <a:prstGeom prst="rect">
                <a:avLst/>
              </a:prstGeom>
              <a:blipFill>
                <a:blip r:embed="rId12"/>
                <a:stretch>
                  <a:fillRect l="-3509" r="-3509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9F6E4FB9-15C8-491D-906A-EAB7B570BE6B}"/>
                  </a:ext>
                </a:extLst>
              </p:cNvPr>
              <p:cNvSpPr txBox="1"/>
              <p:nvPr/>
            </p:nvSpPr>
            <p:spPr>
              <a:xfrm>
                <a:off x="4296793" y="5360848"/>
                <a:ext cx="43500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So the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components will match when the time is either 5 or 12 seconds</a:t>
                </a:r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9F6E4FB9-15C8-491D-906A-EAB7B570B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793" y="5360848"/>
                <a:ext cx="4350058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BAD305C-CC8B-49FC-BDBC-89F31FD44FD6}"/>
              </a:ext>
            </a:extLst>
          </p:cNvPr>
          <p:cNvSpPr/>
          <p:nvPr/>
        </p:nvSpPr>
        <p:spPr>
          <a:xfrm>
            <a:off x="7848286" y="1530461"/>
            <a:ext cx="736421" cy="271605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C03EB28-8CAE-4FEE-AD00-812CC23C38F3}"/>
                  </a:ext>
                </a:extLst>
              </p:cNvPr>
              <p:cNvSpPr txBox="1"/>
              <p:nvPr/>
            </p:nvSpPr>
            <p:spPr>
              <a:xfrm>
                <a:off x="4342661" y="4173984"/>
                <a:ext cx="143853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−17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+60=0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C03EB28-8CAE-4FEE-AD00-812CC23C3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661" y="4173984"/>
                <a:ext cx="1438535" cy="215444"/>
              </a:xfrm>
              <a:prstGeom prst="rect">
                <a:avLst/>
              </a:prstGeom>
              <a:blipFill>
                <a:blip r:embed="rId14"/>
                <a:stretch>
                  <a:fillRect l="-2119" r="-2119" b="-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A3F65462-43BB-48EE-8C89-93960104731E}"/>
                  </a:ext>
                </a:extLst>
              </p:cNvPr>
              <p:cNvSpPr txBox="1"/>
              <p:nvPr/>
            </p:nvSpPr>
            <p:spPr>
              <a:xfrm>
                <a:off x="4237608" y="4601592"/>
                <a:ext cx="15486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</m:e>
                      </m:d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A3F65462-43BB-48EE-8C89-939601047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608" y="4601592"/>
                <a:ext cx="1548694" cy="215444"/>
              </a:xfrm>
              <a:prstGeom prst="rect">
                <a:avLst/>
              </a:prstGeom>
              <a:blipFill>
                <a:blip r:embed="rId15"/>
                <a:stretch>
                  <a:fillRect r="-1969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548785F-2606-4719-AB03-8720330BB1B9}"/>
                  </a:ext>
                </a:extLst>
              </p:cNvPr>
              <p:cNvSpPr txBox="1"/>
              <p:nvPr/>
            </p:nvSpPr>
            <p:spPr>
              <a:xfrm>
                <a:off x="5329561" y="5027720"/>
                <a:ext cx="9128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12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548785F-2606-4719-AB03-8720330BB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561" y="5027720"/>
                <a:ext cx="912814" cy="215444"/>
              </a:xfrm>
              <a:prstGeom prst="rect">
                <a:avLst/>
              </a:prstGeom>
              <a:blipFill>
                <a:blip r:embed="rId16"/>
                <a:stretch>
                  <a:fillRect l="-3333" r="-3333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円弧 29">
            <a:extLst>
              <a:ext uri="{FF2B5EF4-FFF2-40B4-BE49-F238E27FC236}">
                <a16:creationId xmlns:a16="http://schemas.microsoft.com/office/drawing/2014/main" id="{601A5500-4F09-47DF-87DA-E78E2193CB31}"/>
              </a:ext>
            </a:extLst>
          </p:cNvPr>
          <p:cNvSpPr/>
          <p:nvPr/>
        </p:nvSpPr>
        <p:spPr>
          <a:xfrm>
            <a:off x="6176399" y="4728225"/>
            <a:ext cx="255474" cy="389752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32823A7-F303-4F3E-891E-704F67AA686B}"/>
              </a:ext>
            </a:extLst>
          </p:cNvPr>
          <p:cNvSpPr txBox="1"/>
          <p:nvPr/>
        </p:nvSpPr>
        <p:spPr>
          <a:xfrm>
            <a:off x="6314120" y="4785280"/>
            <a:ext cx="823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Solve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333119F-F35D-4E31-8365-9642360DC03F}"/>
                  </a:ext>
                </a:extLst>
              </p:cNvPr>
              <p:cNvSpPr txBox="1"/>
              <p:nvPr/>
            </p:nvSpPr>
            <p:spPr>
              <a:xfrm>
                <a:off x="4323426" y="5875753"/>
                <a:ext cx="43500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 Therefore, the skaters will meet after 12 seconds as it is the only time when both their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𝒊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𝒋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 components are the same!</a:t>
                </a:r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333119F-F35D-4E31-8365-9642360DC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426" y="5875753"/>
                <a:ext cx="4350058" cy="646331"/>
              </a:xfrm>
              <a:prstGeom prst="rect">
                <a:avLst/>
              </a:prstGeom>
              <a:blipFill>
                <a:blip r:embed="rId17"/>
                <a:stretch>
                  <a:fillRect t="-943" r="-840" b="-66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53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 animBg="1"/>
      <p:bldP spid="62" grpId="1" animBg="1"/>
      <p:bldP spid="6" grpId="0"/>
      <p:bldP spid="64" grpId="0"/>
      <p:bldP spid="67" grpId="0" animBg="1"/>
      <p:bldP spid="68" grpId="0"/>
      <p:bldP spid="69" grpId="0" animBg="1"/>
      <p:bldP spid="70" grpId="0" animBg="1"/>
      <p:bldP spid="71" grpId="0"/>
      <p:bldP spid="72" grpId="0"/>
      <p:bldP spid="74" grpId="0"/>
      <p:bldP spid="26" grpId="0" animBg="1"/>
      <p:bldP spid="26" grpId="1" animBg="1"/>
      <p:bldP spid="27" grpId="0"/>
      <p:bldP spid="28" grpId="0"/>
      <p:bldP spid="29" grpId="0"/>
      <p:bldP spid="30" grpId="0" animBg="1"/>
      <p:bldP spid="31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3">
            <a:extLst>
              <a:ext uri="{FF2B5EF4-FFF2-40B4-BE49-F238E27FC236}">
                <a16:creationId xmlns:a16="http://schemas.microsoft.com/office/drawing/2014/main" id="{E180B3ED-5FE6-4D9B-846B-4F0F303DADB3}"/>
              </a:ext>
            </a:extLst>
          </p:cNvPr>
          <p:cNvSpPr/>
          <p:nvPr/>
        </p:nvSpPr>
        <p:spPr>
          <a:xfrm>
            <a:off x="1655502" y="2350041"/>
            <a:ext cx="5973109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7200" dirty="0">
                <a:ln w="19050">
                  <a:solidFill>
                    <a:schemeClr val="tx1"/>
                  </a:solidFill>
                </a:ln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Weathered SF" pitchFamily="2" charset="0"/>
                <a:ea typeface="Permanent Marker" panose="02000000000000000000" pitchFamily="2" charset="0"/>
                <a:cs typeface="Microsoft Himalaya" panose="01010100010101010101" pitchFamily="2" charset="0"/>
              </a:rPr>
              <a:t>Teachings for </a:t>
            </a:r>
          </a:p>
          <a:p>
            <a:pPr algn="ctr"/>
            <a:r>
              <a:rPr lang="en-US" altLang="ja-JP" sz="7200" dirty="0">
                <a:ln w="19050">
                  <a:solidFill>
                    <a:schemeClr val="tx1"/>
                  </a:solidFill>
                </a:ln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Weathered SF" pitchFamily="2" charset="0"/>
                <a:ea typeface="Permanent Marker" panose="02000000000000000000" pitchFamily="2" charset="0"/>
                <a:cs typeface="Microsoft Himalaya" panose="01010100010101010101" pitchFamily="2" charset="0"/>
              </a:rPr>
              <a:t>Exercise 8B</a:t>
            </a:r>
            <a:endParaRPr lang="ja-JP" altLang="en-US" sz="7200" b="0" cap="none" spc="0" dirty="0">
              <a:ln w="19050">
                <a:solidFill>
                  <a:schemeClr val="tx1"/>
                </a:solidFill>
              </a:ln>
              <a:solidFill>
                <a:schemeClr val="accent4"/>
              </a:solidFill>
              <a:effectLst>
                <a:reflection blurRad="6350" stA="53000" endA="300" endPos="35500" dir="5400000" sy="-90000" algn="bl" rotWithShape="0"/>
              </a:effectLst>
              <a:latin typeface="Weathered SF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552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Further Kinematics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1544715"/>
                <a:ext cx="3551068" cy="463224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b="1" dirty="0">
                    <a:latin typeface="Comic Sans MS" panose="030F0702030302020204" pitchFamily="66" charset="0"/>
                  </a:rPr>
                  <a:t>You can also use vector methods with projectiles</a:t>
                </a: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</a:rPr>
                  <a:t>A ball is struck by a racket from a point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which has position vector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 relative to a fixed origin O. Immediately after being struck, the ball has velocity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+8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 are unit vectors horizontally and vertically respectively. After being struck, the ball travels freely under gravity until it strikes the ground at point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GB" sz="1400" dirty="0">
                    <a:latin typeface="Comic Sans MS" panose="030F0702030302020204" pitchFamily="66" charset="0"/>
                  </a:rPr>
                  <a:t>Find the speed of the ball 1.5 seconds after being struck</a:t>
                </a: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endParaRPr lang="en-GB" sz="14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US" sz="1400" dirty="0">
                    <a:latin typeface="Comic Sans MS" panose="030F0702030302020204" pitchFamily="66" charset="0"/>
                  </a:rPr>
                  <a:t>F</a:t>
                </a:r>
                <a:r>
                  <a:rPr lang="en-GB" sz="1400" dirty="0" err="1">
                    <a:latin typeface="Comic Sans MS" panose="030F0702030302020204" pitchFamily="66" charset="0"/>
                  </a:rPr>
                  <a:t>ind</a:t>
                </a:r>
                <a:r>
                  <a:rPr lang="en-GB" sz="1400" dirty="0">
                    <a:latin typeface="Comic Sans MS" panose="030F0702030302020204" pitchFamily="66" charset="0"/>
                  </a:rPr>
                  <a:t> an expression for the position vector,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 of the ball relative to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 seconds</a:t>
                </a: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endParaRPr lang="en-GB" sz="14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US" sz="1400" dirty="0">
                    <a:latin typeface="Comic Sans MS" panose="030F0702030302020204" pitchFamily="66" charset="0"/>
                  </a:rPr>
                  <a:t>H</a:t>
                </a:r>
                <a:r>
                  <a:rPr lang="en-GB" sz="1400" dirty="0" err="1">
                    <a:latin typeface="Comic Sans MS" panose="030F0702030302020204" pitchFamily="66" charset="0"/>
                  </a:rPr>
                  <a:t>ence</a:t>
                </a:r>
                <a:r>
                  <a:rPr lang="en-GB" sz="1400" dirty="0">
                    <a:latin typeface="Comic Sans MS" panose="030F0702030302020204" pitchFamily="66" charset="0"/>
                  </a:rPr>
                  <a:t> determine the distance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𝑂𝐵</m:t>
                    </m:r>
                  </m:oMath>
                </a14:m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1544715"/>
                <a:ext cx="3551068" cy="4632248"/>
              </a:xfrm>
              <a:blipFill>
                <a:blip r:embed="rId2"/>
                <a:stretch>
                  <a:fillRect l="-515" t="-132" r="-1718" b="-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8B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5" name="Straight Connector 39">
            <a:extLst>
              <a:ext uri="{FF2B5EF4-FFF2-40B4-BE49-F238E27FC236}">
                <a16:creationId xmlns:a16="http://schemas.microsoft.com/office/drawing/2014/main" id="{F82ABC36-AC31-48FC-AF7F-710D68AE9C06}"/>
              </a:ext>
            </a:extLst>
          </p:cNvPr>
          <p:cNvCxnSpPr/>
          <p:nvPr/>
        </p:nvCxnSpPr>
        <p:spPr>
          <a:xfrm>
            <a:off x="4894555" y="3266243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43">
            <a:extLst>
              <a:ext uri="{FF2B5EF4-FFF2-40B4-BE49-F238E27FC236}">
                <a16:creationId xmlns:a16="http://schemas.microsoft.com/office/drawing/2014/main" id="{6B0D7911-7353-48C0-9D03-6F5E070A5074}"/>
              </a:ext>
            </a:extLst>
          </p:cNvPr>
          <p:cNvCxnSpPr/>
          <p:nvPr/>
        </p:nvCxnSpPr>
        <p:spPr>
          <a:xfrm flipV="1">
            <a:off x="4894555" y="1894643"/>
            <a:ext cx="0" cy="1371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46">
            <a:extLst>
              <a:ext uri="{FF2B5EF4-FFF2-40B4-BE49-F238E27FC236}">
                <a16:creationId xmlns:a16="http://schemas.microsoft.com/office/drawing/2014/main" id="{A8FEF4D6-CA9E-4D2F-B90A-D57D4EE85853}"/>
              </a:ext>
            </a:extLst>
          </p:cNvPr>
          <p:cNvCxnSpPr>
            <a:cxnSpLocks/>
          </p:cNvCxnSpPr>
          <p:nvPr/>
        </p:nvCxnSpPr>
        <p:spPr>
          <a:xfrm flipV="1">
            <a:off x="4879754" y="1482571"/>
            <a:ext cx="766444" cy="9311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47">
                <a:extLst>
                  <a:ext uri="{FF2B5EF4-FFF2-40B4-BE49-F238E27FC236}">
                    <a16:creationId xmlns:a16="http://schemas.microsoft.com/office/drawing/2014/main" id="{5A8DBE37-29F7-49D7-8422-D02EB5DF008F}"/>
                  </a:ext>
                </a:extLst>
              </p:cNvPr>
              <p:cNvSpPr txBox="1"/>
              <p:nvPr/>
            </p:nvSpPr>
            <p:spPr>
              <a:xfrm>
                <a:off x="5271116" y="1242134"/>
                <a:ext cx="12257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+8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2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8" name="TextBox 47">
                <a:extLst>
                  <a:ext uri="{FF2B5EF4-FFF2-40B4-BE49-F238E27FC236}">
                    <a16:creationId xmlns:a16="http://schemas.microsoft.com/office/drawing/2014/main" id="{5A8DBE37-29F7-49D7-8422-D02EB5DF0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116" y="1242134"/>
                <a:ext cx="1225784" cy="276999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53">
            <a:extLst>
              <a:ext uri="{FF2B5EF4-FFF2-40B4-BE49-F238E27FC236}">
                <a16:creationId xmlns:a16="http://schemas.microsoft.com/office/drawing/2014/main" id="{25E0AA2D-24EE-4F20-9868-384733A274B0}"/>
              </a:ext>
            </a:extLst>
          </p:cNvPr>
          <p:cNvSpPr txBox="1"/>
          <p:nvPr/>
        </p:nvSpPr>
        <p:spPr>
          <a:xfrm>
            <a:off x="4672920" y="3238131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54">
                <a:extLst>
                  <a:ext uri="{FF2B5EF4-FFF2-40B4-BE49-F238E27FC236}">
                    <a16:creationId xmlns:a16="http://schemas.microsoft.com/office/drawing/2014/main" id="{C8C63E7C-E01D-4EB0-BBF7-8EF52426EF89}"/>
                  </a:ext>
                </a:extLst>
              </p:cNvPr>
              <p:cNvSpPr txBox="1"/>
              <p:nvPr/>
            </p:nvSpPr>
            <p:spPr>
              <a:xfrm>
                <a:off x="7824740" y="3266243"/>
                <a:ext cx="3609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4" name="TextBox 54">
                <a:extLst>
                  <a:ext uri="{FF2B5EF4-FFF2-40B4-BE49-F238E27FC236}">
                    <a16:creationId xmlns:a16="http://schemas.microsoft.com/office/drawing/2014/main" id="{C8C63E7C-E01D-4EB0-BBF7-8EF52426E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740" y="3266243"/>
                <a:ext cx="36099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55">
                <a:extLst>
                  <a:ext uri="{FF2B5EF4-FFF2-40B4-BE49-F238E27FC236}">
                    <a16:creationId xmlns:a16="http://schemas.microsoft.com/office/drawing/2014/main" id="{A9E7DF92-61F5-4658-939D-DDE5DA884965}"/>
                  </a:ext>
                </a:extLst>
              </p:cNvPr>
              <p:cNvSpPr txBox="1"/>
              <p:nvPr/>
            </p:nvSpPr>
            <p:spPr>
              <a:xfrm rot="16200000">
                <a:off x="4350634" y="2734709"/>
                <a:ext cx="4812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200" b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5" name="TextBox 55">
                <a:extLst>
                  <a:ext uri="{FF2B5EF4-FFF2-40B4-BE49-F238E27FC236}">
                    <a16:creationId xmlns:a16="http://schemas.microsoft.com/office/drawing/2014/main" id="{A9E7DF92-61F5-4658-939D-DDE5DA884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350634" y="2734709"/>
                <a:ext cx="481221" cy="276999"/>
              </a:xfrm>
              <a:prstGeom prst="rect">
                <a:avLst/>
              </a:prstGeom>
              <a:blipFill>
                <a:blip r:embed="rId5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56">
            <a:extLst>
              <a:ext uri="{FF2B5EF4-FFF2-40B4-BE49-F238E27FC236}">
                <a16:creationId xmlns:a16="http://schemas.microsoft.com/office/drawing/2014/main" id="{13884157-DFDC-4ABE-9E9E-A335B94AA034}"/>
              </a:ext>
            </a:extLst>
          </p:cNvPr>
          <p:cNvCxnSpPr/>
          <p:nvPr/>
        </p:nvCxnSpPr>
        <p:spPr>
          <a:xfrm>
            <a:off x="4742155" y="2428043"/>
            <a:ext cx="0" cy="8382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45">
            <a:extLst>
              <a:ext uri="{FF2B5EF4-FFF2-40B4-BE49-F238E27FC236}">
                <a16:creationId xmlns:a16="http://schemas.microsoft.com/office/drawing/2014/main" id="{0BE4A2D2-9BB5-4BCC-90C1-55393FE9BB0E}"/>
              </a:ext>
            </a:extLst>
          </p:cNvPr>
          <p:cNvSpPr/>
          <p:nvPr/>
        </p:nvSpPr>
        <p:spPr>
          <a:xfrm rot="16200000">
            <a:off x="3866595" y="2188716"/>
            <a:ext cx="4708864" cy="3679794"/>
          </a:xfrm>
          <a:prstGeom prst="arc">
            <a:avLst>
              <a:gd name="adj1" fmla="val 19241745"/>
              <a:gd name="adj2" fmla="val 3953883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55E46D4-F0D3-419D-86B6-412EC5372A2D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052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55E46D4-F0D3-419D-86B6-412EC5372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052" cy="276999"/>
              </a:xfrm>
              <a:prstGeom prst="rect">
                <a:avLst/>
              </a:prstGeom>
              <a:blipFill>
                <a:blip r:embed="rId6"/>
                <a:stretch>
                  <a:fillRect l="-1471" r="-1961" b="-1020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805085F-A1AE-49D7-B54A-91D6C3BE8B36}"/>
                  </a:ext>
                </a:extLst>
              </p:cNvPr>
              <p:cNvSpPr txBox="1"/>
              <p:nvPr/>
            </p:nvSpPr>
            <p:spPr>
              <a:xfrm>
                <a:off x="7987401" y="0"/>
                <a:ext cx="1156599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805085F-A1AE-49D7-B54A-91D6C3BE8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401" y="0"/>
                <a:ext cx="1156599" cy="276999"/>
              </a:xfrm>
              <a:prstGeom prst="rect">
                <a:avLst/>
              </a:prstGeom>
              <a:blipFill>
                <a:blip r:embed="rId7"/>
                <a:stretch>
                  <a:fillRect l="-1546" r="-3093" b="-204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8C32643-DAE1-457E-AC83-0F0682359676}"/>
                  </a:ext>
                </a:extLst>
              </p:cNvPr>
              <p:cNvSpPr txBox="1"/>
              <p:nvPr/>
            </p:nvSpPr>
            <p:spPr>
              <a:xfrm>
                <a:off x="7574724" y="285184"/>
                <a:ext cx="1569276" cy="5186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8C32643-DAE1-457E-AC83-0F0682359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724" y="285184"/>
                <a:ext cx="1569276" cy="5186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6113B3F-B212-4CBA-B732-8F0D83D0CAA8}"/>
                  </a:ext>
                </a:extLst>
              </p:cNvPr>
              <p:cNvSpPr txBox="1"/>
              <p:nvPr/>
            </p:nvSpPr>
            <p:spPr>
              <a:xfrm>
                <a:off x="4331280" y="4782500"/>
                <a:ext cx="898836" cy="2154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6113B3F-B212-4CBA-B732-8F0D83D0C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280" y="4782500"/>
                <a:ext cx="898836" cy="215444"/>
              </a:xfrm>
              <a:prstGeom prst="rect">
                <a:avLst/>
              </a:prstGeom>
              <a:blipFill>
                <a:blip r:embed="rId9"/>
                <a:stretch>
                  <a:fillRect l="-2721" r="-2721" b="-5714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86CBDCD-50B3-43DA-914D-A50AFCFBD702}"/>
                  </a:ext>
                </a:extLst>
              </p:cNvPr>
              <p:cNvSpPr txBox="1"/>
              <p:nvPr/>
            </p:nvSpPr>
            <p:spPr>
              <a:xfrm>
                <a:off x="4332759" y="5319101"/>
                <a:ext cx="2272160" cy="2154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+8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+(−9.8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)(1.5)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86CBDCD-50B3-43DA-914D-A50AFCFBD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759" y="5319101"/>
                <a:ext cx="2272160" cy="215444"/>
              </a:xfrm>
              <a:prstGeom prst="rect">
                <a:avLst/>
              </a:prstGeom>
              <a:blipFill>
                <a:blip r:embed="rId10"/>
                <a:stretch>
                  <a:fillRect l="-806" r="-2151" b="-31429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64917DA-87D7-4844-8373-3F67B408CE5B}"/>
                  </a:ext>
                </a:extLst>
              </p:cNvPr>
              <p:cNvSpPr txBox="1"/>
              <p:nvPr/>
            </p:nvSpPr>
            <p:spPr>
              <a:xfrm>
                <a:off x="4026242" y="3683002"/>
                <a:ext cx="490952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The only acceleration will be that due to gravity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This acts vertically downwards so we can model it using the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𝒋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 component</a:t>
                </a:r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64917DA-87D7-4844-8373-3F67B408C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242" y="3683002"/>
                <a:ext cx="4909527" cy="954107"/>
              </a:xfrm>
              <a:prstGeom prst="rect">
                <a:avLst/>
              </a:prstGeom>
              <a:blipFill>
                <a:blip r:embed="rId11"/>
                <a:stretch>
                  <a:fillRect l="-124" t="-1274" b="-57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F3520A32-EBBC-4592-83CD-7947A67D8E8C}"/>
                  </a:ext>
                </a:extLst>
              </p:cNvPr>
              <p:cNvSpPr txBox="1"/>
              <p:nvPr/>
            </p:nvSpPr>
            <p:spPr>
              <a:xfrm>
                <a:off x="4340303" y="5833640"/>
                <a:ext cx="1669303" cy="2154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−6.7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F3520A32-EBBC-4592-83CD-7947A67D8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303" y="5833640"/>
                <a:ext cx="1669303" cy="215444"/>
              </a:xfrm>
              <a:prstGeom prst="rect">
                <a:avLst/>
              </a:prstGeom>
              <a:blipFill>
                <a:blip r:embed="rId12"/>
                <a:stretch>
                  <a:fillRect l="-1460" r="-365" b="-3428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円弧 25">
            <a:extLst>
              <a:ext uri="{FF2B5EF4-FFF2-40B4-BE49-F238E27FC236}">
                <a16:creationId xmlns:a16="http://schemas.microsoft.com/office/drawing/2014/main" id="{AC31309F-61D6-4018-BF85-110BE0C23E6E}"/>
              </a:ext>
            </a:extLst>
          </p:cNvPr>
          <p:cNvSpPr/>
          <p:nvPr/>
        </p:nvSpPr>
        <p:spPr>
          <a:xfrm>
            <a:off x="6482283" y="4935984"/>
            <a:ext cx="273624" cy="495523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BD8A280E-B1DA-45BA-8111-C98B1C4F8A5F}"/>
                  </a:ext>
                </a:extLst>
              </p:cNvPr>
              <p:cNvSpPr txBox="1"/>
              <p:nvPr/>
            </p:nvSpPr>
            <p:spPr>
              <a:xfrm>
                <a:off x="6693763" y="4956768"/>
                <a:ext cx="1864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Sub in values, taking acceleration as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−9.8</m:t>
                    </m:r>
                    <m:r>
                      <a:rPr lang="en-GB" sz="1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GB" sz="1200" b="1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BD8A280E-B1DA-45BA-8111-C98B1C4F8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763" y="4956768"/>
                <a:ext cx="1864310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円弧 27">
            <a:extLst>
              <a:ext uri="{FF2B5EF4-FFF2-40B4-BE49-F238E27FC236}">
                <a16:creationId xmlns:a16="http://schemas.microsoft.com/office/drawing/2014/main" id="{5082EB20-8B81-4A80-AE80-A1F3DE6D0E18}"/>
              </a:ext>
            </a:extLst>
          </p:cNvPr>
          <p:cNvSpPr/>
          <p:nvPr/>
        </p:nvSpPr>
        <p:spPr>
          <a:xfrm>
            <a:off x="6474884" y="5434613"/>
            <a:ext cx="273624" cy="495523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200B77B-0135-42A4-A043-97D3CF232443}"/>
              </a:ext>
            </a:extLst>
          </p:cNvPr>
          <p:cNvSpPr txBox="1"/>
          <p:nvPr/>
        </p:nvSpPr>
        <p:spPr>
          <a:xfrm>
            <a:off x="6720396" y="5551571"/>
            <a:ext cx="976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</a:t>
            </a:r>
            <a:endParaRPr lang="en-GB" sz="1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1BCD686-DF11-4572-B96D-E92A65599240}"/>
              </a:ext>
            </a:extLst>
          </p:cNvPr>
          <p:cNvSpPr txBox="1"/>
          <p:nvPr/>
        </p:nvSpPr>
        <p:spPr>
          <a:xfrm>
            <a:off x="4128117" y="6208519"/>
            <a:ext cx="5015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Remember that this is not the speed, it is the velocity…</a:t>
            </a:r>
            <a:endParaRPr lang="en-GB" sz="14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54">
                <a:extLst>
                  <a:ext uri="{FF2B5EF4-FFF2-40B4-BE49-F238E27FC236}">
                    <a16:creationId xmlns:a16="http://schemas.microsoft.com/office/drawing/2014/main" id="{05851CD2-1A03-4B7E-83CF-C2A0AC3D91EB}"/>
                  </a:ext>
                </a:extLst>
              </p:cNvPr>
              <p:cNvSpPr txBox="1"/>
              <p:nvPr/>
            </p:nvSpPr>
            <p:spPr>
              <a:xfrm>
                <a:off x="4634202" y="2193525"/>
                <a:ext cx="3531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1" name="TextBox 54">
                <a:extLst>
                  <a:ext uri="{FF2B5EF4-FFF2-40B4-BE49-F238E27FC236}">
                    <a16:creationId xmlns:a16="http://schemas.microsoft.com/office/drawing/2014/main" id="{05851CD2-1A03-4B7E-83CF-C2A0AC3D9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202" y="2193525"/>
                <a:ext cx="35311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30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5" grpId="0"/>
      <p:bldP spid="17" grpId="0" animBg="1"/>
      <p:bldP spid="22" grpId="0"/>
      <p:bldP spid="23" grpId="0"/>
      <p:bldP spid="25" grpId="0"/>
      <p:bldP spid="26" grpId="0" animBg="1"/>
      <p:bldP spid="27" grpId="0"/>
      <p:bldP spid="28" grpId="0" animBg="1"/>
      <p:bldP spid="29" grpId="0"/>
      <p:bldP spid="30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Further Kinematics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1544715"/>
                <a:ext cx="3551068" cy="463224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b="1" dirty="0">
                    <a:latin typeface="Comic Sans MS" panose="030F0702030302020204" pitchFamily="66" charset="0"/>
                  </a:rPr>
                  <a:t>You can also use vector methods with projectiles</a:t>
                </a: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</a:rPr>
                  <a:t>A ball is struck by a racket from a point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which has position vector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 relative to a fixed origin O. Immediately after being struck, the ball has velocity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+8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 are unit vectors horizontally and vertically respectively. After being struck, the ball travels freely under gravity until it strikes the ground at point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GB" sz="1400" dirty="0">
                    <a:latin typeface="Comic Sans MS" panose="030F0702030302020204" pitchFamily="66" charset="0"/>
                  </a:rPr>
                  <a:t>Find the speed of the ball 1.5 seconds after being struck</a:t>
                </a: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endParaRPr lang="en-GB" sz="14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US" sz="1400" dirty="0">
                    <a:latin typeface="Comic Sans MS" panose="030F0702030302020204" pitchFamily="66" charset="0"/>
                  </a:rPr>
                  <a:t>F</a:t>
                </a:r>
                <a:r>
                  <a:rPr lang="en-GB" sz="1400" dirty="0" err="1">
                    <a:latin typeface="Comic Sans MS" panose="030F0702030302020204" pitchFamily="66" charset="0"/>
                  </a:rPr>
                  <a:t>ind</a:t>
                </a:r>
                <a:r>
                  <a:rPr lang="en-GB" sz="1400" dirty="0">
                    <a:latin typeface="Comic Sans MS" panose="030F0702030302020204" pitchFamily="66" charset="0"/>
                  </a:rPr>
                  <a:t> an expression for the position vector,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 of the ball relative to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 seconds</a:t>
                </a: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endParaRPr lang="en-GB" sz="14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US" sz="1400" dirty="0">
                    <a:latin typeface="Comic Sans MS" panose="030F0702030302020204" pitchFamily="66" charset="0"/>
                  </a:rPr>
                  <a:t>H</a:t>
                </a:r>
                <a:r>
                  <a:rPr lang="en-GB" sz="1400" dirty="0" err="1">
                    <a:latin typeface="Comic Sans MS" panose="030F0702030302020204" pitchFamily="66" charset="0"/>
                  </a:rPr>
                  <a:t>ence</a:t>
                </a:r>
                <a:r>
                  <a:rPr lang="en-GB" sz="1400" dirty="0">
                    <a:latin typeface="Comic Sans MS" panose="030F0702030302020204" pitchFamily="66" charset="0"/>
                  </a:rPr>
                  <a:t> determine the distance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𝑂𝐵</m:t>
                    </m:r>
                  </m:oMath>
                </a14:m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1544715"/>
                <a:ext cx="3551068" cy="4632248"/>
              </a:xfrm>
              <a:blipFill>
                <a:blip r:embed="rId2"/>
                <a:stretch>
                  <a:fillRect l="-515" t="-132" r="-1718" b="-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8B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5" name="Straight Connector 39">
            <a:extLst>
              <a:ext uri="{FF2B5EF4-FFF2-40B4-BE49-F238E27FC236}">
                <a16:creationId xmlns:a16="http://schemas.microsoft.com/office/drawing/2014/main" id="{F82ABC36-AC31-48FC-AF7F-710D68AE9C06}"/>
              </a:ext>
            </a:extLst>
          </p:cNvPr>
          <p:cNvCxnSpPr/>
          <p:nvPr/>
        </p:nvCxnSpPr>
        <p:spPr>
          <a:xfrm>
            <a:off x="4894555" y="3266243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43">
            <a:extLst>
              <a:ext uri="{FF2B5EF4-FFF2-40B4-BE49-F238E27FC236}">
                <a16:creationId xmlns:a16="http://schemas.microsoft.com/office/drawing/2014/main" id="{6B0D7911-7353-48C0-9D03-6F5E070A5074}"/>
              </a:ext>
            </a:extLst>
          </p:cNvPr>
          <p:cNvCxnSpPr/>
          <p:nvPr/>
        </p:nvCxnSpPr>
        <p:spPr>
          <a:xfrm flipV="1">
            <a:off x="4894555" y="1894643"/>
            <a:ext cx="0" cy="1371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46">
            <a:extLst>
              <a:ext uri="{FF2B5EF4-FFF2-40B4-BE49-F238E27FC236}">
                <a16:creationId xmlns:a16="http://schemas.microsoft.com/office/drawing/2014/main" id="{A8FEF4D6-CA9E-4D2F-B90A-D57D4EE85853}"/>
              </a:ext>
            </a:extLst>
          </p:cNvPr>
          <p:cNvCxnSpPr>
            <a:cxnSpLocks/>
          </p:cNvCxnSpPr>
          <p:nvPr/>
        </p:nvCxnSpPr>
        <p:spPr>
          <a:xfrm flipV="1">
            <a:off x="4879754" y="1482571"/>
            <a:ext cx="766444" cy="9311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47">
                <a:extLst>
                  <a:ext uri="{FF2B5EF4-FFF2-40B4-BE49-F238E27FC236}">
                    <a16:creationId xmlns:a16="http://schemas.microsoft.com/office/drawing/2014/main" id="{5A8DBE37-29F7-49D7-8422-D02EB5DF008F}"/>
                  </a:ext>
                </a:extLst>
              </p:cNvPr>
              <p:cNvSpPr txBox="1"/>
              <p:nvPr/>
            </p:nvSpPr>
            <p:spPr>
              <a:xfrm>
                <a:off x="5271116" y="1242134"/>
                <a:ext cx="12257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+8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2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8" name="TextBox 47">
                <a:extLst>
                  <a:ext uri="{FF2B5EF4-FFF2-40B4-BE49-F238E27FC236}">
                    <a16:creationId xmlns:a16="http://schemas.microsoft.com/office/drawing/2014/main" id="{5A8DBE37-29F7-49D7-8422-D02EB5DF0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116" y="1242134"/>
                <a:ext cx="1225784" cy="276999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53">
            <a:extLst>
              <a:ext uri="{FF2B5EF4-FFF2-40B4-BE49-F238E27FC236}">
                <a16:creationId xmlns:a16="http://schemas.microsoft.com/office/drawing/2014/main" id="{25E0AA2D-24EE-4F20-9868-384733A274B0}"/>
              </a:ext>
            </a:extLst>
          </p:cNvPr>
          <p:cNvSpPr txBox="1"/>
          <p:nvPr/>
        </p:nvSpPr>
        <p:spPr>
          <a:xfrm>
            <a:off x="4672920" y="3238131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55">
                <a:extLst>
                  <a:ext uri="{FF2B5EF4-FFF2-40B4-BE49-F238E27FC236}">
                    <a16:creationId xmlns:a16="http://schemas.microsoft.com/office/drawing/2014/main" id="{A9E7DF92-61F5-4658-939D-DDE5DA884965}"/>
                  </a:ext>
                </a:extLst>
              </p:cNvPr>
              <p:cNvSpPr txBox="1"/>
              <p:nvPr/>
            </p:nvSpPr>
            <p:spPr>
              <a:xfrm rot="16200000">
                <a:off x="4350634" y="2734709"/>
                <a:ext cx="4812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200" b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5" name="TextBox 55">
                <a:extLst>
                  <a:ext uri="{FF2B5EF4-FFF2-40B4-BE49-F238E27FC236}">
                    <a16:creationId xmlns:a16="http://schemas.microsoft.com/office/drawing/2014/main" id="{A9E7DF92-61F5-4658-939D-DDE5DA884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350634" y="2734709"/>
                <a:ext cx="481221" cy="276999"/>
              </a:xfrm>
              <a:prstGeom prst="rect">
                <a:avLst/>
              </a:prstGeom>
              <a:blipFill>
                <a:blip r:embed="rId4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56">
            <a:extLst>
              <a:ext uri="{FF2B5EF4-FFF2-40B4-BE49-F238E27FC236}">
                <a16:creationId xmlns:a16="http://schemas.microsoft.com/office/drawing/2014/main" id="{13884157-DFDC-4ABE-9E9E-A335B94AA034}"/>
              </a:ext>
            </a:extLst>
          </p:cNvPr>
          <p:cNvCxnSpPr/>
          <p:nvPr/>
        </p:nvCxnSpPr>
        <p:spPr>
          <a:xfrm>
            <a:off x="4742155" y="2428043"/>
            <a:ext cx="0" cy="8382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45">
            <a:extLst>
              <a:ext uri="{FF2B5EF4-FFF2-40B4-BE49-F238E27FC236}">
                <a16:creationId xmlns:a16="http://schemas.microsoft.com/office/drawing/2014/main" id="{0BE4A2D2-9BB5-4BCC-90C1-55393FE9BB0E}"/>
              </a:ext>
            </a:extLst>
          </p:cNvPr>
          <p:cNvSpPr/>
          <p:nvPr/>
        </p:nvSpPr>
        <p:spPr>
          <a:xfrm rot="16200000">
            <a:off x="3866595" y="2188716"/>
            <a:ext cx="4708864" cy="3679794"/>
          </a:xfrm>
          <a:prstGeom prst="arc">
            <a:avLst>
              <a:gd name="adj1" fmla="val 19241745"/>
              <a:gd name="adj2" fmla="val 3953883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55E46D4-F0D3-419D-86B6-412EC5372A2D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052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55E46D4-F0D3-419D-86B6-412EC5372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052" cy="276999"/>
              </a:xfrm>
              <a:prstGeom prst="rect">
                <a:avLst/>
              </a:prstGeom>
              <a:blipFill>
                <a:blip r:embed="rId5"/>
                <a:stretch>
                  <a:fillRect l="-1471" r="-1961" b="-1020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805085F-A1AE-49D7-B54A-91D6C3BE8B36}"/>
                  </a:ext>
                </a:extLst>
              </p:cNvPr>
              <p:cNvSpPr txBox="1"/>
              <p:nvPr/>
            </p:nvSpPr>
            <p:spPr>
              <a:xfrm>
                <a:off x="7987401" y="0"/>
                <a:ext cx="1156599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805085F-A1AE-49D7-B54A-91D6C3BE8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401" y="0"/>
                <a:ext cx="1156599" cy="276999"/>
              </a:xfrm>
              <a:prstGeom prst="rect">
                <a:avLst/>
              </a:prstGeom>
              <a:blipFill>
                <a:blip r:embed="rId6"/>
                <a:stretch>
                  <a:fillRect l="-1546" r="-3093" b="-204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8C32643-DAE1-457E-AC83-0F0682359676}"/>
                  </a:ext>
                </a:extLst>
              </p:cNvPr>
              <p:cNvSpPr txBox="1"/>
              <p:nvPr/>
            </p:nvSpPr>
            <p:spPr>
              <a:xfrm>
                <a:off x="7574724" y="285184"/>
                <a:ext cx="1569276" cy="5186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8C32643-DAE1-457E-AC83-0F0682359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724" y="285184"/>
                <a:ext cx="1569276" cy="5186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F3520A32-EBBC-4592-83CD-7947A67D8E8C}"/>
                  </a:ext>
                </a:extLst>
              </p:cNvPr>
              <p:cNvSpPr txBox="1"/>
              <p:nvPr/>
            </p:nvSpPr>
            <p:spPr>
              <a:xfrm>
                <a:off x="4287037" y="3765143"/>
                <a:ext cx="1669303" cy="2154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−6.7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F3520A32-EBBC-4592-83CD-7947A67D8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37" y="3765143"/>
                <a:ext cx="1669303" cy="215444"/>
              </a:xfrm>
              <a:prstGeom prst="rect">
                <a:avLst/>
              </a:prstGeom>
              <a:blipFill>
                <a:blip r:embed="rId8"/>
                <a:stretch>
                  <a:fillRect l="-1095" r="-365" b="-3428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61A0707-018D-4EF7-A3EA-CEE90A1C4DF9}"/>
              </a:ext>
            </a:extLst>
          </p:cNvPr>
          <p:cNvCxnSpPr>
            <a:cxnSpLocks/>
          </p:cNvCxnSpPr>
          <p:nvPr/>
        </p:nvCxnSpPr>
        <p:spPr>
          <a:xfrm>
            <a:off x="6548438" y="3914775"/>
            <a:ext cx="1314450" cy="15144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BA8D5C0-DAB8-4D7E-A7C9-C13580C478CB}"/>
              </a:ext>
            </a:extLst>
          </p:cNvPr>
          <p:cNvCxnSpPr>
            <a:cxnSpLocks/>
          </p:cNvCxnSpPr>
          <p:nvPr/>
        </p:nvCxnSpPr>
        <p:spPr>
          <a:xfrm flipV="1">
            <a:off x="6540268" y="3925312"/>
            <a:ext cx="129871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3BCA819D-1EAE-44F4-A687-3DD806ABB097}"/>
              </a:ext>
            </a:extLst>
          </p:cNvPr>
          <p:cNvCxnSpPr>
            <a:cxnSpLocks/>
          </p:cNvCxnSpPr>
          <p:nvPr/>
        </p:nvCxnSpPr>
        <p:spPr>
          <a:xfrm>
            <a:off x="7855614" y="3929063"/>
            <a:ext cx="0" cy="15001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482DED2-217F-4FC2-8104-B83EF79B5D93}"/>
                  </a:ext>
                </a:extLst>
              </p:cNvPr>
              <p:cNvSpPr txBox="1"/>
              <p:nvPr/>
            </p:nvSpPr>
            <p:spPr>
              <a:xfrm>
                <a:off x="7058947" y="3645982"/>
                <a:ext cx="237244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GB" sz="1600" b="1" i="1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482DED2-217F-4FC2-8104-B83EF79B5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947" y="3645982"/>
                <a:ext cx="237244" cy="246221"/>
              </a:xfrm>
              <a:prstGeom prst="rect">
                <a:avLst/>
              </a:prstGeom>
              <a:blipFill>
                <a:blip r:embed="rId9"/>
                <a:stretch>
                  <a:fillRect l="-20513" r="-15385" b="-7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F41DCF1-E87D-46B8-AF1A-4B8C6FA45386}"/>
                  </a:ext>
                </a:extLst>
              </p:cNvPr>
              <p:cNvSpPr txBox="1"/>
              <p:nvPr/>
            </p:nvSpPr>
            <p:spPr>
              <a:xfrm>
                <a:off x="7911555" y="4527433"/>
                <a:ext cx="395942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6.7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600" b="1" i="1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F41DCF1-E87D-46B8-AF1A-4B8C6FA45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555" y="4527433"/>
                <a:ext cx="395942" cy="246221"/>
              </a:xfrm>
              <a:prstGeom prst="rect">
                <a:avLst/>
              </a:prstGeom>
              <a:blipFill>
                <a:blip r:embed="rId10"/>
                <a:stretch>
                  <a:fillRect l="-12308" r="-16923" b="-32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34B43436-A629-430D-86FF-0AB98321D4BA}"/>
                  </a:ext>
                </a:extLst>
              </p:cNvPr>
              <p:cNvSpPr txBox="1"/>
              <p:nvPr/>
            </p:nvSpPr>
            <p:spPr>
              <a:xfrm>
                <a:off x="4139862" y="4788616"/>
                <a:ext cx="2086982" cy="298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𝑆𝑝𝑒𝑒𝑑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(5)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(6.7)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34B43436-A629-430D-86FF-0AB98321D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862" y="4788616"/>
                <a:ext cx="2086982" cy="298159"/>
              </a:xfrm>
              <a:prstGeom prst="rect">
                <a:avLst/>
              </a:prstGeom>
              <a:blipFill>
                <a:blip r:embed="rId11"/>
                <a:stretch>
                  <a:fillRect l="-2924" r="-585" b="-29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83F22E7-386B-4243-8026-D4EDCDBA188F}"/>
                  </a:ext>
                </a:extLst>
              </p:cNvPr>
              <p:cNvSpPr txBox="1"/>
              <p:nvPr/>
            </p:nvSpPr>
            <p:spPr>
              <a:xfrm>
                <a:off x="4621628" y="5317065"/>
                <a:ext cx="131275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=8.4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83F22E7-386B-4243-8026-D4EDCDBA1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628" y="5317065"/>
                <a:ext cx="1312751" cy="246221"/>
              </a:xfrm>
              <a:prstGeom prst="rect">
                <a:avLst/>
              </a:prstGeom>
              <a:blipFill>
                <a:blip r:embed="rId12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円弧 38">
            <a:extLst>
              <a:ext uri="{FF2B5EF4-FFF2-40B4-BE49-F238E27FC236}">
                <a16:creationId xmlns:a16="http://schemas.microsoft.com/office/drawing/2014/main" id="{37BFC0A0-2A88-4A0E-AF29-233497D90A7A}"/>
              </a:ext>
            </a:extLst>
          </p:cNvPr>
          <p:cNvSpPr/>
          <p:nvPr/>
        </p:nvSpPr>
        <p:spPr>
          <a:xfrm>
            <a:off x="6173035" y="4976881"/>
            <a:ext cx="275208" cy="461639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43992EB-116C-4122-92A8-E4425C086894}"/>
              </a:ext>
            </a:extLst>
          </p:cNvPr>
          <p:cNvSpPr txBox="1"/>
          <p:nvPr/>
        </p:nvSpPr>
        <p:spPr>
          <a:xfrm>
            <a:off x="6230734" y="5047959"/>
            <a:ext cx="1143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54">
                <a:extLst>
                  <a:ext uri="{FF2B5EF4-FFF2-40B4-BE49-F238E27FC236}">
                    <a16:creationId xmlns:a16="http://schemas.microsoft.com/office/drawing/2014/main" id="{9E302489-9F50-4EF9-9459-A0938B8ED044}"/>
                  </a:ext>
                </a:extLst>
              </p:cNvPr>
              <p:cNvSpPr txBox="1"/>
              <p:nvPr/>
            </p:nvSpPr>
            <p:spPr>
              <a:xfrm>
                <a:off x="7824740" y="3266243"/>
                <a:ext cx="3609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3" name="TextBox 54">
                <a:extLst>
                  <a:ext uri="{FF2B5EF4-FFF2-40B4-BE49-F238E27FC236}">
                    <a16:creationId xmlns:a16="http://schemas.microsoft.com/office/drawing/2014/main" id="{9E302489-9F50-4EF9-9459-A0938B8ED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740" y="3266243"/>
                <a:ext cx="360996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54">
                <a:extLst>
                  <a:ext uri="{FF2B5EF4-FFF2-40B4-BE49-F238E27FC236}">
                    <a16:creationId xmlns:a16="http://schemas.microsoft.com/office/drawing/2014/main" id="{16293425-33BF-4301-9596-403DB1E7C645}"/>
                  </a:ext>
                </a:extLst>
              </p:cNvPr>
              <p:cNvSpPr txBox="1"/>
              <p:nvPr/>
            </p:nvSpPr>
            <p:spPr>
              <a:xfrm>
                <a:off x="4634202" y="2193525"/>
                <a:ext cx="3531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4" name="TextBox 54">
                <a:extLst>
                  <a:ext uri="{FF2B5EF4-FFF2-40B4-BE49-F238E27FC236}">
                    <a16:creationId xmlns:a16="http://schemas.microsoft.com/office/drawing/2014/main" id="{16293425-33BF-4301-9596-403DB1E7C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202" y="2193525"/>
                <a:ext cx="35311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66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 animBg="1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Further Kinematics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1544715"/>
                <a:ext cx="3551068" cy="463224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b="1" dirty="0">
                    <a:latin typeface="Comic Sans MS" panose="030F0702030302020204" pitchFamily="66" charset="0"/>
                  </a:rPr>
                  <a:t>You can also use vector methods with projectiles</a:t>
                </a: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</a:rPr>
                  <a:t>A ball is struck by a racket from a point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which has position vector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 relative to a fixed origin O. Immediately after being struck, the ball has velocity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+8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 are unit vectors horizontally and vertically respectively. After being struck, the ball travels freely under gravity until it strikes the ground at point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GB" sz="1400" dirty="0">
                    <a:latin typeface="Comic Sans MS" panose="030F0702030302020204" pitchFamily="66" charset="0"/>
                  </a:rPr>
                  <a:t>Find the speed of the ball 1.5 seconds after being struck</a:t>
                </a: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endParaRPr lang="en-GB" sz="14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US" sz="1400" dirty="0">
                    <a:latin typeface="Comic Sans MS" panose="030F0702030302020204" pitchFamily="66" charset="0"/>
                  </a:rPr>
                  <a:t>F</a:t>
                </a:r>
                <a:r>
                  <a:rPr lang="en-GB" sz="1400" dirty="0" err="1">
                    <a:latin typeface="Comic Sans MS" panose="030F0702030302020204" pitchFamily="66" charset="0"/>
                  </a:rPr>
                  <a:t>ind</a:t>
                </a:r>
                <a:r>
                  <a:rPr lang="en-GB" sz="1400" dirty="0">
                    <a:latin typeface="Comic Sans MS" panose="030F0702030302020204" pitchFamily="66" charset="0"/>
                  </a:rPr>
                  <a:t> an expression for the position vector,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 of the ball relative to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 seconds</a:t>
                </a: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endParaRPr lang="en-GB" sz="14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US" sz="1400" dirty="0">
                    <a:latin typeface="Comic Sans MS" panose="030F0702030302020204" pitchFamily="66" charset="0"/>
                  </a:rPr>
                  <a:t>H</a:t>
                </a:r>
                <a:r>
                  <a:rPr lang="en-GB" sz="1400" dirty="0" err="1">
                    <a:latin typeface="Comic Sans MS" panose="030F0702030302020204" pitchFamily="66" charset="0"/>
                  </a:rPr>
                  <a:t>ence</a:t>
                </a:r>
                <a:r>
                  <a:rPr lang="en-GB" sz="1400" dirty="0">
                    <a:latin typeface="Comic Sans MS" panose="030F0702030302020204" pitchFamily="66" charset="0"/>
                  </a:rPr>
                  <a:t> determine the distance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𝑂𝐵</m:t>
                    </m:r>
                  </m:oMath>
                </a14:m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1544715"/>
                <a:ext cx="3551068" cy="4632248"/>
              </a:xfrm>
              <a:blipFill>
                <a:blip r:embed="rId2"/>
                <a:stretch>
                  <a:fillRect l="-515" t="-132" r="-1718" b="-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8B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5" name="Straight Connector 39">
            <a:extLst>
              <a:ext uri="{FF2B5EF4-FFF2-40B4-BE49-F238E27FC236}">
                <a16:creationId xmlns:a16="http://schemas.microsoft.com/office/drawing/2014/main" id="{F82ABC36-AC31-48FC-AF7F-710D68AE9C06}"/>
              </a:ext>
            </a:extLst>
          </p:cNvPr>
          <p:cNvCxnSpPr/>
          <p:nvPr/>
        </p:nvCxnSpPr>
        <p:spPr>
          <a:xfrm>
            <a:off x="4894555" y="3266243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43">
            <a:extLst>
              <a:ext uri="{FF2B5EF4-FFF2-40B4-BE49-F238E27FC236}">
                <a16:creationId xmlns:a16="http://schemas.microsoft.com/office/drawing/2014/main" id="{6B0D7911-7353-48C0-9D03-6F5E070A5074}"/>
              </a:ext>
            </a:extLst>
          </p:cNvPr>
          <p:cNvCxnSpPr/>
          <p:nvPr/>
        </p:nvCxnSpPr>
        <p:spPr>
          <a:xfrm flipV="1">
            <a:off x="4894555" y="1894643"/>
            <a:ext cx="0" cy="1371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46">
            <a:extLst>
              <a:ext uri="{FF2B5EF4-FFF2-40B4-BE49-F238E27FC236}">
                <a16:creationId xmlns:a16="http://schemas.microsoft.com/office/drawing/2014/main" id="{A8FEF4D6-CA9E-4D2F-B90A-D57D4EE85853}"/>
              </a:ext>
            </a:extLst>
          </p:cNvPr>
          <p:cNvCxnSpPr>
            <a:cxnSpLocks/>
          </p:cNvCxnSpPr>
          <p:nvPr/>
        </p:nvCxnSpPr>
        <p:spPr>
          <a:xfrm flipV="1">
            <a:off x="4879754" y="1482571"/>
            <a:ext cx="766444" cy="9311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47">
                <a:extLst>
                  <a:ext uri="{FF2B5EF4-FFF2-40B4-BE49-F238E27FC236}">
                    <a16:creationId xmlns:a16="http://schemas.microsoft.com/office/drawing/2014/main" id="{5A8DBE37-29F7-49D7-8422-D02EB5DF008F}"/>
                  </a:ext>
                </a:extLst>
              </p:cNvPr>
              <p:cNvSpPr txBox="1"/>
              <p:nvPr/>
            </p:nvSpPr>
            <p:spPr>
              <a:xfrm>
                <a:off x="5271116" y="1242134"/>
                <a:ext cx="12257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+8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2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8" name="TextBox 47">
                <a:extLst>
                  <a:ext uri="{FF2B5EF4-FFF2-40B4-BE49-F238E27FC236}">
                    <a16:creationId xmlns:a16="http://schemas.microsoft.com/office/drawing/2014/main" id="{5A8DBE37-29F7-49D7-8422-D02EB5DF0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116" y="1242134"/>
                <a:ext cx="1225784" cy="276999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53">
            <a:extLst>
              <a:ext uri="{FF2B5EF4-FFF2-40B4-BE49-F238E27FC236}">
                <a16:creationId xmlns:a16="http://schemas.microsoft.com/office/drawing/2014/main" id="{25E0AA2D-24EE-4F20-9868-384733A274B0}"/>
              </a:ext>
            </a:extLst>
          </p:cNvPr>
          <p:cNvSpPr txBox="1"/>
          <p:nvPr/>
        </p:nvSpPr>
        <p:spPr>
          <a:xfrm>
            <a:off x="4672920" y="3238131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55">
                <a:extLst>
                  <a:ext uri="{FF2B5EF4-FFF2-40B4-BE49-F238E27FC236}">
                    <a16:creationId xmlns:a16="http://schemas.microsoft.com/office/drawing/2014/main" id="{A9E7DF92-61F5-4658-939D-DDE5DA884965}"/>
                  </a:ext>
                </a:extLst>
              </p:cNvPr>
              <p:cNvSpPr txBox="1"/>
              <p:nvPr/>
            </p:nvSpPr>
            <p:spPr>
              <a:xfrm rot="16200000">
                <a:off x="4350634" y="2734709"/>
                <a:ext cx="4812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200" b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5" name="TextBox 55">
                <a:extLst>
                  <a:ext uri="{FF2B5EF4-FFF2-40B4-BE49-F238E27FC236}">
                    <a16:creationId xmlns:a16="http://schemas.microsoft.com/office/drawing/2014/main" id="{A9E7DF92-61F5-4658-939D-DDE5DA884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350634" y="2734709"/>
                <a:ext cx="481221" cy="276999"/>
              </a:xfrm>
              <a:prstGeom prst="rect">
                <a:avLst/>
              </a:prstGeom>
              <a:blipFill>
                <a:blip r:embed="rId4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56">
            <a:extLst>
              <a:ext uri="{FF2B5EF4-FFF2-40B4-BE49-F238E27FC236}">
                <a16:creationId xmlns:a16="http://schemas.microsoft.com/office/drawing/2014/main" id="{13884157-DFDC-4ABE-9E9E-A335B94AA034}"/>
              </a:ext>
            </a:extLst>
          </p:cNvPr>
          <p:cNvCxnSpPr/>
          <p:nvPr/>
        </p:nvCxnSpPr>
        <p:spPr>
          <a:xfrm>
            <a:off x="4742155" y="2428043"/>
            <a:ext cx="0" cy="8382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45">
            <a:extLst>
              <a:ext uri="{FF2B5EF4-FFF2-40B4-BE49-F238E27FC236}">
                <a16:creationId xmlns:a16="http://schemas.microsoft.com/office/drawing/2014/main" id="{0BE4A2D2-9BB5-4BCC-90C1-55393FE9BB0E}"/>
              </a:ext>
            </a:extLst>
          </p:cNvPr>
          <p:cNvSpPr/>
          <p:nvPr/>
        </p:nvSpPr>
        <p:spPr>
          <a:xfrm rot="16200000">
            <a:off x="3866595" y="2188716"/>
            <a:ext cx="4708864" cy="3679794"/>
          </a:xfrm>
          <a:prstGeom prst="arc">
            <a:avLst>
              <a:gd name="adj1" fmla="val 19241745"/>
              <a:gd name="adj2" fmla="val 3953883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55E46D4-F0D3-419D-86B6-412EC5372A2D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052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55E46D4-F0D3-419D-86B6-412EC5372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052" cy="276999"/>
              </a:xfrm>
              <a:prstGeom prst="rect">
                <a:avLst/>
              </a:prstGeom>
              <a:blipFill>
                <a:blip r:embed="rId5"/>
                <a:stretch>
                  <a:fillRect l="-1471" r="-1961" b="-1020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805085F-A1AE-49D7-B54A-91D6C3BE8B36}"/>
                  </a:ext>
                </a:extLst>
              </p:cNvPr>
              <p:cNvSpPr txBox="1"/>
              <p:nvPr/>
            </p:nvSpPr>
            <p:spPr>
              <a:xfrm>
                <a:off x="7987401" y="0"/>
                <a:ext cx="1156599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805085F-A1AE-49D7-B54A-91D6C3BE8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401" y="0"/>
                <a:ext cx="1156599" cy="276999"/>
              </a:xfrm>
              <a:prstGeom prst="rect">
                <a:avLst/>
              </a:prstGeom>
              <a:blipFill>
                <a:blip r:embed="rId6"/>
                <a:stretch>
                  <a:fillRect l="-1546" r="-3093" b="-204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8C32643-DAE1-457E-AC83-0F0682359676}"/>
                  </a:ext>
                </a:extLst>
              </p:cNvPr>
              <p:cNvSpPr txBox="1"/>
              <p:nvPr/>
            </p:nvSpPr>
            <p:spPr>
              <a:xfrm>
                <a:off x="7574724" y="285184"/>
                <a:ext cx="1569276" cy="5186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8C32643-DAE1-457E-AC83-0F0682359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724" y="285184"/>
                <a:ext cx="1569276" cy="5186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83F22E7-386B-4243-8026-D4EDCDBA188F}"/>
                  </a:ext>
                </a:extLst>
              </p:cNvPr>
              <p:cNvSpPr txBox="1"/>
              <p:nvPr/>
            </p:nvSpPr>
            <p:spPr>
              <a:xfrm>
                <a:off x="218305" y="4615729"/>
                <a:ext cx="8115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8.4 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83F22E7-386B-4243-8026-D4EDCDBA1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05" y="4615729"/>
                <a:ext cx="811506" cy="21544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54">
                <a:extLst>
                  <a:ext uri="{FF2B5EF4-FFF2-40B4-BE49-F238E27FC236}">
                    <a16:creationId xmlns:a16="http://schemas.microsoft.com/office/drawing/2014/main" id="{0919E149-4D85-428D-A285-4D81F6944C83}"/>
                  </a:ext>
                </a:extLst>
              </p:cNvPr>
              <p:cNvSpPr txBox="1"/>
              <p:nvPr/>
            </p:nvSpPr>
            <p:spPr>
              <a:xfrm>
                <a:off x="7824740" y="3266243"/>
                <a:ext cx="3609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9" name="TextBox 54">
                <a:extLst>
                  <a:ext uri="{FF2B5EF4-FFF2-40B4-BE49-F238E27FC236}">
                    <a16:creationId xmlns:a16="http://schemas.microsoft.com/office/drawing/2014/main" id="{0919E149-4D85-428D-A285-4D81F6944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740" y="3266243"/>
                <a:ext cx="360996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54">
                <a:extLst>
                  <a:ext uri="{FF2B5EF4-FFF2-40B4-BE49-F238E27FC236}">
                    <a16:creationId xmlns:a16="http://schemas.microsoft.com/office/drawing/2014/main" id="{40A0AD19-6041-4ACC-B493-1F3814376808}"/>
                  </a:ext>
                </a:extLst>
              </p:cNvPr>
              <p:cNvSpPr txBox="1"/>
              <p:nvPr/>
            </p:nvSpPr>
            <p:spPr>
              <a:xfrm>
                <a:off x="4634202" y="2193525"/>
                <a:ext cx="3531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0" name="TextBox 54">
                <a:extLst>
                  <a:ext uri="{FF2B5EF4-FFF2-40B4-BE49-F238E27FC236}">
                    <a16:creationId xmlns:a16="http://schemas.microsoft.com/office/drawing/2014/main" id="{40A0AD19-6041-4ACC-B493-1F3814376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202" y="2193525"/>
                <a:ext cx="353110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4E8E095-EAC5-4A40-BFEB-257D3A27E7F9}"/>
                  </a:ext>
                </a:extLst>
              </p:cNvPr>
              <p:cNvSpPr txBox="1"/>
              <p:nvPr/>
            </p:nvSpPr>
            <p:spPr>
              <a:xfrm>
                <a:off x="4209863" y="3633517"/>
                <a:ext cx="45629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 We cannot use the formula </a:t>
                </a:r>
                <a14:m>
                  <m:oMath xmlns:m="http://schemas.openxmlformats.org/officeDocument/2006/math">
                    <m:r>
                      <a:rPr lang="en-GB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GB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 since the velocity is not constant…</a:t>
                </a: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 </a:t>
                </a:r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4E8E095-EAC5-4A40-BFEB-257D3A27E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863" y="3633517"/>
                <a:ext cx="4562946" cy="523220"/>
              </a:xfrm>
              <a:prstGeom prst="rect">
                <a:avLst/>
              </a:prstGeom>
              <a:blipFill>
                <a:blip r:embed="rId11"/>
                <a:stretch>
                  <a:fillRect l="-401" t="-2326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A7B99702-1062-409B-97AD-85055D83910B}"/>
                  </a:ext>
                </a:extLst>
              </p:cNvPr>
              <p:cNvSpPr txBox="1"/>
              <p:nvPr/>
            </p:nvSpPr>
            <p:spPr>
              <a:xfrm>
                <a:off x="4250594" y="4701766"/>
                <a:ext cx="2237728" cy="40331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+8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(−9.8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A7B99702-1062-409B-97AD-85055D839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594" y="4701766"/>
                <a:ext cx="2237728" cy="403316"/>
              </a:xfrm>
              <a:prstGeom prst="rect">
                <a:avLst/>
              </a:prstGeom>
              <a:blipFill>
                <a:blip r:embed="rId12"/>
                <a:stretch>
                  <a:fillRect l="-545" r="-272" b="-1363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9BBB6D6-1613-422B-924B-A9AA2FF7AA16}"/>
                  </a:ext>
                </a:extLst>
              </p:cNvPr>
              <p:cNvSpPr txBox="1"/>
              <p:nvPr/>
            </p:nvSpPr>
            <p:spPr>
              <a:xfrm>
                <a:off x="4252102" y="4151015"/>
                <a:ext cx="1180323" cy="40331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𝒂</m:t>
                      </m:r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9BBB6D6-1613-422B-924B-A9AA2FF7A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102" y="4151015"/>
                <a:ext cx="1180323" cy="403316"/>
              </a:xfrm>
              <a:prstGeom prst="rect">
                <a:avLst/>
              </a:prstGeom>
              <a:blipFill>
                <a:blip r:embed="rId13"/>
                <a:stretch>
                  <a:fillRect l="-2073" r="-1036" b="-1363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D314F671-64CD-4CA0-8242-E7AE4F674F24}"/>
                  </a:ext>
                </a:extLst>
              </p:cNvPr>
              <p:cNvSpPr txBox="1"/>
              <p:nvPr/>
            </p:nvSpPr>
            <p:spPr>
              <a:xfrm>
                <a:off x="4258139" y="5315893"/>
                <a:ext cx="1734577" cy="2154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4.9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𝒋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400" i="1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D314F671-64CD-4CA0-8242-E7AE4F674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139" y="5315893"/>
                <a:ext cx="1734577" cy="215444"/>
              </a:xfrm>
              <a:prstGeom prst="rect">
                <a:avLst/>
              </a:prstGeom>
              <a:blipFill>
                <a:blip r:embed="rId14"/>
                <a:stretch>
                  <a:fillRect l="-1408" r="-704" b="-37143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072B49C-D0E2-4A41-846A-76F447069681}"/>
                  </a:ext>
                </a:extLst>
              </p:cNvPr>
              <p:cNvSpPr txBox="1"/>
              <p:nvPr/>
            </p:nvSpPr>
            <p:spPr>
              <a:xfrm>
                <a:off x="4256630" y="5794218"/>
                <a:ext cx="1828065" cy="2154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+(8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−4.9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400" i="1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072B49C-D0E2-4A41-846A-76F447069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630" y="5794218"/>
                <a:ext cx="1828065" cy="215444"/>
              </a:xfrm>
              <a:prstGeom prst="rect">
                <a:avLst/>
              </a:prstGeom>
              <a:blipFill>
                <a:blip r:embed="rId15"/>
                <a:stretch>
                  <a:fillRect l="-667" r="-3000" b="-33333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CB0F736-FB7C-4F1B-B00E-F9CCEDAFD6D6}"/>
              </a:ext>
            </a:extLst>
          </p:cNvPr>
          <p:cNvSpPr txBox="1"/>
          <p:nvPr/>
        </p:nvSpPr>
        <p:spPr>
          <a:xfrm>
            <a:off x="6692460" y="4550019"/>
            <a:ext cx="1143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Sub in values</a:t>
            </a:r>
          </a:p>
        </p:txBody>
      </p:sp>
      <p:sp>
        <p:nvSpPr>
          <p:cNvPr id="47" name="円弧 46">
            <a:extLst>
              <a:ext uri="{FF2B5EF4-FFF2-40B4-BE49-F238E27FC236}">
                <a16:creationId xmlns:a16="http://schemas.microsoft.com/office/drawing/2014/main" id="{C976444C-6DEB-4AD6-AC6F-85A9DAB40B1E}"/>
              </a:ext>
            </a:extLst>
          </p:cNvPr>
          <p:cNvSpPr/>
          <p:nvPr/>
        </p:nvSpPr>
        <p:spPr>
          <a:xfrm>
            <a:off x="6372211" y="4460834"/>
            <a:ext cx="275208" cy="461639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円弧 47">
            <a:extLst>
              <a:ext uri="{FF2B5EF4-FFF2-40B4-BE49-F238E27FC236}">
                <a16:creationId xmlns:a16="http://schemas.microsoft.com/office/drawing/2014/main" id="{D25D3233-FEE5-46D2-BE8B-BDCC20B5EC71}"/>
              </a:ext>
            </a:extLst>
          </p:cNvPr>
          <p:cNvSpPr/>
          <p:nvPr/>
        </p:nvSpPr>
        <p:spPr>
          <a:xfrm>
            <a:off x="6352595" y="4948213"/>
            <a:ext cx="275208" cy="461639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円弧 48">
            <a:extLst>
              <a:ext uri="{FF2B5EF4-FFF2-40B4-BE49-F238E27FC236}">
                <a16:creationId xmlns:a16="http://schemas.microsoft.com/office/drawing/2014/main" id="{CF4D587F-74EA-4E79-BFBF-C418ED5B98A8}"/>
              </a:ext>
            </a:extLst>
          </p:cNvPr>
          <p:cNvSpPr/>
          <p:nvPr/>
        </p:nvSpPr>
        <p:spPr>
          <a:xfrm>
            <a:off x="6008564" y="5455207"/>
            <a:ext cx="275208" cy="461639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9CCADE6-6458-4051-A528-447306332A5E}"/>
              </a:ext>
            </a:extLst>
          </p:cNvPr>
          <p:cNvSpPr txBox="1"/>
          <p:nvPr/>
        </p:nvSpPr>
        <p:spPr>
          <a:xfrm>
            <a:off x="6592871" y="5038906"/>
            <a:ext cx="1546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Expand brackets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54C9FFCC-60D3-41A0-9603-E2EBAAF2F412}"/>
                  </a:ext>
                </a:extLst>
              </p:cNvPr>
              <p:cNvSpPr txBox="1"/>
              <p:nvPr/>
            </p:nvSpPr>
            <p:spPr>
              <a:xfrm>
                <a:off x="6076824" y="5437259"/>
                <a:ext cx="23157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err="1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Refactorise</a:t>
                </a:r>
                <a:r>
                  <a:rPr lang="en-GB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the </a:t>
                </a:r>
                <a14:m>
                  <m:oMath xmlns:m="http://schemas.openxmlformats.org/officeDocument/2006/math">
                    <m:r>
                      <a:rPr lang="en-GB" sz="1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components</a:t>
                </a:r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54C9FFCC-60D3-41A0-9603-E2EBAAF2F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824" y="5437259"/>
                <a:ext cx="2315738" cy="461665"/>
              </a:xfrm>
              <a:prstGeom prst="rect">
                <a:avLst/>
              </a:prstGeom>
              <a:blipFill>
                <a:blip r:embed="rId16"/>
                <a:stretch>
                  <a:fillRect t="-1316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6A99ED92-0D2E-4828-92CE-270168C4490B}"/>
                  </a:ext>
                </a:extLst>
              </p:cNvPr>
              <p:cNvSpPr txBox="1"/>
              <p:nvPr/>
            </p:nvSpPr>
            <p:spPr>
              <a:xfrm>
                <a:off x="4218915" y="6098163"/>
                <a:ext cx="4644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Be careful! This is the position of the ball relative to </a:t>
                </a:r>
                <a:r>
                  <a:rPr lang="en-GB" sz="1200" u="sng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point </a:t>
                </a:r>
                <a14:m>
                  <m:oMath xmlns:m="http://schemas.openxmlformats.org/officeDocument/2006/math">
                    <m:r>
                      <a:rPr lang="en-GB" sz="1200" i="1" u="sng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(the question asks for the position relative to </a:t>
                </a:r>
                <a:r>
                  <a:rPr lang="en-GB" sz="1200" u="sng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point </a:t>
                </a:r>
                <a14:m>
                  <m:oMath xmlns:m="http://schemas.openxmlformats.org/officeDocument/2006/math">
                    <m:r>
                      <a:rPr lang="en-GB" sz="1200" i="1" u="sng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6A99ED92-0D2E-4828-92CE-270168C44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915" y="6098163"/>
                <a:ext cx="4644427" cy="461665"/>
              </a:xfrm>
              <a:prstGeom prst="rect">
                <a:avLst/>
              </a:prstGeom>
              <a:blipFill>
                <a:blip r:embed="rId1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7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1" grpId="0"/>
      <p:bldP spid="42" grpId="0"/>
      <p:bldP spid="43" grpId="0"/>
      <p:bldP spid="44" grpId="0"/>
      <p:bldP spid="46" grpId="0"/>
      <p:bldP spid="47" grpId="0" animBg="1"/>
      <p:bldP spid="48" grpId="0" animBg="1"/>
      <p:bldP spid="49" grpId="0" animBg="1"/>
      <p:bldP spid="50" grpId="0"/>
      <p:bldP spid="51" grpId="0"/>
      <p:bldP spid="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Further Kinematics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1544715"/>
                <a:ext cx="3551068" cy="463224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b="1" dirty="0">
                    <a:latin typeface="Comic Sans MS" panose="030F0702030302020204" pitchFamily="66" charset="0"/>
                  </a:rPr>
                  <a:t>You can also use vector methods with projectiles</a:t>
                </a: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</a:rPr>
                  <a:t>A ball is struck by a racket from a point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which has position vector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 relative to a fixed origin O. Immediately after being struck, the ball has velocity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+8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 are unit vectors horizontally and vertically respectively. After being struck, the ball travels freely under gravity until it strikes the ground at point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GB" sz="1400" dirty="0">
                    <a:latin typeface="Comic Sans MS" panose="030F0702030302020204" pitchFamily="66" charset="0"/>
                  </a:rPr>
                  <a:t>Find the speed of the ball 1.5 seconds after being struck</a:t>
                </a: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endParaRPr lang="en-GB" sz="14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US" sz="1400" dirty="0">
                    <a:latin typeface="Comic Sans MS" panose="030F0702030302020204" pitchFamily="66" charset="0"/>
                  </a:rPr>
                  <a:t>F</a:t>
                </a:r>
                <a:r>
                  <a:rPr lang="en-GB" sz="1400" dirty="0" err="1">
                    <a:latin typeface="Comic Sans MS" panose="030F0702030302020204" pitchFamily="66" charset="0"/>
                  </a:rPr>
                  <a:t>ind</a:t>
                </a:r>
                <a:r>
                  <a:rPr lang="en-GB" sz="1400" dirty="0">
                    <a:latin typeface="Comic Sans MS" panose="030F0702030302020204" pitchFamily="66" charset="0"/>
                  </a:rPr>
                  <a:t> an expression for the position vector,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 of the ball relative to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 seconds</a:t>
                </a: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endParaRPr lang="en-GB" sz="14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US" sz="1400" dirty="0">
                    <a:latin typeface="Comic Sans MS" panose="030F0702030302020204" pitchFamily="66" charset="0"/>
                  </a:rPr>
                  <a:t>H</a:t>
                </a:r>
                <a:r>
                  <a:rPr lang="en-GB" sz="1400" dirty="0" err="1">
                    <a:latin typeface="Comic Sans MS" panose="030F0702030302020204" pitchFamily="66" charset="0"/>
                  </a:rPr>
                  <a:t>ence</a:t>
                </a:r>
                <a:r>
                  <a:rPr lang="en-GB" sz="1400" dirty="0">
                    <a:latin typeface="Comic Sans MS" panose="030F0702030302020204" pitchFamily="66" charset="0"/>
                  </a:rPr>
                  <a:t> determine the distance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𝑂𝐵</m:t>
                    </m:r>
                  </m:oMath>
                </a14:m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1544715"/>
                <a:ext cx="3551068" cy="4632248"/>
              </a:xfrm>
              <a:blipFill>
                <a:blip r:embed="rId2"/>
                <a:stretch>
                  <a:fillRect l="-515" t="-132" r="-1718" b="-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8B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5" name="Straight Connector 39">
            <a:extLst>
              <a:ext uri="{FF2B5EF4-FFF2-40B4-BE49-F238E27FC236}">
                <a16:creationId xmlns:a16="http://schemas.microsoft.com/office/drawing/2014/main" id="{F82ABC36-AC31-48FC-AF7F-710D68AE9C06}"/>
              </a:ext>
            </a:extLst>
          </p:cNvPr>
          <p:cNvCxnSpPr/>
          <p:nvPr/>
        </p:nvCxnSpPr>
        <p:spPr>
          <a:xfrm>
            <a:off x="4894555" y="3266243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43">
            <a:extLst>
              <a:ext uri="{FF2B5EF4-FFF2-40B4-BE49-F238E27FC236}">
                <a16:creationId xmlns:a16="http://schemas.microsoft.com/office/drawing/2014/main" id="{6B0D7911-7353-48C0-9D03-6F5E070A5074}"/>
              </a:ext>
            </a:extLst>
          </p:cNvPr>
          <p:cNvCxnSpPr/>
          <p:nvPr/>
        </p:nvCxnSpPr>
        <p:spPr>
          <a:xfrm flipV="1">
            <a:off x="4894555" y="1894643"/>
            <a:ext cx="0" cy="1371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46">
            <a:extLst>
              <a:ext uri="{FF2B5EF4-FFF2-40B4-BE49-F238E27FC236}">
                <a16:creationId xmlns:a16="http://schemas.microsoft.com/office/drawing/2014/main" id="{A8FEF4D6-CA9E-4D2F-B90A-D57D4EE85853}"/>
              </a:ext>
            </a:extLst>
          </p:cNvPr>
          <p:cNvCxnSpPr>
            <a:cxnSpLocks/>
          </p:cNvCxnSpPr>
          <p:nvPr/>
        </p:nvCxnSpPr>
        <p:spPr>
          <a:xfrm flipV="1">
            <a:off x="4879754" y="1482571"/>
            <a:ext cx="766444" cy="9311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47">
                <a:extLst>
                  <a:ext uri="{FF2B5EF4-FFF2-40B4-BE49-F238E27FC236}">
                    <a16:creationId xmlns:a16="http://schemas.microsoft.com/office/drawing/2014/main" id="{5A8DBE37-29F7-49D7-8422-D02EB5DF008F}"/>
                  </a:ext>
                </a:extLst>
              </p:cNvPr>
              <p:cNvSpPr txBox="1"/>
              <p:nvPr/>
            </p:nvSpPr>
            <p:spPr>
              <a:xfrm>
                <a:off x="5271116" y="1242134"/>
                <a:ext cx="12257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+8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2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8" name="TextBox 47">
                <a:extLst>
                  <a:ext uri="{FF2B5EF4-FFF2-40B4-BE49-F238E27FC236}">
                    <a16:creationId xmlns:a16="http://schemas.microsoft.com/office/drawing/2014/main" id="{5A8DBE37-29F7-49D7-8422-D02EB5DF0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116" y="1242134"/>
                <a:ext cx="1225784" cy="276999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53">
            <a:extLst>
              <a:ext uri="{FF2B5EF4-FFF2-40B4-BE49-F238E27FC236}">
                <a16:creationId xmlns:a16="http://schemas.microsoft.com/office/drawing/2014/main" id="{25E0AA2D-24EE-4F20-9868-384733A274B0}"/>
              </a:ext>
            </a:extLst>
          </p:cNvPr>
          <p:cNvSpPr txBox="1"/>
          <p:nvPr/>
        </p:nvSpPr>
        <p:spPr>
          <a:xfrm>
            <a:off x="4672920" y="3238131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55">
                <a:extLst>
                  <a:ext uri="{FF2B5EF4-FFF2-40B4-BE49-F238E27FC236}">
                    <a16:creationId xmlns:a16="http://schemas.microsoft.com/office/drawing/2014/main" id="{A9E7DF92-61F5-4658-939D-DDE5DA884965}"/>
                  </a:ext>
                </a:extLst>
              </p:cNvPr>
              <p:cNvSpPr txBox="1"/>
              <p:nvPr/>
            </p:nvSpPr>
            <p:spPr>
              <a:xfrm rot="16200000">
                <a:off x="4350634" y="2734709"/>
                <a:ext cx="4812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200" b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5" name="TextBox 55">
                <a:extLst>
                  <a:ext uri="{FF2B5EF4-FFF2-40B4-BE49-F238E27FC236}">
                    <a16:creationId xmlns:a16="http://schemas.microsoft.com/office/drawing/2014/main" id="{A9E7DF92-61F5-4658-939D-DDE5DA884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350634" y="2734709"/>
                <a:ext cx="481221" cy="276999"/>
              </a:xfrm>
              <a:prstGeom prst="rect">
                <a:avLst/>
              </a:prstGeom>
              <a:blipFill>
                <a:blip r:embed="rId4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56">
            <a:extLst>
              <a:ext uri="{FF2B5EF4-FFF2-40B4-BE49-F238E27FC236}">
                <a16:creationId xmlns:a16="http://schemas.microsoft.com/office/drawing/2014/main" id="{13884157-DFDC-4ABE-9E9E-A335B94AA034}"/>
              </a:ext>
            </a:extLst>
          </p:cNvPr>
          <p:cNvCxnSpPr/>
          <p:nvPr/>
        </p:nvCxnSpPr>
        <p:spPr>
          <a:xfrm>
            <a:off x="4742155" y="2428043"/>
            <a:ext cx="0" cy="8382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45">
            <a:extLst>
              <a:ext uri="{FF2B5EF4-FFF2-40B4-BE49-F238E27FC236}">
                <a16:creationId xmlns:a16="http://schemas.microsoft.com/office/drawing/2014/main" id="{0BE4A2D2-9BB5-4BCC-90C1-55393FE9BB0E}"/>
              </a:ext>
            </a:extLst>
          </p:cNvPr>
          <p:cNvSpPr/>
          <p:nvPr/>
        </p:nvSpPr>
        <p:spPr>
          <a:xfrm rot="16200000">
            <a:off x="3866595" y="2188716"/>
            <a:ext cx="4708864" cy="3679794"/>
          </a:xfrm>
          <a:prstGeom prst="arc">
            <a:avLst>
              <a:gd name="adj1" fmla="val 19241745"/>
              <a:gd name="adj2" fmla="val 3953883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55E46D4-F0D3-419D-86B6-412EC5372A2D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052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55E46D4-F0D3-419D-86B6-412EC5372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052" cy="276999"/>
              </a:xfrm>
              <a:prstGeom prst="rect">
                <a:avLst/>
              </a:prstGeom>
              <a:blipFill>
                <a:blip r:embed="rId5"/>
                <a:stretch>
                  <a:fillRect l="-1471" r="-1961" b="-1020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805085F-A1AE-49D7-B54A-91D6C3BE8B36}"/>
                  </a:ext>
                </a:extLst>
              </p:cNvPr>
              <p:cNvSpPr txBox="1"/>
              <p:nvPr/>
            </p:nvSpPr>
            <p:spPr>
              <a:xfrm>
                <a:off x="7987401" y="0"/>
                <a:ext cx="1156599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805085F-A1AE-49D7-B54A-91D6C3BE8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401" y="0"/>
                <a:ext cx="1156599" cy="276999"/>
              </a:xfrm>
              <a:prstGeom prst="rect">
                <a:avLst/>
              </a:prstGeom>
              <a:blipFill>
                <a:blip r:embed="rId6"/>
                <a:stretch>
                  <a:fillRect l="-1546" r="-3093" b="-204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8C32643-DAE1-457E-AC83-0F0682359676}"/>
                  </a:ext>
                </a:extLst>
              </p:cNvPr>
              <p:cNvSpPr txBox="1"/>
              <p:nvPr/>
            </p:nvSpPr>
            <p:spPr>
              <a:xfrm>
                <a:off x="7574724" y="285184"/>
                <a:ext cx="1569276" cy="5186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8C32643-DAE1-457E-AC83-0F0682359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724" y="285184"/>
                <a:ext cx="1569276" cy="5186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83F22E7-386B-4243-8026-D4EDCDBA188F}"/>
                  </a:ext>
                </a:extLst>
              </p:cNvPr>
              <p:cNvSpPr txBox="1"/>
              <p:nvPr/>
            </p:nvSpPr>
            <p:spPr>
              <a:xfrm>
                <a:off x="218305" y="4615729"/>
                <a:ext cx="8115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8.4 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83F22E7-386B-4243-8026-D4EDCDBA1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05" y="4615729"/>
                <a:ext cx="811506" cy="21544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54">
                <a:extLst>
                  <a:ext uri="{FF2B5EF4-FFF2-40B4-BE49-F238E27FC236}">
                    <a16:creationId xmlns:a16="http://schemas.microsoft.com/office/drawing/2014/main" id="{0919E149-4D85-428D-A285-4D81F6944C83}"/>
                  </a:ext>
                </a:extLst>
              </p:cNvPr>
              <p:cNvSpPr txBox="1"/>
              <p:nvPr/>
            </p:nvSpPr>
            <p:spPr>
              <a:xfrm>
                <a:off x="7824740" y="3266243"/>
                <a:ext cx="3609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9" name="TextBox 54">
                <a:extLst>
                  <a:ext uri="{FF2B5EF4-FFF2-40B4-BE49-F238E27FC236}">
                    <a16:creationId xmlns:a16="http://schemas.microsoft.com/office/drawing/2014/main" id="{0919E149-4D85-428D-A285-4D81F6944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740" y="3266243"/>
                <a:ext cx="360996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54">
                <a:extLst>
                  <a:ext uri="{FF2B5EF4-FFF2-40B4-BE49-F238E27FC236}">
                    <a16:creationId xmlns:a16="http://schemas.microsoft.com/office/drawing/2014/main" id="{40A0AD19-6041-4ACC-B493-1F3814376808}"/>
                  </a:ext>
                </a:extLst>
              </p:cNvPr>
              <p:cNvSpPr txBox="1"/>
              <p:nvPr/>
            </p:nvSpPr>
            <p:spPr>
              <a:xfrm>
                <a:off x="4634202" y="2193525"/>
                <a:ext cx="3531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0" name="TextBox 54">
                <a:extLst>
                  <a:ext uri="{FF2B5EF4-FFF2-40B4-BE49-F238E27FC236}">
                    <a16:creationId xmlns:a16="http://schemas.microsoft.com/office/drawing/2014/main" id="{40A0AD19-6041-4ACC-B493-1F3814376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202" y="2193525"/>
                <a:ext cx="353110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072B49C-D0E2-4A41-846A-76F447069681}"/>
                  </a:ext>
                </a:extLst>
              </p:cNvPr>
              <p:cNvSpPr txBox="1"/>
              <p:nvPr/>
            </p:nvSpPr>
            <p:spPr>
              <a:xfrm>
                <a:off x="4184202" y="3739081"/>
                <a:ext cx="1828065" cy="2154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+(8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−4.9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400" i="1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072B49C-D0E2-4A41-846A-76F447069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202" y="3739081"/>
                <a:ext cx="1828065" cy="215444"/>
              </a:xfrm>
              <a:prstGeom prst="rect">
                <a:avLst/>
              </a:prstGeom>
              <a:blipFill>
                <a:blip r:embed="rId11"/>
                <a:stretch>
                  <a:fillRect l="-667" r="-3000" b="-33333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円弧 48">
            <a:extLst>
              <a:ext uri="{FF2B5EF4-FFF2-40B4-BE49-F238E27FC236}">
                <a16:creationId xmlns:a16="http://schemas.microsoft.com/office/drawing/2014/main" id="{CF4D587F-74EA-4E79-BFBF-C418ED5B98A8}"/>
              </a:ext>
            </a:extLst>
          </p:cNvPr>
          <p:cNvSpPr/>
          <p:nvPr/>
        </p:nvSpPr>
        <p:spPr>
          <a:xfrm>
            <a:off x="6379757" y="3870851"/>
            <a:ext cx="275208" cy="461639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54C9FFCC-60D3-41A0-9603-E2EBAAF2F412}"/>
                  </a:ext>
                </a:extLst>
              </p:cNvPr>
              <p:cNvSpPr txBox="1"/>
              <p:nvPr/>
            </p:nvSpPr>
            <p:spPr>
              <a:xfrm>
                <a:off x="6448015" y="3825741"/>
                <a:ext cx="2786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Add 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1200" i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en-GB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so the vector will be relative to O rather than A…)</a:t>
                </a:r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54C9FFCC-60D3-41A0-9603-E2EBAAF2F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015" y="3825741"/>
                <a:ext cx="2786520" cy="461665"/>
              </a:xfrm>
              <a:prstGeom prst="rect">
                <a:avLst/>
              </a:prstGeom>
              <a:blipFill>
                <a:blip r:embed="rId12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EB161408-DFB2-4534-8F48-8E7DCE8FD113}"/>
                  </a:ext>
                </a:extLst>
              </p:cNvPr>
              <p:cNvSpPr txBox="1"/>
              <p:nvPr/>
            </p:nvSpPr>
            <p:spPr>
              <a:xfrm>
                <a:off x="4175148" y="4246075"/>
                <a:ext cx="2329356" cy="2154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−4.9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+20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400" b="1" i="1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EB161408-DFB2-4534-8F48-8E7DCE8FD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148" y="4246075"/>
                <a:ext cx="2329356" cy="215444"/>
              </a:xfrm>
              <a:prstGeom prst="rect">
                <a:avLst/>
              </a:prstGeom>
              <a:blipFill>
                <a:blip r:embed="rId13"/>
                <a:stretch>
                  <a:fillRect l="-524" r="-1571" b="-3428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円弧 31">
            <a:extLst>
              <a:ext uri="{FF2B5EF4-FFF2-40B4-BE49-F238E27FC236}">
                <a16:creationId xmlns:a16="http://schemas.microsoft.com/office/drawing/2014/main" id="{9D41D106-5021-41D4-8603-F1BD023BCE11}"/>
              </a:ext>
            </a:extLst>
          </p:cNvPr>
          <p:cNvSpPr/>
          <p:nvPr/>
        </p:nvSpPr>
        <p:spPr>
          <a:xfrm>
            <a:off x="6405408" y="4466871"/>
            <a:ext cx="275208" cy="461639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136886-99A6-4D5A-BD24-7DF49F480C11}"/>
              </a:ext>
            </a:extLst>
          </p:cNvPr>
          <p:cNvSpPr txBox="1"/>
          <p:nvPr/>
        </p:nvSpPr>
        <p:spPr>
          <a:xfrm>
            <a:off x="6591361" y="4421761"/>
            <a:ext cx="2271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This can also be put into the second bracket…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E6F1A997-4E9E-447C-93EF-1B2653AF23A0}"/>
                  </a:ext>
                </a:extLst>
              </p:cNvPr>
              <p:cNvSpPr txBox="1"/>
              <p:nvPr/>
            </p:nvSpPr>
            <p:spPr>
              <a:xfrm>
                <a:off x="4147988" y="4789282"/>
                <a:ext cx="2313326" cy="2154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−4.9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+20</m:t>
                          </m:r>
                        </m:e>
                      </m:d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400" b="1" i="1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E6F1A997-4E9E-447C-93EF-1B2653AF2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988" y="4789282"/>
                <a:ext cx="2313326" cy="215444"/>
              </a:xfrm>
              <a:prstGeom prst="rect">
                <a:avLst/>
              </a:prstGeom>
              <a:blipFill>
                <a:blip r:embed="rId14"/>
                <a:stretch>
                  <a:fillRect r="-526" b="-3428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D297D75-8F6B-47CC-91BC-F0C570543C5A}"/>
                  </a:ext>
                </a:extLst>
              </p:cNvPr>
              <p:cNvSpPr txBox="1"/>
              <p:nvPr/>
            </p:nvSpPr>
            <p:spPr>
              <a:xfrm>
                <a:off x="1013980" y="5629745"/>
                <a:ext cx="2313326" cy="2154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−4.9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+20</m:t>
                          </m:r>
                        </m:e>
                      </m:d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4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D297D75-8F6B-47CC-91BC-F0C570543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80" y="5629745"/>
                <a:ext cx="2313326" cy="215444"/>
              </a:xfrm>
              <a:prstGeom prst="rect">
                <a:avLst/>
              </a:prstGeom>
              <a:blipFill>
                <a:blip r:embed="rId15"/>
                <a:stretch>
                  <a:fillRect r="-526" b="-3428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06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/>
      <p:bldP spid="31" grpId="0"/>
      <p:bldP spid="32" grpId="0" animBg="1"/>
      <p:bldP spid="33" grpId="0"/>
      <p:bldP spid="34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Further Kinematics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1544715"/>
                <a:ext cx="3551068" cy="463224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b="1" dirty="0">
                    <a:latin typeface="Comic Sans MS" panose="030F0702030302020204" pitchFamily="66" charset="0"/>
                  </a:rPr>
                  <a:t>You can also use vector methods with projectiles</a:t>
                </a: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</a:rPr>
                  <a:t>A ball is struck by a racket from a point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which has position vector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 relative to a fixed origin O. Immediately after being struck, the ball has velocity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+8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 are unit vectors horizontally and vertically respectively. After being struck, the ball travels freely under gravity until it strikes the ground at point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GB" sz="1400" dirty="0">
                    <a:latin typeface="Comic Sans MS" panose="030F0702030302020204" pitchFamily="66" charset="0"/>
                  </a:rPr>
                  <a:t>Find the speed of the ball 1.5 seconds after being struck</a:t>
                </a: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endParaRPr lang="en-GB" sz="14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US" sz="1400" dirty="0">
                    <a:latin typeface="Comic Sans MS" panose="030F0702030302020204" pitchFamily="66" charset="0"/>
                  </a:rPr>
                  <a:t>F</a:t>
                </a:r>
                <a:r>
                  <a:rPr lang="en-GB" sz="1400" dirty="0" err="1">
                    <a:latin typeface="Comic Sans MS" panose="030F0702030302020204" pitchFamily="66" charset="0"/>
                  </a:rPr>
                  <a:t>ind</a:t>
                </a:r>
                <a:r>
                  <a:rPr lang="en-GB" sz="1400" dirty="0">
                    <a:latin typeface="Comic Sans MS" panose="030F0702030302020204" pitchFamily="66" charset="0"/>
                  </a:rPr>
                  <a:t> an expression for the position vector,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 of the ball relative to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 seconds</a:t>
                </a: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endParaRPr lang="en-GB" sz="14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US" sz="1400" dirty="0">
                    <a:latin typeface="Comic Sans MS" panose="030F0702030302020204" pitchFamily="66" charset="0"/>
                  </a:rPr>
                  <a:t>H</a:t>
                </a:r>
                <a:r>
                  <a:rPr lang="en-GB" sz="1400" dirty="0" err="1">
                    <a:latin typeface="Comic Sans MS" panose="030F0702030302020204" pitchFamily="66" charset="0"/>
                  </a:rPr>
                  <a:t>ence</a:t>
                </a:r>
                <a:r>
                  <a:rPr lang="en-GB" sz="1400" dirty="0">
                    <a:latin typeface="Comic Sans MS" panose="030F0702030302020204" pitchFamily="66" charset="0"/>
                  </a:rPr>
                  <a:t> determine the distance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𝑂𝐵</m:t>
                    </m:r>
                  </m:oMath>
                </a14:m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1544715"/>
                <a:ext cx="3551068" cy="4632248"/>
              </a:xfrm>
              <a:blipFill>
                <a:blip r:embed="rId2"/>
                <a:stretch>
                  <a:fillRect l="-515" t="-132" r="-1718" b="-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8B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5" name="Straight Connector 39">
            <a:extLst>
              <a:ext uri="{FF2B5EF4-FFF2-40B4-BE49-F238E27FC236}">
                <a16:creationId xmlns:a16="http://schemas.microsoft.com/office/drawing/2014/main" id="{F82ABC36-AC31-48FC-AF7F-710D68AE9C06}"/>
              </a:ext>
            </a:extLst>
          </p:cNvPr>
          <p:cNvCxnSpPr/>
          <p:nvPr/>
        </p:nvCxnSpPr>
        <p:spPr>
          <a:xfrm>
            <a:off x="4894555" y="3266243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43">
            <a:extLst>
              <a:ext uri="{FF2B5EF4-FFF2-40B4-BE49-F238E27FC236}">
                <a16:creationId xmlns:a16="http://schemas.microsoft.com/office/drawing/2014/main" id="{6B0D7911-7353-48C0-9D03-6F5E070A5074}"/>
              </a:ext>
            </a:extLst>
          </p:cNvPr>
          <p:cNvCxnSpPr/>
          <p:nvPr/>
        </p:nvCxnSpPr>
        <p:spPr>
          <a:xfrm flipV="1">
            <a:off x="4894555" y="1894643"/>
            <a:ext cx="0" cy="1371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46">
            <a:extLst>
              <a:ext uri="{FF2B5EF4-FFF2-40B4-BE49-F238E27FC236}">
                <a16:creationId xmlns:a16="http://schemas.microsoft.com/office/drawing/2014/main" id="{A8FEF4D6-CA9E-4D2F-B90A-D57D4EE85853}"/>
              </a:ext>
            </a:extLst>
          </p:cNvPr>
          <p:cNvCxnSpPr>
            <a:cxnSpLocks/>
          </p:cNvCxnSpPr>
          <p:nvPr/>
        </p:nvCxnSpPr>
        <p:spPr>
          <a:xfrm flipV="1">
            <a:off x="4879754" y="1482571"/>
            <a:ext cx="766444" cy="9311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47">
                <a:extLst>
                  <a:ext uri="{FF2B5EF4-FFF2-40B4-BE49-F238E27FC236}">
                    <a16:creationId xmlns:a16="http://schemas.microsoft.com/office/drawing/2014/main" id="{5A8DBE37-29F7-49D7-8422-D02EB5DF008F}"/>
                  </a:ext>
                </a:extLst>
              </p:cNvPr>
              <p:cNvSpPr txBox="1"/>
              <p:nvPr/>
            </p:nvSpPr>
            <p:spPr>
              <a:xfrm>
                <a:off x="5271116" y="1242134"/>
                <a:ext cx="12257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+8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2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8" name="TextBox 47">
                <a:extLst>
                  <a:ext uri="{FF2B5EF4-FFF2-40B4-BE49-F238E27FC236}">
                    <a16:creationId xmlns:a16="http://schemas.microsoft.com/office/drawing/2014/main" id="{5A8DBE37-29F7-49D7-8422-D02EB5DF0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116" y="1242134"/>
                <a:ext cx="1225784" cy="276999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53">
            <a:extLst>
              <a:ext uri="{FF2B5EF4-FFF2-40B4-BE49-F238E27FC236}">
                <a16:creationId xmlns:a16="http://schemas.microsoft.com/office/drawing/2014/main" id="{25E0AA2D-24EE-4F20-9868-384733A274B0}"/>
              </a:ext>
            </a:extLst>
          </p:cNvPr>
          <p:cNvSpPr txBox="1"/>
          <p:nvPr/>
        </p:nvSpPr>
        <p:spPr>
          <a:xfrm>
            <a:off x="4672920" y="3238131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55">
                <a:extLst>
                  <a:ext uri="{FF2B5EF4-FFF2-40B4-BE49-F238E27FC236}">
                    <a16:creationId xmlns:a16="http://schemas.microsoft.com/office/drawing/2014/main" id="{A9E7DF92-61F5-4658-939D-DDE5DA884965}"/>
                  </a:ext>
                </a:extLst>
              </p:cNvPr>
              <p:cNvSpPr txBox="1"/>
              <p:nvPr/>
            </p:nvSpPr>
            <p:spPr>
              <a:xfrm rot="16200000">
                <a:off x="4350634" y="2734709"/>
                <a:ext cx="4812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200" b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5" name="TextBox 55">
                <a:extLst>
                  <a:ext uri="{FF2B5EF4-FFF2-40B4-BE49-F238E27FC236}">
                    <a16:creationId xmlns:a16="http://schemas.microsoft.com/office/drawing/2014/main" id="{A9E7DF92-61F5-4658-939D-DDE5DA884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350634" y="2734709"/>
                <a:ext cx="481221" cy="276999"/>
              </a:xfrm>
              <a:prstGeom prst="rect">
                <a:avLst/>
              </a:prstGeom>
              <a:blipFill>
                <a:blip r:embed="rId4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56">
            <a:extLst>
              <a:ext uri="{FF2B5EF4-FFF2-40B4-BE49-F238E27FC236}">
                <a16:creationId xmlns:a16="http://schemas.microsoft.com/office/drawing/2014/main" id="{13884157-DFDC-4ABE-9E9E-A335B94AA034}"/>
              </a:ext>
            </a:extLst>
          </p:cNvPr>
          <p:cNvCxnSpPr/>
          <p:nvPr/>
        </p:nvCxnSpPr>
        <p:spPr>
          <a:xfrm>
            <a:off x="4742155" y="2428043"/>
            <a:ext cx="0" cy="8382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45">
            <a:extLst>
              <a:ext uri="{FF2B5EF4-FFF2-40B4-BE49-F238E27FC236}">
                <a16:creationId xmlns:a16="http://schemas.microsoft.com/office/drawing/2014/main" id="{0BE4A2D2-9BB5-4BCC-90C1-55393FE9BB0E}"/>
              </a:ext>
            </a:extLst>
          </p:cNvPr>
          <p:cNvSpPr/>
          <p:nvPr/>
        </p:nvSpPr>
        <p:spPr>
          <a:xfrm rot="16200000">
            <a:off x="3866595" y="2188716"/>
            <a:ext cx="4708864" cy="3679794"/>
          </a:xfrm>
          <a:prstGeom prst="arc">
            <a:avLst>
              <a:gd name="adj1" fmla="val 19241745"/>
              <a:gd name="adj2" fmla="val 3953883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55E46D4-F0D3-419D-86B6-412EC5372A2D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052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55E46D4-F0D3-419D-86B6-412EC5372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052" cy="276999"/>
              </a:xfrm>
              <a:prstGeom prst="rect">
                <a:avLst/>
              </a:prstGeom>
              <a:blipFill>
                <a:blip r:embed="rId5"/>
                <a:stretch>
                  <a:fillRect l="-1471" r="-1961" b="-1020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805085F-A1AE-49D7-B54A-91D6C3BE8B36}"/>
                  </a:ext>
                </a:extLst>
              </p:cNvPr>
              <p:cNvSpPr txBox="1"/>
              <p:nvPr/>
            </p:nvSpPr>
            <p:spPr>
              <a:xfrm>
                <a:off x="7987401" y="0"/>
                <a:ext cx="1156599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805085F-A1AE-49D7-B54A-91D6C3BE8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401" y="0"/>
                <a:ext cx="1156599" cy="276999"/>
              </a:xfrm>
              <a:prstGeom prst="rect">
                <a:avLst/>
              </a:prstGeom>
              <a:blipFill>
                <a:blip r:embed="rId6"/>
                <a:stretch>
                  <a:fillRect l="-1546" r="-3093" b="-204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8C32643-DAE1-457E-AC83-0F0682359676}"/>
                  </a:ext>
                </a:extLst>
              </p:cNvPr>
              <p:cNvSpPr txBox="1"/>
              <p:nvPr/>
            </p:nvSpPr>
            <p:spPr>
              <a:xfrm>
                <a:off x="7574724" y="285184"/>
                <a:ext cx="1569276" cy="5186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8C32643-DAE1-457E-AC83-0F0682359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724" y="285184"/>
                <a:ext cx="1569276" cy="5186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83F22E7-386B-4243-8026-D4EDCDBA188F}"/>
                  </a:ext>
                </a:extLst>
              </p:cNvPr>
              <p:cNvSpPr txBox="1"/>
              <p:nvPr/>
            </p:nvSpPr>
            <p:spPr>
              <a:xfrm>
                <a:off x="218305" y="4615729"/>
                <a:ext cx="8115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8.4 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83F22E7-386B-4243-8026-D4EDCDBA1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05" y="4615729"/>
                <a:ext cx="811506" cy="21544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54">
                <a:extLst>
                  <a:ext uri="{FF2B5EF4-FFF2-40B4-BE49-F238E27FC236}">
                    <a16:creationId xmlns:a16="http://schemas.microsoft.com/office/drawing/2014/main" id="{0919E149-4D85-428D-A285-4D81F6944C83}"/>
                  </a:ext>
                </a:extLst>
              </p:cNvPr>
              <p:cNvSpPr txBox="1"/>
              <p:nvPr/>
            </p:nvSpPr>
            <p:spPr>
              <a:xfrm>
                <a:off x="7824740" y="3266243"/>
                <a:ext cx="3609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9" name="TextBox 54">
                <a:extLst>
                  <a:ext uri="{FF2B5EF4-FFF2-40B4-BE49-F238E27FC236}">
                    <a16:creationId xmlns:a16="http://schemas.microsoft.com/office/drawing/2014/main" id="{0919E149-4D85-428D-A285-4D81F6944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740" y="3266243"/>
                <a:ext cx="360996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54">
                <a:extLst>
                  <a:ext uri="{FF2B5EF4-FFF2-40B4-BE49-F238E27FC236}">
                    <a16:creationId xmlns:a16="http://schemas.microsoft.com/office/drawing/2014/main" id="{40A0AD19-6041-4ACC-B493-1F3814376808}"/>
                  </a:ext>
                </a:extLst>
              </p:cNvPr>
              <p:cNvSpPr txBox="1"/>
              <p:nvPr/>
            </p:nvSpPr>
            <p:spPr>
              <a:xfrm>
                <a:off x="4634202" y="2193525"/>
                <a:ext cx="3531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0" name="TextBox 54">
                <a:extLst>
                  <a:ext uri="{FF2B5EF4-FFF2-40B4-BE49-F238E27FC236}">
                    <a16:creationId xmlns:a16="http://schemas.microsoft.com/office/drawing/2014/main" id="{40A0AD19-6041-4ACC-B493-1F3814376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202" y="2193525"/>
                <a:ext cx="353110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D297D75-8F6B-47CC-91BC-F0C570543C5A}"/>
                  </a:ext>
                </a:extLst>
              </p:cNvPr>
              <p:cNvSpPr txBox="1"/>
              <p:nvPr/>
            </p:nvSpPr>
            <p:spPr>
              <a:xfrm>
                <a:off x="1013980" y="5629745"/>
                <a:ext cx="2313326" cy="2154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−4.9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+20</m:t>
                          </m:r>
                        </m:e>
                      </m:d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4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D297D75-8F6B-47CC-91BC-F0C570543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80" y="5629745"/>
                <a:ext cx="2313326" cy="215444"/>
              </a:xfrm>
              <a:prstGeom prst="rect">
                <a:avLst/>
              </a:prstGeom>
              <a:blipFill>
                <a:blip r:embed="rId11"/>
                <a:stretch>
                  <a:fillRect r="-526" b="-3428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7F6B624-D002-4FBA-BFC3-5ED6BCF78E2B}"/>
                  </a:ext>
                </a:extLst>
              </p:cNvPr>
              <p:cNvSpPr txBox="1"/>
              <p:nvPr/>
            </p:nvSpPr>
            <p:spPr>
              <a:xfrm>
                <a:off x="4065006" y="3630440"/>
                <a:ext cx="48996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At point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the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component is 0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Set this part of the expression from b) equal to 0…</a:t>
                </a:r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7F6B624-D002-4FBA-BFC3-5ED6BCF78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006" y="3630440"/>
                <a:ext cx="4899683" cy="523220"/>
              </a:xfrm>
              <a:prstGeom prst="rect">
                <a:avLst/>
              </a:prstGeom>
              <a:blipFill>
                <a:blip r:embed="rId12"/>
                <a:stretch>
                  <a:fillRect l="-249" t="-2353" b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A62EC3C-1F8A-44CF-B34C-923E8EB48711}"/>
              </a:ext>
            </a:extLst>
          </p:cNvPr>
          <p:cNvSpPr/>
          <p:nvPr/>
        </p:nvSpPr>
        <p:spPr>
          <a:xfrm>
            <a:off x="1863256" y="5639344"/>
            <a:ext cx="1314950" cy="237674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95F83B5-F867-4265-9422-57070B4280D5}"/>
                  </a:ext>
                </a:extLst>
              </p:cNvPr>
              <p:cNvSpPr txBox="1"/>
              <p:nvPr/>
            </p:nvSpPr>
            <p:spPr>
              <a:xfrm>
                <a:off x="4145872" y="4296792"/>
                <a:ext cx="157479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−4.9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+20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95F83B5-F867-4265-9422-57070B428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872" y="4296792"/>
                <a:ext cx="1574790" cy="215444"/>
              </a:xfrm>
              <a:prstGeom prst="rect">
                <a:avLst/>
              </a:prstGeom>
              <a:blipFill>
                <a:blip r:embed="rId13"/>
                <a:stretch>
                  <a:fillRect l="-2326" r="-2326" b="-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CC299CA-1099-45CC-8FC5-098F54B6FECC}"/>
                  </a:ext>
                </a:extLst>
              </p:cNvPr>
              <p:cNvSpPr txBox="1"/>
              <p:nvPr/>
            </p:nvSpPr>
            <p:spPr>
              <a:xfrm>
                <a:off x="4156229" y="4733277"/>
                <a:ext cx="161813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=−1.362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2.995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CC299CA-1099-45CC-8FC5-098F54B6F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229" y="4733277"/>
                <a:ext cx="1618135" cy="215444"/>
              </a:xfrm>
              <a:prstGeom prst="rect">
                <a:avLst/>
              </a:prstGeom>
              <a:blipFill>
                <a:blip r:embed="rId14"/>
                <a:stretch>
                  <a:fillRect l="-1887" r="-1887"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弧 36">
            <a:extLst>
              <a:ext uri="{FF2B5EF4-FFF2-40B4-BE49-F238E27FC236}">
                <a16:creationId xmlns:a16="http://schemas.microsoft.com/office/drawing/2014/main" id="{CFE727A7-72CD-46D5-8A3D-031232C76557}"/>
              </a:ext>
            </a:extLst>
          </p:cNvPr>
          <p:cNvSpPr/>
          <p:nvPr/>
        </p:nvSpPr>
        <p:spPr>
          <a:xfrm>
            <a:off x="5712950" y="4386971"/>
            <a:ext cx="275208" cy="461639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2749B99-AB78-4C47-8C72-71E35D9FE67C}"/>
                  </a:ext>
                </a:extLst>
              </p:cNvPr>
              <p:cNvSpPr txBox="1"/>
              <p:nvPr/>
            </p:nvSpPr>
            <p:spPr>
              <a:xfrm>
                <a:off x="5898902" y="4341861"/>
                <a:ext cx="3094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Solve using the quadratic formula, with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=−4.9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2749B99-AB78-4C47-8C72-71E35D9FE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902" y="4341861"/>
                <a:ext cx="3094177" cy="461665"/>
              </a:xfrm>
              <a:prstGeom prst="rect">
                <a:avLst/>
              </a:prstGeom>
              <a:blipFill>
                <a:blip r:embed="rId1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309BB8C7-F6F3-44B5-B49F-F41846E40E2B}"/>
                  </a:ext>
                </a:extLst>
              </p:cNvPr>
              <p:cNvSpPr txBox="1"/>
              <p:nvPr/>
            </p:nvSpPr>
            <p:spPr>
              <a:xfrm>
                <a:off x="3902905" y="5053555"/>
                <a:ext cx="50457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We can then substitute the value of 2.995 into the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component to see how far the particle has moved in that direction…</a:t>
                </a:r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309BB8C7-F6F3-44B5-B49F-F41846E40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905" y="5053555"/>
                <a:ext cx="5045785" cy="461665"/>
              </a:xfrm>
              <a:prstGeom prst="rect">
                <a:avLst/>
              </a:prstGeom>
              <a:blipFill>
                <a:blip r:embed="rId16"/>
                <a:stretch>
                  <a:fillRect t="-1316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5D0F27C3-FB35-4976-A746-49C92035BF43}"/>
                  </a:ext>
                </a:extLst>
              </p:cNvPr>
              <p:cNvSpPr/>
              <p:nvPr/>
            </p:nvSpPr>
            <p:spPr>
              <a:xfrm>
                <a:off x="4105625" y="5552528"/>
                <a:ext cx="4619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5D0F27C3-FB35-4976-A746-49C92035BF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625" y="5552528"/>
                <a:ext cx="461985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C7E86D2D-5F64-4B00-B020-55A9F1662167}"/>
                  </a:ext>
                </a:extLst>
              </p:cNvPr>
              <p:cNvSpPr/>
              <p:nvPr/>
            </p:nvSpPr>
            <p:spPr>
              <a:xfrm>
                <a:off x="3929551" y="5935748"/>
                <a:ext cx="11578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(2.995)</m:t>
                      </m:r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C7E86D2D-5F64-4B00-B020-55A9F16621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551" y="5935748"/>
                <a:ext cx="1157881" cy="307777"/>
              </a:xfrm>
              <a:prstGeom prst="rect">
                <a:avLst/>
              </a:prstGeom>
              <a:blipFill>
                <a:blip r:embed="rId1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5590DF88-5ABD-4EF2-8FC7-4E998561DBA0}"/>
                  </a:ext>
                </a:extLst>
              </p:cNvPr>
              <p:cNvSpPr/>
              <p:nvPr/>
            </p:nvSpPr>
            <p:spPr>
              <a:xfrm>
                <a:off x="3931031" y="6310089"/>
                <a:ext cx="10104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=14.975</m:t>
                      </m:r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5590DF88-5ABD-4EF2-8FC7-4E998561DB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031" y="6310089"/>
                <a:ext cx="1010405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円弧 42">
            <a:extLst>
              <a:ext uri="{FF2B5EF4-FFF2-40B4-BE49-F238E27FC236}">
                <a16:creationId xmlns:a16="http://schemas.microsoft.com/office/drawing/2014/main" id="{AEE8F879-471F-466F-878E-D5E37455B20B}"/>
              </a:ext>
            </a:extLst>
          </p:cNvPr>
          <p:cNvSpPr/>
          <p:nvPr/>
        </p:nvSpPr>
        <p:spPr>
          <a:xfrm>
            <a:off x="4933194" y="5761608"/>
            <a:ext cx="277997" cy="357989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円弧 44">
            <a:extLst>
              <a:ext uri="{FF2B5EF4-FFF2-40B4-BE49-F238E27FC236}">
                <a16:creationId xmlns:a16="http://schemas.microsoft.com/office/drawing/2014/main" id="{015DA30C-CBFC-4B66-A4DB-76AB710B1B5B}"/>
              </a:ext>
            </a:extLst>
          </p:cNvPr>
          <p:cNvSpPr/>
          <p:nvPr/>
        </p:nvSpPr>
        <p:spPr>
          <a:xfrm>
            <a:off x="4890285" y="6144828"/>
            <a:ext cx="277997" cy="357989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F028EB5-4329-47DA-97A8-2DB76D4296B1}"/>
              </a:ext>
            </a:extLst>
          </p:cNvPr>
          <p:cNvSpPr txBox="1"/>
          <p:nvPr/>
        </p:nvSpPr>
        <p:spPr>
          <a:xfrm>
            <a:off x="5216801" y="5781525"/>
            <a:ext cx="1086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Sub in 2.995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E94979C-7048-4034-A31B-9FB728E3F6FB}"/>
              </a:ext>
            </a:extLst>
          </p:cNvPr>
          <p:cNvSpPr txBox="1"/>
          <p:nvPr/>
        </p:nvSpPr>
        <p:spPr>
          <a:xfrm>
            <a:off x="5110269" y="6181020"/>
            <a:ext cx="899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07140046-B011-4C93-A221-35BD6FB2830A}"/>
                  </a:ext>
                </a:extLst>
              </p:cNvPr>
              <p:cNvSpPr txBox="1"/>
              <p:nvPr/>
            </p:nvSpPr>
            <p:spPr>
              <a:xfrm>
                <a:off x="656948" y="6189898"/>
                <a:ext cx="29740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So the distance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𝑂𝐵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is 15m (2sf)</a:t>
                </a:r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07140046-B011-4C93-A221-35BD6FB28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48" y="6189898"/>
                <a:ext cx="2974019" cy="307777"/>
              </a:xfrm>
              <a:prstGeom prst="rect">
                <a:avLst/>
              </a:prstGeom>
              <a:blipFill>
                <a:blip r:embed="rId20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3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10" grpId="0"/>
      <p:bldP spid="36" grpId="0"/>
      <p:bldP spid="37" grpId="0" animBg="1"/>
      <p:bldP spid="39" grpId="0"/>
      <p:bldP spid="40" grpId="0"/>
      <p:bldP spid="11" grpId="0"/>
      <p:bldP spid="41" grpId="0"/>
      <p:bldP spid="42" grpId="0"/>
      <p:bldP spid="43" grpId="0" animBg="1"/>
      <p:bldP spid="45" grpId="0" animBg="1"/>
      <p:bldP spid="46" grpId="0"/>
      <p:bldP spid="47" grpId="0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Prior knowledge check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2963" y="1544715"/>
                <a:ext cx="3870664" cy="463224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arenR"/>
                </a:pPr>
                <a:r>
                  <a:rPr lang="en-GB" sz="1600" dirty="0">
                    <a:latin typeface="Comic Sans MS" panose="030F0702030302020204" pitchFamily="66" charset="0"/>
                  </a:rPr>
                  <a:t>For the vectors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, find:</a:t>
                </a:r>
              </a:p>
              <a:p>
                <a:pPr marL="0" indent="0">
                  <a:buNone/>
                </a:pPr>
                <a:r>
                  <a:rPr lang="en-GB" sz="1600" dirty="0">
                    <a:latin typeface="Comic Sans MS" panose="030F0702030302020204" pitchFamily="66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		b)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GB" sz="1600" b="1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GB" sz="1600" dirty="0">
                    <a:latin typeface="Comic Sans MS" panose="030F0702030302020204" pitchFamily="66" charset="0"/>
                  </a:rPr>
                  <a:t>c) The unit vector in the direction of s</a:t>
                </a:r>
              </a:p>
              <a:p>
                <a:pPr marL="0" indent="0">
                  <a:buNone/>
                </a:pPr>
                <a:endParaRPr lang="en-GB" sz="16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GB" sz="1600" dirty="0">
                    <a:latin typeface="Comic Sans MS" panose="030F0702030302020204" pitchFamily="66" charset="0"/>
                  </a:rPr>
                  <a:t>Give your answers in the form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GB" sz="16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GB" sz="1600" dirty="0">
                    <a:latin typeface="Comic Sans MS" panose="030F0702030302020204" pitchFamily="66" charset="0"/>
                  </a:rPr>
                  <a:t>2) A particle moves in a straight line with acceleration 5ms</a:t>
                </a:r>
                <a:r>
                  <a:rPr lang="en-GB" sz="1600" baseline="30000" dirty="0">
                    <a:latin typeface="Comic Sans MS" panose="030F0702030302020204" pitchFamily="66" charset="0"/>
                  </a:rPr>
                  <a:t>-2</a:t>
                </a:r>
                <a:r>
                  <a:rPr lang="en-GB" sz="1600" dirty="0">
                    <a:latin typeface="Comic Sans MS" panose="030F0702030302020204" pitchFamily="66" charset="0"/>
                  </a:rPr>
                  <a:t>. The initial velocity of the particle is 3ms</a:t>
                </a:r>
                <a:r>
                  <a:rPr lang="en-GB" sz="1600" baseline="30000" dirty="0">
                    <a:latin typeface="Comic Sans MS" panose="030F0702030302020204" pitchFamily="66" charset="0"/>
                  </a:rPr>
                  <a:t>-1</a:t>
                </a:r>
                <a:r>
                  <a:rPr lang="en-GB" sz="1600" dirty="0">
                    <a:latin typeface="Comic Sans MS" panose="030F0702030302020204" pitchFamily="66" charset="0"/>
                  </a:rPr>
                  <a:t>. Then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 seconds, find:</a:t>
                </a:r>
              </a:p>
              <a:p>
                <a:pPr marL="342900" indent="-342900">
                  <a:buAutoNum type="alphaLcParenR"/>
                </a:pPr>
                <a:r>
                  <a:rPr lang="en-GB" sz="1600" dirty="0">
                    <a:latin typeface="Comic Sans MS" panose="030F0702030302020204" pitchFamily="66" charset="0"/>
                  </a:rPr>
                  <a:t>The velocity of the particle</a:t>
                </a:r>
              </a:p>
              <a:p>
                <a:pPr marL="342900" indent="-342900">
                  <a:buAutoNum type="alphaLcParenR"/>
                </a:pPr>
                <a:r>
                  <a:rPr lang="en-GB" sz="1600" dirty="0">
                    <a:latin typeface="Comic Sans MS" panose="030F0702030302020204" pitchFamily="66" charset="0"/>
                  </a:rPr>
                  <a:t>Its displacement from its starting point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2963" y="1544715"/>
                <a:ext cx="3870664" cy="4632248"/>
              </a:xfrm>
              <a:blipFill>
                <a:blip r:embed="rId2"/>
                <a:stretch>
                  <a:fillRect l="-1260" r="-1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4DCBF4A5-DAFB-4092-8C89-C195DC13C5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58431" y="1544715"/>
                <a:ext cx="3870664" cy="4632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1600" dirty="0">
                    <a:latin typeface="Comic Sans MS" panose="030F0702030302020204" pitchFamily="66" charset="0"/>
                  </a:rPr>
                  <a:t>3a) Differentiate the following:</a:t>
                </a:r>
              </a:p>
              <a:p>
                <a:pPr marL="0" indent="0">
                  <a:buNone/>
                </a:pPr>
                <a:r>
                  <a:rPr lang="en-GB" sz="1600" dirty="0" err="1">
                    <a:latin typeface="Comic Sans MS" panose="030F0702030302020204" pitchFamily="66" charset="0"/>
                  </a:rPr>
                  <a:t>i</a:t>
                </a:r>
                <a:r>
                  <a:rPr lang="en-GB" sz="1600" dirty="0">
                    <a:latin typeface="Comic Sans MS" panose="030F0702030302020204" pitchFamily="66" charset="0"/>
                  </a:rPr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		ii)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GB" sz="16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GB" sz="1600" dirty="0">
                    <a:latin typeface="Comic Sans MS" panose="030F0702030302020204" pitchFamily="66" charset="0"/>
                  </a:rPr>
                  <a:t>b) Integrate the following:</a:t>
                </a:r>
              </a:p>
              <a:p>
                <a:pPr marL="0" indent="0">
                  <a:buNone/>
                </a:pPr>
                <a:r>
                  <a:rPr lang="en-GB" sz="1600" dirty="0" err="1">
                    <a:latin typeface="Comic Sans MS" panose="030F0702030302020204" pitchFamily="66" charset="0"/>
                  </a:rPr>
                  <a:t>i</a:t>
                </a:r>
                <a:r>
                  <a:rPr lang="en-GB" sz="1600" dirty="0">
                    <a:latin typeface="Comic Sans MS" panose="030F0702030302020204" pitchFamily="66" charset="0"/>
                  </a:rPr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		ii)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4DCBF4A5-DAFB-4092-8C89-C195DC13C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431" y="1544715"/>
                <a:ext cx="3870664" cy="4632248"/>
              </a:xfrm>
              <a:prstGeom prst="rect">
                <a:avLst/>
              </a:prstGeom>
              <a:blipFill>
                <a:blip r:embed="rId3"/>
                <a:stretch>
                  <a:fillRect l="-945" t="-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9A48293-C908-4BF9-80CD-3D2FCADC4927}"/>
                  </a:ext>
                </a:extLst>
              </p:cNvPr>
              <p:cNvSpPr txBox="1"/>
              <p:nvPr/>
            </p:nvSpPr>
            <p:spPr>
              <a:xfrm>
                <a:off x="1247314" y="2450237"/>
                <a:ext cx="7898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19</m:t>
                      </m:r>
                      <m:r>
                        <a:rPr lang="en-GB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−43</m:t>
                      </m:r>
                      <m:r>
                        <a:rPr lang="en-GB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9A48293-C908-4BF9-80CD-3D2FCADC4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314" y="2450237"/>
                <a:ext cx="789895" cy="215444"/>
              </a:xfrm>
              <a:prstGeom prst="rect">
                <a:avLst/>
              </a:prstGeom>
              <a:blipFill>
                <a:blip r:embed="rId4"/>
                <a:stretch>
                  <a:fillRect l="-4651" r="-6977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576E7B2E-BEF5-4D10-A5E3-5D3AFDE8961E}"/>
                  </a:ext>
                </a:extLst>
              </p:cNvPr>
              <p:cNvSpPr txBox="1"/>
              <p:nvPr/>
            </p:nvSpPr>
            <p:spPr>
              <a:xfrm>
                <a:off x="3253668" y="2432481"/>
                <a:ext cx="9245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en-GB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+11</m:t>
                      </m:r>
                      <m:r>
                        <a:rPr lang="en-GB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576E7B2E-BEF5-4D10-A5E3-5D3AFDE89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668" y="2432481"/>
                <a:ext cx="924547" cy="215444"/>
              </a:xfrm>
              <a:prstGeom prst="rect">
                <a:avLst/>
              </a:prstGeom>
              <a:blipFill>
                <a:blip r:embed="rId5"/>
                <a:stretch>
                  <a:fillRect l="-662" r="-5960" b="-3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991EA94-AE87-4DC7-84AD-1CD6A0758DB8}"/>
                  </a:ext>
                </a:extLst>
              </p:cNvPr>
              <p:cNvSpPr txBox="1"/>
              <p:nvPr/>
            </p:nvSpPr>
            <p:spPr>
              <a:xfrm>
                <a:off x="1850996" y="3036162"/>
                <a:ext cx="849784" cy="409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GB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GB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991EA94-AE87-4DC7-84AD-1CD6A0758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996" y="3036162"/>
                <a:ext cx="849784" cy="409086"/>
              </a:xfrm>
              <a:prstGeom prst="rect">
                <a:avLst/>
              </a:prstGeom>
              <a:blipFill>
                <a:blip r:embed="rId6"/>
                <a:stretch>
                  <a:fillRect l="-4317" r="-6475" b="-134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60453E7-93FB-4E68-AFBB-6346C33E24CF}"/>
                  </a:ext>
                </a:extLst>
              </p:cNvPr>
              <p:cNvSpPr txBox="1"/>
              <p:nvPr/>
            </p:nvSpPr>
            <p:spPr>
              <a:xfrm>
                <a:off x="3395711" y="5157926"/>
                <a:ext cx="658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23</m:t>
                      </m:r>
                      <m:sSup>
                        <m:sSupPr>
                          <m:ctrlPr>
                            <a:rPr lang="en-GB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60453E7-93FB-4E68-AFBB-6346C33E2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711" y="5157926"/>
                <a:ext cx="658705" cy="215444"/>
              </a:xfrm>
              <a:prstGeom prst="rect">
                <a:avLst/>
              </a:prstGeom>
              <a:blipFill>
                <a:blip r:embed="rId7"/>
                <a:stretch>
                  <a:fillRect l="-5556" r="-1852" b="-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5797DB5-9E1D-4816-A850-0EE134BF9334}"/>
                  </a:ext>
                </a:extLst>
              </p:cNvPr>
              <p:cNvSpPr txBox="1"/>
              <p:nvPr/>
            </p:nvSpPr>
            <p:spPr>
              <a:xfrm>
                <a:off x="1380480" y="5859262"/>
                <a:ext cx="3926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52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5797DB5-9E1D-4816-A850-0EE134BF9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480" y="5859262"/>
                <a:ext cx="392608" cy="215444"/>
              </a:xfrm>
              <a:prstGeom prst="rect">
                <a:avLst/>
              </a:prstGeom>
              <a:blipFill>
                <a:blip r:embed="rId8"/>
                <a:stretch>
                  <a:fillRect l="-9231" r="-9231"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84EBB5F-CBF8-4E41-B708-6DB7B4791EF3}"/>
                  </a:ext>
                </a:extLst>
              </p:cNvPr>
              <p:cNvSpPr txBox="1"/>
              <p:nvPr/>
            </p:nvSpPr>
            <p:spPr>
              <a:xfrm>
                <a:off x="5695028" y="3018406"/>
                <a:ext cx="602024" cy="403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84EBB5F-CBF8-4E41-B708-6DB7B4791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028" y="3018406"/>
                <a:ext cx="602024" cy="403957"/>
              </a:xfrm>
              <a:prstGeom prst="rect">
                <a:avLst/>
              </a:prstGeom>
              <a:blipFill>
                <a:blip r:embed="rId9"/>
                <a:stretch>
                  <a:fillRect l="-6061" r="-2020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A3AF8FC-95CD-42D6-BE6F-BE36C168730A}"/>
                  </a:ext>
                </a:extLst>
              </p:cNvPr>
              <p:cNvSpPr txBox="1"/>
              <p:nvPr/>
            </p:nvSpPr>
            <p:spPr>
              <a:xfrm>
                <a:off x="5570740" y="1944209"/>
                <a:ext cx="4021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A3AF8FC-95CD-42D6-BE6F-BE36C1687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740" y="1944209"/>
                <a:ext cx="402161" cy="215444"/>
              </a:xfrm>
              <a:prstGeom prst="rect">
                <a:avLst/>
              </a:prstGeom>
              <a:blipFill>
                <a:blip r:embed="rId10"/>
                <a:stretch>
                  <a:fillRect l="-9091" r="-1515" b="-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10410DC-F62A-409C-98BF-56F1AA733A56}"/>
                  </a:ext>
                </a:extLst>
              </p:cNvPr>
              <p:cNvSpPr txBox="1"/>
              <p:nvPr/>
            </p:nvSpPr>
            <p:spPr>
              <a:xfrm>
                <a:off x="7781280" y="1953087"/>
                <a:ext cx="6033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10410DC-F62A-409C-98BF-56F1AA733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280" y="1953087"/>
                <a:ext cx="603370" cy="215444"/>
              </a:xfrm>
              <a:prstGeom prst="rect">
                <a:avLst/>
              </a:prstGeom>
              <a:blipFill>
                <a:blip r:embed="rId11"/>
                <a:stretch>
                  <a:fillRect l="-6061" r="-4040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A3F026F-EECD-42B9-A43B-E386DBD6EFF8}"/>
                  </a:ext>
                </a:extLst>
              </p:cNvPr>
              <p:cNvSpPr txBox="1"/>
              <p:nvPr/>
            </p:nvSpPr>
            <p:spPr>
              <a:xfrm>
                <a:off x="7745770" y="3124939"/>
                <a:ext cx="827919" cy="409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A3F026F-EECD-42B9-A43B-E386DBD6E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770" y="3124939"/>
                <a:ext cx="827919" cy="409086"/>
              </a:xfrm>
              <a:prstGeom prst="rect">
                <a:avLst/>
              </a:prstGeom>
              <a:blipFill>
                <a:blip r:embed="rId12"/>
                <a:stretch>
                  <a:fillRect l="-4444" t="-1493" r="-1481" b="-134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793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Further Kinematics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05EC9A-9A67-481E-9F6E-17B5E76AB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20" y="1544715"/>
            <a:ext cx="3551068" cy="463224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mic Sans MS" panose="030F0702030302020204" pitchFamily="66" charset="0"/>
              </a:rPr>
              <a:t>You can also use vector methods with projectiles</a:t>
            </a:r>
            <a:endParaRPr lang="en-US" sz="1400" dirty="0">
              <a:latin typeface="Comic Sans MS" panose="030F0702030302020204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mic Sans MS" panose="030F0702030302020204" pitchFamily="66" charset="0"/>
                <a:sym typeface="Wingdings" panose="05000000000000000000" pitchFamily="2" charset="2"/>
              </a:rPr>
              <a:t> A key advantage of using vectors is that they allow you to resolve in multiple directions at the same time!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8B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55E46D4-F0D3-419D-86B6-412EC5372A2D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052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55E46D4-F0D3-419D-86B6-412EC5372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052" cy="276999"/>
              </a:xfrm>
              <a:prstGeom prst="rect">
                <a:avLst/>
              </a:prstGeom>
              <a:blipFill>
                <a:blip r:embed="rId2"/>
                <a:stretch>
                  <a:fillRect l="-1471" r="-1961" b="-1020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805085F-A1AE-49D7-B54A-91D6C3BE8B36}"/>
                  </a:ext>
                </a:extLst>
              </p:cNvPr>
              <p:cNvSpPr txBox="1"/>
              <p:nvPr/>
            </p:nvSpPr>
            <p:spPr>
              <a:xfrm>
                <a:off x="7987401" y="0"/>
                <a:ext cx="1156599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805085F-A1AE-49D7-B54A-91D6C3BE8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401" y="0"/>
                <a:ext cx="1156599" cy="276999"/>
              </a:xfrm>
              <a:prstGeom prst="rect">
                <a:avLst/>
              </a:prstGeom>
              <a:blipFill>
                <a:blip r:embed="rId3"/>
                <a:stretch>
                  <a:fillRect l="-1546" r="-3093" b="-204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8C32643-DAE1-457E-AC83-0F0682359676}"/>
                  </a:ext>
                </a:extLst>
              </p:cNvPr>
              <p:cNvSpPr txBox="1"/>
              <p:nvPr/>
            </p:nvSpPr>
            <p:spPr>
              <a:xfrm>
                <a:off x="7574724" y="285184"/>
                <a:ext cx="1569276" cy="5186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8C32643-DAE1-457E-AC83-0F0682359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724" y="285184"/>
                <a:ext cx="1569276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8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3">
            <a:extLst>
              <a:ext uri="{FF2B5EF4-FFF2-40B4-BE49-F238E27FC236}">
                <a16:creationId xmlns:a16="http://schemas.microsoft.com/office/drawing/2014/main" id="{E180B3ED-5FE6-4D9B-846B-4F0F303DADB3}"/>
              </a:ext>
            </a:extLst>
          </p:cNvPr>
          <p:cNvSpPr/>
          <p:nvPr/>
        </p:nvSpPr>
        <p:spPr>
          <a:xfrm>
            <a:off x="1655502" y="2350041"/>
            <a:ext cx="5973109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7200" dirty="0">
                <a:ln w="19050">
                  <a:solidFill>
                    <a:schemeClr val="tx1"/>
                  </a:solidFill>
                </a:ln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Weathered SF" pitchFamily="2" charset="0"/>
                <a:ea typeface="Permanent Marker" panose="02000000000000000000" pitchFamily="2" charset="0"/>
                <a:cs typeface="Microsoft Himalaya" panose="01010100010101010101" pitchFamily="2" charset="0"/>
              </a:rPr>
              <a:t>Teachings for </a:t>
            </a:r>
          </a:p>
          <a:p>
            <a:pPr algn="ctr"/>
            <a:r>
              <a:rPr lang="en-US" altLang="ja-JP" sz="7200" dirty="0">
                <a:ln w="19050">
                  <a:solidFill>
                    <a:schemeClr val="tx1"/>
                  </a:solidFill>
                </a:ln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Weathered SF" pitchFamily="2" charset="0"/>
                <a:ea typeface="Permanent Marker" panose="02000000000000000000" pitchFamily="2" charset="0"/>
                <a:cs typeface="Microsoft Himalaya" panose="01010100010101010101" pitchFamily="2" charset="0"/>
              </a:rPr>
              <a:t>Exercise 8C</a:t>
            </a:r>
            <a:endParaRPr lang="ja-JP" altLang="en-US" sz="7200" b="0" cap="none" spc="0" dirty="0">
              <a:ln w="19050">
                <a:solidFill>
                  <a:schemeClr val="tx1"/>
                </a:solidFill>
              </a:ln>
              <a:solidFill>
                <a:schemeClr val="accent4"/>
              </a:solidFill>
              <a:effectLst>
                <a:reflection blurRad="6350" stA="53000" endA="300" endPos="35500" dir="5400000" sy="-90000" algn="bl" rotWithShape="0"/>
              </a:effectLst>
              <a:latin typeface="Weathered SF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249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34624" y="2177335"/>
            <a:ext cx="3352800" cy="2092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1400" dirty="0">
                <a:latin typeface="Comic Sans MS" pitchFamily="66" charset="0"/>
              </a:rPr>
              <a:t>The SUVAT equations can be used when acceleration is constant and a particle is moving in a straight line.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1400" dirty="0">
                <a:latin typeface="Comic Sans MS" pitchFamily="66" charset="0"/>
              </a:rPr>
              <a:t>If the acceleration of a particle varies, you need to use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86400" y="1676400"/>
                <a:ext cx="1828800" cy="33855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Comic Sans MS" pitchFamily="66" charset="0"/>
                  </a:rPr>
                  <a:t>Displacement (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676400"/>
                <a:ext cx="1828800" cy="338554"/>
              </a:xfrm>
              <a:prstGeom prst="rect">
                <a:avLst/>
              </a:prstGeom>
              <a:blipFill>
                <a:blip r:embed="rId2"/>
                <a:stretch>
                  <a:fillRect b="-1833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86400" y="2743200"/>
                <a:ext cx="1828800" cy="33855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Comic Sans MS" pitchFamily="66" charset="0"/>
                  </a:rPr>
                  <a:t>Velocity (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743200"/>
                <a:ext cx="1828800" cy="338554"/>
              </a:xfrm>
              <a:prstGeom prst="rect">
                <a:avLst/>
              </a:prstGeom>
              <a:blipFill>
                <a:blip r:embed="rId3"/>
                <a:stretch>
                  <a:fillRect b="-1833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86400" y="3810000"/>
                <a:ext cx="1828800" cy="33855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Comic Sans MS" pitchFamily="66" charset="0"/>
                  </a:rPr>
                  <a:t>Acceleration (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810000"/>
                <a:ext cx="1828800" cy="338554"/>
              </a:xfrm>
              <a:prstGeom prst="rect">
                <a:avLst/>
              </a:prstGeom>
              <a:blipFill>
                <a:blip r:embed="rId4"/>
                <a:stretch>
                  <a:fillRect b="-1833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8"/>
          <p:cNvSpPr/>
          <p:nvPr/>
        </p:nvSpPr>
        <p:spPr>
          <a:xfrm flipH="1">
            <a:off x="5105400" y="1828800"/>
            <a:ext cx="685800" cy="1066800"/>
          </a:xfrm>
          <a:prstGeom prst="arc">
            <a:avLst>
              <a:gd name="adj1" fmla="val 16095333"/>
              <a:gd name="adj2" fmla="val 5566674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/>
          <p:cNvSpPr/>
          <p:nvPr/>
        </p:nvSpPr>
        <p:spPr>
          <a:xfrm flipH="1">
            <a:off x="5105400" y="2895600"/>
            <a:ext cx="685800" cy="1066800"/>
          </a:xfrm>
          <a:prstGeom prst="arc">
            <a:avLst>
              <a:gd name="adj1" fmla="val 16095333"/>
              <a:gd name="adj2" fmla="val 5566674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c 10"/>
          <p:cNvSpPr/>
          <p:nvPr/>
        </p:nvSpPr>
        <p:spPr>
          <a:xfrm>
            <a:off x="7010400" y="1828800"/>
            <a:ext cx="685800" cy="1066800"/>
          </a:xfrm>
          <a:prstGeom prst="arc">
            <a:avLst>
              <a:gd name="adj1" fmla="val 15993822"/>
              <a:gd name="adj2" fmla="val 5566674"/>
            </a:avLst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c 11"/>
          <p:cNvSpPr/>
          <p:nvPr/>
        </p:nvSpPr>
        <p:spPr>
          <a:xfrm>
            <a:off x="7010400" y="2895600"/>
            <a:ext cx="685800" cy="1066800"/>
          </a:xfrm>
          <a:prstGeom prst="arc">
            <a:avLst>
              <a:gd name="adj1" fmla="val 16095333"/>
              <a:gd name="adj2" fmla="val 5566674"/>
            </a:avLst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657600" y="2133600"/>
            <a:ext cx="14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Differentiate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7600" y="3276600"/>
            <a:ext cx="14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Differentiate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209800"/>
            <a:ext cx="1135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Integrate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96200" y="3276600"/>
            <a:ext cx="1135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Integrate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4495800"/>
            <a:ext cx="388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Comic Sans MS" pitchFamily="66" charset="0"/>
              </a:rPr>
              <a:t>Velocity is the rate of change of displacement with respect to time</a:t>
            </a:r>
          </a:p>
          <a:p>
            <a:pPr algn="ctr"/>
            <a:endParaRPr lang="en-GB" sz="1600" dirty="0">
              <a:solidFill>
                <a:srgbClr val="FF0000"/>
              </a:solidFill>
              <a:latin typeface="Comic Sans MS" pitchFamily="66" charset="0"/>
            </a:endParaRPr>
          </a:p>
          <a:p>
            <a:pPr algn="ctr"/>
            <a:r>
              <a:rPr lang="en-GB" sz="16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Therefore, differentiating displacement gives velocity</a:t>
            </a:r>
            <a:endParaRPr lang="en-GB" sz="16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0" y="4495800"/>
            <a:ext cx="388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Comic Sans MS" pitchFamily="66" charset="0"/>
              </a:rPr>
              <a:t>Acceleration is the rate of change of velocity with respect to time</a:t>
            </a:r>
          </a:p>
          <a:p>
            <a:pPr algn="ctr"/>
            <a:endParaRPr lang="en-GB" sz="1600" dirty="0">
              <a:solidFill>
                <a:srgbClr val="FF0000"/>
              </a:solidFill>
              <a:latin typeface="Comic Sans MS" pitchFamily="66" charset="0"/>
            </a:endParaRPr>
          </a:p>
          <a:p>
            <a:pPr algn="ctr"/>
            <a:r>
              <a:rPr lang="en-GB" sz="16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Therefore, differentiating velocity gives acceleration</a:t>
            </a:r>
            <a:endParaRPr lang="en-GB" sz="16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71800" y="609600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Comic Sans MS" pitchFamily="66" charset="0"/>
              </a:rPr>
              <a:t>In reverse, use integration!</a:t>
            </a:r>
          </a:p>
        </p:txBody>
      </p:sp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824D840B-15B9-4977-9376-7DBA2B8DE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20" y="1544715"/>
            <a:ext cx="3551068" cy="463224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mic Sans MS" panose="030F0702030302020204" pitchFamily="66" charset="0"/>
              </a:rPr>
              <a:t>You need to be able to use calculus to solve problems involving variable acceleration in one dimension</a:t>
            </a:r>
            <a:endParaRPr lang="en-US" sz="1400" dirty="0">
              <a:latin typeface="Comic Sans MS" panose="030F0702030302020204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25" name="タイトル 1">
            <a:extLst>
              <a:ext uri="{FF2B5EF4-FFF2-40B4-BE49-F238E27FC236}">
                <a16:creationId xmlns:a16="http://schemas.microsoft.com/office/drawing/2014/main" id="{A47D890F-055A-4692-94AF-6CE00163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Further Kinematics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E08C4F0B-3BBA-48C8-B6C9-1AE374744FCC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8C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コンテンツ プレースホルダー 2">
                <a:extLst>
                  <a:ext uri="{FF2B5EF4-FFF2-40B4-BE49-F238E27FC236}">
                    <a16:creationId xmlns:a16="http://schemas.microsoft.com/office/drawing/2014/main" id="{824D840B-15B9-4977-9376-7DBA2B8DEA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1544715"/>
                <a:ext cx="3551068" cy="463224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b="1" dirty="0">
                    <a:latin typeface="Comic Sans MS" panose="030F0702030302020204" pitchFamily="66" charset="0"/>
                  </a:rPr>
                  <a:t>You need to be able to use calculus to solve problems involving variable acceleration in one dimension</a:t>
                </a: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</a:rPr>
                  <a:t>A particle is moving in a straight line with acceleration at time t seconds given by: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𝑚𝑠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</a:rPr>
                  <a:t>The velocity of the particle at time 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. Find: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US" sz="1400" dirty="0">
                    <a:latin typeface="Comic Sans MS" panose="030F0702030302020204" pitchFamily="66" charset="0"/>
                  </a:rPr>
                  <a:t>An expression for the velocity at time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seconds</a:t>
                </a: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US" sz="1400" dirty="0">
                    <a:latin typeface="Comic Sans MS" panose="030F0702030302020204" pitchFamily="66" charset="0"/>
                  </a:rPr>
                  <a:t>The maximum speed of the particle</a:t>
                </a: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US" sz="1400" dirty="0">
                    <a:latin typeface="Comic Sans MS" panose="030F0702030302020204" pitchFamily="66" charset="0"/>
                  </a:rPr>
                  <a:t>The distance travelled in the first 3 seconds</a:t>
                </a:r>
              </a:p>
              <a:p>
                <a:pPr marL="0" indent="0" algn="ctr"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4" name="コンテンツ プレースホルダー 2">
                <a:extLst>
                  <a:ext uri="{FF2B5EF4-FFF2-40B4-BE49-F238E27FC236}">
                    <a16:creationId xmlns:a16="http://schemas.microsoft.com/office/drawing/2014/main" id="{824D840B-15B9-4977-9376-7DBA2B8DEA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1544715"/>
                <a:ext cx="3551068" cy="4632248"/>
              </a:xfrm>
              <a:blipFill>
                <a:blip r:embed="rId2"/>
                <a:stretch>
                  <a:fillRect l="-859" t="-132" r="-24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タイトル 1">
            <a:extLst>
              <a:ext uri="{FF2B5EF4-FFF2-40B4-BE49-F238E27FC236}">
                <a16:creationId xmlns:a16="http://schemas.microsoft.com/office/drawing/2014/main" id="{A47D890F-055A-4692-94AF-6CE00163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Further Kinematics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E08C4F0B-3BBA-48C8-B6C9-1AE374744FCC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8C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3F0460D-EBD7-4E47-9EB6-38F1A8023F48}"/>
                  </a:ext>
                </a:extLst>
              </p:cNvPr>
              <p:cNvSpPr txBox="1"/>
              <p:nvPr/>
            </p:nvSpPr>
            <p:spPr>
              <a:xfrm>
                <a:off x="4151014" y="2316852"/>
                <a:ext cx="10537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3F0460D-EBD7-4E47-9EB6-38F1A8023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4" y="2316852"/>
                <a:ext cx="1053750" cy="246221"/>
              </a:xfrm>
              <a:prstGeom prst="rect">
                <a:avLst/>
              </a:prstGeom>
              <a:blipFill>
                <a:blip r:embed="rId3"/>
                <a:stretch>
                  <a:fillRect l="-2312" r="-1734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C69050D-C41F-440A-842E-CA132B8DA9BC}"/>
              </a:ext>
            </a:extLst>
          </p:cNvPr>
          <p:cNvSpPr txBox="1"/>
          <p:nvPr/>
        </p:nvSpPr>
        <p:spPr>
          <a:xfrm>
            <a:off x="4036879" y="1537244"/>
            <a:ext cx="4880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You will need to use rules you have learnt in pure </a:t>
            </a:r>
            <a:r>
              <a:rPr lang="en-US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maths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, with both differentiation and integration…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C416DA0-580C-41BB-9A48-7EE3ACB031C2}"/>
                  </a:ext>
                </a:extLst>
              </p:cNvPr>
              <p:cNvSpPr txBox="1"/>
              <p:nvPr/>
            </p:nvSpPr>
            <p:spPr>
              <a:xfrm>
                <a:off x="4160068" y="2724258"/>
                <a:ext cx="1652760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C416DA0-580C-41BB-9A48-7EE3ACB03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068" y="2724258"/>
                <a:ext cx="1652760" cy="4626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21C16BF8-A8A7-437C-A717-F2BB5FEC6BC5}"/>
                  </a:ext>
                </a:extLst>
              </p:cNvPr>
              <p:cNvSpPr txBox="1"/>
              <p:nvPr/>
            </p:nvSpPr>
            <p:spPr>
              <a:xfrm>
                <a:off x="4042373" y="3394215"/>
                <a:ext cx="1975990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(0)+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21C16BF8-A8A7-437C-A717-F2BB5FEC6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373" y="3394215"/>
                <a:ext cx="1975990" cy="4626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0260091-0303-4820-9391-56C587F4EE5E}"/>
                  </a:ext>
                </a:extLst>
              </p:cNvPr>
              <p:cNvSpPr txBox="1"/>
              <p:nvPr/>
            </p:nvSpPr>
            <p:spPr>
              <a:xfrm>
                <a:off x="4060479" y="4064171"/>
                <a:ext cx="655564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0260091-0303-4820-9391-56C587F4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479" y="4064171"/>
                <a:ext cx="655564" cy="4626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958BC7F-49DB-457E-B5A0-1871A1738CCA}"/>
                  </a:ext>
                </a:extLst>
              </p:cNvPr>
              <p:cNvSpPr txBox="1"/>
              <p:nvPr/>
            </p:nvSpPr>
            <p:spPr>
              <a:xfrm>
                <a:off x="4178175" y="4706967"/>
                <a:ext cx="1791709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958BC7F-49DB-457E-B5A0-1871A1738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175" y="4706967"/>
                <a:ext cx="1791709" cy="4626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円弧 28">
            <a:extLst>
              <a:ext uri="{FF2B5EF4-FFF2-40B4-BE49-F238E27FC236}">
                <a16:creationId xmlns:a16="http://schemas.microsoft.com/office/drawing/2014/main" id="{4C4F9179-C4B5-4F56-A6B2-4E1D44DCA5B4}"/>
              </a:ext>
            </a:extLst>
          </p:cNvPr>
          <p:cNvSpPr/>
          <p:nvPr/>
        </p:nvSpPr>
        <p:spPr>
          <a:xfrm>
            <a:off x="5662642" y="2451717"/>
            <a:ext cx="320908" cy="531180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F3B79D0D-3F50-422A-8375-093414FF0713}"/>
                  </a:ext>
                </a:extLst>
              </p:cNvPr>
              <p:cNvSpPr txBox="1"/>
              <p:nvPr/>
            </p:nvSpPr>
            <p:spPr>
              <a:xfrm>
                <a:off x="5939162" y="2319234"/>
                <a:ext cx="32669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Integrate using patterns you have learnt (remember that you can think ‘how would I get to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by differentiating…)</a:t>
                </a: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F3B79D0D-3F50-422A-8375-093414FF0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162" y="2319234"/>
                <a:ext cx="3266982" cy="646331"/>
              </a:xfrm>
              <a:prstGeom prst="rect">
                <a:avLst/>
              </a:prstGeom>
              <a:blipFill>
                <a:blip r:embed="rId8"/>
                <a:stretch>
                  <a:fillRect r="-560" b="-66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円弧 30">
            <a:extLst>
              <a:ext uri="{FF2B5EF4-FFF2-40B4-BE49-F238E27FC236}">
                <a16:creationId xmlns:a16="http://schemas.microsoft.com/office/drawing/2014/main" id="{09779CA4-E4E9-47A2-9B53-254CF29A1930}"/>
              </a:ext>
            </a:extLst>
          </p:cNvPr>
          <p:cNvSpPr/>
          <p:nvPr/>
        </p:nvSpPr>
        <p:spPr>
          <a:xfrm>
            <a:off x="5868307" y="3056879"/>
            <a:ext cx="320908" cy="531180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円弧 31">
            <a:extLst>
              <a:ext uri="{FF2B5EF4-FFF2-40B4-BE49-F238E27FC236}">
                <a16:creationId xmlns:a16="http://schemas.microsoft.com/office/drawing/2014/main" id="{9772640E-FFF1-4029-9F5A-546736AE8A58}"/>
              </a:ext>
            </a:extLst>
          </p:cNvPr>
          <p:cNvSpPr/>
          <p:nvPr/>
        </p:nvSpPr>
        <p:spPr>
          <a:xfrm>
            <a:off x="5869788" y="3697550"/>
            <a:ext cx="309071" cy="554853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円弧 32">
            <a:extLst>
              <a:ext uri="{FF2B5EF4-FFF2-40B4-BE49-F238E27FC236}">
                <a16:creationId xmlns:a16="http://schemas.microsoft.com/office/drawing/2014/main" id="{5277B44F-A38C-4FAA-A5E8-42731511D7AD}"/>
              </a:ext>
            </a:extLst>
          </p:cNvPr>
          <p:cNvSpPr/>
          <p:nvPr/>
        </p:nvSpPr>
        <p:spPr>
          <a:xfrm>
            <a:off x="5844634" y="4382610"/>
            <a:ext cx="309071" cy="554853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7FFBCA53-AFBD-47C1-963B-2F82882008CC}"/>
                  </a:ext>
                </a:extLst>
              </p:cNvPr>
              <p:cNvSpPr txBox="1"/>
              <p:nvPr/>
            </p:nvSpPr>
            <p:spPr>
              <a:xfrm>
                <a:off x="6116716" y="2949548"/>
                <a:ext cx="2849732" cy="739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We need to find the value of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.</a:t>
                </a:r>
              </a:p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 We know that at time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, the velocity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den>
                    </m:f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p>
                      <m:sSupPr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𝑚𝑠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7FFBCA53-AFBD-47C1-963B-2F8288200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716" y="2949548"/>
                <a:ext cx="2849732" cy="739177"/>
              </a:xfrm>
              <a:prstGeom prst="rect">
                <a:avLst/>
              </a:prstGeom>
              <a:blipFill>
                <a:blip r:embed="rId9"/>
                <a:stretch>
                  <a:fillRect t="-8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02BB2CB-1A8D-4BB8-9CBC-F2C021A6F960}"/>
              </a:ext>
            </a:extLst>
          </p:cNvPr>
          <p:cNvSpPr txBox="1"/>
          <p:nvPr/>
        </p:nvSpPr>
        <p:spPr>
          <a:xfrm>
            <a:off x="6134471" y="3855070"/>
            <a:ext cx="861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4155149E-F834-40C8-9A6E-3CB61D2D4BBB}"/>
                  </a:ext>
                </a:extLst>
              </p:cNvPr>
              <p:cNvSpPr txBox="1"/>
              <p:nvPr/>
            </p:nvSpPr>
            <p:spPr>
              <a:xfrm>
                <a:off x="6081204" y="4423242"/>
                <a:ext cx="3133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We can now use the value of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we found in the integral we found before…</a:t>
                </a:r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4155149E-F834-40C8-9A6E-3CB61D2D4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204" y="4423242"/>
                <a:ext cx="3133817" cy="461665"/>
              </a:xfrm>
              <a:prstGeom prst="rect">
                <a:avLst/>
              </a:prstGeom>
              <a:blipFill>
                <a:blip r:embed="rId10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80F0019-6B4F-473A-A5EE-A8F1B343129E}"/>
              </a:ext>
            </a:extLst>
          </p:cNvPr>
          <p:cNvSpPr/>
          <p:nvPr/>
        </p:nvSpPr>
        <p:spPr>
          <a:xfrm>
            <a:off x="4190260" y="4678533"/>
            <a:ext cx="1784412" cy="59480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2CB2254-B3F1-4785-8594-65BD7AF3EE97}"/>
              </a:ext>
            </a:extLst>
          </p:cNvPr>
          <p:cNvSpPr/>
          <p:nvPr/>
        </p:nvSpPr>
        <p:spPr>
          <a:xfrm>
            <a:off x="4129596" y="2700293"/>
            <a:ext cx="1658645" cy="540057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696BD083-EAFB-402E-8781-B2246550DC13}"/>
                  </a:ext>
                </a:extLst>
              </p:cNvPr>
              <p:cNvSpPr txBox="1"/>
              <p:nvPr/>
            </p:nvSpPr>
            <p:spPr>
              <a:xfrm>
                <a:off x="138835" y="4715844"/>
                <a:ext cx="1340623" cy="346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696BD083-EAFB-402E-8781-B2246550D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35" y="4715844"/>
                <a:ext cx="1340623" cy="346890"/>
              </a:xfrm>
              <a:prstGeom prst="rect">
                <a:avLst/>
              </a:prstGeom>
              <a:blipFill>
                <a:blip r:embed="rId11"/>
                <a:stretch>
                  <a:fillRect l="-1364" t="-3509" r="-909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09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2" grpId="0"/>
      <p:bldP spid="23" grpId="0"/>
      <p:bldP spid="27" grpId="0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/>
      <p:bldP spid="35" grpId="0"/>
      <p:bldP spid="36" grpId="0"/>
      <p:bldP spid="4" grpId="0" animBg="1"/>
      <p:bldP spid="4" grpId="1" animBg="1"/>
      <p:bldP spid="37" grpId="0" animBg="1"/>
      <p:bldP spid="37" grpId="1" animBg="1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コンテンツ プレースホルダー 2">
                <a:extLst>
                  <a:ext uri="{FF2B5EF4-FFF2-40B4-BE49-F238E27FC236}">
                    <a16:creationId xmlns:a16="http://schemas.microsoft.com/office/drawing/2014/main" id="{824D840B-15B9-4977-9376-7DBA2B8DEA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1544715"/>
                <a:ext cx="3551068" cy="463224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b="1" dirty="0">
                    <a:latin typeface="Comic Sans MS" panose="030F0702030302020204" pitchFamily="66" charset="0"/>
                  </a:rPr>
                  <a:t>You need to be able to use calculus to solve problems involving variable acceleration in one dimension</a:t>
                </a: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</a:rPr>
                  <a:t>A particle is moving in a straight line with acceleration at time t seconds given by: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𝑚𝑠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</a:rPr>
                  <a:t>The velocity of the particle at time 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. Find: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US" sz="1400" dirty="0">
                    <a:latin typeface="Comic Sans MS" panose="030F0702030302020204" pitchFamily="66" charset="0"/>
                  </a:rPr>
                  <a:t>An expression for the velocity at time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seconds</a:t>
                </a: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US" sz="1400" dirty="0">
                    <a:latin typeface="Comic Sans MS" panose="030F0702030302020204" pitchFamily="66" charset="0"/>
                  </a:rPr>
                  <a:t>The maximum speed of the particle</a:t>
                </a: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US" sz="1400" dirty="0">
                    <a:latin typeface="Comic Sans MS" panose="030F0702030302020204" pitchFamily="66" charset="0"/>
                  </a:rPr>
                  <a:t>The distance travelled in the first 3 seconds</a:t>
                </a:r>
              </a:p>
              <a:p>
                <a:pPr marL="0" indent="0" algn="ctr"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4" name="コンテンツ プレースホルダー 2">
                <a:extLst>
                  <a:ext uri="{FF2B5EF4-FFF2-40B4-BE49-F238E27FC236}">
                    <a16:creationId xmlns:a16="http://schemas.microsoft.com/office/drawing/2014/main" id="{824D840B-15B9-4977-9376-7DBA2B8DEA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1544715"/>
                <a:ext cx="3551068" cy="4632248"/>
              </a:xfrm>
              <a:blipFill>
                <a:blip r:embed="rId2"/>
                <a:stretch>
                  <a:fillRect l="-859" t="-132" r="-24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タイトル 1">
            <a:extLst>
              <a:ext uri="{FF2B5EF4-FFF2-40B4-BE49-F238E27FC236}">
                <a16:creationId xmlns:a16="http://schemas.microsoft.com/office/drawing/2014/main" id="{A47D890F-055A-4692-94AF-6CE00163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Further Kinematics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E08C4F0B-3BBA-48C8-B6C9-1AE374744FCC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8C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11D66E15-C963-42D6-8B8E-EE70457BF17E}"/>
                  </a:ext>
                </a:extLst>
              </p:cNvPr>
              <p:cNvSpPr txBox="1"/>
              <p:nvPr/>
            </p:nvSpPr>
            <p:spPr>
              <a:xfrm>
                <a:off x="4419352" y="1432587"/>
                <a:ext cx="1562094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11D66E15-C963-42D6-8B8E-EE70457BF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352" y="1432587"/>
                <a:ext cx="1562094" cy="404726"/>
              </a:xfrm>
              <a:prstGeom prst="rect">
                <a:avLst/>
              </a:prstGeom>
              <a:blipFill>
                <a:blip r:embed="rId3"/>
                <a:stretch>
                  <a:fillRect l="-1563" r="-781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FEB51DD6-F770-4F15-9B37-B3E06EFC377E}"/>
                  </a:ext>
                </a:extLst>
              </p:cNvPr>
              <p:cNvSpPr txBox="1"/>
              <p:nvPr/>
            </p:nvSpPr>
            <p:spPr>
              <a:xfrm>
                <a:off x="4429709" y="2082137"/>
                <a:ext cx="1286827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FEB51DD6-F770-4F15-9B37-B3E06EFC3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709" y="2082137"/>
                <a:ext cx="1286827" cy="404726"/>
              </a:xfrm>
              <a:prstGeom prst="rect">
                <a:avLst/>
              </a:prstGeom>
              <a:blipFill>
                <a:blip r:embed="rId4"/>
                <a:stretch>
                  <a:fillRect l="-1896" t="-1515" r="-948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2578B91-FC0B-4B20-BFC7-3C789F77EB0A}"/>
                  </a:ext>
                </a:extLst>
              </p:cNvPr>
              <p:cNvSpPr txBox="1"/>
              <p:nvPr/>
            </p:nvSpPr>
            <p:spPr>
              <a:xfrm>
                <a:off x="138835" y="4715844"/>
                <a:ext cx="1340623" cy="346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2578B91-FC0B-4B20-BFC7-3C789F77E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35" y="4715844"/>
                <a:ext cx="1340623" cy="346890"/>
              </a:xfrm>
              <a:prstGeom prst="rect">
                <a:avLst/>
              </a:prstGeom>
              <a:blipFill>
                <a:blip r:embed="rId5"/>
                <a:stretch>
                  <a:fillRect l="-1364" t="-3509" r="-909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B953FD20-5115-4E8E-9493-63C242D83A66}"/>
                  </a:ext>
                </a:extLst>
              </p:cNvPr>
              <p:cNvSpPr txBox="1"/>
              <p:nvPr/>
            </p:nvSpPr>
            <p:spPr>
              <a:xfrm>
                <a:off x="4420831" y="2712451"/>
                <a:ext cx="586571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B953FD20-5115-4E8E-9493-63C242D83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831" y="2712451"/>
                <a:ext cx="586571" cy="404726"/>
              </a:xfrm>
              <a:prstGeom prst="rect">
                <a:avLst/>
              </a:prstGeom>
              <a:blipFill>
                <a:blip r:embed="rId6"/>
                <a:stretch>
                  <a:fillRect l="-3125" r="-3125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7CD0713-69D8-44FF-81E8-E87E6156C5E3}"/>
                  </a:ext>
                </a:extLst>
              </p:cNvPr>
              <p:cNvSpPr txBox="1"/>
              <p:nvPr/>
            </p:nvSpPr>
            <p:spPr>
              <a:xfrm>
                <a:off x="4438586" y="3298377"/>
                <a:ext cx="487185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7CD0713-69D8-44FF-81E8-E87E6156C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586" y="3298377"/>
                <a:ext cx="487185" cy="404726"/>
              </a:xfrm>
              <a:prstGeom prst="rect">
                <a:avLst/>
              </a:prstGeom>
              <a:blipFill>
                <a:blip r:embed="rId7"/>
                <a:stretch>
                  <a:fillRect l="-3750" r="-6250" b="-106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円弧 43">
            <a:extLst>
              <a:ext uri="{FF2B5EF4-FFF2-40B4-BE49-F238E27FC236}">
                <a16:creationId xmlns:a16="http://schemas.microsoft.com/office/drawing/2014/main" id="{D78F9A2A-501A-40A6-8839-68B79EFC802F}"/>
              </a:ext>
            </a:extLst>
          </p:cNvPr>
          <p:cNvSpPr/>
          <p:nvPr/>
        </p:nvSpPr>
        <p:spPr>
          <a:xfrm>
            <a:off x="5985198" y="1682319"/>
            <a:ext cx="273559" cy="634753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004A4E5A-1A28-4E39-9935-A289C73F671C}"/>
                  </a:ext>
                </a:extLst>
              </p:cNvPr>
              <p:cNvSpPr txBox="1"/>
              <p:nvPr/>
            </p:nvSpPr>
            <p:spPr>
              <a:xfrm>
                <a:off x="6107838" y="1777695"/>
                <a:ext cx="19619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The maximum value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is 1…</a:t>
                </a: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004A4E5A-1A28-4E39-9935-A289C73F6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838" y="1777695"/>
                <a:ext cx="1961964" cy="461665"/>
              </a:xfrm>
              <a:prstGeom prst="rect">
                <a:avLst/>
              </a:prstGeom>
              <a:blipFill>
                <a:blip r:embed="rId8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円弧 45">
            <a:extLst>
              <a:ext uri="{FF2B5EF4-FFF2-40B4-BE49-F238E27FC236}">
                <a16:creationId xmlns:a16="http://schemas.microsoft.com/office/drawing/2014/main" id="{009306AD-AFBA-4CA0-B7D4-A03F3AAACAA2}"/>
              </a:ext>
            </a:extLst>
          </p:cNvPr>
          <p:cNvSpPr/>
          <p:nvPr/>
        </p:nvSpPr>
        <p:spPr>
          <a:xfrm>
            <a:off x="5640449" y="2322991"/>
            <a:ext cx="273559" cy="634753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円弧 46">
            <a:extLst>
              <a:ext uri="{FF2B5EF4-FFF2-40B4-BE49-F238E27FC236}">
                <a16:creationId xmlns:a16="http://schemas.microsoft.com/office/drawing/2014/main" id="{BAB18974-2443-4061-9E04-4E5C98B6BE2E}"/>
              </a:ext>
            </a:extLst>
          </p:cNvPr>
          <p:cNvSpPr/>
          <p:nvPr/>
        </p:nvSpPr>
        <p:spPr>
          <a:xfrm>
            <a:off x="4958349" y="2963663"/>
            <a:ext cx="261722" cy="596283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062377A-5D9C-4110-87E9-643F48334138}"/>
              </a:ext>
            </a:extLst>
          </p:cNvPr>
          <p:cNvSpPr txBox="1"/>
          <p:nvPr/>
        </p:nvSpPr>
        <p:spPr>
          <a:xfrm>
            <a:off x="5877018" y="2461275"/>
            <a:ext cx="1233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Add together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ED37F26-6DF1-4AC4-9F9C-5B43FCC3FDB1}"/>
              </a:ext>
            </a:extLst>
          </p:cNvPr>
          <p:cNvSpPr txBox="1"/>
          <p:nvPr/>
        </p:nvSpPr>
        <p:spPr>
          <a:xfrm>
            <a:off x="5033640" y="3064956"/>
            <a:ext cx="1233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Simplify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C907EFFB-2A9E-487A-864A-AE10C1A8A837}"/>
                  </a:ext>
                </a:extLst>
              </p:cNvPr>
              <p:cNvSpPr txBox="1"/>
              <p:nvPr/>
            </p:nvSpPr>
            <p:spPr>
              <a:xfrm>
                <a:off x="4092606" y="3997111"/>
                <a:ext cx="4776186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Sometimes you would be asked to find times when this speed is achieved</a:t>
                </a:r>
              </a:p>
              <a:p>
                <a:pPr marL="171450" indent="-171450" algn="ctr">
                  <a:buFont typeface="Wingdings" panose="05000000000000000000" pitchFamily="2" charset="2"/>
                  <a:buChar char="à"/>
                </a:pPr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marL="171450" indent="-171450"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To do so, you would need to find times that make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 equal to 1…  </a:t>
                </a:r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C907EFFB-2A9E-487A-864A-AE10C1A8A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606" y="3997111"/>
                <a:ext cx="4776186" cy="1169551"/>
              </a:xfrm>
              <a:prstGeom prst="rect">
                <a:avLst/>
              </a:prstGeom>
              <a:blipFill>
                <a:blip r:embed="rId9"/>
                <a:stretch>
                  <a:fillRect t="-1042"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D2C1A094-A665-4E4A-8A27-E362285A0B2B}"/>
              </a:ext>
            </a:extLst>
          </p:cNvPr>
          <p:cNvSpPr/>
          <p:nvPr/>
        </p:nvSpPr>
        <p:spPr>
          <a:xfrm>
            <a:off x="4972974" y="1537319"/>
            <a:ext cx="593325" cy="229338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59559790-0339-454D-89C9-A7C12BD44F4B}"/>
              </a:ext>
            </a:extLst>
          </p:cNvPr>
          <p:cNvSpPr/>
          <p:nvPr/>
        </p:nvSpPr>
        <p:spPr>
          <a:xfrm>
            <a:off x="5001088" y="2204624"/>
            <a:ext cx="290004" cy="229338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8AB9BB3F-58B9-4461-9A45-5E02CCC1CC2F}"/>
                  </a:ext>
                </a:extLst>
              </p:cNvPr>
              <p:cNvSpPr txBox="1"/>
              <p:nvPr/>
            </p:nvSpPr>
            <p:spPr>
              <a:xfrm>
                <a:off x="3470919" y="5189320"/>
                <a:ext cx="418769" cy="346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8AB9BB3F-58B9-4461-9A45-5E02CCC1C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919" y="5189320"/>
                <a:ext cx="418769" cy="346890"/>
              </a:xfrm>
              <a:prstGeom prst="rect">
                <a:avLst/>
              </a:prstGeom>
              <a:blipFill>
                <a:blip r:embed="rId10"/>
                <a:stretch>
                  <a:fillRect l="-4348" t="-1754" r="-5797" b="-10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27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2" grpId="0"/>
      <p:bldP spid="43" grpId="0"/>
      <p:bldP spid="44" grpId="0" animBg="1"/>
      <p:bldP spid="45" grpId="0"/>
      <p:bldP spid="46" grpId="0" animBg="1"/>
      <p:bldP spid="47" grpId="0" animBg="1"/>
      <p:bldP spid="48" grpId="0"/>
      <p:bldP spid="49" grpId="0"/>
      <p:bldP spid="51" grpId="0" animBg="1"/>
      <p:bldP spid="51" grpId="1" animBg="1"/>
      <p:bldP spid="52" grpId="0" animBg="1"/>
      <p:bldP spid="52" grpId="1" animBg="1"/>
      <p:bldP spid="5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コンテンツ プレースホルダー 2">
                <a:extLst>
                  <a:ext uri="{FF2B5EF4-FFF2-40B4-BE49-F238E27FC236}">
                    <a16:creationId xmlns:a16="http://schemas.microsoft.com/office/drawing/2014/main" id="{824D840B-15B9-4977-9376-7DBA2B8DEA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1544715"/>
                <a:ext cx="3551068" cy="463224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b="1" dirty="0">
                    <a:latin typeface="Comic Sans MS" panose="030F0702030302020204" pitchFamily="66" charset="0"/>
                  </a:rPr>
                  <a:t>You need to be able to use calculus to solve problems involving variable acceleration in one dimension</a:t>
                </a: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</a:rPr>
                  <a:t>A particle is moving in a straight line with acceleration at time t seconds given by: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𝑚𝑠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</a:rPr>
                  <a:t>The velocity of the particle at time 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. Find: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US" sz="1400" dirty="0">
                    <a:latin typeface="Comic Sans MS" panose="030F0702030302020204" pitchFamily="66" charset="0"/>
                  </a:rPr>
                  <a:t>An expression for the velocity at time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seconds</a:t>
                </a: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US" sz="1400" dirty="0">
                    <a:latin typeface="Comic Sans MS" panose="030F0702030302020204" pitchFamily="66" charset="0"/>
                  </a:rPr>
                  <a:t>The maximum speed of the particle</a:t>
                </a: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US" sz="1400" dirty="0">
                    <a:latin typeface="Comic Sans MS" panose="030F0702030302020204" pitchFamily="66" charset="0"/>
                  </a:rPr>
                  <a:t>The distance travelled in the first 3 seconds</a:t>
                </a:r>
              </a:p>
              <a:p>
                <a:pPr marL="0" indent="0" algn="ctr"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4" name="コンテンツ プレースホルダー 2">
                <a:extLst>
                  <a:ext uri="{FF2B5EF4-FFF2-40B4-BE49-F238E27FC236}">
                    <a16:creationId xmlns:a16="http://schemas.microsoft.com/office/drawing/2014/main" id="{824D840B-15B9-4977-9376-7DBA2B8DEA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1544715"/>
                <a:ext cx="3551068" cy="4632248"/>
              </a:xfrm>
              <a:blipFill>
                <a:blip r:embed="rId2"/>
                <a:stretch>
                  <a:fillRect l="-859" t="-132" r="-24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タイトル 1">
            <a:extLst>
              <a:ext uri="{FF2B5EF4-FFF2-40B4-BE49-F238E27FC236}">
                <a16:creationId xmlns:a16="http://schemas.microsoft.com/office/drawing/2014/main" id="{A47D890F-055A-4692-94AF-6CE00163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Further Kinematics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E08C4F0B-3BBA-48C8-B6C9-1AE374744FCC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8C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2578B91-FC0B-4B20-BFC7-3C789F77EB0A}"/>
                  </a:ext>
                </a:extLst>
              </p:cNvPr>
              <p:cNvSpPr txBox="1"/>
              <p:nvPr/>
            </p:nvSpPr>
            <p:spPr>
              <a:xfrm>
                <a:off x="138835" y="4715844"/>
                <a:ext cx="1340623" cy="346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2578B91-FC0B-4B20-BFC7-3C789F77E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35" y="4715844"/>
                <a:ext cx="1340623" cy="346890"/>
              </a:xfrm>
              <a:prstGeom prst="rect">
                <a:avLst/>
              </a:prstGeom>
              <a:blipFill>
                <a:blip r:embed="rId3"/>
                <a:stretch>
                  <a:fillRect l="-1364" t="-3509" r="-909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8AB9BB3F-58B9-4461-9A45-5E02CCC1CC2F}"/>
                  </a:ext>
                </a:extLst>
              </p:cNvPr>
              <p:cNvSpPr txBox="1"/>
              <p:nvPr/>
            </p:nvSpPr>
            <p:spPr>
              <a:xfrm>
                <a:off x="3470919" y="5189320"/>
                <a:ext cx="418769" cy="346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8AB9BB3F-58B9-4461-9A45-5E02CCC1C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919" y="5189320"/>
                <a:ext cx="418769" cy="346890"/>
              </a:xfrm>
              <a:prstGeom prst="rect">
                <a:avLst/>
              </a:prstGeom>
              <a:blipFill>
                <a:blip r:embed="rId4"/>
                <a:stretch>
                  <a:fillRect l="-4348" t="-1754" r="-5797" b="-10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07F1F46-217E-4497-A0DD-5F1D11DECC82}"/>
                  </a:ext>
                </a:extLst>
              </p:cNvPr>
              <p:cNvSpPr txBox="1"/>
              <p:nvPr/>
            </p:nvSpPr>
            <p:spPr>
              <a:xfrm>
                <a:off x="3757188" y="1307479"/>
                <a:ext cx="520574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To find the distance travelled we can integrate the velocity and use the limits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algn="ctr"/>
                <a:endParaRPr lang="en-US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en-GB" sz="12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Remember that the area under a velocity-time graph is the distance travelled!</a:t>
                </a: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07F1F46-217E-4497-A0DD-5F1D11DEC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188" y="1307479"/>
                <a:ext cx="5205743" cy="1015663"/>
              </a:xfrm>
              <a:prstGeom prst="rect">
                <a:avLst/>
              </a:prstGeom>
              <a:blipFill>
                <a:blip r:embed="rId5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>
            <a:extLst>
              <a:ext uri="{FF2B5EF4-FFF2-40B4-BE49-F238E27FC236}">
                <a16:creationId xmlns:a16="http://schemas.microsoft.com/office/drawing/2014/main" id="{DBC9EF23-3056-4679-8D9A-5098A6DDAD1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930" t="56556" r="12767" b="6127"/>
          <a:stretch/>
        </p:blipFill>
        <p:spPr>
          <a:xfrm>
            <a:off x="4026654" y="2351915"/>
            <a:ext cx="4791421" cy="1667822"/>
          </a:xfrm>
          <a:prstGeom prst="rect">
            <a:avLst/>
          </a:prstGeom>
        </p:spPr>
      </p:pic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334D7675-ED6F-4402-B718-E6AD178882D9}"/>
              </a:ext>
            </a:extLst>
          </p:cNvPr>
          <p:cNvSpPr/>
          <p:nvPr/>
        </p:nvSpPr>
        <p:spPr>
          <a:xfrm>
            <a:off x="4310251" y="2730310"/>
            <a:ext cx="960437" cy="1074738"/>
          </a:xfrm>
          <a:custGeom>
            <a:avLst/>
            <a:gdLst>
              <a:gd name="connsiteX0" fmla="*/ 0 w 985837"/>
              <a:gd name="connsiteY0" fmla="*/ 1057275 h 1066800"/>
              <a:gd name="connsiteX1" fmla="*/ 0 w 985837"/>
              <a:gd name="connsiteY1" fmla="*/ 533400 h 1066800"/>
              <a:gd name="connsiteX2" fmla="*/ 80962 w 985837"/>
              <a:gd name="connsiteY2" fmla="*/ 323850 h 1066800"/>
              <a:gd name="connsiteX3" fmla="*/ 166687 w 985837"/>
              <a:gd name="connsiteY3" fmla="*/ 133350 h 1066800"/>
              <a:gd name="connsiteX4" fmla="*/ 247650 w 985837"/>
              <a:gd name="connsiteY4" fmla="*/ 28575 h 1066800"/>
              <a:gd name="connsiteX5" fmla="*/ 319087 w 985837"/>
              <a:gd name="connsiteY5" fmla="*/ 0 h 1066800"/>
              <a:gd name="connsiteX6" fmla="*/ 381000 w 985837"/>
              <a:gd name="connsiteY6" fmla="*/ 19050 h 1066800"/>
              <a:gd name="connsiteX7" fmla="*/ 466725 w 985837"/>
              <a:gd name="connsiteY7" fmla="*/ 95250 h 1066800"/>
              <a:gd name="connsiteX8" fmla="*/ 561975 w 985837"/>
              <a:gd name="connsiteY8" fmla="*/ 285750 h 1066800"/>
              <a:gd name="connsiteX9" fmla="*/ 685800 w 985837"/>
              <a:gd name="connsiteY9" fmla="*/ 590550 h 1066800"/>
              <a:gd name="connsiteX10" fmla="*/ 762000 w 985837"/>
              <a:gd name="connsiteY10" fmla="*/ 809625 h 1066800"/>
              <a:gd name="connsiteX11" fmla="*/ 885825 w 985837"/>
              <a:gd name="connsiteY11" fmla="*/ 995362 h 1066800"/>
              <a:gd name="connsiteX12" fmla="*/ 985837 w 985837"/>
              <a:gd name="connsiteY12" fmla="*/ 1066800 h 1066800"/>
              <a:gd name="connsiteX13" fmla="*/ 0 w 985837"/>
              <a:gd name="connsiteY13" fmla="*/ 1057275 h 1066800"/>
              <a:gd name="connsiteX0" fmla="*/ 0 w 985837"/>
              <a:gd name="connsiteY0" fmla="*/ 1090613 h 1100138"/>
              <a:gd name="connsiteX1" fmla="*/ 0 w 985837"/>
              <a:gd name="connsiteY1" fmla="*/ 566738 h 1100138"/>
              <a:gd name="connsiteX2" fmla="*/ 80962 w 985837"/>
              <a:gd name="connsiteY2" fmla="*/ 357188 h 1100138"/>
              <a:gd name="connsiteX3" fmla="*/ 166687 w 985837"/>
              <a:gd name="connsiteY3" fmla="*/ 166688 h 1100138"/>
              <a:gd name="connsiteX4" fmla="*/ 247650 w 985837"/>
              <a:gd name="connsiteY4" fmla="*/ 61913 h 1100138"/>
              <a:gd name="connsiteX5" fmla="*/ 323850 w 985837"/>
              <a:gd name="connsiteY5" fmla="*/ 0 h 1100138"/>
              <a:gd name="connsiteX6" fmla="*/ 381000 w 985837"/>
              <a:gd name="connsiteY6" fmla="*/ 52388 h 1100138"/>
              <a:gd name="connsiteX7" fmla="*/ 466725 w 985837"/>
              <a:gd name="connsiteY7" fmla="*/ 128588 h 1100138"/>
              <a:gd name="connsiteX8" fmla="*/ 561975 w 985837"/>
              <a:gd name="connsiteY8" fmla="*/ 319088 h 1100138"/>
              <a:gd name="connsiteX9" fmla="*/ 685800 w 985837"/>
              <a:gd name="connsiteY9" fmla="*/ 623888 h 1100138"/>
              <a:gd name="connsiteX10" fmla="*/ 762000 w 985837"/>
              <a:gd name="connsiteY10" fmla="*/ 842963 h 1100138"/>
              <a:gd name="connsiteX11" fmla="*/ 885825 w 985837"/>
              <a:gd name="connsiteY11" fmla="*/ 1028700 h 1100138"/>
              <a:gd name="connsiteX12" fmla="*/ 985837 w 985837"/>
              <a:gd name="connsiteY12" fmla="*/ 1100138 h 1100138"/>
              <a:gd name="connsiteX13" fmla="*/ 0 w 985837"/>
              <a:gd name="connsiteY13" fmla="*/ 1090613 h 1100138"/>
              <a:gd name="connsiteX0" fmla="*/ 0 w 985837"/>
              <a:gd name="connsiteY0" fmla="*/ 1090613 h 1100138"/>
              <a:gd name="connsiteX1" fmla="*/ 0 w 985837"/>
              <a:gd name="connsiteY1" fmla="*/ 566738 h 1100138"/>
              <a:gd name="connsiteX2" fmla="*/ 80962 w 985837"/>
              <a:gd name="connsiteY2" fmla="*/ 357188 h 1100138"/>
              <a:gd name="connsiteX3" fmla="*/ 166687 w 985837"/>
              <a:gd name="connsiteY3" fmla="*/ 166688 h 1100138"/>
              <a:gd name="connsiteX4" fmla="*/ 247650 w 985837"/>
              <a:gd name="connsiteY4" fmla="*/ 61913 h 1100138"/>
              <a:gd name="connsiteX5" fmla="*/ 323850 w 985837"/>
              <a:gd name="connsiteY5" fmla="*/ 0 h 1100138"/>
              <a:gd name="connsiteX6" fmla="*/ 404812 w 985837"/>
              <a:gd name="connsiteY6" fmla="*/ 52388 h 1100138"/>
              <a:gd name="connsiteX7" fmla="*/ 466725 w 985837"/>
              <a:gd name="connsiteY7" fmla="*/ 128588 h 1100138"/>
              <a:gd name="connsiteX8" fmla="*/ 561975 w 985837"/>
              <a:gd name="connsiteY8" fmla="*/ 319088 h 1100138"/>
              <a:gd name="connsiteX9" fmla="*/ 685800 w 985837"/>
              <a:gd name="connsiteY9" fmla="*/ 623888 h 1100138"/>
              <a:gd name="connsiteX10" fmla="*/ 762000 w 985837"/>
              <a:gd name="connsiteY10" fmla="*/ 842963 h 1100138"/>
              <a:gd name="connsiteX11" fmla="*/ 885825 w 985837"/>
              <a:gd name="connsiteY11" fmla="*/ 1028700 h 1100138"/>
              <a:gd name="connsiteX12" fmla="*/ 985837 w 985837"/>
              <a:gd name="connsiteY12" fmla="*/ 1100138 h 1100138"/>
              <a:gd name="connsiteX13" fmla="*/ 0 w 985837"/>
              <a:gd name="connsiteY13" fmla="*/ 1090613 h 1100138"/>
              <a:gd name="connsiteX0" fmla="*/ 0 w 985837"/>
              <a:gd name="connsiteY0" fmla="*/ 1065213 h 1074738"/>
              <a:gd name="connsiteX1" fmla="*/ 0 w 985837"/>
              <a:gd name="connsiteY1" fmla="*/ 541338 h 1074738"/>
              <a:gd name="connsiteX2" fmla="*/ 80962 w 985837"/>
              <a:gd name="connsiteY2" fmla="*/ 331788 h 1074738"/>
              <a:gd name="connsiteX3" fmla="*/ 166687 w 985837"/>
              <a:gd name="connsiteY3" fmla="*/ 141288 h 1074738"/>
              <a:gd name="connsiteX4" fmla="*/ 247650 w 985837"/>
              <a:gd name="connsiteY4" fmla="*/ 36513 h 1074738"/>
              <a:gd name="connsiteX5" fmla="*/ 333375 w 985837"/>
              <a:gd name="connsiteY5" fmla="*/ 0 h 1074738"/>
              <a:gd name="connsiteX6" fmla="*/ 404812 w 985837"/>
              <a:gd name="connsiteY6" fmla="*/ 26988 h 1074738"/>
              <a:gd name="connsiteX7" fmla="*/ 466725 w 985837"/>
              <a:gd name="connsiteY7" fmla="*/ 103188 h 1074738"/>
              <a:gd name="connsiteX8" fmla="*/ 561975 w 985837"/>
              <a:gd name="connsiteY8" fmla="*/ 293688 h 1074738"/>
              <a:gd name="connsiteX9" fmla="*/ 685800 w 985837"/>
              <a:gd name="connsiteY9" fmla="*/ 598488 h 1074738"/>
              <a:gd name="connsiteX10" fmla="*/ 762000 w 985837"/>
              <a:gd name="connsiteY10" fmla="*/ 817563 h 1074738"/>
              <a:gd name="connsiteX11" fmla="*/ 885825 w 985837"/>
              <a:gd name="connsiteY11" fmla="*/ 1003300 h 1074738"/>
              <a:gd name="connsiteX12" fmla="*/ 985837 w 985837"/>
              <a:gd name="connsiteY12" fmla="*/ 1074738 h 1074738"/>
              <a:gd name="connsiteX13" fmla="*/ 0 w 985837"/>
              <a:gd name="connsiteY13" fmla="*/ 1065213 h 1074738"/>
              <a:gd name="connsiteX0" fmla="*/ 0 w 960437"/>
              <a:gd name="connsiteY0" fmla="*/ 1065213 h 1074738"/>
              <a:gd name="connsiteX1" fmla="*/ 0 w 960437"/>
              <a:gd name="connsiteY1" fmla="*/ 541338 h 1074738"/>
              <a:gd name="connsiteX2" fmla="*/ 80962 w 960437"/>
              <a:gd name="connsiteY2" fmla="*/ 331788 h 1074738"/>
              <a:gd name="connsiteX3" fmla="*/ 166687 w 960437"/>
              <a:gd name="connsiteY3" fmla="*/ 141288 h 1074738"/>
              <a:gd name="connsiteX4" fmla="*/ 247650 w 960437"/>
              <a:gd name="connsiteY4" fmla="*/ 36513 h 1074738"/>
              <a:gd name="connsiteX5" fmla="*/ 333375 w 960437"/>
              <a:gd name="connsiteY5" fmla="*/ 0 h 1074738"/>
              <a:gd name="connsiteX6" fmla="*/ 404812 w 960437"/>
              <a:gd name="connsiteY6" fmla="*/ 26988 h 1074738"/>
              <a:gd name="connsiteX7" fmla="*/ 466725 w 960437"/>
              <a:gd name="connsiteY7" fmla="*/ 103188 h 1074738"/>
              <a:gd name="connsiteX8" fmla="*/ 561975 w 960437"/>
              <a:gd name="connsiteY8" fmla="*/ 293688 h 1074738"/>
              <a:gd name="connsiteX9" fmla="*/ 685800 w 960437"/>
              <a:gd name="connsiteY9" fmla="*/ 598488 h 1074738"/>
              <a:gd name="connsiteX10" fmla="*/ 762000 w 960437"/>
              <a:gd name="connsiteY10" fmla="*/ 817563 h 1074738"/>
              <a:gd name="connsiteX11" fmla="*/ 885825 w 960437"/>
              <a:gd name="connsiteY11" fmla="*/ 1003300 h 1074738"/>
              <a:gd name="connsiteX12" fmla="*/ 960437 w 960437"/>
              <a:gd name="connsiteY12" fmla="*/ 1074738 h 1074738"/>
              <a:gd name="connsiteX13" fmla="*/ 0 w 960437"/>
              <a:gd name="connsiteY13" fmla="*/ 1065213 h 1074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0437" h="1074738">
                <a:moveTo>
                  <a:pt x="0" y="1065213"/>
                </a:moveTo>
                <a:lnTo>
                  <a:pt x="0" y="541338"/>
                </a:lnTo>
                <a:lnTo>
                  <a:pt x="80962" y="331788"/>
                </a:lnTo>
                <a:lnTo>
                  <a:pt x="166687" y="141288"/>
                </a:lnTo>
                <a:lnTo>
                  <a:pt x="247650" y="36513"/>
                </a:lnTo>
                <a:lnTo>
                  <a:pt x="333375" y="0"/>
                </a:lnTo>
                <a:lnTo>
                  <a:pt x="404812" y="26988"/>
                </a:lnTo>
                <a:lnTo>
                  <a:pt x="466725" y="103188"/>
                </a:lnTo>
                <a:lnTo>
                  <a:pt x="561975" y="293688"/>
                </a:lnTo>
                <a:lnTo>
                  <a:pt x="685800" y="598488"/>
                </a:lnTo>
                <a:lnTo>
                  <a:pt x="762000" y="817563"/>
                </a:lnTo>
                <a:lnTo>
                  <a:pt x="885825" y="1003300"/>
                </a:lnTo>
                <a:lnTo>
                  <a:pt x="960437" y="1074738"/>
                </a:lnTo>
                <a:lnTo>
                  <a:pt x="0" y="106521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1850DE01-4FF0-436F-9B64-A7100BB5A582}"/>
              </a:ext>
            </a:extLst>
          </p:cNvPr>
          <p:cNvSpPr/>
          <p:nvPr/>
        </p:nvSpPr>
        <p:spPr>
          <a:xfrm>
            <a:off x="5310376" y="2738248"/>
            <a:ext cx="1319212" cy="1057275"/>
          </a:xfrm>
          <a:custGeom>
            <a:avLst/>
            <a:gdLst>
              <a:gd name="connsiteX0" fmla="*/ 0 w 1319212"/>
              <a:gd name="connsiteY0" fmla="*/ 1057275 h 1057275"/>
              <a:gd name="connsiteX1" fmla="*/ 71437 w 1319212"/>
              <a:gd name="connsiteY1" fmla="*/ 1023937 h 1057275"/>
              <a:gd name="connsiteX2" fmla="*/ 152400 w 1319212"/>
              <a:gd name="connsiteY2" fmla="*/ 923925 h 1057275"/>
              <a:gd name="connsiteX3" fmla="*/ 319087 w 1319212"/>
              <a:gd name="connsiteY3" fmla="*/ 542925 h 1057275"/>
              <a:gd name="connsiteX4" fmla="*/ 423862 w 1319212"/>
              <a:gd name="connsiteY4" fmla="*/ 304800 h 1057275"/>
              <a:gd name="connsiteX5" fmla="*/ 504825 w 1319212"/>
              <a:gd name="connsiteY5" fmla="*/ 109537 h 1057275"/>
              <a:gd name="connsiteX6" fmla="*/ 600075 w 1319212"/>
              <a:gd name="connsiteY6" fmla="*/ 9525 h 1057275"/>
              <a:gd name="connsiteX7" fmla="*/ 657225 w 1319212"/>
              <a:gd name="connsiteY7" fmla="*/ 0 h 1057275"/>
              <a:gd name="connsiteX8" fmla="*/ 723900 w 1319212"/>
              <a:gd name="connsiteY8" fmla="*/ 19050 h 1057275"/>
              <a:gd name="connsiteX9" fmla="*/ 781050 w 1319212"/>
              <a:gd name="connsiteY9" fmla="*/ 95250 h 1057275"/>
              <a:gd name="connsiteX10" fmla="*/ 881062 w 1319212"/>
              <a:gd name="connsiteY10" fmla="*/ 252412 h 1057275"/>
              <a:gd name="connsiteX11" fmla="*/ 971550 w 1319212"/>
              <a:gd name="connsiteY11" fmla="*/ 471487 h 1057275"/>
              <a:gd name="connsiteX12" fmla="*/ 1071562 w 1319212"/>
              <a:gd name="connsiteY12" fmla="*/ 742950 h 1057275"/>
              <a:gd name="connsiteX13" fmla="*/ 1195387 w 1319212"/>
              <a:gd name="connsiteY13" fmla="*/ 971550 h 1057275"/>
              <a:gd name="connsiteX14" fmla="*/ 1257300 w 1319212"/>
              <a:gd name="connsiteY14" fmla="*/ 1028700 h 1057275"/>
              <a:gd name="connsiteX15" fmla="*/ 1319212 w 1319212"/>
              <a:gd name="connsiteY15" fmla="*/ 1057275 h 1057275"/>
              <a:gd name="connsiteX16" fmla="*/ 0 w 1319212"/>
              <a:gd name="connsiteY16" fmla="*/ 105727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19212" h="1057275">
                <a:moveTo>
                  <a:pt x="0" y="1057275"/>
                </a:moveTo>
                <a:lnTo>
                  <a:pt x="71437" y="1023937"/>
                </a:lnTo>
                <a:lnTo>
                  <a:pt x="152400" y="923925"/>
                </a:lnTo>
                <a:lnTo>
                  <a:pt x="319087" y="542925"/>
                </a:lnTo>
                <a:lnTo>
                  <a:pt x="423862" y="304800"/>
                </a:lnTo>
                <a:lnTo>
                  <a:pt x="504825" y="109537"/>
                </a:lnTo>
                <a:lnTo>
                  <a:pt x="600075" y="9525"/>
                </a:lnTo>
                <a:lnTo>
                  <a:pt x="657225" y="0"/>
                </a:lnTo>
                <a:lnTo>
                  <a:pt x="723900" y="19050"/>
                </a:lnTo>
                <a:lnTo>
                  <a:pt x="781050" y="95250"/>
                </a:lnTo>
                <a:lnTo>
                  <a:pt x="881062" y="252412"/>
                </a:lnTo>
                <a:lnTo>
                  <a:pt x="971550" y="471487"/>
                </a:lnTo>
                <a:lnTo>
                  <a:pt x="1071562" y="742950"/>
                </a:lnTo>
                <a:lnTo>
                  <a:pt x="1195387" y="971550"/>
                </a:lnTo>
                <a:lnTo>
                  <a:pt x="1257300" y="1028700"/>
                </a:lnTo>
                <a:lnTo>
                  <a:pt x="1319212" y="1057275"/>
                </a:lnTo>
                <a:lnTo>
                  <a:pt x="0" y="105727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DF6D2C0B-33FA-40B2-B5E3-3DD98B4A4F14}"/>
              </a:ext>
            </a:extLst>
          </p:cNvPr>
          <p:cNvSpPr/>
          <p:nvPr/>
        </p:nvSpPr>
        <p:spPr>
          <a:xfrm>
            <a:off x="6634351" y="2738248"/>
            <a:ext cx="1319212" cy="1057275"/>
          </a:xfrm>
          <a:custGeom>
            <a:avLst/>
            <a:gdLst>
              <a:gd name="connsiteX0" fmla="*/ 0 w 1319212"/>
              <a:gd name="connsiteY0" fmla="*/ 1057275 h 1057275"/>
              <a:gd name="connsiteX1" fmla="*/ 71437 w 1319212"/>
              <a:gd name="connsiteY1" fmla="*/ 1023937 h 1057275"/>
              <a:gd name="connsiteX2" fmla="*/ 152400 w 1319212"/>
              <a:gd name="connsiteY2" fmla="*/ 923925 h 1057275"/>
              <a:gd name="connsiteX3" fmla="*/ 319087 w 1319212"/>
              <a:gd name="connsiteY3" fmla="*/ 542925 h 1057275"/>
              <a:gd name="connsiteX4" fmla="*/ 423862 w 1319212"/>
              <a:gd name="connsiteY4" fmla="*/ 304800 h 1057275"/>
              <a:gd name="connsiteX5" fmla="*/ 504825 w 1319212"/>
              <a:gd name="connsiteY5" fmla="*/ 109537 h 1057275"/>
              <a:gd name="connsiteX6" fmla="*/ 600075 w 1319212"/>
              <a:gd name="connsiteY6" fmla="*/ 9525 h 1057275"/>
              <a:gd name="connsiteX7" fmla="*/ 657225 w 1319212"/>
              <a:gd name="connsiteY7" fmla="*/ 0 h 1057275"/>
              <a:gd name="connsiteX8" fmla="*/ 723900 w 1319212"/>
              <a:gd name="connsiteY8" fmla="*/ 19050 h 1057275"/>
              <a:gd name="connsiteX9" fmla="*/ 781050 w 1319212"/>
              <a:gd name="connsiteY9" fmla="*/ 95250 h 1057275"/>
              <a:gd name="connsiteX10" fmla="*/ 881062 w 1319212"/>
              <a:gd name="connsiteY10" fmla="*/ 252412 h 1057275"/>
              <a:gd name="connsiteX11" fmla="*/ 971550 w 1319212"/>
              <a:gd name="connsiteY11" fmla="*/ 471487 h 1057275"/>
              <a:gd name="connsiteX12" fmla="*/ 1071562 w 1319212"/>
              <a:gd name="connsiteY12" fmla="*/ 742950 h 1057275"/>
              <a:gd name="connsiteX13" fmla="*/ 1195387 w 1319212"/>
              <a:gd name="connsiteY13" fmla="*/ 971550 h 1057275"/>
              <a:gd name="connsiteX14" fmla="*/ 1257300 w 1319212"/>
              <a:gd name="connsiteY14" fmla="*/ 1028700 h 1057275"/>
              <a:gd name="connsiteX15" fmla="*/ 1319212 w 1319212"/>
              <a:gd name="connsiteY15" fmla="*/ 1057275 h 1057275"/>
              <a:gd name="connsiteX16" fmla="*/ 0 w 1319212"/>
              <a:gd name="connsiteY16" fmla="*/ 105727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19212" h="1057275">
                <a:moveTo>
                  <a:pt x="0" y="1057275"/>
                </a:moveTo>
                <a:lnTo>
                  <a:pt x="71437" y="1023937"/>
                </a:lnTo>
                <a:lnTo>
                  <a:pt x="152400" y="923925"/>
                </a:lnTo>
                <a:lnTo>
                  <a:pt x="319087" y="542925"/>
                </a:lnTo>
                <a:lnTo>
                  <a:pt x="423862" y="304800"/>
                </a:lnTo>
                <a:lnTo>
                  <a:pt x="504825" y="109537"/>
                </a:lnTo>
                <a:lnTo>
                  <a:pt x="600075" y="9525"/>
                </a:lnTo>
                <a:lnTo>
                  <a:pt x="657225" y="0"/>
                </a:lnTo>
                <a:lnTo>
                  <a:pt x="723900" y="19050"/>
                </a:lnTo>
                <a:lnTo>
                  <a:pt x="781050" y="95250"/>
                </a:lnTo>
                <a:lnTo>
                  <a:pt x="881062" y="252412"/>
                </a:lnTo>
                <a:lnTo>
                  <a:pt x="971550" y="471487"/>
                </a:lnTo>
                <a:lnTo>
                  <a:pt x="1071562" y="742950"/>
                </a:lnTo>
                <a:lnTo>
                  <a:pt x="1195387" y="971550"/>
                </a:lnTo>
                <a:lnTo>
                  <a:pt x="1257300" y="1028700"/>
                </a:lnTo>
                <a:lnTo>
                  <a:pt x="1319212" y="1057275"/>
                </a:lnTo>
                <a:lnTo>
                  <a:pt x="0" y="105727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0DAFB9E3-4A4D-4E71-98DC-2B695CFE221A}"/>
              </a:ext>
            </a:extLst>
          </p:cNvPr>
          <p:cNvSpPr/>
          <p:nvPr/>
        </p:nvSpPr>
        <p:spPr>
          <a:xfrm>
            <a:off x="7972613" y="3281173"/>
            <a:ext cx="319088" cy="519112"/>
          </a:xfrm>
          <a:custGeom>
            <a:avLst/>
            <a:gdLst>
              <a:gd name="connsiteX0" fmla="*/ 0 w 319088"/>
              <a:gd name="connsiteY0" fmla="*/ 519112 h 519112"/>
              <a:gd name="connsiteX1" fmla="*/ 316706 w 319088"/>
              <a:gd name="connsiteY1" fmla="*/ 519112 h 519112"/>
              <a:gd name="connsiteX2" fmla="*/ 319088 w 319088"/>
              <a:gd name="connsiteY2" fmla="*/ 0 h 519112"/>
              <a:gd name="connsiteX3" fmla="*/ 235744 w 319088"/>
              <a:gd name="connsiteY3" fmla="*/ 185737 h 519112"/>
              <a:gd name="connsiteX4" fmla="*/ 135731 w 319088"/>
              <a:gd name="connsiteY4" fmla="*/ 404812 h 519112"/>
              <a:gd name="connsiteX5" fmla="*/ 59531 w 319088"/>
              <a:gd name="connsiteY5" fmla="*/ 490537 h 519112"/>
              <a:gd name="connsiteX6" fmla="*/ 0 w 319088"/>
              <a:gd name="connsiteY6" fmla="*/ 519112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088" h="519112">
                <a:moveTo>
                  <a:pt x="0" y="519112"/>
                </a:moveTo>
                <a:lnTo>
                  <a:pt x="316706" y="519112"/>
                </a:lnTo>
                <a:lnTo>
                  <a:pt x="319088" y="0"/>
                </a:lnTo>
                <a:lnTo>
                  <a:pt x="235744" y="185737"/>
                </a:lnTo>
                <a:lnTo>
                  <a:pt x="135731" y="404812"/>
                </a:lnTo>
                <a:lnTo>
                  <a:pt x="59531" y="490537"/>
                </a:lnTo>
                <a:lnTo>
                  <a:pt x="0" y="51911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844FA11-D131-49E7-97C4-D5CB22C30031}"/>
              </a:ext>
            </a:extLst>
          </p:cNvPr>
          <p:cNvCxnSpPr>
            <a:cxnSpLocks/>
          </p:cNvCxnSpPr>
          <p:nvPr/>
        </p:nvCxnSpPr>
        <p:spPr>
          <a:xfrm flipV="1">
            <a:off x="4309298" y="2434400"/>
            <a:ext cx="0" cy="16154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5EAC67EC-70C9-4132-8957-20C9458B2671}"/>
              </a:ext>
            </a:extLst>
          </p:cNvPr>
          <p:cNvCxnSpPr>
            <a:cxnSpLocks/>
          </p:cNvCxnSpPr>
          <p:nvPr/>
        </p:nvCxnSpPr>
        <p:spPr>
          <a:xfrm flipV="1">
            <a:off x="8286938" y="2419160"/>
            <a:ext cx="0" cy="16154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36E8FB1-6A63-4CEB-8B84-73E71417B5BF}"/>
                  </a:ext>
                </a:extLst>
              </p:cNvPr>
              <p:cNvSpPr txBox="1"/>
              <p:nvPr/>
            </p:nvSpPr>
            <p:spPr>
              <a:xfrm>
                <a:off x="4095938" y="4076510"/>
                <a:ext cx="45724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36E8FB1-6A63-4CEB-8B84-73E71417B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938" y="4076510"/>
                <a:ext cx="457241" cy="215444"/>
              </a:xfrm>
              <a:prstGeom prst="rect">
                <a:avLst/>
              </a:prstGeom>
              <a:blipFill>
                <a:blip r:embed="rId7"/>
                <a:stretch>
                  <a:fillRect l="-8000" r="-8000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103263CC-6965-4FE9-B6E9-3ECED7CD5BEB}"/>
                  </a:ext>
                </a:extLst>
              </p:cNvPr>
              <p:cNvSpPr txBox="1"/>
              <p:nvPr/>
            </p:nvSpPr>
            <p:spPr>
              <a:xfrm>
                <a:off x="8050718" y="4068890"/>
                <a:ext cx="45724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GB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103263CC-6965-4FE9-B6E9-3ECED7CD5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718" y="4068890"/>
                <a:ext cx="457241" cy="215444"/>
              </a:xfrm>
              <a:prstGeom prst="rect">
                <a:avLst/>
              </a:prstGeom>
              <a:blipFill>
                <a:blip r:embed="rId8"/>
                <a:stretch>
                  <a:fillRect l="-8000" r="-8000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D658BB0-3E6F-4BEB-ABF3-BC1D6071A164}"/>
              </a:ext>
            </a:extLst>
          </p:cNvPr>
          <p:cNvSpPr txBox="1"/>
          <p:nvPr/>
        </p:nvSpPr>
        <p:spPr>
          <a:xfrm>
            <a:off x="4110273" y="4350500"/>
            <a:ext cx="47711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</a:rPr>
              <a:t>You need to be careful with these questions. If part of the graph was below the x-axis, then you would need to split the regions up and find their values separately</a:t>
            </a:r>
          </a:p>
          <a:p>
            <a:pPr algn="ctr"/>
            <a:endParaRPr lang="en-US" sz="1200" dirty="0">
              <a:solidFill>
                <a:srgbClr val="0000FF"/>
              </a:solidFill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171450" indent="-171450" algn="ctr">
              <a:buFont typeface="Wingdings" panose="05000000000000000000" pitchFamily="2" charset="2"/>
              <a:buChar char="à"/>
            </a:pPr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This is because just integrating the velocity actually gives the </a:t>
            </a:r>
            <a:r>
              <a:rPr lang="en-US" sz="1200" u="sng" dirty="0">
                <a:solidFill>
                  <a:srgbClr val="0000FF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displacement</a:t>
            </a:r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, not the </a:t>
            </a:r>
            <a:r>
              <a:rPr lang="en-US" sz="1200" u="sng" dirty="0">
                <a:solidFill>
                  <a:srgbClr val="0000FF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distance</a:t>
            </a:r>
          </a:p>
          <a:p>
            <a:pPr marL="171450" indent="-171450" algn="ctr">
              <a:buFont typeface="Wingdings" panose="05000000000000000000" pitchFamily="2" charset="2"/>
              <a:buChar char="à"/>
            </a:pPr>
            <a:endParaRPr lang="en-US" sz="1200" dirty="0">
              <a:solidFill>
                <a:srgbClr val="0000FF"/>
              </a:solidFill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171450" indent="-171450" algn="ctr">
              <a:buFont typeface="Wingdings" panose="05000000000000000000" pitchFamily="2" charset="2"/>
              <a:buChar char="à"/>
            </a:pPr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If the graph went below the x-axis, it means the velocity is negative, hence there is a change of direction of the particle</a:t>
            </a:r>
          </a:p>
          <a:p>
            <a:pPr marL="171450" indent="-171450" algn="ctr">
              <a:buFont typeface="Wingdings" panose="05000000000000000000" pitchFamily="2" charset="2"/>
              <a:buChar char="à"/>
            </a:pPr>
            <a:endParaRPr lang="en-US" sz="1200" dirty="0">
              <a:solidFill>
                <a:srgbClr val="0000FF"/>
              </a:solidFill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171450" indent="-171450" algn="ctr">
              <a:buFont typeface="Wingdings" panose="05000000000000000000" pitchFamily="2" charset="2"/>
              <a:buChar char="à"/>
            </a:pPr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This would keep </a:t>
            </a:r>
            <a:r>
              <a:rPr lang="en-US" sz="1200" u="sng" dirty="0">
                <a:solidFill>
                  <a:srgbClr val="0000FF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increasing the distance travelled</a:t>
            </a:r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, but would </a:t>
            </a:r>
            <a:r>
              <a:rPr lang="en-US" sz="1200" u="sng" dirty="0">
                <a:solidFill>
                  <a:srgbClr val="0000FF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reduce its displacement</a:t>
            </a:r>
            <a:r>
              <a:rPr lang="en-US" sz="1200" dirty="0">
                <a:solidFill>
                  <a:srgbClr val="0000FF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…</a:t>
            </a:r>
            <a:endParaRPr lang="en-GB" sz="1200" dirty="0">
              <a:solidFill>
                <a:srgbClr val="0000FF"/>
              </a:solidFill>
              <a:latin typeface="Comic Sans MS" panose="030F0702030302020204" pitchFamily="66" charset="0"/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77B6B3B-FB79-4B2D-8BAB-F86318E20DCD}"/>
                  </a:ext>
                </a:extLst>
              </p:cNvPr>
              <p:cNvSpPr txBox="1"/>
              <p:nvPr/>
            </p:nvSpPr>
            <p:spPr>
              <a:xfrm>
                <a:off x="6568290" y="2362954"/>
                <a:ext cx="1340623" cy="346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12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2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12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2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GB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77B6B3B-FB79-4B2D-8BAB-F86318E20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290" y="2362954"/>
                <a:ext cx="1340623" cy="346890"/>
              </a:xfrm>
              <a:prstGeom prst="rect">
                <a:avLst/>
              </a:prstGeom>
              <a:blipFill>
                <a:blip r:embed="rId9"/>
                <a:stretch>
                  <a:fillRect l="-909" t="-3509" r="-1364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89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7" grpId="0" animBg="1"/>
      <p:bldP spid="7" grpId="0" animBg="1"/>
      <p:bldP spid="12" grpId="0"/>
      <p:bldP spid="33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コンテンツ プレースホルダー 2">
                <a:extLst>
                  <a:ext uri="{FF2B5EF4-FFF2-40B4-BE49-F238E27FC236}">
                    <a16:creationId xmlns:a16="http://schemas.microsoft.com/office/drawing/2014/main" id="{824D840B-15B9-4977-9376-7DBA2B8DEA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1544715"/>
                <a:ext cx="3551068" cy="463224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b="1" dirty="0">
                    <a:latin typeface="Comic Sans MS" panose="030F0702030302020204" pitchFamily="66" charset="0"/>
                  </a:rPr>
                  <a:t>You need to be able to use calculus to solve problems involving variable acceleration in one dimension</a:t>
                </a: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</a:rPr>
                  <a:t>A particle is moving in a straight line with acceleration at time t seconds given by: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𝑚𝑠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</a:rPr>
                  <a:t>The velocity of the particle at time 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. Find: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US" sz="1400" dirty="0">
                    <a:latin typeface="Comic Sans MS" panose="030F0702030302020204" pitchFamily="66" charset="0"/>
                  </a:rPr>
                  <a:t>An expression for the velocity at time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seconds</a:t>
                </a: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US" sz="1400" dirty="0">
                    <a:latin typeface="Comic Sans MS" panose="030F0702030302020204" pitchFamily="66" charset="0"/>
                  </a:rPr>
                  <a:t>The maximum speed of the particle</a:t>
                </a: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US" sz="1400" dirty="0">
                    <a:latin typeface="Comic Sans MS" panose="030F0702030302020204" pitchFamily="66" charset="0"/>
                  </a:rPr>
                  <a:t>The distance travelled in the first 3 seconds</a:t>
                </a:r>
              </a:p>
              <a:p>
                <a:pPr marL="0" indent="0" algn="ctr"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4" name="コンテンツ プレースホルダー 2">
                <a:extLst>
                  <a:ext uri="{FF2B5EF4-FFF2-40B4-BE49-F238E27FC236}">
                    <a16:creationId xmlns:a16="http://schemas.microsoft.com/office/drawing/2014/main" id="{824D840B-15B9-4977-9376-7DBA2B8DEA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1544715"/>
                <a:ext cx="3551068" cy="4632248"/>
              </a:xfrm>
              <a:blipFill>
                <a:blip r:embed="rId2"/>
                <a:stretch>
                  <a:fillRect l="-859" t="-132" r="-24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タイトル 1">
            <a:extLst>
              <a:ext uri="{FF2B5EF4-FFF2-40B4-BE49-F238E27FC236}">
                <a16:creationId xmlns:a16="http://schemas.microsoft.com/office/drawing/2014/main" id="{A47D890F-055A-4692-94AF-6CE00163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Further Kinematics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E08C4F0B-3BBA-48C8-B6C9-1AE374744FCC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8C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2578B91-FC0B-4B20-BFC7-3C789F77EB0A}"/>
                  </a:ext>
                </a:extLst>
              </p:cNvPr>
              <p:cNvSpPr txBox="1"/>
              <p:nvPr/>
            </p:nvSpPr>
            <p:spPr>
              <a:xfrm>
                <a:off x="138835" y="4715844"/>
                <a:ext cx="1340623" cy="346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2578B91-FC0B-4B20-BFC7-3C789F77E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35" y="4715844"/>
                <a:ext cx="1340623" cy="346890"/>
              </a:xfrm>
              <a:prstGeom prst="rect">
                <a:avLst/>
              </a:prstGeom>
              <a:blipFill>
                <a:blip r:embed="rId3"/>
                <a:stretch>
                  <a:fillRect l="-1364" t="-3509" r="-909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8AB9BB3F-58B9-4461-9A45-5E02CCC1CC2F}"/>
                  </a:ext>
                </a:extLst>
              </p:cNvPr>
              <p:cNvSpPr txBox="1"/>
              <p:nvPr/>
            </p:nvSpPr>
            <p:spPr>
              <a:xfrm>
                <a:off x="3470919" y="5189320"/>
                <a:ext cx="418769" cy="346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8AB9BB3F-58B9-4461-9A45-5E02CCC1C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919" y="5189320"/>
                <a:ext cx="418769" cy="346890"/>
              </a:xfrm>
              <a:prstGeom prst="rect">
                <a:avLst/>
              </a:prstGeom>
              <a:blipFill>
                <a:blip r:embed="rId4"/>
                <a:stretch>
                  <a:fillRect l="-4348" t="-1754" r="-5797" b="-10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39ADF47-0F2A-408C-9427-C585F4D5A278}"/>
                  </a:ext>
                </a:extLst>
              </p:cNvPr>
              <p:cNvSpPr txBox="1"/>
              <p:nvPr/>
            </p:nvSpPr>
            <p:spPr>
              <a:xfrm>
                <a:off x="4068039" y="1465649"/>
                <a:ext cx="1562094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39ADF47-0F2A-408C-9427-C585F4D5A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039" y="1465649"/>
                <a:ext cx="1562094" cy="404726"/>
              </a:xfrm>
              <a:prstGeom prst="rect">
                <a:avLst/>
              </a:prstGeom>
              <a:blipFill>
                <a:blip r:embed="rId5"/>
                <a:stretch>
                  <a:fillRect l="-1167" r="-778" b="-119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1853D07-3A5C-4188-A9DF-3280C322E406}"/>
                  </a:ext>
                </a:extLst>
              </p:cNvPr>
              <p:cNvSpPr txBox="1"/>
              <p:nvPr/>
            </p:nvSpPr>
            <p:spPr>
              <a:xfrm>
                <a:off x="4093691" y="2025455"/>
                <a:ext cx="2251257" cy="490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1853D07-3A5C-4188-A9DF-3280C322E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691" y="2025455"/>
                <a:ext cx="2251257" cy="490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A53971A-567E-4AF1-9447-B31C5FF1EB50}"/>
                  </a:ext>
                </a:extLst>
              </p:cNvPr>
              <p:cNvSpPr txBox="1"/>
              <p:nvPr/>
            </p:nvSpPr>
            <p:spPr>
              <a:xfrm>
                <a:off x="4093691" y="2650143"/>
                <a:ext cx="2024785" cy="484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A53971A-567E-4AF1-9447-B31C5FF1E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691" y="2650143"/>
                <a:ext cx="2024785" cy="4843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6E2B915-CC7D-494A-AF0C-7356F56467E9}"/>
                  </a:ext>
                </a:extLst>
              </p:cNvPr>
              <p:cNvSpPr txBox="1"/>
              <p:nvPr/>
            </p:nvSpPr>
            <p:spPr>
              <a:xfrm>
                <a:off x="4237037" y="3255217"/>
                <a:ext cx="1918282" cy="482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6E2B915-CC7D-494A-AF0C-7356F5646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037" y="3255217"/>
                <a:ext cx="1918282" cy="482440"/>
              </a:xfrm>
              <a:prstGeom prst="rect">
                <a:avLst/>
              </a:prstGeom>
              <a:blipFill>
                <a:blip r:embed="rId8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29EC684F-D6E1-40A9-95E6-B69AAD9BE17C}"/>
                  </a:ext>
                </a:extLst>
              </p:cNvPr>
              <p:cNvSpPr txBox="1"/>
              <p:nvPr/>
            </p:nvSpPr>
            <p:spPr>
              <a:xfrm>
                <a:off x="4226476" y="3896505"/>
                <a:ext cx="4398127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+(3)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+(0)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29EC684F-D6E1-40A9-95E6-B69AAD9BE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476" y="3896505"/>
                <a:ext cx="4398127" cy="4840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6CC9ED85-B446-45E9-88DE-ADEEA53FC5B1}"/>
                  </a:ext>
                </a:extLst>
              </p:cNvPr>
              <p:cNvSpPr txBox="1"/>
              <p:nvPr/>
            </p:nvSpPr>
            <p:spPr>
              <a:xfrm>
                <a:off x="4244583" y="4593621"/>
                <a:ext cx="2288832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6CC9ED85-B446-45E9-88DE-ADEEA53FC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583" y="4593621"/>
                <a:ext cx="2288832" cy="484043"/>
              </a:xfrm>
              <a:prstGeom prst="rect">
                <a:avLst/>
              </a:prstGeom>
              <a:blipFill>
                <a:blip r:embed="rId10"/>
                <a:stretch>
                  <a:fillRect l="-2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DD2E941-95B6-4DB6-B977-277932C3BA43}"/>
                  </a:ext>
                </a:extLst>
              </p:cNvPr>
              <p:cNvSpPr txBox="1"/>
              <p:nvPr/>
            </p:nvSpPr>
            <p:spPr>
              <a:xfrm>
                <a:off x="4253636" y="5263578"/>
                <a:ext cx="1470787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0.477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DD2E941-95B6-4DB6-B977-277932C3B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636" y="5263578"/>
                <a:ext cx="1470787" cy="404726"/>
              </a:xfrm>
              <a:prstGeom prst="rect">
                <a:avLst/>
              </a:prstGeom>
              <a:blipFill>
                <a:blip r:embed="rId11"/>
                <a:stretch>
                  <a:fillRect l="-1245" r="-1660" b="-119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円弧 29">
            <a:extLst>
              <a:ext uri="{FF2B5EF4-FFF2-40B4-BE49-F238E27FC236}">
                <a16:creationId xmlns:a16="http://schemas.microsoft.com/office/drawing/2014/main" id="{E1CDB844-96BF-46F3-BF33-CA95F298341E}"/>
              </a:ext>
            </a:extLst>
          </p:cNvPr>
          <p:cNvSpPr/>
          <p:nvPr/>
        </p:nvSpPr>
        <p:spPr>
          <a:xfrm>
            <a:off x="6252994" y="1687125"/>
            <a:ext cx="261722" cy="596283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CCFE83F-1F9F-4A63-B021-BD19FBEDCA17}"/>
              </a:ext>
            </a:extLst>
          </p:cNvPr>
          <p:cNvSpPr txBox="1"/>
          <p:nvPr/>
        </p:nvSpPr>
        <p:spPr>
          <a:xfrm>
            <a:off x="6491334" y="1706936"/>
            <a:ext cx="217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Write the integral we need to do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5" name="円弧 34">
            <a:extLst>
              <a:ext uri="{FF2B5EF4-FFF2-40B4-BE49-F238E27FC236}">
                <a16:creationId xmlns:a16="http://schemas.microsoft.com/office/drawing/2014/main" id="{6F03EB51-9A59-4AC5-9827-A6F74DA69691}"/>
              </a:ext>
            </a:extLst>
          </p:cNvPr>
          <p:cNvSpPr/>
          <p:nvPr/>
        </p:nvSpPr>
        <p:spPr>
          <a:xfrm>
            <a:off x="6216780" y="2311814"/>
            <a:ext cx="261722" cy="596283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円弧 35">
            <a:extLst>
              <a:ext uri="{FF2B5EF4-FFF2-40B4-BE49-F238E27FC236}">
                <a16:creationId xmlns:a16="http://schemas.microsoft.com/office/drawing/2014/main" id="{AC88415C-BE9B-4D20-B36C-73ECB531992D}"/>
              </a:ext>
            </a:extLst>
          </p:cNvPr>
          <p:cNvSpPr/>
          <p:nvPr/>
        </p:nvSpPr>
        <p:spPr>
          <a:xfrm>
            <a:off x="6099085" y="2945557"/>
            <a:ext cx="261722" cy="596283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円弧 36">
            <a:extLst>
              <a:ext uri="{FF2B5EF4-FFF2-40B4-BE49-F238E27FC236}">
                <a16:creationId xmlns:a16="http://schemas.microsoft.com/office/drawing/2014/main" id="{A806D319-340E-4648-9C2A-23052A11D00F}"/>
              </a:ext>
            </a:extLst>
          </p:cNvPr>
          <p:cNvSpPr/>
          <p:nvPr/>
        </p:nvSpPr>
        <p:spPr>
          <a:xfrm>
            <a:off x="8452986" y="3561192"/>
            <a:ext cx="261722" cy="596283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円弧 37">
            <a:extLst>
              <a:ext uri="{FF2B5EF4-FFF2-40B4-BE49-F238E27FC236}">
                <a16:creationId xmlns:a16="http://schemas.microsoft.com/office/drawing/2014/main" id="{B6A351B0-EE08-4380-A2DB-C3E14953BAEF}"/>
              </a:ext>
            </a:extLst>
          </p:cNvPr>
          <p:cNvSpPr/>
          <p:nvPr/>
        </p:nvSpPr>
        <p:spPr>
          <a:xfrm>
            <a:off x="8462039" y="4176828"/>
            <a:ext cx="261722" cy="596283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円弧 38">
            <a:extLst>
              <a:ext uri="{FF2B5EF4-FFF2-40B4-BE49-F238E27FC236}">
                <a16:creationId xmlns:a16="http://schemas.microsoft.com/office/drawing/2014/main" id="{AAB15E41-64ED-4641-9636-ACB25F8AC639}"/>
              </a:ext>
            </a:extLst>
          </p:cNvPr>
          <p:cNvSpPr/>
          <p:nvPr/>
        </p:nvSpPr>
        <p:spPr>
          <a:xfrm>
            <a:off x="6397849" y="4855838"/>
            <a:ext cx="261722" cy="596283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B2C8F0C3-2FF2-4371-A20E-B0F74CE229B3}"/>
                  </a:ext>
                </a:extLst>
              </p:cNvPr>
              <p:cNvSpPr txBox="1"/>
              <p:nvPr/>
            </p:nvSpPr>
            <p:spPr>
              <a:xfrm>
                <a:off x="6400799" y="2286358"/>
                <a:ext cx="2175469" cy="538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You can take out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to make things a bit simpler</a:t>
                </a: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B2C8F0C3-2FF2-4371-A20E-B0F74CE22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9" y="2286358"/>
                <a:ext cx="2175469" cy="538802"/>
              </a:xfrm>
              <a:prstGeom prst="rect">
                <a:avLst/>
              </a:prstGeom>
              <a:blipFill>
                <a:blip r:embed="rId12"/>
                <a:stretch>
                  <a:fillRect b="-79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C8581B0-C344-422B-A066-7FA2F170B9C8}"/>
              </a:ext>
            </a:extLst>
          </p:cNvPr>
          <p:cNvSpPr txBox="1"/>
          <p:nvPr/>
        </p:nvSpPr>
        <p:spPr>
          <a:xfrm>
            <a:off x="6264997" y="2992529"/>
            <a:ext cx="175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Integrate and use a square bracket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6E71EDF-8D8D-426F-897E-10C84B6FF9BE}"/>
              </a:ext>
            </a:extLst>
          </p:cNvPr>
          <p:cNvSpPr txBox="1"/>
          <p:nvPr/>
        </p:nvSpPr>
        <p:spPr>
          <a:xfrm>
            <a:off x="8582685" y="3083064"/>
            <a:ext cx="624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Sub in limits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D71597E-3818-4594-8A3F-7EC2A807BE68}"/>
              </a:ext>
            </a:extLst>
          </p:cNvPr>
          <p:cNvSpPr txBox="1"/>
          <p:nvPr/>
        </p:nvSpPr>
        <p:spPr>
          <a:xfrm>
            <a:off x="8365403" y="4767008"/>
            <a:ext cx="778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Simplify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BA06575-FAA9-4033-A8B4-7DF158867E97}"/>
              </a:ext>
            </a:extLst>
          </p:cNvPr>
          <p:cNvSpPr txBox="1"/>
          <p:nvPr/>
        </p:nvSpPr>
        <p:spPr>
          <a:xfrm>
            <a:off x="6581871" y="4776062"/>
            <a:ext cx="1647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 and round appropriately if needed…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65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8" grpId="0"/>
      <p:bldP spid="29" grpId="0"/>
      <p:bldP spid="30" grpId="0" animBg="1"/>
      <p:bldP spid="32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2" grpId="0"/>
      <p:bldP spid="43" grpId="0"/>
      <p:bldP spid="44" grpId="0"/>
      <p:bldP spid="4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コンテンツ プレースホルダー 2">
                <a:extLst>
                  <a:ext uri="{FF2B5EF4-FFF2-40B4-BE49-F238E27FC236}">
                    <a16:creationId xmlns:a16="http://schemas.microsoft.com/office/drawing/2014/main" id="{824D840B-15B9-4977-9376-7DBA2B8DEA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1544715"/>
                <a:ext cx="3551068" cy="463224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b="1" dirty="0">
                    <a:latin typeface="Comic Sans MS" panose="030F0702030302020204" pitchFamily="66" charset="0"/>
                  </a:rPr>
                  <a:t>You need to be able to use calculus to solve problems involving variable acceleration in one dimension</a:t>
                </a: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</a:rPr>
                  <a:t>A particle of mass 6kg is moving on the positive x-axis. At time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seconds the displacement,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, of the particle from the origin is given by: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US" sz="1400" dirty="0">
                    <a:latin typeface="Comic Sans MS" panose="030F0702030302020204" pitchFamily="66" charset="0"/>
                  </a:rPr>
                  <a:t>Find the velocity of the particle when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</a:rPr>
                  <a:t>b) Given that the particle is acted on by a single force of variable magnitude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which acts in the direction of the positive x-axis, find the value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</a:t>
                </a:r>
              </a:p>
              <a:p>
                <a:pPr marL="0" indent="0" algn="ctr"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4" name="コンテンツ プレースホルダー 2">
                <a:extLst>
                  <a:ext uri="{FF2B5EF4-FFF2-40B4-BE49-F238E27FC236}">
                    <a16:creationId xmlns:a16="http://schemas.microsoft.com/office/drawing/2014/main" id="{824D840B-15B9-4977-9376-7DBA2B8DEA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1544715"/>
                <a:ext cx="3551068" cy="4632248"/>
              </a:xfrm>
              <a:blipFill>
                <a:blip r:embed="rId2"/>
                <a:stretch>
                  <a:fillRect l="-172" t="-132" r="-24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タイトル 1">
            <a:extLst>
              <a:ext uri="{FF2B5EF4-FFF2-40B4-BE49-F238E27FC236}">
                <a16:creationId xmlns:a16="http://schemas.microsoft.com/office/drawing/2014/main" id="{A47D890F-055A-4692-94AF-6CE00163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Further Kinematics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E08C4F0B-3BBA-48C8-B6C9-1AE374744FCC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8C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6205BC2-2128-4431-AC1B-2AF1B1DB28E3}"/>
              </a:ext>
            </a:extLst>
          </p:cNvPr>
          <p:cNvSpPr txBox="1"/>
          <p:nvPr/>
        </p:nvSpPr>
        <p:spPr>
          <a:xfrm>
            <a:off x="3941684" y="1526959"/>
            <a:ext cx="5115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Differentiate the formula for the displacement to give a formula for the velocity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CAE6DB4B-BD2F-4CFF-B3A8-43766909657F}"/>
                  </a:ext>
                </a:extLst>
              </p:cNvPr>
              <p:cNvSpPr/>
              <p:nvPr/>
            </p:nvSpPr>
            <p:spPr>
              <a:xfrm>
                <a:off x="4122115" y="2127805"/>
                <a:ext cx="1361398" cy="5245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CAE6DB4B-BD2F-4CFF-B3A8-4376690965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115" y="2127805"/>
                <a:ext cx="1361398" cy="5245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508498BA-C081-44ED-B86C-15E93A696042}"/>
                  </a:ext>
                </a:extLst>
              </p:cNvPr>
              <p:cNvSpPr/>
              <p:nvPr/>
            </p:nvSpPr>
            <p:spPr>
              <a:xfrm>
                <a:off x="4123594" y="3318892"/>
                <a:ext cx="1506759" cy="497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508498BA-C081-44ED-B86C-15E93A6960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594" y="3318892"/>
                <a:ext cx="1506759" cy="497059"/>
              </a:xfrm>
              <a:prstGeom prst="rect">
                <a:avLst/>
              </a:prstGeom>
              <a:blipFill>
                <a:blip r:embed="rId4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0CF90FE-097A-4AC6-A89A-75FA2C3BCC59}"/>
                  </a:ext>
                </a:extLst>
              </p:cNvPr>
              <p:cNvSpPr/>
              <p:nvPr/>
            </p:nvSpPr>
            <p:spPr>
              <a:xfrm>
                <a:off x="4130993" y="2740365"/>
                <a:ext cx="1490729" cy="497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0CF90FE-097A-4AC6-A89A-75FA2C3BC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993" y="2740365"/>
                <a:ext cx="1490729" cy="497059"/>
              </a:xfrm>
              <a:prstGeom prst="rect">
                <a:avLst/>
              </a:prstGeom>
              <a:blipFill>
                <a:blip r:embed="rId5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B4D08C62-7B96-48CE-B476-1BD8D0BC9DCD}"/>
                  </a:ext>
                </a:extLst>
              </p:cNvPr>
              <p:cNvSpPr/>
              <p:nvPr/>
            </p:nvSpPr>
            <p:spPr>
              <a:xfrm>
                <a:off x="4141349" y="3887063"/>
                <a:ext cx="1985159" cy="497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(1.5)</m:t>
                          </m:r>
                        </m:e>
                        <m:sup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(1.5)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B4D08C62-7B96-48CE-B476-1BD8D0BC9D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349" y="3887063"/>
                <a:ext cx="1985159" cy="497059"/>
              </a:xfrm>
              <a:prstGeom prst="rect">
                <a:avLst/>
              </a:prstGeom>
              <a:blipFill>
                <a:blip r:embed="rId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4481027-B9D7-4945-BDEF-2B39AAA3D4DF}"/>
                  </a:ext>
                </a:extLst>
              </p:cNvPr>
              <p:cNvSpPr/>
              <p:nvPr/>
            </p:nvSpPr>
            <p:spPr>
              <a:xfrm>
                <a:off x="4167983" y="4570643"/>
                <a:ext cx="135716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3.64 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4481027-B9D7-4945-BDEF-2B39AAA3D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983" y="4570643"/>
                <a:ext cx="135716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円弧 10">
            <a:extLst>
              <a:ext uri="{FF2B5EF4-FFF2-40B4-BE49-F238E27FC236}">
                <a16:creationId xmlns:a16="http://schemas.microsoft.com/office/drawing/2014/main" id="{334E00B3-5D83-4E67-B789-A53DD99DE613}"/>
              </a:ext>
            </a:extLst>
          </p:cNvPr>
          <p:cNvSpPr/>
          <p:nvPr/>
        </p:nvSpPr>
        <p:spPr>
          <a:xfrm>
            <a:off x="5514477" y="2407095"/>
            <a:ext cx="261722" cy="596283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5D16246-EA0C-4240-9AD3-6AFC0A31E811}"/>
              </a:ext>
            </a:extLst>
          </p:cNvPr>
          <p:cNvSpPr txBox="1"/>
          <p:nvPr/>
        </p:nvSpPr>
        <p:spPr>
          <a:xfrm>
            <a:off x="5770485" y="2452749"/>
            <a:ext cx="2469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Sometimes writing terms with a fraction at the front helps!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円弧 12">
            <a:extLst>
              <a:ext uri="{FF2B5EF4-FFF2-40B4-BE49-F238E27FC236}">
                <a16:creationId xmlns:a16="http://schemas.microsoft.com/office/drawing/2014/main" id="{CCC0A27A-B787-4ED0-88C6-17E3C0A87C61}"/>
              </a:ext>
            </a:extLst>
          </p:cNvPr>
          <p:cNvSpPr/>
          <p:nvPr/>
        </p:nvSpPr>
        <p:spPr>
          <a:xfrm>
            <a:off x="5452334" y="3028532"/>
            <a:ext cx="261722" cy="596283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円弧 13">
            <a:extLst>
              <a:ext uri="{FF2B5EF4-FFF2-40B4-BE49-F238E27FC236}">
                <a16:creationId xmlns:a16="http://schemas.microsoft.com/office/drawing/2014/main" id="{9573D92E-7B27-4F86-842C-2C70AAB7AB44}"/>
              </a:ext>
            </a:extLst>
          </p:cNvPr>
          <p:cNvSpPr/>
          <p:nvPr/>
        </p:nvSpPr>
        <p:spPr>
          <a:xfrm>
            <a:off x="5949483" y="3561192"/>
            <a:ext cx="261722" cy="596283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円弧 14">
            <a:extLst>
              <a:ext uri="{FF2B5EF4-FFF2-40B4-BE49-F238E27FC236}">
                <a16:creationId xmlns:a16="http://schemas.microsoft.com/office/drawing/2014/main" id="{DC02E91E-5507-4645-A3CD-6573BF92E263}"/>
              </a:ext>
            </a:extLst>
          </p:cNvPr>
          <p:cNvSpPr/>
          <p:nvPr/>
        </p:nvSpPr>
        <p:spPr>
          <a:xfrm>
            <a:off x="5887340" y="4155996"/>
            <a:ext cx="261722" cy="596283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9173F4A-C9FF-402A-B6EB-4A85FED67CD8}"/>
              </a:ext>
            </a:extLst>
          </p:cNvPr>
          <p:cNvSpPr/>
          <p:nvPr/>
        </p:nvSpPr>
        <p:spPr>
          <a:xfrm>
            <a:off x="5009965" y="2151358"/>
            <a:ext cx="396535" cy="47643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6FB8DE2-E1C7-4224-9943-B60D1EAFFDE8}"/>
              </a:ext>
            </a:extLst>
          </p:cNvPr>
          <p:cNvSpPr/>
          <p:nvPr/>
        </p:nvSpPr>
        <p:spPr>
          <a:xfrm>
            <a:off x="4993689" y="2747641"/>
            <a:ext cx="519344" cy="47643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B061436-5E9A-42CC-BED8-087418C7CA54}"/>
              </a:ext>
            </a:extLst>
          </p:cNvPr>
          <p:cNvSpPr txBox="1"/>
          <p:nvPr/>
        </p:nvSpPr>
        <p:spPr>
          <a:xfrm>
            <a:off x="5610687" y="3047553"/>
            <a:ext cx="2469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Differentiate each term using rules you know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8279A2F-F140-478B-A2CD-86E40A877E01}"/>
                  </a:ext>
                </a:extLst>
              </p:cNvPr>
              <p:cNvSpPr txBox="1"/>
              <p:nvPr/>
            </p:nvSpPr>
            <p:spPr>
              <a:xfrm>
                <a:off x="6195384" y="3704501"/>
                <a:ext cx="11553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Sub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8279A2F-F140-478B-A2CD-86E40A877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384" y="3704501"/>
                <a:ext cx="1155328" cy="276999"/>
              </a:xfrm>
              <a:prstGeom prst="rect">
                <a:avLst/>
              </a:prstGeom>
              <a:blipFill>
                <a:blip r:embed="rId8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9980BCD-DA02-4D60-81F2-2EC5979493E3}"/>
              </a:ext>
            </a:extLst>
          </p:cNvPr>
          <p:cNvSpPr txBox="1"/>
          <p:nvPr/>
        </p:nvSpPr>
        <p:spPr>
          <a:xfrm>
            <a:off x="6124362" y="4325938"/>
            <a:ext cx="835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C2E60F8E-2AEB-4A92-B4C8-D28A57CD436A}"/>
                  </a:ext>
                </a:extLst>
              </p:cNvPr>
              <p:cNvSpPr/>
              <p:nvPr/>
            </p:nvSpPr>
            <p:spPr>
              <a:xfrm>
                <a:off x="217420" y="4366456"/>
                <a:ext cx="135716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3.64 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C2E60F8E-2AEB-4A92-B4C8-D28A57CD43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20" y="4366456"/>
                <a:ext cx="1357166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6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  <p:bldP spid="9" grpId="0"/>
      <p:bldP spid="10" grpId="0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/>
      <p:bldP spid="19" grpId="0"/>
      <p:bldP spid="20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コンテンツ プレースホルダー 2">
                <a:extLst>
                  <a:ext uri="{FF2B5EF4-FFF2-40B4-BE49-F238E27FC236}">
                    <a16:creationId xmlns:a16="http://schemas.microsoft.com/office/drawing/2014/main" id="{824D840B-15B9-4977-9376-7DBA2B8DEA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1544715"/>
                <a:ext cx="3551068" cy="463224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b="1" dirty="0">
                    <a:latin typeface="Comic Sans MS" panose="030F0702030302020204" pitchFamily="66" charset="0"/>
                  </a:rPr>
                  <a:t>You need to be able to use calculus to solve problems involving variable acceleration in one dimension</a:t>
                </a: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</a:rPr>
                  <a:t>A particle of mass 6kg is moving on the positive x-axis. At time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seconds the displacement,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, of the particle from the origin is given by: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US" sz="1400" dirty="0">
                    <a:latin typeface="Comic Sans MS" panose="030F0702030302020204" pitchFamily="66" charset="0"/>
                  </a:rPr>
                  <a:t>Find the velocity of the particle when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</a:rPr>
                  <a:t>b) Given that the particle is acted on by a single force of variable magnitude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which acts in the direction of the positive x-axis, find the value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</a:t>
                </a:r>
              </a:p>
              <a:p>
                <a:pPr marL="0" indent="0" algn="ctr"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4" name="コンテンツ プレースホルダー 2">
                <a:extLst>
                  <a:ext uri="{FF2B5EF4-FFF2-40B4-BE49-F238E27FC236}">
                    <a16:creationId xmlns:a16="http://schemas.microsoft.com/office/drawing/2014/main" id="{824D840B-15B9-4977-9376-7DBA2B8DEA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1544715"/>
                <a:ext cx="3551068" cy="4632248"/>
              </a:xfrm>
              <a:blipFill>
                <a:blip r:embed="rId2"/>
                <a:stretch>
                  <a:fillRect l="-172" t="-132" r="-24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タイトル 1">
            <a:extLst>
              <a:ext uri="{FF2B5EF4-FFF2-40B4-BE49-F238E27FC236}">
                <a16:creationId xmlns:a16="http://schemas.microsoft.com/office/drawing/2014/main" id="{A47D890F-055A-4692-94AF-6CE00163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Further Kinematics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E08C4F0B-3BBA-48C8-B6C9-1AE374744FCC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8C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C2E60F8E-2AEB-4A92-B4C8-D28A57CD436A}"/>
                  </a:ext>
                </a:extLst>
              </p:cNvPr>
              <p:cNvSpPr/>
              <p:nvPr/>
            </p:nvSpPr>
            <p:spPr>
              <a:xfrm>
                <a:off x="217420" y="4366456"/>
                <a:ext cx="135716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3.64 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C2E60F8E-2AEB-4A92-B4C8-D28A57CD43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20" y="4366456"/>
                <a:ext cx="1357166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FAC036E-8852-49B8-9C1B-54B8DAB847DB}"/>
                  </a:ext>
                </a:extLst>
              </p:cNvPr>
              <p:cNvSpPr txBox="1"/>
              <p:nvPr/>
            </p:nvSpPr>
            <p:spPr>
              <a:xfrm>
                <a:off x="3888418" y="1349406"/>
                <a:ext cx="511574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Remember that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𝑚𝑎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…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sz="1200" dirty="0">
                  <a:solidFill>
                    <a:srgbClr val="FF0000"/>
                  </a:solidFill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So we need to find the value of a after 2 seconds…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sz="1200" dirty="0">
                  <a:solidFill>
                    <a:srgbClr val="FF0000"/>
                  </a:solidFill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We can differentiate the formula we just used for velocity…</a:t>
                </a: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FAC036E-8852-49B8-9C1B-54B8DAB84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418" y="1349406"/>
                <a:ext cx="5115749" cy="1015663"/>
              </a:xfrm>
              <a:prstGeom prst="rect">
                <a:avLst/>
              </a:prstGeom>
              <a:blipFill>
                <a:blip r:embed="rId4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9EB2D4A4-B92E-4E85-9EDF-2E5EC77275A9}"/>
                  </a:ext>
                </a:extLst>
              </p:cNvPr>
              <p:cNvSpPr/>
              <p:nvPr/>
            </p:nvSpPr>
            <p:spPr>
              <a:xfrm>
                <a:off x="4096962" y="2466635"/>
                <a:ext cx="1506759" cy="497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9EB2D4A4-B92E-4E85-9EDF-2E5EC7727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962" y="2466635"/>
                <a:ext cx="1506759" cy="497059"/>
              </a:xfrm>
              <a:prstGeom prst="rect">
                <a:avLst/>
              </a:prstGeom>
              <a:blipFill>
                <a:blip r:embed="rId5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C095538F-11A1-4D7C-B39F-1B47A824A06E}"/>
                  </a:ext>
                </a:extLst>
              </p:cNvPr>
              <p:cNvSpPr/>
              <p:nvPr/>
            </p:nvSpPr>
            <p:spPr>
              <a:xfrm>
                <a:off x="4096962" y="3052562"/>
                <a:ext cx="1631985" cy="497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C095538F-11A1-4D7C-B39F-1B47A824A0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962" y="3052562"/>
                <a:ext cx="1631985" cy="497059"/>
              </a:xfrm>
              <a:prstGeom prst="rect">
                <a:avLst/>
              </a:prstGeom>
              <a:blipFill>
                <a:blip r:embed="rId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DD1626DD-A453-4B46-8898-0BA07C526184}"/>
                  </a:ext>
                </a:extLst>
              </p:cNvPr>
              <p:cNvSpPr/>
              <p:nvPr/>
            </p:nvSpPr>
            <p:spPr>
              <a:xfrm>
                <a:off x="4096963" y="3691754"/>
                <a:ext cx="1871538" cy="497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DD1626DD-A453-4B46-8898-0BA07C5261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963" y="3691754"/>
                <a:ext cx="1871538" cy="497059"/>
              </a:xfrm>
              <a:prstGeom prst="rect">
                <a:avLst/>
              </a:prstGeom>
              <a:blipFill>
                <a:blip r:embed="rId7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02BFCC0B-404F-48FC-8539-C4DE4ADE7A51}"/>
                  </a:ext>
                </a:extLst>
              </p:cNvPr>
              <p:cNvSpPr/>
              <p:nvPr/>
            </p:nvSpPr>
            <p:spPr>
              <a:xfrm>
                <a:off x="4105840" y="4339823"/>
                <a:ext cx="126130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.0850…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02BFCC0B-404F-48FC-8539-C4DE4ADE7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840" y="4339823"/>
                <a:ext cx="1261307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82CF43BA-4304-43DE-B80E-5E1D773FD26D}"/>
                  </a:ext>
                </a:extLst>
              </p:cNvPr>
              <p:cNvSpPr/>
              <p:nvPr/>
            </p:nvSpPr>
            <p:spPr>
              <a:xfrm>
                <a:off x="4114719" y="5192080"/>
                <a:ext cx="8295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82CF43BA-4304-43DE-B80E-5E1D773FD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719" y="5192080"/>
                <a:ext cx="829586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B7E369A8-8B2C-4BAC-9D99-B3E678D116BE}"/>
                  </a:ext>
                </a:extLst>
              </p:cNvPr>
              <p:cNvSpPr/>
              <p:nvPr/>
            </p:nvSpPr>
            <p:spPr>
              <a:xfrm>
                <a:off x="4123597" y="5600453"/>
                <a:ext cx="169783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=(6)(1.0850…)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B7E369A8-8B2C-4BAC-9D99-B3E678D116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597" y="5600453"/>
                <a:ext cx="1697837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86563E3F-74EE-47EE-9BC8-83A101E5C5A9}"/>
                  </a:ext>
                </a:extLst>
              </p:cNvPr>
              <p:cNvSpPr/>
              <p:nvPr/>
            </p:nvSpPr>
            <p:spPr>
              <a:xfrm>
                <a:off x="4132474" y="6035459"/>
                <a:ext cx="104599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=6.51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86563E3F-74EE-47EE-9BC8-83A101E5C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474" y="6035459"/>
                <a:ext cx="1045992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2FADAEE2-C9E1-4386-9617-B487ABF14C5D}"/>
                  </a:ext>
                </a:extLst>
              </p:cNvPr>
              <p:cNvSpPr txBox="1"/>
              <p:nvPr/>
            </p:nvSpPr>
            <p:spPr>
              <a:xfrm>
                <a:off x="3959439" y="4802820"/>
                <a:ext cx="35244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Now we can use this in the formula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𝑚𝑎</m:t>
                    </m:r>
                  </m:oMath>
                </a14:m>
                <a:endParaRPr lang="en-US" sz="1200" dirty="0">
                  <a:solidFill>
                    <a:srgbClr val="FF0000"/>
                  </a:solidFill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2FADAEE2-C9E1-4386-9617-B487ABF14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439" y="4802820"/>
                <a:ext cx="3524437" cy="276999"/>
              </a:xfrm>
              <a:prstGeom prst="rect">
                <a:avLst/>
              </a:prstGeom>
              <a:blipFill>
                <a:blip r:embed="rId12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円弧 33">
            <a:extLst>
              <a:ext uri="{FF2B5EF4-FFF2-40B4-BE49-F238E27FC236}">
                <a16:creationId xmlns:a16="http://schemas.microsoft.com/office/drawing/2014/main" id="{98AE50E9-A3AF-4F49-8A7A-BAF5C55A69B5}"/>
              </a:ext>
            </a:extLst>
          </p:cNvPr>
          <p:cNvSpPr/>
          <p:nvPr/>
        </p:nvSpPr>
        <p:spPr>
          <a:xfrm>
            <a:off x="5549989" y="2744446"/>
            <a:ext cx="261722" cy="596283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39F0885-7156-45DB-B304-DEB4E25D85E7}"/>
              </a:ext>
            </a:extLst>
          </p:cNvPr>
          <p:cNvSpPr txBox="1"/>
          <p:nvPr/>
        </p:nvSpPr>
        <p:spPr>
          <a:xfrm>
            <a:off x="5823753" y="2843366"/>
            <a:ext cx="273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Differentiate using rules you know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円弧 35">
            <a:extLst>
              <a:ext uri="{FF2B5EF4-FFF2-40B4-BE49-F238E27FC236}">
                <a16:creationId xmlns:a16="http://schemas.microsoft.com/office/drawing/2014/main" id="{4B60D11B-E365-47EE-890C-F5E4E5382CB5}"/>
              </a:ext>
            </a:extLst>
          </p:cNvPr>
          <p:cNvSpPr/>
          <p:nvPr/>
        </p:nvSpPr>
        <p:spPr>
          <a:xfrm>
            <a:off x="5807441" y="3330374"/>
            <a:ext cx="261722" cy="596283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円弧 36">
            <a:extLst>
              <a:ext uri="{FF2B5EF4-FFF2-40B4-BE49-F238E27FC236}">
                <a16:creationId xmlns:a16="http://schemas.microsoft.com/office/drawing/2014/main" id="{F35338BE-69E8-4FCF-B092-DB0F3BAF023F}"/>
              </a:ext>
            </a:extLst>
          </p:cNvPr>
          <p:cNvSpPr/>
          <p:nvPr/>
        </p:nvSpPr>
        <p:spPr>
          <a:xfrm>
            <a:off x="5727542" y="3934054"/>
            <a:ext cx="261722" cy="596283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円弧 37">
            <a:extLst>
              <a:ext uri="{FF2B5EF4-FFF2-40B4-BE49-F238E27FC236}">
                <a16:creationId xmlns:a16="http://schemas.microsoft.com/office/drawing/2014/main" id="{430A3261-6555-49FE-8EBF-CC244FEEBDFC}"/>
              </a:ext>
            </a:extLst>
          </p:cNvPr>
          <p:cNvSpPr/>
          <p:nvPr/>
        </p:nvSpPr>
        <p:spPr>
          <a:xfrm>
            <a:off x="5603254" y="5326602"/>
            <a:ext cx="256008" cy="446610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円弧 38">
            <a:extLst>
              <a:ext uri="{FF2B5EF4-FFF2-40B4-BE49-F238E27FC236}">
                <a16:creationId xmlns:a16="http://schemas.microsoft.com/office/drawing/2014/main" id="{2E8CE661-80E1-4D01-B88C-F912920E104F}"/>
              </a:ext>
            </a:extLst>
          </p:cNvPr>
          <p:cNvSpPr/>
          <p:nvPr/>
        </p:nvSpPr>
        <p:spPr>
          <a:xfrm>
            <a:off x="5603254" y="5788241"/>
            <a:ext cx="256008" cy="446610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3C5A2653-3CAE-415A-9C79-F0B255D38F35}"/>
                  </a:ext>
                </a:extLst>
              </p:cNvPr>
              <p:cNvSpPr txBox="1"/>
              <p:nvPr/>
            </p:nvSpPr>
            <p:spPr>
              <a:xfrm>
                <a:off x="6019061" y="3464804"/>
                <a:ext cx="11274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Sub in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3C5A2653-3CAE-415A-9C79-F0B255D38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61" y="3464804"/>
                <a:ext cx="1127463" cy="276999"/>
              </a:xfrm>
              <a:prstGeom prst="rect">
                <a:avLst/>
              </a:prstGeom>
              <a:blipFill>
                <a:blip r:embed="rId1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79B7333-CDD3-4EF7-9589-A3DBF8920C34}"/>
              </a:ext>
            </a:extLst>
          </p:cNvPr>
          <p:cNvSpPr txBox="1"/>
          <p:nvPr/>
        </p:nvSpPr>
        <p:spPr>
          <a:xfrm>
            <a:off x="5983551" y="4095119"/>
            <a:ext cx="887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A177CFC3-A186-4957-9885-D2A1D219F1C1}"/>
                  </a:ext>
                </a:extLst>
              </p:cNvPr>
              <p:cNvSpPr txBox="1"/>
              <p:nvPr/>
            </p:nvSpPr>
            <p:spPr>
              <a:xfrm>
                <a:off x="5832630" y="5391259"/>
                <a:ext cx="14204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Sub in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A177CFC3-A186-4957-9885-D2A1D219F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30" y="5391259"/>
                <a:ext cx="1420426" cy="276999"/>
              </a:xfrm>
              <a:prstGeom prst="rect">
                <a:avLst/>
              </a:prstGeom>
              <a:blipFill>
                <a:blip r:embed="rId1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532DE62-7D8F-470A-845A-EA7892EA178C}"/>
              </a:ext>
            </a:extLst>
          </p:cNvPr>
          <p:cNvSpPr txBox="1"/>
          <p:nvPr/>
        </p:nvSpPr>
        <p:spPr>
          <a:xfrm>
            <a:off x="5770485" y="5852898"/>
            <a:ext cx="1837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 and round 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10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3">
            <a:extLst>
              <a:ext uri="{FF2B5EF4-FFF2-40B4-BE49-F238E27FC236}">
                <a16:creationId xmlns:a16="http://schemas.microsoft.com/office/drawing/2014/main" id="{E180B3ED-5FE6-4D9B-846B-4F0F303DADB3}"/>
              </a:ext>
            </a:extLst>
          </p:cNvPr>
          <p:cNvSpPr/>
          <p:nvPr/>
        </p:nvSpPr>
        <p:spPr>
          <a:xfrm>
            <a:off x="1655502" y="2350041"/>
            <a:ext cx="5973109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7200" dirty="0">
                <a:ln w="19050">
                  <a:solidFill>
                    <a:schemeClr val="tx1"/>
                  </a:solidFill>
                </a:ln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Weathered SF" pitchFamily="2" charset="0"/>
                <a:ea typeface="Permanent Marker" panose="02000000000000000000" pitchFamily="2" charset="0"/>
                <a:cs typeface="Microsoft Himalaya" panose="01010100010101010101" pitchFamily="2" charset="0"/>
              </a:rPr>
              <a:t>Teachings for </a:t>
            </a:r>
          </a:p>
          <a:p>
            <a:pPr algn="ctr"/>
            <a:r>
              <a:rPr lang="en-US" altLang="ja-JP" sz="7200" dirty="0">
                <a:ln w="19050">
                  <a:solidFill>
                    <a:schemeClr val="tx1"/>
                  </a:solidFill>
                </a:ln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Weathered SF" pitchFamily="2" charset="0"/>
                <a:ea typeface="Permanent Marker" panose="02000000000000000000" pitchFamily="2" charset="0"/>
                <a:cs typeface="Microsoft Himalaya" panose="01010100010101010101" pitchFamily="2" charset="0"/>
              </a:rPr>
              <a:t>Exercise 8D</a:t>
            </a:r>
            <a:endParaRPr lang="ja-JP" altLang="en-US" sz="7200" b="0" cap="none" spc="0" dirty="0">
              <a:ln w="19050">
                <a:solidFill>
                  <a:schemeClr val="tx1"/>
                </a:solidFill>
              </a:ln>
              <a:solidFill>
                <a:schemeClr val="accent4"/>
              </a:solidFill>
              <a:effectLst>
                <a:reflection blurRad="6350" stA="53000" endA="300" endPos="35500" dir="5400000" sy="-90000" algn="bl" rotWithShape="0"/>
              </a:effectLst>
              <a:latin typeface="Weathered SF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71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3">
            <a:extLst>
              <a:ext uri="{FF2B5EF4-FFF2-40B4-BE49-F238E27FC236}">
                <a16:creationId xmlns:a16="http://schemas.microsoft.com/office/drawing/2014/main" id="{E180B3ED-5FE6-4D9B-846B-4F0F303DADB3}"/>
              </a:ext>
            </a:extLst>
          </p:cNvPr>
          <p:cNvSpPr/>
          <p:nvPr/>
        </p:nvSpPr>
        <p:spPr>
          <a:xfrm>
            <a:off x="1655502" y="2350041"/>
            <a:ext cx="5973109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7200" dirty="0">
                <a:ln w="19050">
                  <a:solidFill>
                    <a:schemeClr val="tx1"/>
                  </a:solidFill>
                </a:ln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Weathered SF" pitchFamily="2" charset="0"/>
                <a:ea typeface="Permanent Marker" panose="02000000000000000000" pitchFamily="2" charset="0"/>
                <a:cs typeface="Microsoft Himalaya" panose="01010100010101010101" pitchFamily="2" charset="0"/>
              </a:rPr>
              <a:t>Teachings for </a:t>
            </a:r>
          </a:p>
          <a:p>
            <a:pPr algn="ctr"/>
            <a:r>
              <a:rPr lang="en-US" altLang="ja-JP" sz="7200" dirty="0">
                <a:ln w="19050">
                  <a:solidFill>
                    <a:schemeClr val="tx1"/>
                  </a:solidFill>
                </a:ln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Weathered SF" pitchFamily="2" charset="0"/>
                <a:ea typeface="Permanent Marker" panose="02000000000000000000" pitchFamily="2" charset="0"/>
                <a:cs typeface="Microsoft Himalaya" panose="01010100010101010101" pitchFamily="2" charset="0"/>
              </a:rPr>
              <a:t>Exercise 8A</a:t>
            </a:r>
            <a:endParaRPr lang="ja-JP" altLang="en-US" sz="7200" b="0" cap="none" spc="0" dirty="0">
              <a:ln w="19050">
                <a:solidFill>
                  <a:schemeClr val="tx1"/>
                </a:solidFill>
              </a:ln>
              <a:solidFill>
                <a:schemeClr val="accent4"/>
              </a:solidFill>
              <a:effectLst>
                <a:reflection blurRad="6350" stA="53000" endA="300" endPos="35500" dir="5400000" sy="-90000" algn="bl" rotWithShape="0"/>
              </a:effectLst>
              <a:latin typeface="Weathered SF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076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Further Kinematics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1544715"/>
                <a:ext cx="3551068" cy="463224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b="1" dirty="0">
                    <a:latin typeface="Comic Sans MS" panose="030F0702030302020204" pitchFamily="66" charset="0"/>
                  </a:rPr>
                  <a:t>You need to be able to solve problems where you have to differentiate vectors</a:t>
                </a: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</a:rPr>
                  <a:t>When differentiating with vectors, you need to differentiate the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components separately…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</a:rPr>
                  <a:t>A particle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of mass 0.8kg is acted on by a single force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. Relative to a fixed origin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, the position vector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seconds is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</a:t>
                </a:r>
                <a:r>
                  <a:rPr lang="en-US" sz="1400" dirty="0" err="1">
                    <a:latin typeface="Comic Sans MS" panose="030F0702030302020204" pitchFamily="66" charset="0"/>
                  </a:rPr>
                  <a:t>metres</a:t>
                </a:r>
                <a:r>
                  <a:rPr lang="en-US" sz="1400" dirty="0">
                    <a:latin typeface="Comic Sans MS" panose="030F0702030302020204" pitchFamily="66" charset="0"/>
                  </a:rPr>
                  <a:t>, where: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+50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, 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GB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</a:rPr>
                  <a:t>F</a:t>
                </a:r>
                <a:r>
                  <a:rPr lang="en-GB" sz="1400" dirty="0" err="1">
                    <a:latin typeface="Comic Sans MS" panose="030F0702030302020204" pitchFamily="66" charset="0"/>
                  </a:rPr>
                  <a:t>ind</a:t>
                </a:r>
                <a:r>
                  <a:rPr lang="en-GB" sz="1400" dirty="0">
                    <a:latin typeface="Comic Sans MS" panose="030F0702030302020204" pitchFamily="66" charset="0"/>
                  </a:rPr>
                  <a:t>:</a:t>
                </a: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US" sz="1400" dirty="0">
                    <a:latin typeface="Comic Sans MS" panose="030F0702030302020204" pitchFamily="66" charset="0"/>
                  </a:rPr>
                  <a:t>The speed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US" sz="1400" dirty="0">
                    <a:latin typeface="Comic Sans MS" panose="030F0702030302020204" pitchFamily="66" charset="0"/>
                  </a:rPr>
                  <a:t>The acceleration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as a vector when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US" sz="1400" dirty="0">
                    <a:latin typeface="Comic Sans MS" panose="030F0702030302020204" pitchFamily="66" charset="0"/>
                  </a:rPr>
                  <a:t>The value of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1544715"/>
                <a:ext cx="3551068" cy="4632248"/>
              </a:xfrm>
              <a:blipFill>
                <a:blip r:embed="rId2"/>
                <a:stretch>
                  <a:fillRect l="-172" t="-132" r="-20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8D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30BA09F-8440-4885-85F9-56369506A979}"/>
                  </a:ext>
                </a:extLst>
              </p:cNvPr>
              <p:cNvSpPr txBox="1"/>
              <p:nvPr/>
            </p:nvSpPr>
            <p:spPr>
              <a:xfrm>
                <a:off x="4407762" y="2206101"/>
                <a:ext cx="1442446" cy="3119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+50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30BA09F-8440-4885-85F9-56369506A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762" y="2206101"/>
                <a:ext cx="1442446" cy="311945"/>
              </a:xfrm>
              <a:prstGeom prst="rect">
                <a:avLst/>
              </a:prstGeom>
              <a:blipFill>
                <a:blip r:embed="rId3"/>
                <a:stretch>
                  <a:fillRect l="-1266" r="-3797" b="-215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E953375-9000-4CEE-A742-D4FB2DC6A368}"/>
              </a:ext>
            </a:extLst>
          </p:cNvPr>
          <p:cNvSpPr txBox="1"/>
          <p:nvPr/>
        </p:nvSpPr>
        <p:spPr>
          <a:xfrm>
            <a:off x="4305671" y="1509204"/>
            <a:ext cx="4279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  <a:sym typeface="Wingdings" panose="05000000000000000000" pitchFamily="2" charset="2"/>
              </a:rPr>
              <a:t> </a:t>
            </a:r>
            <a:r>
              <a:rPr lang="en-US" sz="1400" dirty="0">
                <a:latin typeface="Comic Sans MS" panose="030F0702030302020204" pitchFamily="66" charset="0"/>
              </a:rPr>
              <a:t>Differentiate the position vector to find the velocity vector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1169526-A04A-4C9E-A82C-5524FF36A837}"/>
                  </a:ext>
                </a:extLst>
              </p:cNvPr>
              <p:cNvSpPr txBox="1"/>
              <p:nvPr/>
            </p:nvSpPr>
            <p:spPr>
              <a:xfrm>
                <a:off x="4407762" y="2703251"/>
                <a:ext cx="1453668" cy="3123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−25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1169526-A04A-4C9E-A82C-5524FF36A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762" y="2703251"/>
                <a:ext cx="1453668" cy="312393"/>
              </a:xfrm>
              <a:prstGeom prst="rect">
                <a:avLst/>
              </a:prstGeom>
              <a:blipFill>
                <a:blip r:embed="rId4"/>
                <a:stretch>
                  <a:fillRect l="-1255" r="-3766" b="-21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2401F83-9546-4C03-B23E-5AB4300DA6F3}"/>
                  </a:ext>
                </a:extLst>
              </p:cNvPr>
              <p:cNvSpPr txBox="1"/>
              <p:nvPr/>
            </p:nvSpPr>
            <p:spPr>
              <a:xfrm>
                <a:off x="4416640" y="3200400"/>
                <a:ext cx="1786195" cy="3123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6(4)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−25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2401F83-9546-4C03-B23E-5AB4300DA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640" y="3200400"/>
                <a:ext cx="1786195" cy="312393"/>
              </a:xfrm>
              <a:prstGeom prst="rect">
                <a:avLst/>
              </a:prstGeom>
              <a:blipFill>
                <a:blip r:embed="rId5"/>
                <a:stretch>
                  <a:fillRect l="-1024" r="-2730" b="-215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BCCB10C-31A2-4733-8944-61C5AB42A478}"/>
                  </a:ext>
                </a:extLst>
              </p:cNvPr>
              <p:cNvSpPr txBox="1"/>
              <p:nvPr/>
            </p:nvSpPr>
            <p:spPr>
              <a:xfrm>
                <a:off x="4425518" y="3777448"/>
                <a:ext cx="13673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−3.125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BCCB10C-31A2-4733-8944-61C5AB42A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518" y="3777448"/>
                <a:ext cx="1367362" cy="215444"/>
              </a:xfrm>
              <a:prstGeom prst="rect">
                <a:avLst/>
              </a:prstGeom>
              <a:blipFill>
                <a:blip r:embed="rId6"/>
                <a:stretch>
                  <a:fillRect l="-1786" r="-3571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6D74FB6-E186-42EE-B567-E15E358C4770}"/>
                  </a:ext>
                </a:extLst>
              </p:cNvPr>
              <p:cNvSpPr txBox="1"/>
              <p:nvPr/>
            </p:nvSpPr>
            <p:spPr>
              <a:xfrm>
                <a:off x="4052656" y="4230209"/>
                <a:ext cx="2337050" cy="260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𝑆𝑝𝑒𝑒𝑑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96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−3.125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6D74FB6-E186-42EE-B567-E15E358C4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656" y="4230209"/>
                <a:ext cx="2337050" cy="260905"/>
              </a:xfrm>
              <a:prstGeom prst="rect">
                <a:avLst/>
              </a:prstGeom>
              <a:blipFill>
                <a:blip r:embed="rId7"/>
                <a:stretch>
                  <a:fillRect l="-2350" r="-261" b="-25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F94A6F8-8640-43F6-8339-9DBD70C7E11D}"/>
                  </a:ext>
                </a:extLst>
              </p:cNvPr>
              <p:cNvSpPr txBox="1"/>
              <p:nvPr/>
            </p:nvSpPr>
            <p:spPr>
              <a:xfrm>
                <a:off x="4603071" y="4762869"/>
                <a:ext cx="14523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96.1 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 (3sf)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F94A6F8-8640-43F6-8339-9DBD70C7E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071" y="4762869"/>
                <a:ext cx="1452385" cy="215444"/>
              </a:xfrm>
              <a:prstGeom prst="rect">
                <a:avLst/>
              </a:prstGeom>
              <a:blipFill>
                <a:blip r:embed="rId8"/>
                <a:stretch>
                  <a:fillRect l="-2521" t="-25000" r="-7143" b="-47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円弧 11">
            <a:extLst>
              <a:ext uri="{FF2B5EF4-FFF2-40B4-BE49-F238E27FC236}">
                <a16:creationId xmlns:a16="http://schemas.microsoft.com/office/drawing/2014/main" id="{D389657A-6523-49A2-AFDD-4145A1F576B5}"/>
              </a:ext>
            </a:extLst>
          </p:cNvPr>
          <p:cNvSpPr/>
          <p:nvPr/>
        </p:nvSpPr>
        <p:spPr>
          <a:xfrm>
            <a:off x="5825196" y="2414726"/>
            <a:ext cx="264886" cy="479393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802A721-72F9-4662-979A-094DF8A0D63D}"/>
                  </a:ext>
                </a:extLst>
              </p:cNvPr>
              <p:cNvSpPr txBox="1"/>
              <p:nvPr/>
            </p:nvSpPr>
            <p:spPr>
              <a:xfrm>
                <a:off x="5965793" y="2390606"/>
                <a:ext cx="2246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Differentiate the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components separately</a:t>
                </a:r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802A721-72F9-4662-979A-094DF8A0D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793" y="2390606"/>
                <a:ext cx="2246052" cy="461665"/>
              </a:xfrm>
              <a:prstGeom prst="rect">
                <a:avLst/>
              </a:prstGeom>
              <a:blipFill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弧 13">
            <a:extLst>
              <a:ext uri="{FF2B5EF4-FFF2-40B4-BE49-F238E27FC236}">
                <a16:creationId xmlns:a16="http://schemas.microsoft.com/office/drawing/2014/main" id="{20F3E38F-0361-4AC3-B486-CD596E84F5E2}"/>
              </a:ext>
            </a:extLst>
          </p:cNvPr>
          <p:cNvSpPr/>
          <p:nvPr/>
        </p:nvSpPr>
        <p:spPr>
          <a:xfrm>
            <a:off x="6075250" y="2877845"/>
            <a:ext cx="264886" cy="479393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円弧 14">
            <a:extLst>
              <a:ext uri="{FF2B5EF4-FFF2-40B4-BE49-F238E27FC236}">
                <a16:creationId xmlns:a16="http://schemas.microsoft.com/office/drawing/2014/main" id="{A64EE135-6899-4B1D-A142-3513D77EDD97}"/>
              </a:ext>
            </a:extLst>
          </p:cNvPr>
          <p:cNvSpPr/>
          <p:nvPr/>
        </p:nvSpPr>
        <p:spPr>
          <a:xfrm>
            <a:off x="6094485" y="3403107"/>
            <a:ext cx="264886" cy="479393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円弧 15">
            <a:extLst>
              <a:ext uri="{FF2B5EF4-FFF2-40B4-BE49-F238E27FC236}">
                <a16:creationId xmlns:a16="http://schemas.microsoft.com/office/drawing/2014/main" id="{FE3C1395-F3C7-4353-AFB4-C7025AB07FA2}"/>
              </a:ext>
            </a:extLst>
          </p:cNvPr>
          <p:cNvSpPr/>
          <p:nvPr/>
        </p:nvSpPr>
        <p:spPr>
          <a:xfrm>
            <a:off x="6317906" y="3875103"/>
            <a:ext cx="264886" cy="479393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円弧 16">
            <a:extLst>
              <a:ext uri="{FF2B5EF4-FFF2-40B4-BE49-F238E27FC236}">
                <a16:creationId xmlns:a16="http://schemas.microsoft.com/office/drawing/2014/main" id="{30FB8FA9-B70E-4179-896C-212979638D74}"/>
              </a:ext>
            </a:extLst>
          </p:cNvPr>
          <p:cNvSpPr/>
          <p:nvPr/>
        </p:nvSpPr>
        <p:spPr>
          <a:xfrm>
            <a:off x="6264640" y="4381130"/>
            <a:ext cx="264886" cy="479393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4A25200-1AE4-40D1-A06F-BF27687150AF}"/>
                  </a:ext>
                </a:extLst>
              </p:cNvPr>
              <p:cNvSpPr txBox="1"/>
              <p:nvPr/>
            </p:nvSpPr>
            <p:spPr>
              <a:xfrm>
                <a:off x="6249879" y="2967655"/>
                <a:ext cx="11807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Sub in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4A25200-1AE4-40D1-A06F-BF2768715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879" y="2967655"/>
                <a:ext cx="1180731" cy="276999"/>
              </a:xfrm>
              <a:prstGeom prst="rect">
                <a:avLst/>
              </a:prstGeom>
              <a:blipFill>
                <a:blip r:embed="rId10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F54B547-1084-4DE3-940F-CAA2722C2E9F}"/>
              </a:ext>
            </a:extLst>
          </p:cNvPr>
          <p:cNvSpPr txBox="1"/>
          <p:nvPr/>
        </p:nvSpPr>
        <p:spPr>
          <a:xfrm>
            <a:off x="6374166" y="3855423"/>
            <a:ext cx="2503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Use Pythagoras’ Theorem to find the speed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9FB4262-EE71-4EB3-AC94-293A64094B15}"/>
              </a:ext>
            </a:extLst>
          </p:cNvPr>
          <p:cNvSpPr txBox="1"/>
          <p:nvPr/>
        </p:nvSpPr>
        <p:spPr>
          <a:xfrm>
            <a:off x="6143347" y="3482560"/>
            <a:ext cx="1180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4C1E9B7-DDBF-4B4A-B0D8-162EBB179E0A}"/>
              </a:ext>
            </a:extLst>
          </p:cNvPr>
          <p:cNvSpPr txBox="1"/>
          <p:nvPr/>
        </p:nvSpPr>
        <p:spPr>
          <a:xfrm>
            <a:off x="6329777" y="4476860"/>
            <a:ext cx="1180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ADF6413-5D1F-4D49-B75C-4B20D4EE9527}"/>
                  </a:ext>
                </a:extLst>
              </p:cNvPr>
              <p:cNvSpPr txBox="1"/>
              <p:nvPr/>
            </p:nvSpPr>
            <p:spPr>
              <a:xfrm>
                <a:off x="2765393" y="4896034"/>
                <a:ext cx="88517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96.1 </m:t>
                      </m:r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ADF6413-5D1F-4D49-B75C-4B20D4EE9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393" y="4896034"/>
                <a:ext cx="885178" cy="184666"/>
              </a:xfrm>
              <a:prstGeom prst="rect">
                <a:avLst/>
              </a:prstGeom>
              <a:blipFill>
                <a:blip r:embed="rId11"/>
                <a:stretch>
                  <a:fillRect l="-1379" r="-690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87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Further Kinematics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1544715"/>
                <a:ext cx="3551068" cy="463224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b="1" dirty="0">
                    <a:latin typeface="Comic Sans MS" panose="030F0702030302020204" pitchFamily="66" charset="0"/>
                  </a:rPr>
                  <a:t>You need to be able to solve problems where you have to differentiate vectors</a:t>
                </a: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</a:rPr>
                  <a:t>When differentiating with vectors, you need to differentiate the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components separately…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</a:rPr>
                  <a:t>A particle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of mass 0.8kg is acted on by a single force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. Relative to a fixed origin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, the position vector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seconds is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</a:t>
                </a:r>
                <a:r>
                  <a:rPr lang="en-US" sz="1400" dirty="0" err="1">
                    <a:latin typeface="Comic Sans MS" panose="030F0702030302020204" pitchFamily="66" charset="0"/>
                  </a:rPr>
                  <a:t>metres</a:t>
                </a:r>
                <a:r>
                  <a:rPr lang="en-US" sz="1400" dirty="0">
                    <a:latin typeface="Comic Sans MS" panose="030F0702030302020204" pitchFamily="66" charset="0"/>
                  </a:rPr>
                  <a:t>, where: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+50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, 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GB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</a:rPr>
                  <a:t>F</a:t>
                </a:r>
                <a:r>
                  <a:rPr lang="en-GB" sz="1400" dirty="0" err="1">
                    <a:latin typeface="Comic Sans MS" panose="030F0702030302020204" pitchFamily="66" charset="0"/>
                  </a:rPr>
                  <a:t>ind</a:t>
                </a:r>
                <a:r>
                  <a:rPr lang="en-GB" sz="1400" dirty="0">
                    <a:latin typeface="Comic Sans MS" panose="030F0702030302020204" pitchFamily="66" charset="0"/>
                  </a:rPr>
                  <a:t>:</a:t>
                </a: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US" sz="1400" dirty="0">
                    <a:latin typeface="Comic Sans MS" panose="030F0702030302020204" pitchFamily="66" charset="0"/>
                  </a:rPr>
                  <a:t>The speed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US" sz="1400" dirty="0">
                    <a:latin typeface="Comic Sans MS" panose="030F0702030302020204" pitchFamily="66" charset="0"/>
                  </a:rPr>
                  <a:t>The acceleration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as a vector when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US" sz="1400" dirty="0">
                    <a:latin typeface="Comic Sans MS" panose="030F0702030302020204" pitchFamily="66" charset="0"/>
                  </a:rPr>
                  <a:t>The value of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1544715"/>
                <a:ext cx="3551068" cy="4632248"/>
              </a:xfrm>
              <a:blipFill>
                <a:blip r:embed="rId2"/>
                <a:stretch>
                  <a:fillRect l="-172" t="-132" r="-20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8D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ADF6413-5D1F-4D49-B75C-4B20D4EE9527}"/>
                  </a:ext>
                </a:extLst>
              </p:cNvPr>
              <p:cNvSpPr txBox="1"/>
              <p:nvPr/>
            </p:nvSpPr>
            <p:spPr>
              <a:xfrm>
                <a:off x="2765393" y="4896034"/>
                <a:ext cx="88517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96.1 </m:t>
                      </m:r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ADF6413-5D1F-4D49-B75C-4B20D4EE9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393" y="4896034"/>
                <a:ext cx="885178" cy="184666"/>
              </a:xfrm>
              <a:prstGeom prst="rect">
                <a:avLst/>
              </a:prstGeom>
              <a:blipFill>
                <a:blip r:embed="rId3"/>
                <a:stretch>
                  <a:fillRect l="-1379" r="-690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B111839-697F-406E-8E19-CDFF049B61BB}"/>
                  </a:ext>
                </a:extLst>
              </p:cNvPr>
              <p:cNvSpPr txBox="1"/>
              <p:nvPr/>
            </p:nvSpPr>
            <p:spPr>
              <a:xfrm>
                <a:off x="4363373" y="1513642"/>
                <a:ext cx="1442446" cy="3119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+50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B111839-697F-406E-8E19-CDFF049B6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373" y="1513642"/>
                <a:ext cx="1442446" cy="311945"/>
              </a:xfrm>
              <a:prstGeom prst="rect">
                <a:avLst/>
              </a:prstGeom>
              <a:blipFill>
                <a:blip r:embed="rId4"/>
                <a:stretch>
                  <a:fillRect l="-1695" r="-3814" b="-23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981CB18-69DB-4B65-A4C9-6C8DB90474C5}"/>
                  </a:ext>
                </a:extLst>
              </p:cNvPr>
              <p:cNvSpPr txBox="1"/>
              <p:nvPr/>
            </p:nvSpPr>
            <p:spPr>
              <a:xfrm>
                <a:off x="6405238" y="1504766"/>
                <a:ext cx="1453668" cy="3123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−25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981CB18-69DB-4B65-A4C9-6C8DB9047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238" y="1504766"/>
                <a:ext cx="1453668" cy="312393"/>
              </a:xfrm>
              <a:prstGeom prst="rect">
                <a:avLst/>
              </a:prstGeom>
              <a:blipFill>
                <a:blip r:embed="rId5"/>
                <a:stretch>
                  <a:fillRect l="-1681" r="-3782" b="-215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D949B6F-3F03-4B5A-8689-CC868E220A17}"/>
              </a:ext>
            </a:extLst>
          </p:cNvPr>
          <p:cNvSpPr txBox="1"/>
          <p:nvPr/>
        </p:nvSpPr>
        <p:spPr>
          <a:xfrm>
            <a:off x="4252405" y="2041864"/>
            <a:ext cx="4279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  <a:sym typeface="Wingdings" panose="05000000000000000000" pitchFamily="2" charset="2"/>
              </a:rPr>
              <a:t> </a:t>
            </a:r>
            <a:r>
              <a:rPr lang="en-US" sz="1400" dirty="0">
                <a:latin typeface="Comic Sans MS" panose="030F0702030302020204" pitchFamily="66" charset="0"/>
              </a:rPr>
              <a:t>Differentiate the velocity vector to find the acceleration vector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3EEA9314-B504-440B-B398-EA2B085157FA}"/>
                  </a:ext>
                </a:extLst>
              </p:cNvPr>
              <p:cNvSpPr txBox="1"/>
              <p:nvPr/>
            </p:nvSpPr>
            <p:spPr>
              <a:xfrm>
                <a:off x="4310108" y="2676618"/>
                <a:ext cx="1453668" cy="3123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−25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3EEA9314-B504-440B-B398-EA2B0851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108" y="2676618"/>
                <a:ext cx="1453668" cy="312393"/>
              </a:xfrm>
              <a:prstGeom prst="rect">
                <a:avLst/>
              </a:prstGeom>
              <a:blipFill>
                <a:blip r:embed="rId6"/>
                <a:stretch>
                  <a:fillRect l="-1255" r="-3766" b="-23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CF21953-3CC1-407B-8181-D37575816957}"/>
                  </a:ext>
                </a:extLst>
              </p:cNvPr>
              <p:cNvSpPr txBox="1"/>
              <p:nvPr/>
            </p:nvSpPr>
            <p:spPr>
              <a:xfrm>
                <a:off x="4310109" y="3173768"/>
                <a:ext cx="1601272" cy="315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+37.5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CF21953-3CC1-407B-8181-D37575816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109" y="3173768"/>
                <a:ext cx="1601272" cy="315471"/>
              </a:xfrm>
              <a:prstGeom prst="rect">
                <a:avLst/>
              </a:prstGeom>
              <a:blipFill>
                <a:blip r:embed="rId7"/>
                <a:stretch>
                  <a:fillRect l="-1141" r="-3422" b="-23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50AC315-D537-4550-803D-E03352A517DB}"/>
                  </a:ext>
                </a:extLst>
              </p:cNvPr>
              <p:cNvSpPr txBox="1"/>
              <p:nvPr/>
            </p:nvSpPr>
            <p:spPr>
              <a:xfrm>
                <a:off x="4318987" y="3670918"/>
                <a:ext cx="1943865" cy="315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2(2)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+37.5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50AC315-D537-4550-803D-E03352A51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987" y="3670918"/>
                <a:ext cx="1943865" cy="315471"/>
              </a:xfrm>
              <a:prstGeom prst="rect">
                <a:avLst/>
              </a:prstGeom>
              <a:blipFill>
                <a:blip r:embed="rId8"/>
                <a:stretch>
                  <a:fillRect l="-627" r="-2821" b="-2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10732EF-8781-451F-B96C-9BECE317F68F}"/>
                  </a:ext>
                </a:extLst>
              </p:cNvPr>
              <p:cNvSpPr txBox="1"/>
              <p:nvPr/>
            </p:nvSpPr>
            <p:spPr>
              <a:xfrm>
                <a:off x="4318987" y="4150312"/>
                <a:ext cx="1383777" cy="452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75</m:t>
                          </m:r>
                          <m:rad>
                            <m:radPr>
                              <m:deg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10732EF-8781-451F-B96C-9BECE317F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987" y="4150312"/>
                <a:ext cx="1383777" cy="4524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6287B1B6-2DD4-4764-B11B-5D92C0C71812}"/>
                  </a:ext>
                </a:extLst>
              </p:cNvPr>
              <p:cNvSpPr txBox="1"/>
              <p:nvPr/>
            </p:nvSpPr>
            <p:spPr>
              <a:xfrm>
                <a:off x="510467" y="5996867"/>
                <a:ext cx="1184683" cy="389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75</m:t>
                          </m:r>
                          <m:rad>
                            <m:radPr>
                              <m:degHide m:val="on"/>
                              <m:ctrlP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1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6287B1B6-2DD4-4764-B11B-5D92C0C71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67" y="5996867"/>
                <a:ext cx="1184683" cy="389081"/>
              </a:xfrm>
              <a:prstGeom prst="rect">
                <a:avLst/>
              </a:prstGeom>
              <a:blipFill>
                <a:blip r:embed="rId10"/>
                <a:stretch>
                  <a:fillRect l="-1546" r="-4124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円弧 30">
            <a:extLst>
              <a:ext uri="{FF2B5EF4-FFF2-40B4-BE49-F238E27FC236}">
                <a16:creationId xmlns:a16="http://schemas.microsoft.com/office/drawing/2014/main" id="{95346519-CE6F-422B-8BF8-B3A2931859B0}"/>
              </a:ext>
            </a:extLst>
          </p:cNvPr>
          <p:cNvSpPr/>
          <p:nvPr/>
        </p:nvSpPr>
        <p:spPr>
          <a:xfrm>
            <a:off x="5842952" y="2867488"/>
            <a:ext cx="264886" cy="479393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2BF322F-59E8-4008-89F5-711CB5368A6E}"/>
                  </a:ext>
                </a:extLst>
              </p:cNvPr>
              <p:cNvSpPr txBox="1"/>
              <p:nvPr/>
            </p:nvSpPr>
            <p:spPr>
              <a:xfrm>
                <a:off x="5948038" y="2843368"/>
                <a:ext cx="2246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Differentiate the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components separately</a:t>
                </a:r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2BF322F-59E8-4008-89F5-711CB5368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038" y="2843368"/>
                <a:ext cx="2246052" cy="461665"/>
              </a:xfrm>
              <a:prstGeom prst="rect">
                <a:avLst/>
              </a:prstGeom>
              <a:blipFill>
                <a:blip r:embed="rId11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円弧 32">
            <a:extLst>
              <a:ext uri="{FF2B5EF4-FFF2-40B4-BE49-F238E27FC236}">
                <a16:creationId xmlns:a16="http://schemas.microsoft.com/office/drawing/2014/main" id="{29ED1A5B-FF9B-42E7-9A50-4F4A20EE52FA}"/>
              </a:ext>
            </a:extLst>
          </p:cNvPr>
          <p:cNvSpPr/>
          <p:nvPr/>
        </p:nvSpPr>
        <p:spPr>
          <a:xfrm>
            <a:off x="6198058" y="3400148"/>
            <a:ext cx="264886" cy="479393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円弧 33">
            <a:extLst>
              <a:ext uri="{FF2B5EF4-FFF2-40B4-BE49-F238E27FC236}">
                <a16:creationId xmlns:a16="http://schemas.microsoft.com/office/drawing/2014/main" id="{C5275099-F800-42F5-AA88-1E6D3F92EB5C}"/>
              </a:ext>
            </a:extLst>
          </p:cNvPr>
          <p:cNvSpPr/>
          <p:nvPr/>
        </p:nvSpPr>
        <p:spPr>
          <a:xfrm>
            <a:off x="6127037" y="3959441"/>
            <a:ext cx="264886" cy="479393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09F7550-2CB5-46E9-BDB0-3CD3C48C680F}"/>
                  </a:ext>
                </a:extLst>
              </p:cNvPr>
              <p:cNvSpPr txBox="1"/>
              <p:nvPr/>
            </p:nvSpPr>
            <p:spPr>
              <a:xfrm>
                <a:off x="6409677" y="3491438"/>
                <a:ext cx="11008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Sub in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09F7550-2CB5-46E9-BDB0-3CD3C48C6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677" y="3491438"/>
                <a:ext cx="1100832" cy="276999"/>
              </a:xfrm>
              <a:prstGeom prst="rect">
                <a:avLst/>
              </a:prstGeom>
              <a:blipFill>
                <a:blip r:embed="rId12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24905A2-38B3-42DE-BDDA-9DE18038083F}"/>
              </a:ext>
            </a:extLst>
          </p:cNvPr>
          <p:cNvSpPr txBox="1"/>
          <p:nvPr/>
        </p:nvSpPr>
        <p:spPr>
          <a:xfrm>
            <a:off x="6320899" y="4050731"/>
            <a:ext cx="189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 and simplify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59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2" grpId="0"/>
      <p:bldP spid="33" grpId="0" animBg="1"/>
      <p:bldP spid="34" grpId="0" animBg="1"/>
      <p:bldP spid="35" grpId="0"/>
      <p:bldP spid="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Further Kinematics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1544715"/>
                <a:ext cx="3551068" cy="463224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b="1" dirty="0">
                    <a:latin typeface="Comic Sans MS" panose="030F0702030302020204" pitchFamily="66" charset="0"/>
                  </a:rPr>
                  <a:t>You need to be able to solve problems where you have to differentiate vectors</a:t>
                </a: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</a:rPr>
                  <a:t>When differentiating with vectors, you need to differentiate the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components separately…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</a:rPr>
                  <a:t>A particle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of mass 0.8kg is acted on by a single force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. Relative to a fixed origin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, the position vector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seconds is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</a:t>
                </a:r>
                <a:r>
                  <a:rPr lang="en-US" sz="1400" dirty="0" err="1">
                    <a:latin typeface="Comic Sans MS" panose="030F0702030302020204" pitchFamily="66" charset="0"/>
                  </a:rPr>
                  <a:t>metres</a:t>
                </a:r>
                <a:r>
                  <a:rPr lang="en-US" sz="1400" dirty="0">
                    <a:latin typeface="Comic Sans MS" panose="030F0702030302020204" pitchFamily="66" charset="0"/>
                  </a:rPr>
                  <a:t>, where: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+50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, 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GB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</a:rPr>
                  <a:t>F</a:t>
                </a:r>
                <a:r>
                  <a:rPr lang="en-GB" sz="1400" dirty="0" err="1">
                    <a:latin typeface="Comic Sans MS" panose="030F0702030302020204" pitchFamily="66" charset="0"/>
                  </a:rPr>
                  <a:t>ind</a:t>
                </a:r>
                <a:r>
                  <a:rPr lang="en-GB" sz="1400" dirty="0">
                    <a:latin typeface="Comic Sans MS" panose="030F0702030302020204" pitchFamily="66" charset="0"/>
                  </a:rPr>
                  <a:t>:</a:t>
                </a: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US" sz="1400" dirty="0">
                    <a:latin typeface="Comic Sans MS" panose="030F0702030302020204" pitchFamily="66" charset="0"/>
                  </a:rPr>
                  <a:t>The speed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US" sz="1400" dirty="0">
                    <a:latin typeface="Comic Sans MS" panose="030F0702030302020204" pitchFamily="66" charset="0"/>
                  </a:rPr>
                  <a:t>The acceleration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as a vector when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US" sz="1400" dirty="0">
                    <a:latin typeface="Comic Sans MS" panose="030F0702030302020204" pitchFamily="66" charset="0"/>
                  </a:rPr>
                  <a:t>The value of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1544715"/>
                <a:ext cx="3551068" cy="4632248"/>
              </a:xfrm>
              <a:blipFill>
                <a:blip r:embed="rId2"/>
                <a:stretch>
                  <a:fillRect l="-172" t="-132" r="-20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8D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ADF6413-5D1F-4D49-B75C-4B20D4EE9527}"/>
                  </a:ext>
                </a:extLst>
              </p:cNvPr>
              <p:cNvSpPr txBox="1"/>
              <p:nvPr/>
            </p:nvSpPr>
            <p:spPr>
              <a:xfrm>
                <a:off x="2765393" y="4896034"/>
                <a:ext cx="88517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96.1 </m:t>
                      </m:r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ADF6413-5D1F-4D49-B75C-4B20D4EE9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393" y="4896034"/>
                <a:ext cx="885178" cy="184666"/>
              </a:xfrm>
              <a:prstGeom prst="rect">
                <a:avLst/>
              </a:prstGeom>
              <a:blipFill>
                <a:blip r:embed="rId3"/>
                <a:stretch>
                  <a:fillRect l="-1379" r="-690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B111839-697F-406E-8E19-CDFF049B61BB}"/>
                  </a:ext>
                </a:extLst>
              </p:cNvPr>
              <p:cNvSpPr txBox="1"/>
              <p:nvPr/>
            </p:nvSpPr>
            <p:spPr>
              <a:xfrm>
                <a:off x="4034899" y="1549152"/>
                <a:ext cx="1442446" cy="3119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+50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B111839-697F-406E-8E19-CDFF049B6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899" y="1549152"/>
                <a:ext cx="1442446" cy="311945"/>
              </a:xfrm>
              <a:prstGeom prst="rect">
                <a:avLst/>
              </a:prstGeom>
              <a:blipFill>
                <a:blip r:embed="rId4"/>
                <a:stretch>
                  <a:fillRect l="-1688" r="-3376" b="-23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981CB18-69DB-4B65-A4C9-6C8DB90474C5}"/>
                  </a:ext>
                </a:extLst>
              </p:cNvPr>
              <p:cNvSpPr txBox="1"/>
              <p:nvPr/>
            </p:nvSpPr>
            <p:spPr>
              <a:xfrm>
                <a:off x="5712780" y="1540277"/>
                <a:ext cx="1453668" cy="3123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−25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981CB18-69DB-4B65-A4C9-6C8DB9047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780" y="1540277"/>
                <a:ext cx="1453668" cy="312393"/>
              </a:xfrm>
              <a:prstGeom prst="rect">
                <a:avLst/>
              </a:prstGeom>
              <a:blipFill>
                <a:blip r:embed="rId5"/>
                <a:stretch>
                  <a:fillRect l="-1255" r="-3766" b="-215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10732EF-8781-451F-B96C-9BECE317F68F}"/>
                  </a:ext>
                </a:extLst>
              </p:cNvPr>
              <p:cNvSpPr txBox="1"/>
              <p:nvPr/>
            </p:nvSpPr>
            <p:spPr>
              <a:xfrm>
                <a:off x="7399538" y="1460378"/>
                <a:ext cx="1383777" cy="452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75</m:t>
                          </m:r>
                          <m:rad>
                            <m:radPr>
                              <m:deg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10732EF-8781-451F-B96C-9BECE317F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538" y="1460378"/>
                <a:ext cx="1383777" cy="4524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6287B1B6-2DD4-4764-B11B-5D92C0C71812}"/>
                  </a:ext>
                </a:extLst>
              </p:cNvPr>
              <p:cNvSpPr txBox="1"/>
              <p:nvPr/>
            </p:nvSpPr>
            <p:spPr>
              <a:xfrm>
                <a:off x="510467" y="5996867"/>
                <a:ext cx="1184683" cy="389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75</m:t>
                          </m:r>
                          <m:rad>
                            <m:radPr>
                              <m:degHide m:val="on"/>
                              <m:ctrlP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1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6287B1B6-2DD4-4764-B11B-5D92C0C71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67" y="5996867"/>
                <a:ext cx="1184683" cy="389081"/>
              </a:xfrm>
              <a:prstGeom prst="rect">
                <a:avLst/>
              </a:prstGeom>
              <a:blipFill>
                <a:blip r:embed="rId7"/>
                <a:stretch>
                  <a:fillRect l="-1546" r="-4124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85A80E2-22D4-4D40-AA35-CF4B2D6D6480}"/>
                  </a:ext>
                </a:extLst>
              </p:cNvPr>
              <p:cNvSpPr txBox="1"/>
              <p:nvPr/>
            </p:nvSpPr>
            <p:spPr>
              <a:xfrm>
                <a:off x="3968320" y="2148396"/>
                <a:ext cx="38440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 </a:t>
                </a:r>
                <a:r>
                  <a:rPr lang="en-US" sz="1400" dirty="0">
                    <a:latin typeface="Comic Sans MS" panose="030F0702030302020204" pitchFamily="66" charset="0"/>
                  </a:rPr>
                  <a:t>Use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1" i="1" dirty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to find the force as a vector</a:t>
                </a:r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85A80E2-22D4-4D40-AA35-CF4B2D6D6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320" y="2148396"/>
                <a:ext cx="3844029" cy="307777"/>
              </a:xfrm>
              <a:prstGeom prst="rect">
                <a:avLst/>
              </a:prstGeom>
              <a:blipFill>
                <a:blip r:embed="rId8"/>
                <a:stretch>
                  <a:fillRect l="-475" t="-1961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28004A7-C6F8-4FA5-BB54-9ED90ED029F8}"/>
                  </a:ext>
                </a:extLst>
              </p:cNvPr>
              <p:cNvSpPr/>
              <p:nvPr/>
            </p:nvSpPr>
            <p:spPr>
              <a:xfrm>
                <a:off x="4082177" y="2685041"/>
                <a:ext cx="8295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1" i="1" dirty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28004A7-C6F8-4FA5-BB54-9ED90ED029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177" y="2685041"/>
                <a:ext cx="829586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F45B1386-7E01-41B2-AC5B-F63908783123}"/>
                  </a:ext>
                </a:extLst>
              </p:cNvPr>
              <p:cNvSpPr/>
              <p:nvPr/>
            </p:nvSpPr>
            <p:spPr>
              <a:xfrm>
                <a:off x="4083657" y="3041627"/>
                <a:ext cx="2190664" cy="602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(0.8)</m:t>
                      </m:r>
                      <m:d>
                        <m:d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F45B1386-7E01-41B2-AC5B-F639087831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657" y="3041627"/>
                <a:ext cx="2190664" cy="6023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E344B715-32D1-44E2-A984-419455BAB0A4}"/>
                  </a:ext>
                </a:extLst>
              </p:cNvPr>
              <p:cNvSpPr/>
              <p:nvPr/>
            </p:nvSpPr>
            <p:spPr>
              <a:xfrm>
                <a:off x="4092535" y="3663065"/>
                <a:ext cx="2119683" cy="602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19.2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E344B715-32D1-44E2-A984-419455BAB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535" y="3663065"/>
                <a:ext cx="2119683" cy="6023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円弧 38">
            <a:extLst>
              <a:ext uri="{FF2B5EF4-FFF2-40B4-BE49-F238E27FC236}">
                <a16:creationId xmlns:a16="http://schemas.microsoft.com/office/drawing/2014/main" id="{ED191FEF-1247-4F44-9488-CA037F1AEBC2}"/>
              </a:ext>
            </a:extLst>
          </p:cNvPr>
          <p:cNvSpPr/>
          <p:nvPr/>
        </p:nvSpPr>
        <p:spPr>
          <a:xfrm>
            <a:off x="6073771" y="2876365"/>
            <a:ext cx="264886" cy="479393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6A0548C-A0A8-4009-8489-030AAE97D938}"/>
              </a:ext>
            </a:extLst>
          </p:cNvPr>
          <p:cNvSpPr txBox="1"/>
          <p:nvPr/>
        </p:nvSpPr>
        <p:spPr>
          <a:xfrm>
            <a:off x="6267633" y="2985411"/>
            <a:ext cx="1207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Sub in values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円弧 40">
            <a:extLst>
              <a:ext uri="{FF2B5EF4-FFF2-40B4-BE49-F238E27FC236}">
                <a16:creationId xmlns:a16="http://schemas.microsoft.com/office/drawing/2014/main" id="{A31999AB-900C-4667-A482-53C60783E2D6}"/>
              </a:ext>
            </a:extLst>
          </p:cNvPr>
          <p:cNvSpPr/>
          <p:nvPr/>
        </p:nvSpPr>
        <p:spPr>
          <a:xfrm>
            <a:off x="6091526" y="3471169"/>
            <a:ext cx="264886" cy="479393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6728216-ADDA-410A-9CFE-C2E3270DFC85}"/>
              </a:ext>
            </a:extLst>
          </p:cNvPr>
          <p:cNvSpPr txBox="1"/>
          <p:nvPr/>
        </p:nvSpPr>
        <p:spPr>
          <a:xfrm>
            <a:off x="6152223" y="3553581"/>
            <a:ext cx="1207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16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  <p:bldP spid="37" grpId="0"/>
      <p:bldP spid="38" grpId="0"/>
      <p:bldP spid="39" grpId="0" animBg="1"/>
      <p:bldP spid="40" grpId="0"/>
      <p:bldP spid="41" grpId="0" animBg="1"/>
      <p:bldP spid="4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3">
            <a:extLst>
              <a:ext uri="{FF2B5EF4-FFF2-40B4-BE49-F238E27FC236}">
                <a16:creationId xmlns:a16="http://schemas.microsoft.com/office/drawing/2014/main" id="{E180B3ED-5FE6-4D9B-846B-4F0F303DADB3}"/>
              </a:ext>
            </a:extLst>
          </p:cNvPr>
          <p:cNvSpPr/>
          <p:nvPr/>
        </p:nvSpPr>
        <p:spPr>
          <a:xfrm>
            <a:off x="1655502" y="2350041"/>
            <a:ext cx="5973109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7200" dirty="0">
                <a:ln w="19050">
                  <a:solidFill>
                    <a:schemeClr val="tx1"/>
                  </a:solidFill>
                </a:ln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Weathered SF" pitchFamily="2" charset="0"/>
                <a:ea typeface="Permanent Marker" panose="02000000000000000000" pitchFamily="2" charset="0"/>
                <a:cs typeface="Microsoft Himalaya" panose="01010100010101010101" pitchFamily="2" charset="0"/>
              </a:rPr>
              <a:t>Teachings for </a:t>
            </a:r>
          </a:p>
          <a:p>
            <a:pPr algn="ctr"/>
            <a:r>
              <a:rPr lang="en-US" altLang="ja-JP" sz="7200" dirty="0">
                <a:ln w="19050">
                  <a:solidFill>
                    <a:schemeClr val="tx1"/>
                  </a:solidFill>
                </a:ln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Weathered SF" pitchFamily="2" charset="0"/>
                <a:ea typeface="Permanent Marker" panose="02000000000000000000" pitchFamily="2" charset="0"/>
                <a:cs typeface="Microsoft Himalaya" panose="01010100010101010101" pitchFamily="2" charset="0"/>
              </a:rPr>
              <a:t>Exercise 8E</a:t>
            </a:r>
            <a:endParaRPr lang="ja-JP" altLang="en-US" sz="7200" b="0" cap="none" spc="0" dirty="0">
              <a:ln w="19050">
                <a:solidFill>
                  <a:schemeClr val="tx1"/>
                </a:solidFill>
              </a:ln>
              <a:solidFill>
                <a:schemeClr val="accent4"/>
              </a:solidFill>
              <a:effectLst>
                <a:reflection blurRad="6350" stA="53000" endA="300" endPos="35500" dir="5400000" sy="-90000" algn="bl" rotWithShape="0"/>
              </a:effectLst>
              <a:latin typeface="Weathered SF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3221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Further Kinematics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8E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E8B71B9-DE42-442D-A3DC-B788EEEB31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1600200"/>
                <a:ext cx="3276600" cy="487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1400" b="1" dirty="0">
                    <a:latin typeface="Comic Sans MS" panose="030F0702030302020204" pitchFamily="66" charset="0"/>
                  </a:rPr>
                  <a:t>You need to be able to solve problems where you have to integrate vectors</a:t>
                </a: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GB" sz="1400" b="1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Similar to differentiating, when integrating, you need to integrate the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𝒊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components and the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𝒋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components separately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endParaRPr lang="en-US" sz="1400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The constant (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) will also be a vector, possibly with both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𝒊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𝒋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parts included…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endParaRPr lang="en-US" sz="1400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E8B71B9-DE42-442D-A3DC-B788EEEB3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600200"/>
                <a:ext cx="3276600" cy="4876800"/>
              </a:xfrm>
              <a:prstGeom prst="rect">
                <a:avLst/>
              </a:prstGeom>
              <a:blipFill>
                <a:blip r:embed="rId2"/>
                <a:stretch>
                  <a:fillRect t="-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30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3276600" cy="48768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b="1" dirty="0">
                    <a:latin typeface="Comic Sans MS" panose="030F0702030302020204" pitchFamily="66" charset="0"/>
                  </a:rPr>
                  <a:t>You need to be able to solve problems where you have to integrate vectors</a:t>
                </a: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GB" sz="1400" b="1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GB" sz="1400" dirty="0">
                    <a:latin typeface="Comic Sans MS" pitchFamily="66" charset="0"/>
                  </a:rPr>
                  <a:t>A particle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is moving in a plane. At time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seconds, its velocity,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itchFamily="66" charset="0"/>
                  </a:rPr>
                  <a:t>, is given by:</a:t>
                </a:r>
              </a:p>
              <a:p>
                <a:pPr marL="0" indent="0" algn="ctr">
                  <a:buNone/>
                </a:pP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GB" sz="1400" dirty="0">
                    <a:latin typeface="Comic Sans MS" pitchFamily="66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, the position vector of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with respect to a fixed origin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GB" sz="14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 – 3</m:t>
                    </m:r>
                    <m:r>
                      <a:rPr lang="en-GB" sz="1400" b="1" i="1" dirty="0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. Find:</a:t>
                </a:r>
              </a:p>
              <a:p>
                <a:pPr marL="0" indent="0" algn="ctr">
                  <a:buNone/>
                </a:pPr>
                <a:endParaRPr lang="en-GB" sz="1400" dirty="0">
                  <a:latin typeface="Comic Sans MS" pitchFamily="66" charset="0"/>
                </a:endParaRPr>
              </a:p>
              <a:p>
                <a:pPr algn="ctr">
                  <a:buAutoNum type="alphaLcParenR"/>
                </a:pPr>
                <a:r>
                  <a:rPr lang="en-GB" sz="1400" dirty="0">
                    <a:latin typeface="Comic Sans MS" pitchFamily="66" charset="0"/>
                  </a:rPr>
                  <a:t>The position vector of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seconds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3276600" cy="4876800"/>
              </a:xfrm>
              <a:blipFill>
                <a:blip r:embed="rId3"/>
                <a:stretch>
                  <a:fillRect l="-372" t="-250" r="-20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120066" y="3364636"/>
                <a:ext cx="1551387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𝑣</m:t>
                      </m:r>
                      <m:r>
                        <a:rPr lang="en-GB" sz="1600" b="0" i="1" smtClean="0">
                          <a:latin typeface="Cambria Math"/>
                        </a:rPr>
                        <m:t>=3</m:t>
                      </m:r>
                      <m:r>
                        <a:rPr lang="en-GB" sz="1600" b="0" i="1" smtClean="0">
                          <a:latin typeface="Cambria Math"/>
                        </a:rPr>
                        <m:t>𝑡</m:t>
                      </m:r>
                      <m:r>
                        <a:rPr lang="en-GB" sz="1600" b="1" i="1" smtClean="0">
                          <a:latin typeface="Cambria Math"/>
                        </a:rPr>
                        <m:t>𝒊</m:t>
                      </m:r>
                      <m:r>
                        <a:rPr lang="en-GB" sz="16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600" b="1" i="1" smtClean="0"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066" y="3364636"/>
                <a:ext cx="1551387" cy="553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88976" y="1524000"/>
                <a:ext cx="1551387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/>
                        </a:rPr>
                        <m:t>𝒗</m:t>
                      </m:r>
                      <m:r>
                        <a:rPr lang="en-GB" sz="1600" b="0" i="1" smtClean="0">
                          <a:latin typeface="Cambria Math"/>
                        </a:rPr>
                        <m:t>=3</m:t>
                      </m:r>
                      <m:r>
                        <a:rPr lang="en-GB" sz="1600" b="0" i="1" smtClean="0">
                          <a:latin typeface="Cambria Math"/>
                        </a:rPr>
                        <m:t>𝑡</m:t>
                      </m:r>
                      <m:r>
                        <a:rPr lang="en-GB" sz="1600" b="1" i="1" smtClean="0">
                          <a:latin typeface="Cambria Math"/>
                        </a:rPr>
                        <m:t>𝒊</m:t>
                      </m:r>
                      <m:r>
                        <a:rPr lang="en-GB" sz="16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600" b="1" i="1" smtClean="0"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976" y="1524000"/>
                <a:ext cx="1551387" cy="55335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88976" y="2209800"/>
                <a:ext cx="2065502" cy="586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/>
                        </a:rPr>
                        <m:t>𝒓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/>
                            </a:rPr>
                            <m:t>3</m:t>
                          </m:r>
                          <m:sSup>
                            <m:sSup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GB" sz="1600" b="1" i="1" smtClean="0">
                          <a:latin typeface="Cambria Math"/>
                        </a:rPr>
                        <m:t>𝒊</m:t>
                      </m:r>
                      <m:r>
                        <a:rPr lang="en-GB" sz="16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GB" sz="1600" b="1" i="1" smtClean="0">
                          <a:latin typeface="Cambria Math"/>
                        </a:rPr>
                        <m:t>𝒋</m:t>
                      </m:r>
                      <m:r>
                        <a:rPr lang="en-GB" sz="1600" b="0" i="1" smtClean="0">
                          <a:latin typeface="Cambria Math"/>
                        </a:rPr>
                        <m:t>+</m:t>
                      </m:r>
                      <m:r>
                        <a:rPr lang="en-GB" sz="16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976" y="2209800"/>
                <a:ext cx="2065502" cy="5864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03176" y="2971800"/>
                <a:ext cx="3122906" cy="586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(2</m:t>
                      </m:r>
                      <m:r>
                        <a:rPr lang="en-GB" sz="1600" b="1" i="1" smtClean="0">
                          <a:latin typeface="Cambria Math"/>
                        </a:rPr>
                        <m:t>𝒊</m:t>
                      </m:r>
                      <m:r>
                        <a:rPr lang="en-GB" sz="1600" b="0" i="1" smtClean="0">
                          <a:latin typeface="Cambria Math"/>
                        </a:rPr>
                        <m:t>−3</m:t>
                      </m:r>
                      <m:r>
                        <a:rPr lang="en-GB" sz="1600" b="1" i="1" smtClean="0">
                          <a:latin typeface="Cambria Math"/>
                        </a:rPr>
                        <m:t>𝒋</m:t>
                      </m:r>
                      <m:r>
                        <a:rPr lang="en-GB" sz="16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>
                              <a:latin typeface="Cambria Math"/>
                            </a:rPr>
                            <m:t>3</m:t>
                          </m:r>
                          <m:sSup>
                            <m:sSup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/>
                                </a:rPr>
                                <m:t>(0)</m:t>
                              </m:r>
                            </m:e>
                            <m:sup>
                              <m:r>
                                <a:rPr lang="en-GB" sz="1600" b="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GB" sz="1600" b="1" i="1" smtClean="0">
                          <a:latin typeface="Cambria Math"/>
                        </a:rPr>
                        <m:t>𝒊</m:t>
                      </m:r>
                      <m:r>
                        <a:rPr lang="en-GB" sz="16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(0)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GB" sz="1600" b="1" i="1" smtClean="0">
                          <a:latin typeface="Cambria Math"/>
                        </a:rPr>
                        <m:t>𝒋</m:t>
                      </m:r>
                      <m:r>
                        <a:rPr lang="en-GB" sz="1600" b="0" i="1" smtClean="0">
                          <a:latin typeface="Cambria Math"/>
                        </a:rPr>
                        <m:t>+</m:t>
                      </m:r>
                      <m:r>
                        <a:rPr lang="en-GB" sz="16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176" y="2971800"/>
                <a:ext cx="3122906" cy="58644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03176" y="3733800"/>
                <a:ext cx="14296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(2</m:t>
                      </m:r>
                      <m:r>
                        <a:rPr lang="en-GB" sz="1600" b="1" i="1" smtClean="0">
                          <a:latin typeface="Cambria Math"/>
                        </a:rPr>
                        <m:t>𝒊</m:t>
                      </m:r>
                      <m:r>
                        <a:rPr lang="en-GB" sz="1600" b="0" i="1" smtClean="0">
                          <a:latin typeface="Cambria Math"/>
                        </a:rPr>
                        <m:t>−3</m:t>
                      </m:r>
                      <m:r>
                        <a:rPr lang="en-GB" sz="1600" b="1" i="1" smtClean="0">
                          <a:latin typeface="Cambria Math"/>
                        </a:rPr>
                        <m:t>𝒋</m:t>
                      </m:r>
                      <m:r>
                        <a:rPr lang="en-GB" sz="1600" b="0" i="1" smtClean="0">
                          <a:latin typeface="Cambria Math"/>
                        </a:rPr>
                        <m:t>)=</m:t>
                      </m:r>
                      <m:r>
                        <a:rPr lang="en-GB" sz="160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176" y="3733800"/>
                <a:ext cx="1429622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72000" y="4419600"/>
                <a:ext cx="2551852" cy="586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/>
                        </a:rPr>
                        <m:t>𝒓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/>
                            </a:rPr>
                            <m:t>3</m:t>
                          </m:r>
                          <m:sSup>
                            <m:sSup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GB" sz="1600" b="1" i="1" smtClean="0">
                          <a:latin typeface="Cambria Math"/>
                        </a:rPr>
                        <m:t>𝒊</m:t>
                      </m:r>
                      <m:r>
                        <a:rPr lang="en-GB" sz="16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GB" sz="1600" b="1" i="1" smtClean="0">
                          <a:latin typeface="Cambria Math"/>
                        </a:rPr>
                        <m:t>𝒋</m:t>
                      </m:r>
                      <m:r>
                        <a:rPr lang="en-GB" sz="1600" b="0" i="1" smtClean="0">
                          <a:latin typeface="Cambria Math"/>
                        </a:rPr>
                        <m:t>+2</m:t>
                      </m:r>
                      <m:r>
                        <a:rPr lang="en-GB" sz="1600" b="1" i="1" smtClean="0">
                          <a:latin typeface="Cambria Math"/>
                        </a:rPr>
                        <m:t>𝒊</m:t>
                      </m:r>
                      <m:r>
                        <a:rPr lang="en-GB" sz="1600" b="0" i="1" smtClean="0">
                          <a:latin typeface="Cambria Math"/>
                        </a:rPr>
                        <m:t>−3</m:t>
                      </m:r>
                      <m:r>
                        <a:rPr lang="en-GB" sz="1600" b="1" i="1" smtClean="0"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419600"/>
                <a:ext cx="2551852" cy="58644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4031776" y="4267200"/>
            <a:ext cx="4655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6393976" y="1828800"/>
            <a:ext cx="381000" cy="6858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698776" y="1905000"/>
                <a:ext cx="2133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Integrate each term, remember to include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GB" sz="1400" baseline="-250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776" y="1905000"/>
                <a:ext cx="2133600" cy="523220"/>
              </a:xfrm>
              <a:prstGeom prst="rect">
                <a:avLst/>
              </a:prstGeom>
              <a:blipFill>
                <a:blip r:embed="rId10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17"/>
          <p:cNvSpPr/>
          <p:nvPr/>
        </p:nvSpPr>
        <p:spPr>
          <a:xfrm>
            <a:off x="6698776" y="2590800"/>
            <a:ext cx="381000" cy="6858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c 18"/>
          <p:cNvSpPr/>
          <p:nvPr/>
        </p:nvSpPr>
        <p:spPr>
          <a:xfrm>
            <a:off x="6698776" y="3352800"/>
            <a:ext cx="381000" cy="6096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944436" y="2667000"/>
                <a:ext cx="2133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, the position vector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=(2</m:t>
                    </m:r>
                    <m:r>
                      <a:rPr lang="en-GB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– 3</m:t>
                    </m:r>
                    <m:r>
                      <a:rPr lang="en-GB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400" baseline="-250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436" y="2667000"/>
                <a:ext cx="2133600" cy="523220"/>
              </a:xfrm>
              <a:prstGeom prst="rect">
                <a:avLst/>
              </a:prstGeom>
              <a:blipFill>
                <a:blip r:embed="rId11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927376" y="3276600"/>
                <a:ext cx="22098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Calculate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(you might need to group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terms and rearrange!)</a:t>
                </a:r>
                <a:endParaRPr lang="en-GB" sz="1400" baseline="-250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376" y="3276600"/>
                <a:ext cx="2209800" cy="738664"/>
              </a:xfrm>
              <a:prstGeom prst="rect">
                <a:avLst/>
              </a:prstGeom>
              <a:blipFill>
                <a:blip r:embed="rId12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6248400" y="2286000"/>
            <a:ext cx="304800" cy="457200"/>
          </a:xfrm>
          <a:prstGeom prst="rect">
            <a:avLst/>
          </a:prstGeom>
          <a:noFill/>
          <a:ln w="349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6324600" y="4572000"/>
            <a:ext cx="762000" cy="381000"/>
          </a:xfrm>
          <a:prstGeom prst="rect">
            <a:avLst/>
          </a:prstGeom>
          <a:noFill/>
          <a:ln w="349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572000" y="5105400"/>
                <a:ext cx="2556534" cy="586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/>
                        </a:rPr>
                        <m:t>𝒓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/>
                            </a:rPr>
                            <m:t>3</m:t>
                          </m:r>
                          <m:sSup>
                            <m:sSup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GB" sz="1600" b="1" i="1" smtClean="0">
                          <a:latin typeface="Cambria Math"/>
                        </a:rPr>
                        <m:t>𝒊</m:t>
                      </m:r>
                      <m:r>
                        <a:rPr lang="en-GB" sz="1600" b="0" i="1" smtClean="0">
                          <a:latin typeface="Cambria Math"/>
                        </a:rPr>
                        <m:t>+2</m:t>
                      </m:r>
                      <m:r>
                        <a:rPr lang="en-GB" sz="1600" b="1" i="1" smtClean="0">
                          <a:latin typeface="Cambria Math"/>
                        </a:rPr>
                        <m:t>𝒊</m:t>
                      </m:r>
                      <m:r>
                        <a:rPr lang="en-GB" sz="16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GB" sz="1600" b="1" i="1" smtClean="0">
                          <a:latin typeface="Cambria Math"/>
                        </a:rPr>
                        <m:t>𝒋</m:t>
                      </m:r>
                      <m:r>
                        <a:rPr lang="en-GB" sz="1600" b="0" i="1" smtClean="0">
                          <a:latin typeface="Cambria Math"/>
                        </a:rPr>
                        <m:t>−3</m:t>
                      </m:r>
                      <m:r>
                        <a:rPr lang="en-GB" sz="1600" b="1" i="1" smtClean="0"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105400"/>
                <a:ext cx="2556534" cy="58644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572000" y="5791200"/>
                <a:ext cx="2907399" cy="650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/>
                        </a:rPr>
                        <m:t>𝒓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i="1">
                                  <a:latin typeface="Cambria Math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GB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6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GB" sz="1600" i="1">
                              <a:latin typeface="Cambria Math"/>
                            </a:rPr>
                            <m:t>+2</m:t>
                          </m:r>
                        </m:e>
                      </m:d>
                      <m:r>
                        <a:rPr lang="en-GB" sz="1600" b="1" i="1" smtClean="0">
                          <a:latin typeface="Cambria Math"/>
                        </a:rPr>
                        <m:t>𝒊</m:t>
                      </m:r>
                      <m:r>
                        <a:rPr lang="en-GB" sz="16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600" i="1">
                                  <a:latin typeface="Cambria Math"/>
                                </a:rPr>
                                <m:t>6</m:t>
                              </m:r>
                            </m:den>
                          </m:f>
                          <m:sSup>
                            <m:sSup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sz="1600" i="1">
                              <a:latin typeface="Cambria Math"/>
                            </a:rPr>
                            <m:t>−3</m:t>
                          </m:r>
                        </m:e>
                      </m:d>
                      <m:r>
                        <a:rPr lang="en-GB" sz="1600" b="1" i="1" smtClean="0"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791200"/>
                <a:ext cx="2907399" cy="65056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/>
          <p:cNvSpPr/>
          <p:nvPr/>
        </p:nvSpPr>
        <p:spPr>
          <a:xfrm>
            <a:off x="7239000" y="5486400"/>
            <a:ext cx="381000" cy="6858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c 29"/>
          <p:cNvSpPr/>
          <p:nvPr/>
        </p:nvSpPr>
        <p:spPr>
          <a:xfrm>
            <a:off x="7239000" y="4800600"/>
            <a:ext cx="381000" cy="6858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533443" y="4836110"/>
                <a:ext cx="16105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Putting the </a:t>
                </a:r>
                <a14:m>
                  <m:oMath xmlns:m="http://schemas.openxmlformats.org/officeDocument/2006/math">
                    <m:r>
                      <a:rPr lang="en-GB" sz="1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terms together</a:t>
                </a:r>
                <a:endParaRPr lang="en-GB" sz="1400" baseline="-250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443" y="4836110"/>
                <a:ext cx="1610557" cy="523220"/>
              </a:xfrm>
              <a:prstGeom prst="rect">
                <a:avLst/>
              </a:prstGeom>
              <a:blipFill>
                <a:blip r:embed="rId15"/>
                <a:stretch>
                  <a:fillRect t="-1163" r="-3030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620000" y="5486400"/>
                <a:ext cx="15240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Factorising the </a:t>
                </a:r>
                <a14:m>
                  <m:oMath xmlns:m="http://schemas.openxmlformats.org/officeDocument/2006/math">
                    <m:r>
                      <a:rPr lang="en-GB" sz="1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terms separately</a:t>
                </a:r>
                <a:endParaRPr lang="en-GB" sz="1400" baseline="-250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486400"/>
                <a:ext cx="1524000" cy="738664"/>
              </a:xfrm>
              <a:prstGeom prst="rect">
                <a:avLst/>
              </a:prstGeom>
              <a:blipFill>
                <a:blip r:embed="rId16"/>
                <a:stretch>
                  <a:fillRect t="-1653" r="-2000" b="-74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タイトル 1">
            <a:extLst>
              <a:ext uri="{FF2B5EF4-FFF2-40B4-BE49-F238E27FC236}">
                <a16:creationId xmlns:a16="http://schemas.microsoft.com/office/drawing/2014/main" id="{588969E9-169B-4200-B0C1-5F0CE5521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Further Kinematics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4" name="コンテンツ プレースホルダー 2">
            <a:extLst>
              <a:ext uri="{FF2B5EF4-FFF2-40B4-BE49-F238E27FC236}">
                <a16:creationId xmlns:a16="http://schemas.microsoft.com/office/drawing/2014/main" id="{8FA4BBF1-B30A-412D-B279-373D3492CD4E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8E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16E09E1-3B13-4726-9DBB-50DBF0D5C8F8}"/>
              </a:ext>
            </a:extLst>
          </p:cNvPr>
          <p:cNvSpPr txBox="1"/>
          <p:nvPr/>
        </p:nvSpPr>
        <p:spPr>
          <a:xfrm>
            <a:off x="3422210" y="1241467"/>
            <a:ext cx="565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  <a:sym typeface="Wingdings" panose="05000000000000000000" pitchFamily="2" charset="2"/>
              </a:rPr>
              <a:t> We need to integrate the velocity to find the position vector</a:t>
            </a:r>
            <a:endParaRPr lang="en-GB" sz="1400" dirty="0"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221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6" grpId="0" animBg="1"/>
      <p:bldP spid="17" grpId="0"/>
      <p:bldP spid="18" grpId="0" animBg="1"/>
      <p:bldP spid="19" grpId="0" animBg="1"/>
      <p:bldP spid="20" grpId="0"/>
      <p:bldP spid="21" grpId="0"/>
      <p:bldP spid="22" grpId="0" animBg="1"/>
      <p:bldP spid="22" grpId="1" animBg="1"/>
      <p:bldP spid="25" grpId="0" animBg="1"/>
      <p:bldP spid="25" grpId="1" animBg="1"/>
      <p:bldP spid="26" grpId="0"/>
      <p:bldP spid="27" grpId="0"/>
      <p:bldP spid="29" grpId="0" animBg="1"/>
      <p:bldP spid="30" grpId="0" animBg="1"/>
      <p:bldP spid="31" grpId="0"/>
      <p:bldP spid="32" grpId="0"/>
      <p:bldP spid="3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3505200" cy="48768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b="1" dirty="0">
                    <a:latin typeface="Comic Sans MS" panose="030F0702030302020204" pitchFamily="66" charset="0"/>
                  </a:rPr>
                  <a:t>You need to be able to solve problems where you have to integrate vectors</a:t>
                </a: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GB" sz="1400" b="1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GB" sz="1400" dirty="0">
                    <a:latin typeface="Comic Sans MS" pitchFamily="66" charset="0"/>
                  </a:rPr>
                  <a:t>A particle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is moving in a plane so that, at time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seconds, its acceleration is:</a:t>
                </a:r>
              </a:p>
              <a:p>
                <a:pPr marL="0" indent="0" algn="ctr">
                  <a:buNone/>
                </a:pP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GB" sz="1400" dirty="0">
                    <a:latin typeface="Comic Sans MS" pitchFamily="66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, the velocity of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GB" sz="14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itchFamily="66" charset="0"/>
                  </a:rPr>
                  <a:t> and the position vector of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GB" sz="14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sz="1400" i="1" dirty="0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GB" sz="1400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with respect to a fixed origin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. Find:</a:t>
                </a:r>
              </a:p>
              <a:p>
                <a:pPr marL="0" indent="0" algn="ctr">
                  <a:buNone/>
                </a:pPr>
                <a:endParaRPr lang="en-GB" sz="1400" dirty="0">
                  <a:latin typeface="Comic Sans MS" pitchFamily="66" charset="0"/>
                </a:endParaRPr>
              </a:p>
              <a:p>
                <a:pPr algn="ctr">
                  <a:buAutoNum type="alphaLcParenR"/>
                </a:pPr>
                <a:r>
                  <a:rPr lang="en-GB" sz="1400" dirty="0">
                    <a:latin typeface="Comic Sans MS" pitchFamily="66" charset="0"/>
                  </a:rPr>
                  <a:t>The angle between the direction of motion of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, when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algn="ctr">
                  <a:buAutoNum type="alphaLcParenR"/>
                </a:pPr>
                <a:endParaRPr lang="en-GB" sz="1400" dirty="0">
                  <a:latin typeface="Comic Sans MS" pitchFamily="66" charset="0"/>
                </a:endParaRPr>
              </a:p>
              <a:p>
                <a:pPr algn="ctr">
                  <a:buAutoNum type="alphaLcParenR"/>
                </a:pPr>
                <a:r>
                  <a:rPr lang="en-GB" sz="1400" dirty="0">
                    <a:latin typeface="Comic Sans MS" pitchFamily="66" charset="0"/>
                  </a:rPr>
                  <a:t>The distance of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3505200" cy="4876800"/>
              </a:xfrm>
              <a:blipFill>
                <a:blip r:embed="rId3"/>
                <a:stretch>
                  <a:fillRect l="-348" t="-250" r="-2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57922" y="3141955"/>
                <a:ext cx="1983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/>
                        </a:rPr>
                        <m:t>𝒂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GB" sz="16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−2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sz="1600" b="1" i="1" smtClean="0">
                              <a:latin typeface="Cambria Math"/>
                            </a:rPr>
                            <m:t>𝒋</m:t>
                          </m:r>
                        </m:e>
                      </m:d>
                      <m:r>
                        <a:rPr lang="en-GB" sz="1600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922" y="3141955"/>
                <a:ext cx="1983172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00600" y="1808430"/>
                <a:ext cx="13312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/>
                        </a:rPr>
                        <m:t>𝒂</m:t>
                      </m:r>
                      <m:r>
                        <a:rPr lang="en-GB" sz="1600" b="0" i="1" smtClean="0">
                          <a:latin typeface="Cambria Math"/>
                        </a:rPr>
                        <m:t>=4</m:t>
                      </m:r>
                      <m:r>
                        <a:rPr lang="en-GB" sz="1600" b="1" i="1" smtClean="0">
                          <a:latin typeface="Cambria Math"/>
                        </a:rPr>
                        <m:t>𝒊</m:t>
                      </m:r>
                      <m:r>
                        <a:rPr lang="en-GB" sz="1600" b="0" i="1" smtClean="0">
                          <a:latin typeface="Cambria Math"/>
                        </a:rPr>
                        <m:t>−2</m:t>
                      </m:r>
                      <m:r>
                        <a:rPr lang="en-GB" sz="1600" b="0" i="1" smtClean="0">
                          <a:latin typeface="Cambria Math"/>
                        </a:rPr>
                        <m:t>𝑡</m:t>
                      </m:r>
                      <m:r>
                        <a:rPr lang="en-GB" sz="1600" b="1" i="1" smtClean="0"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808430"/>
                <a:ext cx="1331262" cy="338554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00600" y="2341830"/>
                <a:ext cx="17818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/>
                        </a:rPr>
                        <m:t>𝒗</m:t>
                      </m:r>
                      <m:r>
                        <a:rPr lang="en-GB" sz="1600" b="0" i="1" smtClean="0">
                          <a:latin typeface="Cambria Math"/>
                        </a:rPr>
                        <m:t>=4</m:t>
                      </m:r>
                      <m:r>
                        <a:rPr lang="en-GB" sz="1600" b="0" i="1" smtClean="0">
                          <a:latin typeface="Cambria Math"/>
                        </a:rPr>
                        <m:t>𝑡</m:t>
                      </m:r>
                      <m:r>
                        <a:rPr lang="en-GB" sz="1600" b="1" i="1" smtClean="0">
                          <a:latin typeface="Cambria Math"/>
                        </a:rPr>
                        <m:t>𝒊</m:t>
                      </m:r>
                      <m:r>
                        <a:rPr lang="en-GB" sz="16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600" b="1" i="1" smtClean="0">
                          <a:latin typeface="Cambria Math"/>
                        </a:rPr>
                        <m:t>𝒋</m:t>
                      </m:r>
                      <m:r>
                        <a:rPr lang="en-GB" sz="1600" b="0" i="1" smtClean="0">
                          <a:latin typeface="Cambria Math"/>
                        </a:rPr>
                        <m:t>+</m:t>
                      </m:r>
                      <m:r>
                        <a:rPr lang="en-GB" sz="16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341830"/>
                <a:ext cx="1781898" cy="338554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24400" y="2875230"/>
                <a:ext cx="22538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6</m:t>
                      </m:r>
                      <m:r>
                        <a:rPr lang="en-GB" sz="1600" b="1" i="1" smtClean="0">
                          <a:latin typeface="Cambria Math"/>
                        </a:rPr>
                        <m:t>𝒊</m:t>
                      </m:r>
                      <m:r>
                        <a:rPr lang="en-GB" sz="1600" b="0" i="1" smtClean="0">
                          <a:latin typeface="Cambria Math"/>
                        </a:rPr>
                        <m:t>=4(3)</m:t>
                      </m:r>
                      <m:r>
                        <a:rPr lang="en-GB" sz="1600" b="1" i="1" smtClean="0">
                          <a:latin typeface="Cambria Math"/>
                        </a:rPr>
                        <m:t>𝒊</m:t>
                      </m:r>
                      <m:r>
                        <a:rPr lang="en-GB" sz="16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(3)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600" b="1" i="1" smtClean="0">
                          <a:latin typeface="Cambria Math"/>
                        </a:rPr>
                        <m:t>𝒋</m:t>
                      </m:r>
                      <m:r>
                        <a:rPr lang="en-GB" sz="1600" b="0" i="1" smtClean="0">
                          <a:latin typeface="Cambria Math"/>
                        </a:rPr>
                        <m:t>+</m:t>
                      </m:r>
                      <m:r>
                        <a:rPr lang="en-GB" sz="16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875230"/>
                <a:ext cx="2253887" cy="338554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724400" y="3408630"/>
                <a:ext cx="18093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6</m:t>
                      </m:r>
                      <m:r>
                        <a:rPr lang="en-GB" sz="1600" b="1" i="1" smtClean="0">
                          <a:latin typeface="Cambria Math"/>
                        </a:rPr>
                        <m:t>𝒊</m:t>
                      </m:r>
                      <m:r>
                        <a:rPr lang="en-GB" sz="1600" b="0" i="1" smtClean="0">
                          <a:latin typeface="Cambria Math"/>
                        </a:rPr>
                        <m:t>=12</m:t>
                      </m:r>
                      <m:r>
                        <a:rPr lang="en-GB" sz="1600" b="1" i="1" smtClean="0">
                          <a:latin typeface="Cambria Math"/>
                        </a:rPr>
                        <m:t>𝒊</m:t>
                      </m:r>
                      <m:r>
                        <a:rPr lang="en-GB" sz="1600" b="0" i="1" smtClean="0">
                          <a:latin typeface="Cambria Math"/>
                        </a:rPr>
                        <m:t>−9</m:t>
                      </m:r>
                      <m:r>
                        <a:rPr lang="en-GB" sz="1600" b="1" i="1" smtClean="0">
                          <a:latin typeface="Cambria Math"/>
                        </a:rPr>
                        <m:t>𝒋</m:t>
                      </m:r>
                      <m:r>
                        <a:rPr lang="en-GB" sz="1600" b="0" i="1" smtClean="0">
                          <a:latin typeface="Cambria Math"/>
                        </a:rPr>
                        <m:t>+</m:t>
                      </m:r>
                      <m:r>
                        <a:rPr lang="en-GB" sz="16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408630"/>
                <a:ext cx="1809341" cy="338554"/>
              </a:xfrm>
              <a:prstGeom prst="rect">
                <a:avLst/>
              </a:prstGeom>
              <a:blipFill>
                <a:blip r:embed="rId8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038600" y="3942030"/>
                <a:ext cx="1600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/>
                        </a:rPr>
                        <m:t>−</m:t>
                      </m:r>
                      <m:r>
                        <a:rPr lang="en-GB" sz="1600" b="0" i="1" smtClean="0">
                          <a:latin typeface="Cambria Math"/>
                        </a:rPr>
                        <m:t>6</m:t>
                      </m:r>
                      <m:r>
                        <a:rPr lang="en-GB" sz="1600" b="1" i="1" smtClean="0">
                          <a:latin typeface="Cambria Math"/>
                        </a:rPr>
                        <m:t>𝒊</m:t>
                      </m:r>
                      <m:r>
                        <a:rPr lang="en-GB" sz="1600" b="1" i="1" smtClean="0">
                          <a:latin typeface="Cambria Math"/>
                        </a:rPr>
                        <m:t>+</m:t>
                      </m:r>
                      <m:r>
                        <a:rPr lang="en-GB" sz="1600" b="0" i="1" smtClean="0">
                          <a:latin typeface="Cambria Math"/>
                        </a:rPr>
                        <m:t>9</m:t>
                      </m:r>
                      <m:r>
                        <a:rPr lang="en-GB" sz="1600" b="1" i="1" smtClean="0">
                          <a:latin typeface="Cambria Math"/>
                        </a:rPr>
                        <m:t>𝒋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942030"/>
                <a:ext cx="1600200" cy="338554"/>
              </a:xfrm>
              <a:prstGeom prst="rect">
                <a:avLst/>
              </a:prstGeom>
              <a:blipFill>
                <a:blip r:embed="rId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343400" y="4704030"/>
                <a:ext cx="22758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/>
                        </a:rPr>
                        <m:t>𝒗</m:t>
                      </m:r>
                      <m:r>
                        <a:rPr lang="en-GB" sz="1600" b="0" i="1" smtClean="0">
                          <a:latin typeface="Cambria Math"/>
                        </a:rPr>
                        <m:t>=4</m:t>
                      </m:r>
                      <m:r>
                        <a:rPr lang="en-GB" sz="1600" b="0" i="1" smtClean="0">
                          <a:latin typeface="Cambria Math"/>
                        </a:rPr>
                        <m:t>𝑡</m:t>
                      </m:r>
                      <m:r>
                        <a:rPr lang="en-GB" sz="1600" b="1" i="1" smtClean="0">
                          <a:latin typeface="Cambria Math"/>
                        </a:rPr>
                        <m:t>𝒊</m:t>
                      </m:r>
                      <m:r>
                        <a:rPr lang="en-GB" sz="16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600" b="1" i="1" smtClean="0">
                          <a:latin typeface="Cambria Math"/>
                        </a:rPr>
                        <m:t>𝒋</m:t>
                      </m:r>
                      <m:r>
                        <a:rPr lang="en-GB" sz="1600" b="0" i="1" smtClean="0">
                          <a:latin typeface="Cambria Math"/>
                        </a:rPr>
                        <m:t>−6</m:t>
                      </m:r>
                      <m:r>
                        <a:rPr lang="en-GB" sz="1600" b="1" i="1" smtClean="0">
                          <a:latin typeface="Cambria Math"/>
                        </a:rPr>
                        <m:t>𝒊</m:t>
                      </m:r>
                      <m:r>
                        <a:rPr lang="en-GB" sz="1600" b="0" i="1" smtClean="0">
                          <a:latin typeface="Cambria Math"/>
                        </a:rPr>
                        <m:t>+9</m:t>
                      </m:r>
                      <m:r>
                        <a:rPr lang="en-GB" sz="1600" b="1" i="1" smtClean="0"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704030"/>
                <a:ext cx="2275879" cy="338554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267200" y="5161230"/>
                <a:ext cx="27056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/>
                        </a:rPr>
                        <m:t>𝒗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−6</m:t>
                          </m:r>
                        </m:e>
                      </m:d>
                      <m:r>
                        <a:rPr lang="en-GB" sz="1600" b="1" i="1" smtClean="0">
                          <a:latin typeface="Cambria Math"/>
                        </a:rPr>
                        <m:t>𝒊</m:t>
                      </m:r>
                      <m:r>
                        <a:rPr lang="en-GB" sz="1600" b="0" i="1" smtClean="0">
                          <a:latin typeface="Cambria Math"/>
                        </a:rPr>
                        <m:t>+(−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/>
                        </a:rPr>
                        <m:t>+9)</m:t>
                      </m:r>
                      <m:r>
                        <a:rPr lang="en-GB" sz="1600" b="1" i="1" smtClean="0"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161230"/>
                <a:ext cx="2705612" cy="338554"/>
              </a:xfrm>
              <a:prstGeom prst="rect">
                <a:avLst/>
              </a:prstGeom>
              <a:blipFill>
                <a:blip r:embed="rId1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267200" y="5618430"/>
                <a:ext cx="29978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/>
                        </a:rPr>
                        <m:t>𝒗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4(2)−6</m:t>
                          </m:r>
                        </m:e>
                      </m:d>
                      <m:r>
                        <a:rPr lang="en-GB" sz="1600" b="1" i="1" smtClean="0">
                          <a:latin typeface="Cambria Math"/>
                        </a:rPr>
                        <m:t>𝒊</m:t>
                      </m:r>
                      <m:r>
                        <a:rPr lang="en-GB" sz="1600" b="0" i="1" smtClean="0">
                          <a:latin typeface="Cambria Math"/>
                        </a:rPr>
                        <m:t>+(−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(2)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/>
                        </a:rPr>
                        <m:t>+9)</m:t>
                      </m:r>
                      <m:r>
                        <a:rPr lang="en-GB" sz="1600" b="1" i="1" smtClean="0"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618430"/>
                <a:ext cx="2997897" cy="338554"/>
              </a:xfrm>
              <a:prstGeom prst="rect">
                <a:avLst/>
              </a:prstGeom>
              <a:blipFill>
                <a:blip r:embed="rId1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267201" y="6075630"/>
                <a:ext cx="13715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/>
                        </a:rPr>
                        <m:t>𝒗</m:t>
                      </m:r>
                      <m:r>
                        <a:rPr lang="en-GB" sz="1600" b="0" i="1" smtClean="0">
                          <a:latin typeface="Cambria Math"/>
                        </a:rPr>
                        <m:t>=2</m:t>
                      </m:r>
                      <m:r>
                        <a:rPr lang="en-GB" sz="1600" b="1" i="1" smtClean="0">
                          <a:latin typeface="Cambria Math"/>
                        </a:rPr>
                        <m:t>𝒊</m:t>
                      </m:r>
                      <m:r>
                        <a:rPr lang="en-GB" sz="1600" b="0" i="1" smtClean="0">
                          <a:latin typeface="Cambria Math"/>
                        </a:rPr>
                        <m:t>+5</m:t>
                      </m:r>
                      <m:r>
                        <a:rPr lang="en-GB" sz="1600" b="1" i="1" smtClean="0"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1" y="6075630"/>
                <a:ext cx="1371599" cy="338554"/>
              </a:xfrm>
              <a:prstGeom prst="rect">
                <a:avLst/>
              </a:prstGeom>
              <a:blipFill>
                <a:blip r:embed="rId1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 20"/>
          <p:cNvSpPr/>
          <p:nvPr/>
        </p:nvSpPr>
        <p:spPr>
          <a:xfrm>
            <a:off x="6553200" y="1960830"/>
            <a:ext cx="377588" cy="5334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934200" y="1960830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Integrate to get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, include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GB" sz="1400" b="1" baseline="-250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1960830"/>
                <a:ext cx="1600200" cy="523220"/>
              </a:xfrm>
              <a:prstGeom prst="rect">
                <a:avLst/>
              </a:prstGeom>
              <a:blipFill>
                <a:blip r:embed="rId14"/>
                <a:stretch>
                  <a:fillRect t="-2353" r="-3435" b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/>
          <p:cNvSpPr/>
          <p:nvPr/>
        </p:nvSpPr>
        <p:spPr>
          <a:xfrm>
            <a:off x="6781800" y="2494230"/>
            <a:ext cx="377588" cy="5334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c 23"/>
          <p:cNvSpPr/>
          <p:nvPr/>
        </p:nvSpPr>
        <p:spPr>
          <a:xfrm>
            <a:off x="6781800" y="3027630"/>
            <a:ext cx="377588" cy="5334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c 24"/>
          <p:cNvSpPr/>
          <p:nvPr/>
        </p:nvSpPr>
        <p:spPr>
          <a:xfrm>
            <a:off x="6324600" y="3637230"/>
            <a:ext cx="377588" cy="5334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3962400" y="4475430"/>
            <a:ext cx="4655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638800" y="4704030"/>
            <a:ext cx="914400" cy="381000"/>
          </a:xfrm>
          <a:prstGeom prst="rect">
            <a:avLst/>
          </a:prstGeom>
          <a:noFill/>
          <a:ln w="349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6172200" y="2341830"/>
            <a:ext cx="381000" cy="381000"/>
          </a:xfrm>
          <a:prstGeom prst="rect">
            <a:avLst/>
          </a:prstGeom>
          <a:noFill/>
          <a:ln w="349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086600" y="2494230"/>
                <a:ext cx="1905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, we know the velocity is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GB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n-GB" sz="1400" b="1" baseline="-250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2494230"/>
                <a:ext cx="1905000" cy="523220"/>
              </a:xfrm>
              <a:prstGeom prst="rect">
                <a:avLst/>
              </a:prstGeom>
              <a:blipFill>
                <a:blip r:embed="rId15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7086600" y="310383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Calculate terms</a:t>
            </a:r>
            <a:endParaRPr lang="en-GB" sz="1400" b="1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629400" y="3637230"/>
                <a:ext cx="2057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Rearrange to get the missing vector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GB" sz="1400" b="1" baseline="-250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637230"/>
                <a:ext cx="2057400" cy="523220"/>
              </a:xfrm>
              <a:prstGeom prst="rect">
                <a:avLst/>
              </a:prstGeom>
              <a:blipFill>
                <a:blip r:embed="rId16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/>
          <p:cNvSpPr/>
          <p:nvPr/>
        </p:nvSpPr>
        <p:spPr>
          <a:xfrm>
            <a:off x="6781800" y="4856430"/>
            <a:ext cx="381000" cy="4572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c 32"/>
          <p:cNvSpPr/>
          <p:nvPr/>
        </p:nvSpPr>
        <p:spPr>
          <a:xfrm>
            <a:off x="7010400" y="5389830"/>
            <a:ext cx="381000" cy="4572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/>
          <p:cNvSpPr/>
          <p:nvPr/>
        </p:nvSpPr>
        <p:spPr>
          <a:xfrm>
            <a:off x="7010400" y="5847030"/>
            <a:ext cx="381000" cy="4572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086600" y="4780230"/>
                <a:ext cx="1981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Group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terms and factorise</a:t>
                </a:r>
                <a:endParaRPr lang="en-GB" sz="1400" b="1" baseline="-250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4780230"/>
                <a:ext cx="1981200" cy="523220"/>
              </a:xfrm>
              <a:prstGeom prst="rect">
                <a:avLst/>
              </a:prstGeom>
              <a:blipFill>
                <a:blip r:embed="rId17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315199" y="5358019"/>
                <a:ext cx="19086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Sub in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to find the velocity vector</a:t>
                </a:r>
                <a:endParaRPr lang="en-GB" sz="1400" b="1" baseline="-250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199" y="5358019"/>
                <a:ext cx="1908699" cy="523220"/>
              </a:xfrm>
              <a:prstGeom prst="rect">
                <a:avLst/>
              </a:prstGeom>
              <a:blipFill>
                <a:blip r:embed="rId18"/>
                <a:stretch>
                  <a:fillRect t="-2326" r="-319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7294728" y="599943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Calculate terms</a:t>
            </a:r>
            <a:endParaRPr lang="en-GB" sz="1400" b="1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8" name="タイトル 1">
            <a:extLst>
              <a:ext uri="{FF2B5EF4-FFF2-40B4-BE49-F238E27FC236}">
                <a16:creationId xmlns:a16="http://schemas.microsoft.com/office/drawing/2014/main" id="{CCAE816D-2EE3-4687-AFF1-4D70575B8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Further Kinematics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9" name="コンテンツ プレースホルダー 2">
            <a:extLst>
              <a:ext uri="{FF2B5EF4-FFF2-40B4-BE49-F238E27FC236}">
                <a16:creationId xmlns:a16="http://schemas.microsoft.com/office/drawing/2014/main" id="{E9110DCD-BD29-49AE-B244-8389738A2AE6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8E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4F18CA7-3255-46FD-AE25-F73ADDD8B8CF}"/>
              </a:ext>
            </a:extLst>
          </p:cNvPr>
          <p:cNvSpPr txBox="1"/>
          <p:nvPr/>
        </p:nvSpPr>
        <p:spPr>
          <a:xfrm>
            <a:off x="3956364" y="1223360"/>
            <a:ext cx="511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  <a:sym typeface="Wingdings" panose="05000000000000000000" pitchFamily="2" charset="2"/>
              </a:rPr>
              <a:t> We need to integrate the acceleration to find the velocity, since this will be the direction of motion</a:t>
            </a:r>
            <a:endParaRPr lang="en-GB" sz="1400" dirty="0"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754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2" grpId="0"/>
      <p:bldP spid="23" grpId="0" animBg="1"/>
      <p:bldP spid="24" grpId="0" animBg="1"/>
      <p:bldP spid="25" grpId="0" animBg="1"/>
      <p:bldP spid="27" grpId="0" animBg="1"/>
      <p:bldP spid="27" grpId="1" animBg="1"/>
      <p:bldP spid="28" grpId="0" animBg="1"/>
      <p:bldP spid="28" grpId="1" animBg="1"/>
      <p:bldP spid="29" grpId="0"/>
      <p:bldP spid="30" grpId="0"/>
      <p:bldP spid="31" grpId="0"/>
      <p:bldP spid="32" grpId="0" animBg="1"/>
      <p:bldP spid="33" grpId="0" animBg="1"/>
      <p:bldP spid="34" grpId="0" animBg="1"/>
      <p:bldP spid="35" grpId="0"/>
      <p:bldP spid="36" grpId="0"/>
      <p:bldP spid="37" grpId="0"/>
      <p:bldP spid="4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3505200" cy="48768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b="1" dirty="0">
                    <a:latin typeface="Comic Sans MS" panose="030F0702030302020204" pitchFamily="66" charset="0"/>
                  </a:rPr>
                  <a:t>You need to be able to solve problems where you have to integrate vectors</a:t>
                </a: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GB" sz="1400" b="1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GB" sz="1400" dirty="0">
                    <a:latin typeface="Comic Sans MS" pitchFamily="66" charset="0"/>
                  </a:rPr>
                  <a:t>A particle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is moving in a plane so that, at time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seconds, its acceleration is:</a:t>
                </a:r>
              </a:p>
              <a:p>
                <a:pPr marL="0" indent="0" algn="ctr">
                  <a:buNone/>
                </a:pP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GB" sz="1400" dirty="0">
                    <a:latin typeface="Comic Sans MS" pitchFamily="66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i="1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, the velocity of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GB" sz="14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400" i="1" dirty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itchFamily="66" charset="0"/>
                  </a:rPr>
                  <a:t> and the position vector of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GB" sz="1400" b="1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GB" sz="1400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sz="1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4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with respect to a fixed origin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. Find:</a:t>
                </a:r>
              </a:p>
              <a:p>
                <a:pPr marL="0" indent="0" algn="ctr">
                  <a:buNone/>
                </a:pPr>
                <a:endParaRPr lang="en-GB" sz="1400" dirty="0">
                  <a:latin typeface="Comic Sans MS" pitchFamily="66" charset="0"/>
                </a:endParaRPr>
              </a:p>
              <a:p>
                <a:pPr algn="ctr">
                  <a:buAutoNum type="alphaLcParenR"/>
                </a:pPr>
                <a:r>
                  <a:rPr lang="en-GB" sz="1400" dirty="0">
                    <a:latin typeface="Comic Sans MS" pitchFamily="66" charset="0"/>
                  </a:rPr>
                  <a:t>The angle between the direction of motion of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GB" sz="1400" b="1" i="1" dirty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, when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algn="ctr">
                  <a:buAutoNum type="alphaLcParenR"/>
                </a:pPr>
                <a:endParaRPr lang="en-GB" sz="1400" dirty="0">
                  <a:latin typeface="Comic Sans MS" pitchFamily="66" charset="0"/>
                </a:endParaRPr>
              </a:p>
              <a:p>
                <a:pPr algn="ctr">
                  <a:buAutoNum type="alphaLcParenR"/>
                </a:pPr>
                <a:r>
                  <a:rPr lang="en-GB" sz="1400" dirty="0">
                    <a:latin typeface="Comic Sans MS" pitchFamily="66" charset="0"/>
                  </a:rPr>
                  <a:t>The distance of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3505200" cy="4876800"/>
              </a:xfrm>
              <a:blipFill>
                <a:blip r:embed="rId3"/>
                <a:stretch>
                  <a:fillRect l="-348" t="-250" r="-2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343400" y="1524000"/>
                <a:ext cx="13715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/>
                        </a:rPr>
                        <m:t>𝒗</m:t>
                      </m:r>
                      <m:r>
                        <a:rPr lang="en-GB" sz="1600" b="0" i="1" smtClean="0">
                          <a:latin typeface="Cambria Math"/>
                        </a:rPr>
                        <m:t>=2</m:t>
                      </m:r>
                      <m:r>
                        <a:rPr lang="en-GB" sz="1600" b="1" i="1" smtClean="0">
                          <a:latin typeface="Cambria Math"/>
                        </a:rPr>
                        <m:t>𝒊</m:t>
                      </m:r>
                      <m:r>
                        <a:rPr lang="en-GB" sz="1600" b="0" i="1" smtClean="0">
                          <a:latin typeface="Cambria Math"/>
                        </a:rPr>
                        <m:t>+5</m:t>
                      </m:r>
                      <m:r>
                        <a:rPr lang="en-GB" sz="1600" b="1" i="1" smtClean="0"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524000"/>
                <a:ext cx="1371599" cy="338554"/>
              </a:xfrm>
              <a:prstGeom prst="rect">
                <a:avLst/>
              </a:prstGeom>
              <a:blipFill rotWithShape="1">
                <a:blip r:embed="rId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/>
          <p:cNvSpPr/>
          <p:nvPr/>
        </p:nvSpPr>
        <p:spPr>
          <a:xfrm>
            <a:off x="5334000" y="2743200"/>
            <a:ext cx="914400" cy="914400"/>
          </a:xfrm>
          <a:prstGeom prst="arc">
            <a:avLst>
              <a:gd name="adj1" fmla="val 19114048"/>
              <a:gd name="adj2" fmla="val 2086351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5943600" y="1981200"/>
            <a:ext cx="838200" cy="1143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943600" y="3124200"/>
            <a:ext cx="8382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781800" y="1981200"/>
            <a:ext cx="0" cy="114300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72200" y="281940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latin typeface="Comic Sans MS" pitchFamily="66" charset="0"/>
              </a:rPr>
              <a:t>θ</a:t>
            </a:r>
            <a:endParaRPr lang="en-GB" sz="1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410200" y="2133600"/>
                <a:ext cx="13715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2</m:t>
                      </m:r>
                      <m:r>
                        <a:rPr lang="en-GB" sz="1600" b="1" i="1" smtClean="0">
                          <a:latin typeface="Cambria Math"/>
                        </a:rPr>
                        <m:t>𝒊</m:t>
                      </m:r>
                      <m:r>
                        <a:rPr lang="en-GB" sz="1600" b="0" i="1" smtClean="0">
                          <a:latin typeface="Cambria Math"/>
                        </a:rPr>
                        <m:t>+5</m:t>
                      </m:r>
                      <m:r>
                        <a:rPr lang="en-GB" sz="1600" b="1" i="1" smtClean="0"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133600"/>
                <a:ext cx="1371599" cy="338554"/>
              </a:xfrm>
              <a:prstGeom prst="rect">
                <a:avLst/>
              </a:prstGeom>
              <a:blipFill rotWithShape="1">
                <a:blip r:embed="rId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096000" y="31242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  <m:r>
                        <a:rPr lang="en-GB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GB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24200"/>
                <a:ext cx="457200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781800" y="23622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5</m:t>
                      </m:r>
                      <m:r>
                        <a:rPr lang="en-GB" sz="16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6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2362200"/>
                <a:ext cx="457200" cy="338554"/>
              </a:xfrm>
              <a:prstGeom prst="rect">
                <a:avLst/>
              </a:prstGeom>
              <a:blipFill>
                <a:blip r:embed="rId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191000" y="3505200"/>
                <a:ext cx="1197572" cy="534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𝑇𝑎𝑛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𝑂𝑝𝑝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𝐴𝑑𝑗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3505200"/>
                <a:ext cx="1197572" cy="534826"/>
              </a:xfrm>
              <a:prstGeom prst="rect">
                <a:avLst/>
              </a:prstGeom>
              <a:blipFill rotWithShape="1"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191000" y="4191000"/>
                <a:ext cx="974176" cy="5000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𝑇𝑎𝑛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191000"/>
                <a:ext cx="974176" cy="50000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495800" y="4800600"/>
                <a:ext cx="1394869" cy="57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𝑇𝑎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GB" sz="1400" i="1">
                                  <a:latin typeface="Cambria Math"/>
                                  <a:ea typeface="Cambria Math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GB" sz="14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800600"/>
                <a:ext cx="1394869" cy="57637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495800" y="5486400"/>
                <a:ext cx="967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=68.2°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486400"/>
                <a:ext cx="967765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rc 51"/>
          <p:cNvSpPr/>
          <p:nvPr/>
        </p:nvSpPr>
        <p:spPr>
          <a:xfrm>
            <a:off x="5486400" y="3810000"/>
            <a:ext cx="381000" cy="6858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5791200" y="38100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Sub in </a:t>
            </a:r>
            <a:r>
              <a:rPr lang="en-GB" sz="1400" dirty="0" err="1">
                <a:solidFill>
                  <a:srgbClr val="FF0000"/>
                </a:solidFill>
                <a:latin typeface="Comic Sans MS" pitchFamily="66" charset="0"/>
              </a:rPr>
              <a:t>opp</a:t>
            </a:r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 and </a:t>
            </a:r>
            <a:r>
              <a:rPr lang="en-GB" sz="1400" dirty="0" err="1">
                <a:solidFill>
                  <a:srgbClr val="FF0000"/>
                </a:solidFill>
                <a:latin typeface="Comic Sans MS" pitchFamily="66" charset="0"/>
              </a:rPr>
              <a:t>adj</a:t>
            </a:r>
            <a:endParaRPr lang="en-GB" sz="1400" b="1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4" name="Arc 53"/>
          <p:cNvSpPr/>
          <p:nvPr/>
        </p:nvSpPr>
        <p:spPr>
          <a:xfrm>
            <a:off x="5867400" y="4495800"/>
            <a:ext cx="381000" cy="6096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Arc 54"/>
          <p:cNvSpPr/>
          <p:nvPr/>
        </p:nvSpPr>
        <p:spPr>
          <a:xfrm>
            <a:off x="5867400" y="5105400"/>
            <a:ext cx="381000" cy="5334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/>
          <p:cNvSpPr txBox="1"/>
          <p:nvPr/>
        </p:nvSpPr>
        <p:spPr>
          <a:xfrm>
            <a:off x="6096000" y="457200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Inverse Tan</a:t>
            </a:r>
            <a:endParaRPr lang="en-GB" sz="1400" b="1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19800" y="50292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This angle is the one we want</a:t>
            </a:r>
          </a:p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It is between the direction of motion and the direction I (horizontal)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B0D7D352-8625-4C08-9A93-2CD9FB58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Further Kinematics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2" name="コンテンツ プレースホルダー 2">
            <a:extLst>
              <a:ext uri="{FF2B5EF4-FFF2-40B4-BE49-F238E27FC236}">
                <a16:creationId xmlns:a16="http://schemas.microsoft.com/office/drawing/2014/main" id="{C93399D4-9E2C-4711-A6C1-C405929214E4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8E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9">
                <a:extLst>
                  <a:ext uri="{FF2B5EF4-FFF2-40B4-BE49-F238E27FC236}">
                    <a16:creationId xmlns:a16="http://schemas.microsoft.com/office/drawing/2014/main" id="{4C516DF0-B9C6-4A47-A1DA-087BBE12CEA8}"/>
                  </a:ext>
                </a:extLst>
              </p:cNvPr>
              <p:cNvSpPr txBox="1"/>
              <p:nvPr/>
            </p:nvSpPr>
            <p:spPr>
              <a:xfrm>
                <a:off x="1057922" y="3141955"/>
                <a:ext cx="1983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/>
                        </a:rPr>
                        <m:t>𝒂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GB" sz="16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−2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sz="1600" b="1" i="1" smtClean="0">
                              <a:latin typeface="Cambria Math"/>
                            </a:rPr>
                            <m:t>𝒋</m:t>
                          </m:r>
                        </m:e>
                      </m:d>
                      <m:r>
                        <a:rPr lang="en-GB" sz="1600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3" name="TextBox 9">
                <a:extLst>
                  <a:ext uri="{FF2B5EF4-FFF2-40B4-BE49-F238E27FC236}">
                    <a16:creationId xmlns:a16="http://schemas.microsoft.com/office/drawing/2014/main" id="{4C516DF0-B9C6-4A47-A1DA-087BBE12C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922" y="3141955"/>
                <a:ext cx="1983172" cy="338554"/>
              </a:xfrm>
              <a:prstGeom prst="rect">
                <a:avLst/>
              </a:prstGeom>
              <a:blipFill>
                <a:blip r:embed="rId1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3907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3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 animBg="1"/>
      <p:bldP spid="53" grpId="0"/>
      <p:bldP spid="54" grpId="0" animBg="1"/>
      <p:bldP spid="55" grpId="0" animBg="1"/>
      <p:bldP spid="5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3505200" cy="48768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b="1" dirty="0">
                    <a:latin typeface="Comic Sans MS" panose="030F0702030302020204" pitchFamily="66" charset="0"/>
                  </a:rPr>
                  <a:t>You need to be able to solve problems where you have to integrate vectors</a:t>
                </a: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GB" sz="1400" b="1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GB" sz="1400" dirty="0">
                    <a:latin typeface="Comic Sans MS" pitchFamily="66" charset="0"/>
                  </a:rPr>
                  <a:t>A particle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is moving in a plane so that, at time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seconds, its acceleration is:</a:t>
                </a:r>
              </a:p>
              <a:p>
                <a:pPr marL="0" indent="0" algn="ctr">
                  <a:buNone/>
                </a:pP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GB" sz="1400" dirty="0">
                    <a:latin typeface="Comic Sans MS" pitchFamily="66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i="1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, the velocity of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GB" sz="14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400" i="1" dirty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itchFamily="66" charset="0"/>
                  </a:rPr>
                  <a:t> and the position vector of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GB" sz="1400" b="1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GB" sz="1400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sz="1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4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with respect to a fixed origin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. Find:</a:t>
                </a:r>
              </a:p>
              <a:p>
                <a:pPr marL="0" indent="0" algn="ctr">
                  <a:buNone/>
                </a:pPr>
                <a:endParaRPr lang="en-GB" sz="1400" dirty="0">
                  <a:latin typeface="Comic Sans MS" pitchFamily="66" charset="0"/>
                </a:endParaRPr>
              </a:p>
              <a:p>
                <a:pPr algn="ctr">
                  <a:buAutoNum type="alphaLcParenR"/>
                </a:pPr>
                <a:r>
                  <a:rPr lang="en-GB" sz="1400" dirty="0">
                    <a:latin typeface="Comic Sans MS" pitchFamily="66" charset="0"/>
                  </a:rPr>
                  <a:t>The angle between the direction of motion of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GB" sz="1400" b="1" i="1" dirty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, when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algn="ctr">
                  <a:buAutoNum type="alphaLcParenR"/>
                </a:pPr>
                <a:endParaRPr lang="en-GB" sz="1400" dirty="0">
                  <a:latin typeface="Comic Sans MS" pitchFamily="66" charset="0"/>
                </a:endParaRPr>
              </a:p>
              <a:p>
                <a:pPr algn="ctr">
                  <a:buAutoNum type="alphaLcParenR"/>
                </a:pPr>
                <a:r>
                  <a:rPr lang="en-GB" sz="1400" dirty="0">
                    <a:latin typeface="Comic Sans MS" pitchFamily="66" charset="0"/>
                  </a:rPr>
                  <a:t>The distance of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3505200" cy="4876800"/>
              </a:xfrm>
              <a:blipFill>
                <a:blip r:embed="rId3"/>
                <a:stretch>
                  <a:fillRect l="-348" t="-250" r="-2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1546934" y="5174941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>
                <a:solidFill>
                  <a:srgbClr val="FF0000"/>
                </a:solidFill>
                <a:latin typeface="Comic Sans MS" pitchFamily="66" charset="0"/>
              </a:rPr>
              <a:t>θ</a:t>
            </a:r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 = 68.2°</a:t>
            </a:r>
            <a:endParaRPr lang="en-GB" sz="1400" b="1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181947" y="1401024"/>
                <a:ext cx="13312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/>
                        </a:rPr>
                        <m:t>𝒂</m:t>
                      </m:r>
                      <m:r>
                        <a:rPr lang="en-GB" sz="1600" b="0" i="1" smtClean="0">
                          <a:latin typeface="Cambria Math"/>
                        </a:rPr>
                        <m:t>=4</m:t>
                      </m:r>
                      <m:r>
                        <a:rPr lang="en-GB" sz="1600" b="1" i="1" smtClean="0">
                          <a:latin typeface="Cambria Math"/>
                        </a:rPr>
                        <m:t>𝒊</m:t>
                      </m:r>
                      <m:r>
                        <a:rPr lang="en-GB" sz="1600" b="0" i="1" smtClean="0">
                          <a:latin typeface="Cambria Math"/>
                        </a:rPr>
                        <m:t>−2</m:t>
                      </m:r>
                      <m:r>
                        <a:rPr lang="en-GB" sz="1600" b="0" i="1" smtClean="0">
                          <a:latin typeface="Cambria Math"/>
                        </a:rPr>
                        <m:t>𝑡</m:t>
                      </m:r>
                      <m:r>
                        <a:rPr lang="en-GB" sz="1600" b="1" i="1" smtClean="0"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947" y="1401024"/>
                <a:ext cx="1331262" cy="338554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010747" y="1401024"/>
                <a:ext cx="27056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/>
                        </a:rPr>
                        <m:t>𝒗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−6</m:t>
                          </m:r>
                        </m:e>
                      </m:d>
                      <m:r>
                        <a:rPr lang="en-GB" sz="1600" b="1" i="1" smtClean="0">
                          <a:latin typeface="Cambria Math"/>
                        </a:rPr>
                        <m:t>𝒊</m:t>
                      </m:r>
                      <m:r>
                        <a:rPr lang="en-GB" sz="1600" b="0" i="1" smtClean="0">
                          <a:latin typeface="Cambria Math"/>
                        </a:rPr>
                        <m:t>+(−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/>
                        </a:rPr>
                        <m:t>+9)</m:t>
                      </m:r>
                      <m:r>
                        <a:rPr lang="en-GB" sz="1600" b="1" i="1" smtClean="0"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747" y="1401024"/>
                <a:ext cx="2705612" cy="338554"/>
              </a:xfrm>
              <a:prstGeom prst="rect">
                <a:avLst/>
              </a:prstGeom>
              <a:blipFill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338118" y="2408976"/>
                <a:ext cx="23914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/>
                        </a:rPr>
                        <m:t>𝒗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−6</m:t>
                          </m:r>
                        </m:e>
                      </m:d>
                      <m:r>
                        <a:rPr lang="en-GB" sz="1400" b="1" i="1" smtClean="0">
                          <a:latin typeface="Cambria Math"/>
                        </a:rPr>
                        <m:t>𝒊</m:t>
                      </m:r>
                      <m:r>
                        <a:rPr lang="en-GB" sz="1400" b="0" i="1" smtClean="0">
                          <a:latin typeface="Cambria Math"/>
                        </a:rPr>
                        <m:t>+(−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</a:rPr>
                        <m:t>+9)</m:t>
                      </m:r>
                      <m:r>
                        <a:rPr lang="en-GB" sz="1400" b="1" i="1" smtClean="0"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118" y="2408976"/>
                <a:ext cx="2391449" cy="307777"/>
              </a:xfrm>
              <a:prstGeom prst="rect">
                <a:avLst/>
              </a:prstGeom>
              <a:blipFill>
                <a:blip r:embed="rId6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338118" y="2866176"/>
                <a:ext cx="3081575" cy="580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/>
                        </a:rPr>
                        <m:t>𝒓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400" b="0" i="1" smtClean="0">
                              <a:latin typeface="Cambria Math"/>
                            </a:rPr>
                            <m:t>−6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GB" sz="1400" b="1" i="1" smtClean="0">
                          <a:latin typeface="Cambria Math"/>
                        </a:rPr>
                        <m:t>𝒊</m:t>
                      </m:r>
                      <m:r>
                        <a:rPr lang="en-GB" sz="14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GB" sz="1400" i="1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400" i="1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en-GB" sz="1400" i="1">
                              <a:latin typeface="Cambria Math"/>
                            </a:rPr>
                            <m:t>+9</m:t>
                          </m:r>
                          <m:r>
                            <a:rPr lang="en-GB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GB" sz="1400" b="1" i="1" smtClean="0">
                          <a:latin typeface="Cambria Math"/>
                        </a:rPr>
                        <m:t>𝒋</m:t>
                      </m:r>
                      <m:r>
                        <a:rPr lang="en-GB" sz="1400" b="0" i="1" smtClean="0">
                          <a:latin typeface="Cambria Math"/>
                        </a:rPr>
                        <m:t>+</m:t>
                      </m:r>
                      <m:r>
                        <a:rPr lang="en-GB" sz="1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118" y="2866176"/>
                <a:ext cx="3081575" cy="5806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652318" y="3475776"/>
                <a:ext cx="4371068" cy="580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(20</m:t>
                      </m:r>
                      <m:r>
                        <a:rPr lang="en-GB" sz="1400" b="1" i="1" smtClean="0">
                          <a:latin typeface="Cambria Math"/>
                        </a:rPr>
                        <m:t>𝒊</m:t>
                      </m:r>
                      <m:r>
                        <a:rPr lang="en-GB" sz="1400" b="0" i="1" smtClean="0">
                          <a:latin typeface="Cambria Math"/>
                        </a:rPr>
                        <m:t>+3</m:t>
                      </m:r>
                      <m:r>
                        <a:rPr lang="en-GB" sz="1400" b="1" i="1" smtClean="0">
                          <a:latin typeface="Cambria Math"/>
                        </a:rPr>
                        <m:t>𝒋</m:t>
                      </m:r>
                      <m:r>
                        <a:rPr lang="en-GB" sz="1400" b="0" i="1" smtClean="0">
                          <a:latin typeface="Cambria Math"/>
                        </a:rPr>
                        <m:t>)=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(3)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400" b="0" i="1" smtClean="0">
                              <a:latin typeface="Cambria Math"/>
                            </a:rPr>
                            <m:t>−6(3)</m:t>
                          </m:r>
                        </m:e>
                      </m:d>
                      <m:r>
                        <a:rPr lang="en-GB" sz="1400" b="1" i="1" smtClean="0">
                          <a:latin typeface="Cambria Math"/>
                        </a:rPr>
                        <m:t>𝒊</m:t>
                      </m:r>
                      <m:r>
                        <a:rPr lang="en-GB" sz="14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4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sz="1400" i="1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400" i="1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en-GB" sz="1400" i="1">
                              <a:latin typeface="Cambria Math"/>
                            </a:rPr>
                            <m:t>+9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(3)</m:t>
                          </m:r>
                        </m:e>
                      </m:d>
                      <m:r>
                        <a:rPr lang="en-GB" sz="1400" b="1" i="1" smtClean="0">
                          <a:latin typeface="Cambria Math"/>
                        </a:rPr>
                        <m:t>𝒋</m:t>
                      </m:r>
                      <m:r>
                        <a:rPr lang="en-GB" sz="1400" b="0" i="1" smtClean="0">
                          <a:latin typeface="Cambria Math"/>
                        </a:rPr>
                        <m:t>+</m:t>
                      </m:r>
                      <m:r>
                        <a:rPr lang="en-GB" sz="1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318" y="3475776"/>
                <a:ext cx="4371068" cy="5806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652318" y="4161576"/>
                <a:ext cx="19352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(20</m:t>
                      </m:r>
                      <m:r>
                        <a:rPr lang="en-GB" sz="1400" b="1" i="1" smtClean="0">
                          <a:latin typeface="Cambria Math"/>
                        </a:rPr>
                        <m:t>𝒊</m:t>
                      </m:r>
                      <m:r>
                        <a:rPr lang="en-GB" sz="1400" b="0" i="1" smtClean="0">
                          <a:latin typeface="Cambria Math"/>
                        </a:rPr>
                        <m:t>+3</m:t>
                      </m:r>
                      <m:r>
                        <a:rPr lang="en-GB" sz="1400" b="1" i="1" smtClean="0">
                          <a:latin typeface="Cambria Math"/>
                        </a:rPr>
                        <m:t>𝒋</m:t>
                      </m:r>
                      <m:r>
                        <a:rPr lang="en-GB" sz="1400" b="0" i="1" smtClean="0">
                          <a:latin typeface="Cambria Math"/>
                        </a:rPr>
                        <m:t>)=18</m:t>
                      </m:r>
                      <m:r>
                        <a:rPr lang="en-GB" sz="1400" b="1" i="1" smtClean="0">
                          <a:latin typeface="Cambria Math"/>
                        </a:rPr>
                        <m:t>𝒋</m:t>
                      </m:r>
                      <m:r>
                        <a:rPr lang="en-GB" sz="1400" b="0" i="1" smtClean="0">
                          <a:latin typeface="Cambria Math"/>
                        </a:rPr>
                        <m:t>+</m:t>
                      </m:r>
                      <m:r>
                        <a:rPr lang="en-GB" sz="1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318" y="4161576"/>
                <a:ext cx="1935210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576118" y="4694976"/>
                <a:ext cx="1524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(20</m:t>
                      </m:r>
                      <m:r>
                        <a:rPr lang="en-GB" sz="1400" b="1" i="1" smtClean="0">
                          <a:latin typeface="Cambria Math"/>
                        </a:rPr>
                        <m:t>𝒊</m:t>
                      </m:r>
                      <m:r>
                        <a:rPr lang="en-GB" sz="1400" b="0" i="1" smtClean="0">
                          <a:latin typeface="Cambria Math"/>
                        </a:rPr>
                        <m:t>−15</m:t>
                      </m:r>
                      <m:r>
                        <a:rPr lang="en-GB" sz="1400" b="1" i="1" smtClean="0">
                          <a:latin typeface="Cambria Math"/>
                        </a:rPr>
                        <m:t>𝒋</m:t>
                      </m:r>
                      <m:r>
                        <a:rPr lang="en-GB" sz="1400" b="0" i="1" smtClean="0">
                          <a:latin typeface="Cambria Math"/>
                        </a:rPr>
                        <m:t>)=</m:t>
                      </m:r>
                      <m:r>
                        <a:rPr lang="en-GB" sz="1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118" y="4694976"/>
                <a:ext cx="1524000" cy="307777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185718" y="5304576"/>
                <a:ext cx="3692254" cy="580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/>
                        </a:rPr>
                        <m:t>𝒓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400" b="0" i="1" smtClean="0">
                              <a:latin typeface="Cambria Math"/>
                            </a:rPr>
                            <m:t>−6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GB" sz="1400" b="1" i="1" smtClean="0">
                          <a:latin typeface="Cambria Math"/>
                        </a:rPr>
                        <m:t>𝒊</m:t>
                      </m:r>
                      <m:r>
                        <a:rPr lang="en-GB" sz="14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GB" sz="1400" i="1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400" i="1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en-GB" sz="1400" i="1">
                              <a:latin typeface="Cambria Math"/>
                            </a:rPr>
                            <m:t>+9</m:t>
                          </m:r>
                          <m:r>
                            <a:rPr lang="en-GB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GB" sz="1400" b="1" i="1" smtClean="0">
                          <a:latin typeface="Cambria Math"/>
                        </a:rPr>
                        <m:t>𝒋</m:t>
                      </m:r>
                      <m:r>
                        <a:rPr lang="en-GB" sz="1400" b="0" i="1" smtClean="0">
                          <a:latin typeface="Cambria Math"/>
                        </a:rPr>
                        <m:t>+20</m:t>
                      </m:r>
                      <m:r>
                        <a:rPr lang="en-GB" sz="1400" b="1" i="1" smtClean="0">
                          <a:latin typeface="Cambria Math"/>
                        </a:rPr>
                        <m:t>𝒊</m:t>
                      </m:r>
                      <m:r>
                        <a:rPr lang="en-GB" sz="1400" b="0" i="1" smtClean="0">
                          <a:latin typeface="Cambria Math"/>
                        </a:rPr>
                        <m:t>−15</m:t>
                      </m:r>
                      <m:r>
                        <a:rPr lang="en-GB" sz="1400" b="1" i="1" smtClean="0"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718" y="5304576"/>
                <a:ext cx="3692254" cy="58067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185718" y="5914176"/>
                <a:ext cx="3557577" cy="580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/>
                        </a:rPr>
                        <m:t>𝒓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400" b="0" i="1" smtClean="0">
                              <a:latin typeface="Cambria Math"/>
                            </a:rPr>
                            <m:t>−6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+20</m:t>
                          </m:r>
                        </m:e>
                      </m:d>
                      <m:r>
                        <a:rPr lang="en-GB" sz="1400" b="1" i="1" smtClean="0">
                          <a:latin typeface="Cambria Math"/>
                        </a:rPr>
                        <m:t>𝒊</m:t>
                      </m:r>
                      <m:r>
                        <a:rPr lang="en-GB" sz="14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GB" sz="1400" i="1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400" i="1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en-GB" sz="1400" i="1">
                              <a:latin typeface="Cambria Math"/>
                            </a:rPr>
                            <m:t>+9</m:t>
                          </m:r>
                          <m:r>
                            <a:rPr lang="en-GB" sz="1400" i="1">
                              <a:latin typeface="Cambria Math"/>
                            </a:rPr>
                            <m:t>𝑡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−15</m:t>
                          </m:r>
                        </m:e>
                      </m:d>
                      <m:r>
                        <a:rPr lang="en-GB" sz="1400" b="1" i="1" smtClean="0"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718" y="5914176"/>
                <a:ext cx="3557577" cy="58067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/>
          <p:cNvCxnSpPr/>
          <p:nvPr/>
        </p:nvCxnSpPr>
        <p:spPr>
          <a:xfrm>
            <a:off x="3728518" y="5152176"/>
            <a:ext cx="4655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 57"/>
          <p:cNvSpPr/>
          <p:nvPr/>
        </p:nvSpPr>
        <p:spPr>
          <a:xfrm>
            <a:off x="7233718" y="2637576"/>
            <a:ext cx="381000" cy="6858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538518" y="2637576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Integrate to get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, include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B" sz="1400" b="1" baseline="-250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518" y="2637576"/>
                <a:ext cx="1600200" cy="523220"/>
              </a:xfrm>
              <a:prstGeom prst="rect">
                <a:avLst/>
              </a:prstGeom>
              <a:blipFill>
                <a:blip r:embed="rId13"/>
                <a:stretch>
                  <a:fillRect t="-2326" r="-3435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Arc 59"/>
          <p:cNvSpPr/>
          <p:nvPr/>
        </p:nvSpPr>
        <p:spPr>
          <a:xfrm>
            <a:off x="7767118" y="3170976"/>
            <a:ext cx="381000" cy="6096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c 60"/>
          <p:cNvSpPr/>
          <p:nvPr/>
        </p:nvSpPr>
        <p:spPr>
          <a:xfrm>
            <a:off x="7767118" y="3780576"/>
            <a:ext cx="381000" cy="5334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rc 61"/>
          <p:cNvSpPr/>
          <p:nvPr/>
        </p:nvSpPr>
        <p:spPr>
          <a:xfrm>
            <a:off x="5328718" y="4313976"/>
            <a:ext cx="381000" cy="5334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/>
          <p:cNvSpPr txBox="1"/>
          <p:nvPr/>
        </p:nvSpPr>
        <p:spPr>
          <a:xfrm>
            <a:off x="7995718" y="3094776"/>
            <a:ext cx="121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Sub in values we are told</a:t>
            </a:r>
            <a:endParaRPr lang="en-GB" sz="1400" b="1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995718" y="3780576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Calculate terms</a:t>
            </a:r>
            <a:endParaRPr lang="en-GB" sz="1400" b="1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633518" y="4313976"/>
                <a:ext cx="121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Rearrange to find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B" sz="1400" b="1" baseline="-250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518" y="4313976"/>
                <a:ext cx="1219200" cy="523220"/>
              </a:xfrm>
              <a:prstGeom prst="rect">
                <a:avLst/>
              </a:prstGeom>
              <a:blipFill>
                <a:blip r:embed="rId14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/>
          <p:cNvSpPr/>
          <p:nvPr/>
        </p:nvSpPr>
        <p:spPr>
          <a:xfrm>
            <a:off x="7614718" y="5609376"/>
            <a:ext cx="381000" cy="6096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843318" y="5533176"/>
                <a:ext cx="13716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Group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terms and factorise</a:t>
                </a:r>
                <a:endParaRPr lang="en-GB" sz="1400" b="1" baseline="-250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318" y="5533176"/>
                <a:ext cx="1371600" cy="738664"/>
              </a:xfrm>
              <a:prstGeom prst="rect">
                <a:avLst/>
              </a:prstGeom>
              <a:blipFill>
                <a:blip r:embed="rId15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タイトル 1">
            <a:extLst>
              <a:ext uri="{FF2B5EF4-FFF2-40B4-BE49-F238E27FC236}">
                <a16:creationId xmlns:a16="http://schemas.microsoft.com/office/drawing/2014/main" id="{71A0F7BF-C3DA-4E99-98D2-9D787301B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Further Kinematics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1" name="コンテンツ プレースホルダー 2">
            <a:extLst>
              <a:ext uri="{FF2B5EF4-FFF2-40B4-BE49-F238E27FC236}">
                <a16:creationId xmlns:a16="http://schemas.microsoft.com/office/drawing/2014/main" id="{400786C6-6458-479C-9EC5-9BBD4C22DF8C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8E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9">
                <a:extLst>
                  <a:ext uri="{FF2B5EF4-FFF2-40B4-BE49-F238E27FC236}">
                    <a16:creationId xmlns:a16="http://schemas.microsoft.com/office/drawing/2014/main" id="{40520E37-47D9-4387-8995-8A0545CCC0D0}"/>
                  </a:ext>
                </a:extLst>
              </p:cNvPr>
              <p:cNvSpPr txBox="1"/>
              <p:nvPr/>
            </p:nvSpPr>
            <p:spPr>
              <a:xfrm>
                <a:off x="1057922" y="3141955"/>
                <a:ext cx="1983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/>
                        </a:rPr>
                        <m:t>𝒂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GB" sz="16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−2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sz="1600" b="1" i="1" smtClean="0">
                              <a:latin typeface="Cambria Math"/>
                            </a:rPr>
                            <m:t>𝒋</m:t>
                          </m:r>
                        </m:e>
                      </m:d>
                      <m:r>
                        <a:rPr lang="en-GB" sz="1600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3" name="TextBox 9">
                <a:extLst>
                  <a:ext uri="{FF2B5EF4-FFF2-40B4-BE49-F238E27FC236}">
                    <a16:creationId xmlns:a16="http://schemas.microsoft.com/office/drawing/2014/main" id="{40520E37-47D9-4387-8995-8A0545CCC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922" y="3141955"/>
                <a:ext cx="1983172" cy="338554"/>
              </a:xfrm>
              <a:prstGeom prst="rect">
                <a:avLst/>
              </a:prstGeom>
              <a:blipFill>
                <a:blip r:embed="rId1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FB000DF-873D-4D99-8AD6-D63AB08C6FD7}"/>
              </a:ext>
            </a:extLst>
          </p:cNvPr>
          <p:cNvSpPr txBox="1"/>
          <p:nvPr/>
        </p:nvSpPr>
        <p:spPr>
          <a:xfrm>
            <a:off x="4010684" y="1793729"/>
            <a:ext cx="5287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We need to integrate the velocity vector to find the position vector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260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9" grpId="0"/>
      <p:bldP spid="40" grpId="0"/>
      <p:bldP spid="58" grpId="0" animBg="1"/>
      <p:bldP spid="59" grpId="0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 animBg="1"/>
      <p:bldP spid="67" grpId="0"/>
      <p:bldP spid="4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3505200" cy="48768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b="1" dirty="0">
                    <a:latin typeface="Comic Sans MS" panose="030F0702030302020204" pitchFamily="66" charset="0"/>
                  </a:rPr>
                  <a:t>You need to be able to solve problems where you have to integrate vectors</a:t>
                </a: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GB" sz="1400" b="1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GB" sz="1400" dirty="0">
                    <a:latin typeface="Comic Sans MS" pitchFamily="66" charset="0"/>
                  </a:rPr>
                  <a:t>A particle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is moving in a plane so that, at time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seconds, its acceleration is:</a:t>
                </a:r>
              </a:p>
              <a:p>
                <a:pPr marL="0" indent="0" algn="ctr">
                  <a:buNone/>
                </a:pP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GB" sz="1400" dirty="0">
                    <a:latin typeface="Comic Sans MS" pitchFamily="66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i="1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, the velocity of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GB" sz="14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400" i="1" dirty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itchFamily="66" charset="0"/>
                  </a:rPr>
                  <a:t> and the position vector of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GB" sz="1400" b="1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GB" sz="1400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sz="1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4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with respect to a fixed origin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. Find:</a:t>
                </a:r>
              </a:p>
              <a:p>
                <a:pPr marL="0" indent="0" algn="ctr">
                  <a:buNone/>
                </a:pPr>
                <a:endParaRPr lang="en-GB" sz="1400" dirty="0">
                  <a:latin typeface="Comic Sans MS" pitchFamily="66" charset="0"/>
                </a:endParaRPr>
              </a:p>
              <a:p>
                <a:pPr algn="ctr">
                  <a:buAutoNum type="alphaLcParenR"/>
                </a:pPr>
                <a:r>
                  <a:rPr lang="en-GB" sz="1400" dirty="0">
                    <a:latin typeface="Comic Sans MS" pitchFamily="66" charset="0"/>
                  </a:rPr>
                  <a:t>The angle between the direction of motion of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GB" sz="1400" b="1" i="1" dirty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, when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algn="ctr">
                  <a:buAutoNum type="alphaLcParenR"/>
                </a:pPr>
                <a:endParaRPr lang="en-GB" sz="1400" dirty="0">
                  <a:latin typeface="Comic Sans MS" pitchFamily="66" charset="0"/>
                </a:endParaRPr>
              </a:p>
              <a:p>
                <a:pPr algn="ctr">
                  <a:buAutoNum type="alphaLcParenR"/>
                </a:pPr>
                <a:r>
                  <a:rPr lang="en-GB" sz="1400" dirty="0">
                    <a:latin typeface="Comic Sans MS" pitchFamily="66" charset="0"/>
                  </a:rPr>
                  <a:t>The distance of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3505200" cy="4876800"/>
              </a:xfrm>
              <a:blipFill>
                <a:blip r:embed="rId3"/>
                <a:stretch>
                  <a:fillRect l="-348" t="-250" r="-2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495800" y="1831064"/>
                <a:ext cx="3557577" cy="580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/>
                        </a:rPr>
                        <m:t>𝒓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400" b="0" i="1" smtClean="0">
                              <a:latin typeface="Cambria Math"/>
                            </a:rPr>
                            <m:t>−6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+20</m:t>
                          </m:r>
                        </m:e>
                      </m:d>
                      <m:r>
                        <a:rPr lang="en-GB" sz="1400" b="1" i="1" smtClean="0">
                          <a:latin typeface="Cambria Math"/>
                        </a:rPr>
                        <m:t>𝒊</m:t>
                      </m:r>
                      <m:r>
                        <a:rPr lang="en-GB" sz="14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GB" sz="1400" i="1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400" i="1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en-GB" sz="1400" i="1">
                              <a:latin typeface="Cambria Math"/>
                            </a:rPr>
                            <m:t>+9</m:t>
                          </m:r>
                          <m:r>
                            <a:rPr lang="en-GB" sz="1400" i="1">
                              <a:latin typeface="Cambria Math"/>
                            </a:rPr>
                            <m:t>𝑡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−15</m:t>
                          </m:r>
                        </m:e>
                      </m:d>
                      <m:r>
                        <a:rPr lang="en-GB" sz="1400" b="1" i="1" smtClean="0"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1831064"/>
                <a:ext cx="3557577" cy="5806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810000" y="2971800"/>
                <a:ext cx="3633777" cy="580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/>
                        </a:rPr>
                        <m:t>𝒓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400" b="0" i="1" smtClean="0">
                              <a:latin typeface="Cambria Math"/>
                            </a:rPr>
                            <m:t>−6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+20</m:t>
                          </m:r>
                        </m:e>
                      </m:d>
                      <m:r>
                        <a:rPr lang="en-GB" sz="1400" b="1" i="1" smtClean="0">
                          <a:latin typeface="Cambria Math"/>
                        </a:rPr>
                        <m:t>𝒊</m:t>
                      </m:r>
                      <m:r>
                        <a:rPr lang="en-GB" sz="14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GB" sz="1400" i="1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400" i="1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en-GB" sz="1400" i="1">
                              <a:latin typeface="Cambria Math"/>
                            </a:rPr>
                            <m:t>+9</m:t>
                          </m:r>
                          <m:r>
                            <a:rPr lang="en-GB" sz="1400" i="1">
                              <a:latin typeface="Cambria Math"/>
                            </a:rPr>
                            <m:t>𝑡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−15</m:t>
                          </m:r>
                        </m:e>
                      </m:d>
                      <m:r>
                        <a:rPr lang="en-GB" sz="1400" b="1" i="1" smtClean="0"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971800"/>
                <a:ext cx="3633777" cy="58067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886200" y="3657600"/>
                <a:ext cx="4085285" cy="580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/>
                        </a:rPr>
                        <m:t>𝒓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(0)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400" b="0" i="1" smtClean="0">
                              <a:latin typeface="Cambria Math"/>
                            </a:rPr>
                            <m:t>−6(0)+20</m:t>
                          </m:r>
                        </m:e>
                      </m:d>
                      <m:r>
                        <a:rPr lang="en-GB" sz="1400" b="1" i="1" smtClean="0">
                          <a:latin typeface="Cambria Math"/>
                        </a:rPr>
                        <m:t>𝒊</m:t>
                      </m:r>
                      <m:r>
                        <a:rPr lang="en-GB" sz="14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sz="1400" i="1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400" i="1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en-GB" sz="1400" i="1">
                              <a:latin typeface="Cambria Math"/>
                            </a:rPr>
                            <m:t>+9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(0)−15</m:t>
                          </m:r>
                        </m:e>
                      </m:d>
                      <m:r>
                        <a:rPr lang="en-GB" sz="1400" b="1" i="1" smtClean="0"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657600"/>
                <a:ext cx="4085285" cy="58067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886200" y="4419600"/>
                <a:ext cx="1295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/>
                        </a:rPr>
                        <m:t>𝒓</m:t>
                      </m:r>
                      <m:r>
                        <a:rPr lang="en-GB" sz="1400" b="0" i="1" smtClean="0">
                          <a:latin typeface="Cambria Math"/>
                        </a:rPr>
                        <m:t>=20</m:t>
                      </m:r>
                      <m:r>
                        <a:rPr lang="en-GB" sz="1400" b="1" i="1" smtClean="0">
                          <a:latin typeface="Cambria Math"/>
                        </a:rPr>
                        <m:t>𝒊</m:t>
                      </m:r>
                      <m:r>
                        <a:rPr lang="en-GB" sz="1400" b="0" i="1" smtClean="0">
                          <a:latin typeface="Cambria Math"/>
                        </a:rPr>
                        <m:t>−15</m:t>
                      </m:r>
                      <m:r>
                        <a:rPr lang="en-GB" sz="1400" b="1" i="1" smtClean="0"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419600"/>
                <a:ext cx="1295400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/>
          <p:cNvSpPr/>
          <p:nvPr/>
        </p:nvSpPr>
        <p:spPr>
          <a:xfrm>
            <a:off x="7772400" y="3276600"/>
            <a:ext cx="381000" cy="6858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153400" y="33528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Sub in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GB" sz="1400" b="1" baseline="-250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3352800"/>
                <a:ext cx="762000" cy="523220"/>
              </a:xfrm>
              <a:prstGeom prst="rect">
                <a:avLst/>
              </a:prstGeom>
              <a:blipFill>
                <a:blip r:embed="rId11"/>
                <a:stretch>
                  <a:fillRect t="-2326" r="-48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/>
          <p:cNvSpPr/>
          <p:nvPr/>
        </p:nvSpPr>
        <p:spPr>
          <a:xfrm>
            <a:off x="7696200" y="3962400"/>
            <a:ext cx="381000" cy="6858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001000" y="4038600"/>
                <a:ext cx="990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Calculate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GB" sz="1400" b="1" baseline="-250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4038600"/>
                <a:ext cx="990600" cy="523220"/>
              </a:xfrm>
              <a:prstGeom prst="rect">
                <a:avLst/>
              </a:prstGeom>
              <a:blipFill>
                <a:blip r:embed="rId12"/>
                <a:stretch>
                  <a:fillRect t="-2353" r="-43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4114799" y="5105400"/>
            <a:ext cx="4469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Comic Sans MS" pitchFamily="66" charset="0"/>
                <a:sym typeface="Wingdings" panose="05000000000000000000" pitchFamily="2" charset="2"/>
              </a:rPr>
              <a:t> Remember that this is not the distance…</a:t>
            </a:r>
            <a:endParaRPr lang="en-GB" sz="1600" b="1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F09B356A-9335-46B8-9D7A-75F51054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Further Kinematics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9484E88F-B296-49D9-94CE-414293B1E568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8E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9">
                <a:extLst>
                  <a:ext uri="{FF2B5EF4-FFF2-40B4-BE49-F238E27FC236}">
                    <a16:creationId xmlns:a16="http://schemas.microsoft.com/office/drawing/2014/main" id="{0147A203-0177-4D4A-B91C-2A7C0AF621A0}"/>
                  </a:ext>
                </a:extLst>
              </p:cNvPr>
              <p:cNvSpPr txBox="1"/>
              <p:nvPr/>
            </p:nvSpPr>
            <p:spPr>
              <a:xfrm>
                <a:off x="1057922" y="3141955"/>
                <a:ext cx="1983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/>
                        </a:rPr>
                        <m:t>𝒂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GB" sz="16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−2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sz="1600" b="1" i="1" smtClean="0">
                              <a:latin typeface="Cambria Math"/>
                            </a:rPr>
                            <m:t>𝒋</m:t>
                          </m:r>
                        </m:e>
                      </m:d>
                      <m:r>
                        <a:rPr lang="en-GB" sz="1600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6" name="TextBox 9">
                <a:extLst>
                  <a:ext uri="{FF2B5EF4-FFF2-40B4-BE49-F238E27FC236}">
                    <a16:creationId xmlns:a16="http://schemas.microsoft.com/office/drawing/2014/main" id="{0147A203-0177-4D4A-B91C-2A7C0AF62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922" y="3141955"/>
                <a:ext cx="1983172" cy="338554"/>
              </a:xfrm>
              <a:prstGeom prst="rect">
                <a:avLst/>
              </a:prstGeom>
              <a:blipFill>
                <a:blip r:embed="rId1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55">
            <a:extLst>
              <a:ext uri="{FF2B5EF4-FFF2-40B4-BE49-F238E27FC236}">
                <a16:creationId xmlns:a16="http://schemas.microsoft.com/office/drawing/2014/main" id="{0BD90473-4CC6-4D7F-8538-1E1848730C76}"/>
              </a:ext>
            </a:extLst>
          </p:cNvPr>
          <p:cNvSpPr txBox="1"/>
          <p:nvPr/>
        </p:nvSpPr>
        <p:spPr>
          <a:xfrm>
            <a:off x="1546934" y="5174941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>
                <a:solidFill>
                  <a:srgbClr val="FF0000"/>
                </a:solidFill>
                <a:latin typeface="Comic Sans MS" pitchFamily="66" charset="0"/>
              </a:rPr>
              <a:t>θ</a:t>
            </a:r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 = 68.2°</a:t>
            </a:r>
            <a:endParaRPr lang="en-GB" sz="1400" b="1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8">
                <a:extLst>
                  <a:ext uri="{FF2B5EF4-FFF2-40B4-BE49-F238E27FC236}">
                    <a16:creationId xmlns:a16="http://schemas.microsoft.com/office/drawing/2014/main" id="{83561456-A623-4FCA-80E9-17C0B2D6BD16}"/>
                  </a:ext>
                </a:extLst>
              </p:cNvPr>
              <p:cNvSpPr txBox="1"/>
              <p:nvPr/>
            </p:nvSpPr>
            <p:spPr>
              <a:xfrm>
                <a:off x="4181947" y="1401024"/>
                <a:ext cx="13312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/>
                        </a:rPr>
                        <m:t>𝒂</m:t>
                      </m:r>
                      <m:r>
                        <a:rPr lang="en-GB" sz="1600" b="0" i="1" smtClean="0">
                          <a:latin typeface="Cambria Math"/>
                        </a:rPr>
                        <m:t>=4</m:t>
                      </m:r>
                      <m:r>
                        <a:rPr lang="en-GB" sz="1600" b="1" i="1" smtClean="0">
                          <a:latin typeface="Cambria Math"/>
                        </a:rPr>
                        <m:t>𝒊</m:t>
                      </m:r>
                      <m:r>
                        <a:rPr lang="en-GB" sz="1600" b="0" i="1" smtClean="0">
                          <a:latin typeface="Cambria Math"/>
                        </a:rPr>
                        <m:t>−2</m:t>
                      </m:r>
                      <m:r>
                        <a:rPr lang="en-GB" sz="1600" b="0" i="1" smtClean="0">
                          <a:latin typeface="Cambria Math"/>
                        </a:rPr>
                        <m:t>𝑡</m:t>
                      </m:r>
                      <m:r>
                        <a:rPr lang="en-GB" sz="1600" b="1" i="1" smtClean="0"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28" name="TextBox 28">
                <a:extLst>
                  <a:ext uri="{FF2B5EF4-FFF2-40B4-BE49-F238E27FC236}">
                    <a16:creationId xmlns:a16="http://schemas.microsoft.com/office/drawing/2014/main" id="{83561456-A623-4FCA-80E9-17C0B2D6B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947" y="1401024"/>
                <a:ext cx="1331262" cy="338554"/>
              </a:xfrm>
              <a:prstGeom prst="rect">
                <a:avLst/>
              </a:prstGeom>
              <a:blipFill>
                <a:blip r:embed="rId1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30">
                <a:extLst>
                  <a:ext uri="{FF2B5EF4-FFF2-40B4-BE49-F238E27FC236}">
                    <a16:creationId xmlns:a16="http://schemas.microsoft.com/office/drawing/2014/main" id="{05AABBF2-5E5B-4025-B6A0-F4B06FB98166}"/>
                  </a:ext>
                </a:extLst>
              </p:cNvPr>
              <p:cNvSpPr txBox="1"/>
              <p:nvPr/>
            </p:nvSpPr>
            <p:spPr>
              <a:xfrm>
                <a:off x="6010747" y="1401024"/>
                <a:ext cx="27056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/>
                        </a:rPr>
                        <m:t>𝒗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−6</m:t>
                          </m:r>
                        </m:e>
                      </m:d>
                      <m:r>
                        <a:rPr lang="en-GB" sz="1600" b="1" i="1" smtClean="0">
                          <a:latin typeface="Cambria Math"/>
                        </a:rPr>
                        <m:t>𝒊</m:t>
                      </m:r>
                      <m:r>
                        <a:rPr lang="en-GB" sz="1600" b="0" i="1" smtClean="0">
                          <a:latin typeface="Cambria Math"/>
                        </a:rPr>
                        <m:t>+(−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/>
                        </a:rPr>
                        <m:t>+9)</m:t>
                      </m:r>
                      <m:r>
                        <a:rPr lang="en-GB" sz="1600" b="1" i="1" smtClean="0"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30" name="TextBox 30">
                <a:extLst>
                  <a:ext uri="{FF2B5EF4-FFF2-40B4-BE49-F238E27FC236}">
                    <a16:creationId xmlns:a16="http://schemas.microsoft.com/office/drawing/2014/main" id="{05AABBF2-5E5B-4025-B6A0-F4B06FB98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747" y="1401024"/>
                <a:ext cx="2705612" cy="338554"/>
              </a:xfrm>
              <a:prstGeom prst="rect">
                <a:avLst/>
              </a:prstGeom>
              <a:blipFill>
                <a:blip r:embed="rId1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AAB62F83-86A3-4E02-A60E-363DB25CB76B}"/>
                  </a:ext>
                </a:extLst>
              </p:cNvPr>
              <p:cNvSpPr txBox="1"/>
              <p:nvPr/>
            </p:nvSpPr>
            <p:spPr>
              <a:xfrm>
                <a:off x="3883935" y="2508953"/>
                <a:ext cx="29876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 Now we can use the value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AAB62F83-86A3-4E02-A60E-363DB25CB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935" y="2508953"/>
                <a:ext cx="2987645" cy="307777"/>
              </a:xfrm>
              <a:prstGeom prst="rect">
                <a:avLst/>
              </a:prstGeom>
              <a:blipFill>
                <a:blip r:embed="rId16"/>
                <a:stretch>
                  <a:fillRect l="-612"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8304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8" grpId="0"/>
      <p:bldP spid="41" grpId="0"/>
      <p:bldP spid="43" grpId="0" animBg="1"/>
      <p:bldP spid="44" grpId="0"/>
      <p:bldP spid="45" grpId="0" animBg="1"/>
      <p:bldP spid="46" grpId="0"/>
      <p:bldP spid="47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Further Kinematics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19" y="1544715"/>
                <a:ext cx="3755255" cy="463224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b="1" dirty="0">
                    <a:latin typeface="Comic Sans MS" panose="030F0702030302020204" pitchFamily="66" charset="0"/>
                  </a:rPr>
                  <a:t>You need to be able to use two-dimensional vectors to solve problems about movement in a plane</a:t>
                </a: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</a:rPr>
                  <a:t>If a particle starts from the point with position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, and moves with constant velocity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, then its displacement from its initial position at time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, and its position vector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 is given as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400" dirty="0">
                  <a:latin typeface="Comic Sans MS" panose="030F0702030302020204" pitchFamily="66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Unless told otherwise, you can assume that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𝒊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𝒋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are unit vectors in the due  east and due north directions respectively</a:t>
                </a:r>
              </a:p>
              <a:p>
                <a:pPr algn="ctr">
                  <a:buFont typeface="Wingdings" panose="05000000000000000000" pitchFamily="2" charset="2"/>
                  <a:buChar char="à"/>
                </a:pPr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19" y="1544715"/>
                <a:ext cx="3755255" cy="4632248"/>
              </a:xfrm>
              <a:blipFill>
                <a:blip r:embed="rId2"/>
                <a:stretch>
                  <a:fillRect t="-132" r="-12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8A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5DF1E4F-A8AB-413B-85EE-DDE91AE994CF}"/>
                  </a:ext>
                </a:extLst>
              </p:cNvPr>
              <p:cNvSpPr txBox="1"/>
              <p:nvPr/>
            </p:nvSpPr>
            <p:spPr>
              <a:xfrm>
                <a:off x="5499716" y="1762218"/>
                <a:ext cx="216386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5DF1E4F-A8AB-413B-85EE-DDE91AE99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16" y="1762218"/>
                <a:ext cx="216386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5384B1F-58AE-4AB0-BEF4-79F1570A7072}"/>
              </a:ext>
            </a:extLst>
          </p:cNvPr>
          <p:cNvCxnSpPr>
            <a:cxnSpLocks/>
          </p:cNvCxnSpPr>
          <p:nvPr/>
        </p:nvCxnSpPr>
        <p:spPr>
          <a:xfrm flipV="1">
            <a:off x="5122415" y="2317074"/>
            <a:ext cx="417250" cy="6747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64D2449-6172-409F-A16C-72B026017676}"/>
              </a:ext>
            </a:extLst>
          </p:cNvPr>
          <p:cNvCxnSpPr>
            <a:cxnSpLocks/>
          </p:cNvCxnSpPr>
          <p:nvPr/>
        </p:nvCxnSpPr>
        <p:spPr>
          <a:xfrm flipH="1">
            <a:off x="7707296" y="1828799"/>
            <a:ext cx="833022" cy="2056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2CCB816-AAB7-4901-9C1D-1983E7466711}"/>
              </a:ext>
            </a:extLst>
          </p:cNvPr>
          <p:cNvCxnSpPr>
            <a:cxnSpLocks/>
          </p:cNvCxnSpPr>
          <p:nvPr/>
        </p:nvCxnSpPr>
        <p:spPr>
          <a:xfrm flipH="1" flipV="1">
            <a:off x="7327037" y="2328912"/>
            <a:ext cx="147961" cy="760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F322836-5ABD-41A9-AAA1-4C0262449BCB}"/>
              </a:ext>
            </a:extLst>
          </p:cNvPr>
          <p:cNvCxnSpPr>
            <a:cxnSpLocks/>
          </p:cNvCxnSpPr>
          <p:nvPr/>
        </p:nvCxnSpPr>
        <p:spPr>
          <a:xfrm flipV="1">
            <a:off x="6347534" y="2312637"/>
            <a:ext cx="110972" cy="7057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0722A66-3CAF-4314-B080-473FF69D3232}"/>
                  </a:ext>
                </a:extLst>
              </p:cNvPr>
              <p:cNvSpPr txBox="1"/>
              <p:nvPr/>
            </p:nvSpPr>
            <p:spPr>
              <a:xfrm>
                <a:off x="4212455" y="3058359"/>
                <a:ext cx="120292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Position at time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0722A66-3CAF-4314-B080-473FF69D3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455" y="3058359"/>
                <a:ext cx="1202924" cy="553998"/>
              </a:xfrm>
              <a:prstGeom prst="rect">
                <a:avLst/>
              </a:prstGeom>
              <a:blipFill>
                <a:blip r:embed="rId4"/>
                <a:stretch>
                  <a:fillRect l="-9137" t="-13187" r="-13706" b="-252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6DF086B-4F06-4FF6-890F-5F71C1688F50}"/>
              </a:ext>
            </a:extLst>
          </p:cNvPr>
          <p:cNvSpPr txBox="1"/>
          <p:nvPr/>
        </p:nvSpPr>
        <p:spPr>
          <a:xfrm>
            <a:off x="5792680" y="3173768"/>
            <a:ext cx="101649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Original position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7B72E5B-9639-45A8-A148-EB1C2DD30AA2}"/>
              </a:ext>
            </a:extLst>
          </p:cNvPr>
          <p:cNvSpPr txBox="1"/>
          <p:nvPr/>
        </p:nvSpPr>
        <p:spPr>
          <a:xfrm>
            <a:off x="7159842" y="3191523"/>
            <a:ext cx="101649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Velocity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60C28AF-801A-4A51-BA9F-26C5B2FE5B1B}"/>
              </a:ext>
            </a:extLst>
          </p:cNvPr>
          <p:cNvSpPr txBox="1"/>
          <p:nvPr/>
        </p:nvSpPr>
        <p:spPr>
          <a:xfrm>
            <a:off x="8020976" y="1460378"/>
            <a:ext cx="101649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4272262-9CDF-4861-9E16-B10BE76DD71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052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4272262-9CDF-4861-9E16-B10BE76DD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052" cy="276999"/>
              </a:xfrm>
              <a:prstGeom prst="rect">
                <a:avLst/>
              </a:prstGeom>
              <a:blipFill>
                <a:blip r:embed="rId5"/>
                <a:stretch>
                  <a:fillRect l="-1471" r="-1961" b="-1020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13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0" grpId="0"/>
      <p:bldP spid="21" grpId="0"/>
      <p:bldP spid="22" grpId="0"/>
      <p:bldP spid="2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3505200" cy="48768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b="1" dirty="0">
                    <a:latin typeface="Comic Sans MS" panose="030F0702030302020204" pitchFamily="66" charset="0"/>
                  </a:rPr>
                  <a:t>You need to be able to solve problems where you have to integrate vectors</a:t>
                </a: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GB" sz="1400" b="1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GB" sz="1400" dirty="0">
                    <a:latin typeface="Comic Sans MS" pitchFamily="66" charset="0"/>
                  </a:rPr>
                  <a:t>A particle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is moving in a plane so that, at time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seconds, its acceleration is:</a:t>
                </a:r>
              </a:p>
              <a:p>
                <a:pPr marL="0" indent="0" algn="ctr">
                  <a:buNone/>
                </a:pP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GB" sz="1400" dirty="0">
                    <a:latin typeface="Comic Sans MS" pitchFamily="66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i="1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, the velocity of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GB" sz="14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400" i="1" dirty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itchFamily="66" charset="0"/>
                  </a:rPr>
                  <a:t> and the position vector of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GB" sz="1400" b="1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GB" sz="1400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sz="1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4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with respect to a fixed origin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. Find:</a:t>
                </a:r>
              </a:p>
              <a:p>
                <a:pPr marL="0" indent="0" algn="ctr">
                  <a:buNone/>
                </a:pPr>
                <a:endParaRPr lang="en-GB" sz="1400" dirty="0">
                  <a:latin typeface="Comic Sans MS" pitchFamily="66" charset="0"/>
                </a:endParaRPr>
              </a:p>
              <a:p>
                <a:pPr algn="ctr">
                  <a:buAutoNum type="alphaLcParenR"/>
                </a:pPr>
                <a:r>
                  <a:rPr lang="en-GB" sz="1400" dirty="0">
                    <a:latin typeface="Comic Sans MS" pitchFamily="66" charset="0"/>
                  </a:rPr>
                  <a:t>The angle between the direction of motion of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GB" sz="1400" b="1" i="1" dirty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, when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algn="ctr">
                  <a:buAutoNum type="alphaLcParenR"/>
                </a:pPr>
                <a:endParaRPr lang="en-GB" sz="1400" dirty="0">
                  <a:latin typeface="Comic Sans MS" pitchFamily="66" charset="0"/>
                </a:endParaRPr>
              </a:p>
              <a:p>
                <a:pPr algn="ctr">
                  <a:buAutoNum type="alphaLcParenR"/>
                </a:pPr>
                <a:r>
                  <a:rPr lang="en-GB" sz="1400" dirty="0">
                    <a:latin typeface="Comic Sans MS" pitchFamily="66" charset="0"/>
                  </a:rPr>
                  <a:t>The distance of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3505200" cy="4876800"/>
              </a:xfrm>
              <a:blipFill>
                <a:blip r:embed="rId3"/>
                <a:stretch>
                  <a:fillRect l="-348" t="-250" r="-2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495800" y="2743200"/>
                <a:ext cx="1371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/>
                        </a:rPr>
                        <m:t>𝒓</m:t>
                      </m:r>
                      <m:r>
                        <a:rPr lang="en-GB" sz="1400" b="0" i="1" smtClean="0">
                          <a:latin typeface="Cambria Math"/>
                        </a:rPr>
                        <m:t>=20</m:t>
                      </m:r>
                      <m:r>
                        <a:rPr lang="en-GB" sz="1400" b="1" i="1" smtClean="0">
                          <a:latin typeface="Cambria Math"/>
                        </a:rPr>
                        <m:t>𝒊</m:t>
                      </m:r>
                      <m:r>
                        <a:rPr lang="en-GB" sz="1400" b="0" i="1" smtClean="0">
                          <a:latin typeface="Cambria Math"/>
                        </a:rPr>
                        <m:t>−15</m:t>
                      </m:r>
                      <m:r>
                        <a:rPr lang="en-GB" sz="1400" b="1" i="1" smtClean="0"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743200"/>
                <a:ext cx="1371600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5410200" y="3505200"/>
            <a:ext cx="1524000" cy="114300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410200" y="3505200"/>
            <a:ext cx="152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934200" y="3505200"/>
            <a:ext cx="0" cy="1143000"/>
          </a:xfrm>
          <a:prstGeom prst="straightConnector1">
            <a:avLst/>
          </a:prstGeom>
          <a:ln w="381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029200" y="4038600"/>
                <a:ext cx="13715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20</m:t>
                      </m:r>
                      <m:r>
                        <a:rPr lang="en-GB" sz="1600" b="1" i="1" smtClean="0">
                          <a:latin typeface="Cambria Math"/>
                        </a:rPr>
                        <m:t>𝒊</m:t>
                      </m:r>
                      <m:r>
                        <a:rPr lang="en-GB" sz="1600" b="0" i="1" smtClean="0">
                          <a:latin typeface="Cambria Math"/>
                        </a:rPr>
                        <m:t>−15</m:t>
                      </m:r>
                      <m:r>
                        <a:rPr lang="en-GB" sz="1600" b="1" i="1" smtClean="0"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038600"/>
                <a:ext cx="1371599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43600" y="31242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20</m:t>
                      </m:r>
                      <m:r>
                        <a:rPr lang="en-GB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GB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124200"/>
                <a:ext cx="457200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934200" y="38100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−15</m:t>
                      </m:r>
                      <m:r>
                        <a:rPr lang="en-GB" sz="16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6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3810000"/>
                <a:ext cx="457200" cy="338554"/>
              </a:xfrm>
              <a:prstGeom prst="rect">
                <a:avLst/>
              </a:prstGeom>
              <a:blipFill>
                <a:blip r:embed="rId11"/>
                <a:stretch>
                  <a:fillRect r="-37333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962400" y="495300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Use Pythagoras’ Theorem to calculate the actual distance – the vector just represents the displacement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62400" y="5562600"/>
                <a:ext cx="1867627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(20)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(−15)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562600"/>
                <a:ext cx="1867627" cy="427746"/>
              </a:xfrm>
              <a:prstGeom prst="rect">
                <a:avLst/>
              </a:prstGeom>
              <a:blipFill rotWithShape="1"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962400" y="6096000"/>
                <a:ext cx="929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</a:rPr>
                        <m:t>25</m:t>
                      </m:r>
                      <m:r>
                        <a:rPr lang="en-GB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6096000"/>
                <a:ext cx="929229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811044" y="5812654"/>
                <a:ext cx="6338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25</m:t>
                      </m:r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044" y="5812654"/>
                <a:ext cx="633828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タイトル 1">
            <a:extLst>
              <a:ext uri="{FF2B5EF4-FFF2-40B4-BE49-F238E27FC236}">
                <a16:creationId xmlns:a16="http://schemas.microsoft.com/office/drawing/2014/main" id="{3E249E49-29B8-4E76-B9B5-255F2461B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Further Kinematics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0" name="コンテンツ プレースホルダー 2">
            <a:extLst>
              <a:ext uri="{FF2B5EF4-FFF2-40B4-BE49-F238E27FC236}">
                <a16:creationId xmlns:a16="http://schemas.microsoft.com/office/drawing/2014/main" id="{1F5C7371-2454-46F3-AE8D-A3DEACBFC176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8E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9">
                <a:extLst>
                  <a:ext uri="{FF2B5EF4-FFF2-40B4-BE49-F238E27FC236}">
                    <a16:creationId xmlns:a16="http://schemas.microsoft.com/office/drawing/2014/main" id="{9152BC81-BD9A-4496-B201-458C869DF7DB}"/>
                  </a:ext>
                </a:extLst>
              </p:cNvPr>
              <p:cNvSpPr txBox="1"/>
              <p:nvPr/>
            </p:nvSpPr>
            <p:spPr>
              <a:xfrm>
                <a:off x="1057922" y="3141955"/>
                <a:ext cx="1983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/>
                        </a:rPr>
                        <m:t>𝒂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GB" sz="16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−2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sz="1600" b="1" i="1" smtClean="0">
                              <a:latin typeface="Cambria Math"/>
                            </a:rPr>
                            <m:t>𝒋</m:t>
                          </m:r>
                        </m:e>
                      </m:d>
                      <m:r>
                        <a:rPr lang="en-GB" sz="1600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2" name="TextBox 9">
                <a:extLst>
                  <a:ext uri="{FF2B5EF4-FFF2-40B4-BE49-F238E27FC236}">
                    <a16:creationId xmlns:a16="http://schemas.microsoft.com/office/drawing/2014/main" id="{9152BC81-BD9A-4496-B201-458C869DF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922" y="3141955"/>
                <a:ext cx="1983172" cy="338554"/>
              </a:xfrm>
              <a:prstGeom prst="rect">
                <a:avLst/>
              </a:prstGeom>
              <a:blipFill>
                <a:blip r:embed="rId1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55">
            <a:extLst>
              <a:ext uri="{FF2B5EF4-FFF2-40B4-BE49-F238E27FC236}">
                <a16:creationId xmlns:a16="http://schemas.microsoft.com/office/drawing/2014/main" id="{635EAB2E-47F5-47E8-82F2-6B6923BC2EAB}"/>
              </a:ext>
            </a:extLst>
          </p:cNvPr>
          <p:cNvSpPr txBox="1"/>
          <p:nvPr/>
        </p:nvSpPr>
        <p:spPr>
          <a:xfrm>
            <a:off x="1546934" y="5174941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>
                <a:solidFill>
                  <a:srgbClr val="FF0000"/>
                </a:solidFill>
                <a:latin typeface="Comic Sans MS" pitchFamily="66" charset="0"/>
              </a:rPr>
              <a:t>θ</a:t>
            </a:r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 = 68.2°</a:t>
            </a:r>
            <a:endParaRPr lang="en-GB" sz="1400" b="1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9">
                <a:extLst>
                  <a:ext uri="{FF2B5EF4-FFF2-40B4-BE49-F238E27FC236}">
                    <a16:creationId xmlns:a16="http://schemas.microsoft.com/office/drawing/2014/main" id="{CEE8EBC1-EE3B-4CA6-A1AD-FDDF597540EC}"/>
                  </a:ext>
                </a:extLst>
              </p:cNvPr>
              <p:cNvSpPr txBox="1"/>
              <p:nvPr/>
            </p:nvSpPr>
            <p:spPr>
              <a:xfrm>
                <a:off x="4495800" y="1831064"/>
                <a:ext cx="3557577" cy="580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/>
                        </a:rPr>
                        <m:t>𝒓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400" b="0" i="1" smtClean="0">
                              <a:latin typeface="Cambria Math"/>
                            </a:rPr>
                            <m:t>−6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+20</m:t>
                          </m:r>
                        </m:e>
                      </m:d>
                      <m:r>
                        <a:rPr lang="en-GB" sz="1400" b="1" i="1" smtClean="0">
                          <a:latin typeface="Cambria Math"/>
                        </a:rPr>
                        <m:t>𝒊</m:t>
                      </m:r>
                      <m:r>
                        <a:rPr lang="en-GB" sz="14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GB" sz="1400" i="1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400" i="1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en-GB" sz="1400" i="1">
                              <a:latin typeface="Cambria Math"/>
                            </a:rPr>
                            <m:t>+9</m:t>
                          </m:r>
                          <m:r>
                            <a:rPr lang="en-GB" sz="1400" i="1">
                              <a:latin typeface="Cambria Math"/>
                            </a:rPr>
                            <m:t>𝑡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−15</m:t>
                          </m:r>
                        </m:e>
                      </m:d>
                      <m:r>
                        <a:rPr lang="en-GB" sz="1400" b="1" i="1" smtClean="0"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36" name="TextBox 39">
                <a:extLst>
                  <a:ext uri="{FF2B5EF4-FFF2-40B4-BE49-F238E27FC236}">
                    <a16:creationId xmlns:a16="http://schemas.microsoft.com/office/drawing/2014/main" id="{CEE8EBC1-EE3B-4CA6-A1AD-FDDF59754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1831064"/>
                <a:ext cx="3557577" cy="58067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28">
                <a:extLst>
                  <a:ext uri="{FF2B5EF4-FFF2-40B4-BE49-F238E27FC236}">
                    <a16:creationId xmlns:a16="http://schemas.microsoft.com/office/drawing/2014/main" id="{01AF1101-5998-40C5-AFF2-01D02119D3C0}"/>
                  </a:ext>
                </a:extLst>
              </p:cNvPr>
              <p:cNvSpPr txBox="1"/>
              <p:nvPr/>
            </p:nvSpPr>
            <p:spPr>
              <a:xfrm>
                <a:off x="4181947" y="1401024"/>
                <a:ext cx="13312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/>
                        </a:rPr>
                        <m:t>𝒂</m:t>
                      </m:r>
                      <m:r>
                        <a:rPr lang="en-GB" sz="1600" b="0" i="1" smtClean="0">
                          <a:latin typeface="Cambria Math"/>
                        </a:rPr>
                        <m:t>=4</m:t>
                      </m:r>
                      <m:r>
                        <a:rPr lang="en-GB" sz="1600" b="1" i="1" smtClean="0">
                          <a:latin typeface="Cambria Math"/>
                        </a:rPr>
                        <m:t>𝒊</m:t>
                      </m:r>
                      <m:r>
                        <a:rPr lang="en-GB" sz="1600" b="0" i="1" smtClean="0">
                          <a:latin typeface="Cambria Math"/>
                        </a:rPr>
                        <m:t>−2</m:t>
                      </m:r>
                      <m:r>
                        <a:rPr lang="en-GB" sz="1600" b="0" i="1" smtClean="0">
                          <a:latin typeface="Cambria Math"/>
                        </a:rPr>
                        <m:t>𝑡</m:t>
                      </m:r>
                      <m:r>
                        <a:rPr lang="en-GB" sz="1600" b="1" i="1" smtClean="0"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37" name="TextBox 28">
                <a:extLst>
                  <a:ext uri="{FF2B5EF4-FFF2-40B4-BE49-F238E27FC236}">
                    <a16:creationId xmlns:a16="http://schemas.microsoft.com/office/drawing/2014/main" id="{01AF1101-5998-40C5-AFF2-01D02119D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947" y="1401024"/>
                <a:ext cx="1331262" cy="338554"/>
              </a:xfrm>
              <a:prstGeom prst="rect">
                <a:avLst/>
              </a:prstGeom>
              <a:blipFill>
                <a:blip r:embed="rId1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0">
                <a:extLst>
                  <a:ext uri="{FF2B5EF4-FFF2-40B4-BE49-F238E27FC236}">
                    <a16:creationId xmlns:a16="http://schemas.microsoft.com/office/drawing/2014/main" id="{CF122381-0CC2-49C2-B6F1-63813242A739}"/>
                  </a:ext>
                </a:extLst>
              </p:cNvPr>
              <p:cNvSpPr txBox="1"/>
              <p:nvPr/>
            </p:nvSpPr>
            <p:spPr>
              <a:xfrm>
                <a:off x="6010747" y="1401024"/>
                <a:ext cx="27056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/>
                        </a:rPr>
                        <m:t>𝒗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−6</m:t>
                          </m:r>
                        </m:e>
                      </m:d>
                      <m:r>
                        <a:rPr lang="en-GB" sz="1600" b="1" i="1" smtClean="0">
                          <a:latin typeface="Cambria Math"/>
                        </a:rPr>
                        <m:t>𝒊</m:t>
                      </m:r>
                      <m:r>
                        <a:rPr lang="en-GB" sz="1600" b="0" i="1" smtClean="0">
                          <a:latin typeface="Cambria Math"/>
                        </a:rPr>
                        <m:t>+(−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/>
                        </a:rPr>
                        <m:t>+9)</m:t>
                      </m:r>
                      <m:r>
                        <a:rPr lang="en-GB" sz="1600" b="1" i="1" smtClean="0"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38" name="TextBox 30">
                <a:extLst>
                  <a:ext uri="{FF2B5EF4-FFF2-40B4-BE49-F238E27FC236}">
                    <a16:creationId xmlns:a16="http://schemas.microsoft.com/office/drawing/2014/main" id="{CF122381-0CC2-49C2-B6F1-63813242A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747" y="1401024"/>
                <a:ext cx="2705612" cy="338554"/>
              </a:xfrm>
              <a:prstGeom prst="rect">
                <a:avLst/>
              </a:prstGeom>
              <a:blipFill>
                <a:blip r:embed="rId1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9079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14" grpId="0"/>
      <p:bldP spid="15" grpId="0"/>
      <p:bldP spid="34" grpId="0"/>
      <p:bldP spid="3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3581400" cy="48768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b="1" dirty="0">
                    <a:latin typeface="Comic Sans MS" panose="030F0702030302020204" pitchFamily="66" charset="0"/>
                  </a:rPr>
                  <a:t>You need to be able to solve problems where you have to integrate vectors</a:t>
                </a: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GB" sz="1400" b="1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GB" sz="1400" dirty="0">
                    <a:latin typeface="Comic Sans MS" pitchFamily="66" charset="0"/>
                  </a:rPr>
                  <a:t>The velocity of a particle at time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seconds is given by: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GB" sz="1400" dirty="0">
                    <a:latin typeface="Comic Sans MS" pitchFamily="66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, the position vector of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with respect to a fixed origin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4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sz="1400" i="1" dirty="0" smtClean="0">
                            <a:latin typeface="Cambria Math" panose="02040503050406030204" pitchFamily="18" charset="0"/>
                          </a:rPr>
                          <m:t> – 4</m:t>
                        </m:r>
                        <m:r>
                          <a:rPr lang="en-GB" sz="1400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algn="ctr">
                  <a:lnSpc>
                    <a:spcPct val="100000"/>
                  </a:lnSpc>
                  <a:buAutoNum type="alphaLcParenR"/>
                </a:pPr>
                <a:r>
                  <a:rPr lang="en-GB" sz="1400" dirty="0">
                    <a:latin typeface="Comic Sans MS" pitchFamily="66" charset="0"/>
                  </a:rPr>
                  <a:t>Find the position vector of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after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seconds</a:t>
                </a:r>
              </a:p>
              <a:p>
                <a:pPr marL="0" indent="0" algn="ctr">
                  <a:buNone/>
                </a:pPr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3581400" cy="4876800"/>
              </a:xfrm>
              <a:blipFill>
                <a:blip r:embed="rId3"/>
                <a:stretch>
                  <a:fillRect t="-250" r="-17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13534" y="3008790"/>
                <a:ext cx="1969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/>
                        </a:rPr>
                        <m:t>𝒗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3</m:t>
                          </m:r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600" b="0" i="1" smtClean="0">
                              <a:latin typeface="Cambria Math"/>
                            </a:rPr>
                            <m:t>−8</m:t>
                          </m:r>
                        </m:e>
                      </m:d>
                      <m:r>
                        <a:rPr lang="en-GB" sz="1600" b="1" i="1" smtClean="0">
                          <a:latin typeface="Cambria Math"/>
                        </a:rPr>
                        <m:t>𝒊</m:t>
                      </m:r>
                      <m:r>
                        <a:rPr lang="en-GB" sz="1600" b="0" i="1" smtClean="0">
                          <a:latin typeface="Cambria Math"/>
                        </a:rPr>
                        <m:t>+5</m:t>
                      </m:r>
                      <m:r>
                        <a:rPr lang="en-GB" sz="1600" b="1" i="1" smtClean="0"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534" y="3008790"/>
                <a:ext cx="1969835" cy="338554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43400" y="1600200"/>
                <a:ext cx="190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/>
                        </a:rPr>
                        <m:t>𝒗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3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400" b="0" i="1" smtClean="0">
                              <a:latin typeface="Cambria Math"/>
                            </a:rPr>
                            <m:t>−8</m:t>
                          </m:r>
                        </m:e>
                      </m:d>
                      <m:r>
                        <a:rPr lang="en-GB" sz="1400" b="1" i="1" smtClean="0">
                          <a:latin typeface="Cambria Math"/>
                        </a:rPr>
                        <m:t>𝒊</m:t>
                      </m:r>
                      <m:r>
                        <a:rPr lang="en-GB" sz="1400" b="0" i="1" smtClean="0">
                          <a:latin typeface="Cambria Math"/>
                        </a:rPr>
                        <m:t>+5</m:t>
                      </m:r>
                      <m:r>
                        <a:rPr lang="en-GB" sz="1400" b="1" i="1" smtClean="0"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600200"/>
                <a:ext cx="1905000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67200" y="2133600"/>
                <a:ext cx="2438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/>
                        </a:rPr>
                        <m:t>𝒓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sz="1400" b="0" i="1" smtClean="0">
                              <a:latin typeface="Cambria Math"/>
                            </a:rPr>
                            <m:t>−8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GB" sz="1400" b="1" i="1" smtClean="0">
                          <a:latin typeface="Cambria Math"/>
                        </a:rPr>
                        <m:t>𝒊</m:t>
                      </m:r>
                      <m:r>
                        <a:rPr lang="en-GB" sz="1400" b="0" i="1" smtClean="0">
                          <a:latin typeface="Cambria Math"/>
                        </a:rPr>
                        <m:t>+5</m:t>
                      </m:r>
                      <m:r>
                        <a:rPr lang="en-GB" sz="1400" b="0" i="1" smtClean="0">
                          <a:latin typeface="Cambria Math"/>
                        </a:rPr>
                        <m:t>𝑡</m:t>
                      </m:r>
                      <m:r>
                        <a:rPr lang="en-GB" sz="1400" b="1" i="1" smtClean="0">
                          <a:latin typeface="Cambria Math"/>
                        </a:rPr>
                        <m:t>𝒋</m:t>
                      </m:r>
                      <m:r>
                        <a:rPr lang="en-GB" sz="1400" b="0" i="1" smtClean="0">
                          <a:latin typeface="Cambria Math"/>
                        </a:rPr>
                        <m:t>+</m:t>
                      </m:r>
                      <m:r>
                        <a:rPr lang="en-GB" sz="14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133600"/>
                <a:ext cx="2438400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62400" y="2667000"/>
                <a:ext cx="2998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2</m:t>
                      </m:r>
                      <m:r>
                        <a:rPr lang="en-GB" sz="1400" b="1" i="1" smtClean="0">
                          <a:latin typeface="Cambria Math"/>
                        </a:rPr>
                        <m:t>𝒊</m:t>
                      </m:r>
                      <m:r>
                        <a:rPr lang="en-GB" sz="1400" b="0" i="1" smtClean="0">
                          <a:latin typeface="Cambria Math"/>
                        </a:rPr>
                        <m:t>−4</m:t>
                      </m:r>
                      <m:r>
                        <a:rPr lang="en-GB" sz="1400" b="1" i="1" smtClean="0">
                          <a:latin typeface="Cambria Math"/>
                        </a:rPr>
                        <m:t>𝒋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(0)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sz="1400" b="0" i="1" smtClean="0">
                              <a:latin typeface="Cambria Math"/>
                            </a:rPr>
                            <m:t>−8(0)</m:t>
                          </m:r>
                        </m:e>
                      </m:d>
                      <m:r>
                        <a:rPr lang="en-GB" sz="1400" b="1" i="1" smtClean="0">
                          <a:latin typeface="Cambria Math"/>
                        </a:rPr>
                        <m:t>𝒊</m:t>
                      </m:r>
                      <m:r>
                        <a:rPr lang="en-GB" sz="1400" b="0" i="1" smtClean="0">
                          <a:latin typeface="Cambria Math"/>
                        </a:rPr>
                        <m:t>+5</m:t>
                      </m:r>
                      <m:r>
                        <a:rPr lang="en-GB" sz="1400" b="1" i="1" smtClean="0">
                          <a:latin typeface="Cambria Math"/>
                        </a:rPr>
                        <m:t>(</m:t>
                      </m:r>
                      <m:r>
                        <a:rPr lang="en-GB" sz="1400" b="0" i="1" smtClean="0">
                          <a:latin typeface="Cambria Math"/>
                        </a:rPr>
                        <m:t>0)</m:t>
                      </m:r>
                      <m:r>
                        <a:rPr lang="en-GB" sz="1400" b="1" i="1" smtClean="0">
                          <a:latin typeface="Cambria Math"/>
                        </a:rPr>
                        <m:t>𝒋</m:t>
                      </m:r>
                      <m:r>
                        <a:rPr lang="en-GB" sz="1400" b="0" i="1" smtClean="0">
                          <a:latin typeface="Cambria Math"/>
                        </a:rPr>
                        <m:t>+</m:t>
                      </m:r>
                      <m:r>
                        <a:rPr lang="en-GB" sz="14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667000"/>
                <a:ext cx="2998000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962400" y="3200400"/>
                <a:ext cx="11255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2</m:t>
                      </m:r>
                      <m:r>
                        <a:rPr lang="en-GB" sz="1400" b="1" i="1" smtClean="0">
                          <a:latin typeface="Cambria Math"/>
                        </a:rPr>
                        <m:t>𝒊</m:t>
                      </m:r>
                      <m:r>
                        <a:rPr lang="en-GB" sz="1400" b="0" i="1" smtClean="0">
                          <a:latin typeface="Cambria Math"/>
                        </a:rPr>
                        <m:t>−4</m:t>
                      </m:r>
                      <m:r>
                        <a:rPr lang="en-GB" sz="1400" b="1" i="1" smtClean="0">
                          <a:latin typeface="Cambria Math"/>
                        </a:rPr>
                        <m:t>𝒋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200400"/>
                <a:ext cx="1125501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33081" y="4800600"/>
                <a:ext cx="2971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/>
                        </a:rPr>
                        <m:t>𝒓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sz="1400" b="0" i="1" smtClean="0">
                              <a:latin typeface="Cambria Math"/>
                            </a:rPr>
                            <m:t>−8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GB" sz="1400" b="1" i="1" smtClean="0">
                          <a:latin typeface="Cambria Math"/>
                        </a:rPr>
                        <m:t>𝒊</m:t>
                      </m:r>
                      <m:r>
                        <a:rPr lang="en-GB" sz="1400" b="0" i="1" smtClean="0">
                          <a:latin typeface="Cambria Math"/>
                        </a:rPr>
                        <m:t>+5</m:t>
                      </m:r>
                      <m:r>
                        <a:rPr lang="en-GB" sz="1400" b="0" i="1" smtClean="0">
                          <a:latin typeface="Cambria Math"/>
                        </a:rPr>
                        <m:t>𝑡</m:t>
                      </m:r>
                      <m:r>
                        <a:rPr lang="en-GB" sz="1400" b="1" i="1" smtClean="0">
                          <a:latin typeface="Cambria Math"/>
                        </a:rPr>
                        <m:t>𝒋</m:t>
                      </m:r>
                      <m:r>
                        <a:rPr lang="en-GB" sz="1400" b="0" i="1" smtClean="0">
                          <a:latin typeface="Cambria Math"/>
                        </a:rPr>
                        <m:t>+2</m:t>
                      </m:r>
                      <m:r>
                        <a:rPr lang="en-GB" sz="1400" b="1" i="1" smtClean="0">
                          <a:latin typeface="Cambria Math"/>
                        </a:rPr>
                        <m:t>𝒊</m:t>
                      </m:r>
                      <m:r>
                        <a:rPr lang="en-GB" sz="1400" b="0" i="1" smtClean="0">
                          <a:latin typeface="Cambria Math"/>
                        </a:rPr>
                        <m:t>−4</m:t>
                      </m:r>
                      <m:r>
                        <a:rPr lang="en-GB" sz="1400" b="1" i="1" smtClean="0"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081" y="4800600"/>
                <a:ext cx="2971800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309281" y="4191000"/>
                <a:ext cx="2438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/>
                        </a:rPr>
                        <m:t>𝒓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sz="1400" b="0" i="1" smtClean="0">
                              <a:latin typeface="Cambria Math"/>
                            </a:rPr>
                            <m:t>−8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GB" sz="1400" b="1" i="1" smtClean="0">
                          <a:latin typeface="Cambria Math"/>
                        </a:rPr>
                        <m:t>𝒊</m:t>
                      </m:r>
                      <m:r>
                        <a:rPr lang="en-GB" sz="1400" b="0" i="1" smtClean="0">
                          <a:latin typeface="Cambria Math"/>
                        </a:rPr>
                        <m:t>+5</m:t>
                      </m:r>
                      <m:r>
                        <a:rPr lang="en-GB" sz="1400" b="0" i="1" smtClean="0">
                          <a:latin typeface="Cambria Math"/>
                        </a:rPr>
                        <m:t>𝑡</m:t>
                      </m:r>
                      <m:r>
                        <a:rPr lang="en-GB" sz="1400" b="1" i="1" smtClean="0">
                          <a:latin typeface="Cambria Math"/>
                        </a:rPr>
                        <m:t>𝒋</m:t>
                      </m:r>
                      <m:r>
                        <a:rPr lang="en-GB" sz="1400" b="0" i="1" smtClean="0">
                          <a:latin typeface="Cambria Math"/>
                        </a:rPr>
                        <m:t>+</m:t>
                      </m:r>
                      <m:r>
                        <a:rPr lang="en-GB" sz="14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281" y="4191000"/>
                <a:ext cx="2438400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6881" y="5410200"/>
                <a:ext cx="3124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/>
                        </a:rPr>
                        <m:t>𝒓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sz="1400" b="0" i="1" smtClean="0">
                              <a:latin typeface="Cambria Math"/>
                            </a:rPr>
                            <m:t>−8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+2</m:t>
                          </m:r>
                        </m:e>
                      </m:d>
                      <m:r>
                        <a:rPr lang="en-GB" sz="1400" b="1" i="1" smtClean="0">
                          <a:latin typeface="Cambria Math"/>
                        </a:rPr>
                        <m:t>𝒊</m:t>
                      </m:r>
                      <m:r>
                        <a:rPr lang="en-GB" sz="1400" b="0" i="1" smtClean="0">
                          <a:latin typeface="Cambria Math"/>
                        </a:rPr>
                        <m:t>+(5</m:t>
                      </m:r>
                      <m:r>
                        <a:rPr lang="en-GB" sz="1400" b="0" i="1" smtClean="0">
                          <a:latin typeface="Cambria Math"/>
                        </a:rPr>
                        <m:t>𝑡</m:t>
                      </m:r>
                      <m:r>
                        <a:rPr lang="en-GB" sz="1400" b="0" i="1" smtClean="0">
                          <a:latin typeface="Cambria Math"/>
                        </a:rPr>
                        <m:t>−4)</m:t>
                      </m:r>
                      <m:r>
                        <a:rPr lang="en-GB" sz="1400" b="1" i="1" smtClean="0"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881" y="5410200"/>
                <a:ext cx="3124200" cy="307777"/>
              </a:xfrm>
              <a:prstGeom prst="rect">
                <a:avLst/>
              </a:prstGeom>
              <a:blipFill rotWithShape="1"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858000" y="1752600"/>
                <a:ext cx="1981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Integrate to find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, include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GB" sz="1400" baseline="-250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752600"/>
                <a:ext cx="1981200" cy="523220"/>
              </a:xfrm>
              <a:prstGeom prst="rect">
                <a:avLst/>
              </a:prstGeom>
              <a:blipFill>
                <a:blip r:embed="rId12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 19"/>
          <p:cNvSpPr/>
          <p:nvPr/>
        </p:nvSpPr>
        <p:spPr>
          <a:xfrm>
            <a:off x="6934200" y="2286000"/>
            <a:ext cx="381000" cy="5334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c 20"/>
          <p:cNvSpPr/>
          <p:nvPr/>
        </p:nvSpPr>
        <p:spPr>
          <a:xfrm>
            <a:off x="6553200" y="1752600"/>
            <a:ext cx="381000" cy="5334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c 21"/>
          <p:cNvSpPr/>
          <p:nvPr/>
        </p:nvSpPr>
        <p:spPr>
          <a:xfrm>
            <a:off x="6781800" y="2819400"/>
            <a:ext cx="381000" cy="6096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/>
          <p:cNvCxnSpPr/>
          <p:nvPr/>
        </p:nvCxnSpPr>
        <p:spPr>
          <a:xfrm>
            <a:off x="3962400" y="3810000"/>
            <a:ext cx="4655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39000" y="22860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Sub in the values given</a:t>
            </a:r>
            <a:endParaRPr lang="en-GB" sz="1400" b="1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162800" y="2971800"/>
                <a:ext cx="838200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GB" sz="1400" b="1" baseline="-250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2971800"/>
                <a:ext cx="838200" cy="304800"/>
              </a:xfrm>
              <a:prstGeom prst="rect">
                <a:avLst/>
              </a:prstGeom>
              <a:blipFill>
                <a:blip r:embed="rId1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204881" y="4419600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Sub in the value of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we found</a:t>
                </a:r>
                <a:endParaRPr lang="en-GB" sz="1400" b="1" baseline="-250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881" y="4419600"/>
                <a:ext cx="1600200" cy="523220"/>
              </a:xfrm>
              <a:prstGeom prst="rect">
                <a:avLst/>
              </a:prstGeom>
              <a:blipFill>
                <a:blip r:embed="rId14"/>
                <a:stretch>
                  <a:fillRect t="-2326" r="-1527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/>
          <p:cNvSpPr/>
          <p:nvPr/>
        </p:nvSpPr>
        <p:spPr>
          <a:xfrm>
            <a:off x="6900081" y="4343400"/>
            <a:ext cx="381000" cy="6096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c 27"/>
          <p:cNvSpPr/>
          <p:nvPr/>
        </p:nvSpPr>
        <p:spPr>
          <a:xfrm>
            <a:off x="6900081" y="4953000"/>
            <a:ext cx="381000" cy="6096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204881" y="5029200"/>
                <a:ext cx="1905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Group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terms and factorise</a:t>
                </a:r>
                <a:endParaRPr lang="en-GB" sz="1400" b="1" baseline="-250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881" y="5029200"/>
                <a:ext cx="1905000" cy="523220"/>
              </a:xfrm>
              <a:prstGeom prst="rect">
                <a:avLst/>
              </a:prstGeom>
              <a:blipFill>
                <a:blip r:embed="rId15"/>
                <a:stretch>
                  <a:fillRect t="-2326" r="-641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82967" y="4658556"/>
                <a:ext cx="3124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𝒓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−8</m:t>
                          </m:r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+2</m:t>
                          </m:r>
                        </m:e>
                      </m:d>
                      <m:r>
                        <a:rPr lang="en-GB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𝒊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+(5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𝑡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−4)</m:t>
                      </m:r>
                      <m:r>
                        <a:rPr lang="en-GB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67" y="4658556"/>
                <a:ext cx="3124200" cy="307777"/>
              </a:xfrm>
              <a:prstGeom prst="rect">
                <a:avLst/>
              </a:prstGeom>
              <a:blipFill>
                <a:blip r:embed="rId16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6248400" y="4191000"/>
            <a:ext cx="304800" cy="3048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6248400" y="4800600"/>
            <a:ext cx="685800" cy="3048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タイトル 1">
            <a:extLst>
              <a:ext uri="{FF2B5EF4-FFF2-40B4-BE49-F238E27FC236}">
                <a16:creationId xmlns:a16="http://schemas.microsoft.com/office/drawing/2014/main" id="{ED5F34BE-4A87-4A28-AF99-681E6B80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Further Kinematics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5" name="コンテンツ プレースホルダー 2">
            <a:extLst>
              <a:ext uri="{FF2B5EF4-FFF2-40B4-BE49-F238E27FC236}">
                <a16:creationId xmlns:a16="http://schemas.microsoft.com/office/drawing/2014/main" id="{2423EC0E-CB1B-477A-A9C5-0B789AD28DF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8E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332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 animBg="1"/>
      <p:bldP spid="21" grpId="0" animBg="1"/>
      <p:bldP spid="22" grpId="0" animBg="1"/>
      <p:bldP spid="24" grpId="0"/>
      <p:bldP spid="25" grpId="0"/>
      <p:bldP spid="26" grpId="0"/>
      <p:bldP spid="27" grpId="0" animBg="1"/>
      <p:bldP spid="28" grpId="0" animBg="1"/>
      <p:bldP spid="29" grpId="0"/>
      <p:bldP spid="31" grpId="0"/>
      <p:bldP spid="32" grpId="0" animBg="1"/>
      <p:bldP spid="32" grpId="1" animBg="1"/>
      <p:bldP spid="33" grpId="0" animBg="1"/>
      <p:bldP spid="33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3581400" cy="52578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b="1" dirty="0">
                    <a:latin typeface="Comic Sans MS" panose="030F0702030302020204" pitchFamily="66" charset="0"/>
                  </a:rPr>
                  <a:t>You need to be able to solve problems where you have to integrate vectors</a:t>
                </a: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GB" sz="1400" b="1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GB" sz="1400" dirty="0">
                    <a:latin typeface="Comic Sans MS" pitchFamily="66" charset="0"/>
                  </a:rPr>
                  <a:t>The velocity of a particle at time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seconds is given by: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GB" sz="1400" dirty="0">
                    <a:latin typeface="Comic Sans MS" pitchFamily="66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, the position vector of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with respect to a fixed origin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400" b="1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 – 4</m:t>
                        </m:r>
                        <m:r>
                          <a:rPr lang="en-GB" sz="1400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sz="1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4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algn="ctr">
                  <a:lnSpc>
                    <a:spcPct val="100000"/>
                  </a:lnSpc>
                  <a:buAutoNum type="alphaLcParenR"/>
                </a:pPr>
                <a:r>
                  <a:rPr lang="en-GB" sz="1400" dirty="0">
                    <a:latin typeface="Comic Sans MS" pitchFamily="66" charset="0"/>
                  </a:rPr>
                  <a:t>Find the position vector of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after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seconds</a:t>
                </a:r>
              </a:p>
              <a:p>
                <a:pPr algn="ctr">
                  <a:lnSpc>
                    <a:spcPct val="100000"/>
                  </a:lnSpc>
                  <a:buAutoNum type="alphaLcParenR"/>
                </a:pP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GB" sz="1400" dirty="0">
                    <a:latin typeface="Comic Sans MS" pitchFamily="66" charset="0"/>
                  </a:rPr>
                  <a:t>A second particle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moves with constant velocity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GB" sz="14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sz="1400" i="1" dirty="0" smtClean="0">
                            <a:latin typeface="Cambria Math" panose="02040503050406030204" pitchFamily="18" charset="0"/>
                          </a:rPr>
                          <m:t> + 4</m:t>
                        </m:r>
                        <m:r>
                          <a:rPr lang="en-GB" sz="1400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itchFamily="66" charset="0"/>
                  </a:rPr>
                  <a:t>. When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, the position vector of Q with respect to the origin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1400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.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GB" sz="1400" dirty="0">
                    <a:latin typeface="Comic Sans MS" pitchFamily="66" charset="0"/>
                  </a:rPr>
                  <a:t>b) Prove that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collide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3581400" cy="5257800"/>
              </a:xfrm>
              <a:blipFill>
                <a:blip r:embed="rId3"/>
                <a:stretch>
                  <a:fillRect t="-232" r="-17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810000" y="1524000"/>
                <a:ext cx="52578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If the particles collide, there must be a time for which their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components are both the same</a:t>
                </a:r>
              </a:p>
              <a:p>
                <a:pPr marL="285750" indent="-285750" algn="ctr">
                  <a:buFont typeface="Wingdings"/>
                  <a:buChar char="à"/>
                </a:pPr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  <a:sym typeface="Wingdings" pitchFamily="2" charset="2"/>
                  </a:rPr>
                  <a:t>Find the time for which either the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  <a:sym typeface="Wingdings" pitchFamily="2" charset="2"/>
                  </a:rPr>
                  <a:t>’s or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  <a:sym typeface="Wingdings" pitchFamily="2" charset="2"/>
                  </a:rPr>
                  <a:t>’s are equal, and check if it works for the other component</a:t>
                </a:r>
                <a:endParaRPr lang="en-GB" sz="1400" baseline="-25000" dirty="0">
                  <a:solidFill>
                    <a:srgbClr val="FF0000"/>
                  </a:solidFill>
                  <a:latin typeface="Comic Sans MS" pitchFamily="66" charset="0"/>
                  <a:sym typeface="Wingdings" pitchFamily="2" charset="2"/>
                </a:endParaRPr>
              </a:p>
              <a:p>
                <a:pPr marL="285750" indent="-285750" algn="ctr">
                  <a:buFont typeface="Wingdings"/>
                  <a:buChar char="à"/>
                </a:pPr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  <a:sym typeface="Wingdings" pitchFamily="2" charset="2"/>
                  </a:rPr>
                  <a:t>Start by finding an equation for the position vector of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𝑄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  <a:sym typeface="Wingdings" pitchFamily="2" charset="2"/>
                  </a:rPr>
                  <a:t> in terms of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𝑡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524000"/>
                <a:ext cx="5257800" cy="1384995"/>
              </a:xfrm>
              <a:prstGeom prst="rect">
                <a:avLst/>
              </a:prstGeom>
              <a:blipFill>
                <a:blip r:embed="rId4"/>
                <a:stretch>
                  <a:fillRect l="-232" t="-881" r="-927" b="-3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19600" y="3048000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/>
                        </a:rPr>
                        <m:t>𝒗</m:t>
                      </m:r>
                      <m:r>
                        <a:rPr lang="en-GB" sz="1400" b="0" i="1" smtClean="0">
                          <a:latin typeface="Cambria Math"/>
                        </a:rPr>
                        <m:t>=8</m:t>
                      </m:r>
                      <m:r>
                        <a:rPr lang="en-GB" sz="1400" b="1" i="1" smtClean="0">
                          <a:latin typeface="Cambria Math"/>
                        </a:rPr>
                        <m:t>𝒊</m:t>
                      </m:r>
                      <m:r>
                        <a:rPr lang="en-GB" sz="1400" b="0" i="1" smtClean="0">
                          <a:latin typeface="Cambria Math"/>
                        </a:rPr>
                        <m:t>+4</m:t>
                      </m:r>
                      <m:r>
                        <a:rPr lang="en-GB" sz="1400" b="1" i="1" smtClean="0"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048000"/>
                <a:ext cx="1447800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629400" y="3124200"/>
                <a:ext cx="1981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Integrate to find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, include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B" sz="1400" baseline="-250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124200"/>
                <a:ext cx="1981200" cy="523220"/>
              </a:xfrm>
              <a:prstGeom prst="rect">
                <a:avLst/>
              </a:prstGeom>
              <a:blipFill>
                <a:blip r:embed="rId7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/>
          <p:cNvSpPr/>
          <p:nvPr/>
        </p:nvSpPr>
        <p:spPr>
          <a:xfrm>
            <a:off x="6324600" y="3657600"/>
            <a:ext cx="381000" cy="4572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Arc 43"/>
          <p:cNvSpPr/>
          <p:nvPr/>
        </p:nvSpPr>
        <p:spPr>
          <a:xfrm>
            <a:off x="6324600" y="3200400"/>
            <a:ext cx="381000" cy="4572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Arc 44"/>
          <p:cNvSpPr/>
          <p:nvPr/>
        </p:nvSpPr>
        <p:spPr>
          <a:xfrm>
            <a:off x="6324600" y="4114800"/>
            <a:ext cx="381000" cy="4572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Connector 45"/>
          <p:cNvCxnSpPr/>
          <p:nvPr/>
        </p:nvCxnSpPr>
        <p:spPr>
          <a:xfrm>
            <a:off x="4114800" y="4800600"/>
            <a:ext cx="472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629400" y="37338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Sub in the values given</a:t>
            </a:r>
            <a:endParaRPr lang="en-GB" sz="1400" b="1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705600" y="4191000"/>
                <a:ext cx="838200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B" sz="1400" b="1" baseline="-250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191000"/>
                <a:ext cx="838200" cy="304800"/>
              </a:xfrm>
              <a:prstGeom prst="rect">
                <a:avLst/>
              </a:prstGeom>
              <a:blipFill>
                <a:blip r:embed="rId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419600" y="3505200"/>
                <a:ext cx="190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/>
                        </a:rPr>
                        <m:t>𝒓</m:t>
                      </m:r>
                      <m:r>
                        <a:rPr lang="en-GB" sz="1400" b="0" i="1" smtClean="0">
                          <a:latin typeface="Cambria Math"/>
                        </a:rPr>
                        <m:t>=8</m:t>
                      </m:r>
                      <m:r>
                        <a:rPr lang="en-GB" sz="1400" b="0" i="1" smtClean="0">
                          <a:latin typeface="Cambria Math"/>
                        </a:rPr>
                        <m:t>𝑡</m:t>
                      </m:r>
                      <m:r>
                        <a:rPr lang="en-GB" sz="1400" b="1" i="1" smtClean="0">
                          <a:latin typeface="Cambria Math"/>
                        </a:rPr>
                        <m:t>𝒊</m:t>
                      </m:r>
                      <m:r>
                        <a:rPr lang="en-GB" sz="1400" b="0" i="1" smtClean="0">
                          <a:latin typeface="Cambria Math"/>
                        </a:rPr>
                        <m:t>+4</m:t>
                      </m:r>
                      <m:r>
                        <a:rPr lang="en-GB" sz="1400" b="0" i="1" smtClean="0">
                          <a:latin typeface="Cambria Math"/>
                        </a:rPr>
                        <m:t>𝑡</m:t>
                      </m:r>
                      <m:r>
                        <a:rPr lang="en-GB" sz="1400" b="1" i="1" smtClean="0">
                          <a:latin typeface="Cambria Math"/>
                        </a:rPr>
                        <m:t>𝒋</m:t>
                      </m:r>
                      <m:r>
                        <a:rPr lang="en-GB" sz="1400" b="0" i="1" smtClean="0">
                          <a:latin typeface="Cambria Math"/>
                        </a:rPr>
                        <m:t>+</m:t>
                      </m:r>
                      <m:r>
                        <a:rPr lang="en-GB" sz="1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505200"/>
                <a:ext cx="1905000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419600" y="3962400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2</m:t>
                      </m:r>
                      <m:r>
                        <a:rPr lang="en-GB" sz="1400" b="1" i="1" smtClean="0">
                          <a:latin typeface="Cambria Math"/>
                        </a:rPr>
                        <m:t>𝒊</m:t>
                      </m:r>
                      <m:r>
                        <a:rPr lang="en-GB" sz="1400" b="0" i="1" smtClean="0">
                          <a:latin typeface="Cambria Math"/>
                        </a:rPr>
                        <m:t>=8(0)</m:t>
                      </m:r>
                      <m:r>
                        <a:rPr lang="en-GB" sz="1400" b="1" i="1" smtClean="0">
                          <a:latin typeface="Cambria Math"/>
                        </a:rPr>
                        <m:t>𝒊</m:t>
                      </m:r>
                      <m:r>
                        <a:rPr lang="en-GB" sz="1400" b="0" i="1" smtClean="0">
                          <a:latin typeface="Cambria Math"/>
                        </a:rPr>
                        <m:t>+4(0)</m:t>
                      </m:r>
                      <m:r>
                        <a:rPr lang="en-GB" sz="1400" b="1" i="1" smtClean="0">
                          <a:latin typeface="Cambria Math"/>
                        </a:rPr>
                        <m:t>𝒋</m:t>
                      </m:r>
                      <m:r>
                        <a:rPr lang="en-GB" sz="1400" b="0" i="1" smtClean="0">
                          <a:latin typeface="Cambria Math"/>
                        </a:rPr>
                        <m:t>+</m:t>
                      </m:r>
                      <m:r>
                        <a:rPr lang="en-GB" sz="1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962400"/>
                <a:ext cx="2209800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495800" y="4419600"/>
                <a:ext cx="838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2</m:t>
                      </m:r>
                      <m:r>
                        <a:rPr lang="en-GB" sz="1400" b="1" i="1" smtClean="0">
                          <a:latin typeface="Cambria Math"/>
                        </a:rPr>
                        <m:t>𝒊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419600"/>
                <a:ext cx="838200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419600" y="5029200"/>
                <a:ext cx="190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/>
                        </a:rPr>
                        <m:t>𝒓</m:t>
                      </m:r>
                      <m:r>
                        <a:rPr lang="en-GB" sz="1400" b="0" i="1" smtClean="0">
                          <a:latin typeface="Cambria Math"/>
                        </a:rPr>
                        <m:t>=8</m:t>
                      </m:r>
                      <m:r>
                        <a:rPr lang="en-GB" sz="1400" b="0" i="1" smtClean="0">
                          <a:latin typeface="Cambria Math"/>
                        </a:rPr>
                        <m:t>𝑡</m:t>
                      </m:r>
                      <m:r>
                        <a:rPr lang="en-GB" sz="1400" b="1" i="1" smtClean="0">
                          <a:latin typeface="Cambria Math"/>
                        </a:rPr>
                        <m:t>𝒊</m:t>
                      </m:r>
                      <m:r>
                        <a:rPr lang="en-GB" sz="1400" b="0" i="1" smtClean="0">
                          <a:latin typeface="Cambria Math"/>
                        </a:rPr>
                        <m:t>+4</m:t>
                      </m:r>
                      <m:r>
                        <a:rPr lang="en-GB" sz="1400" b="0" i="1" smtClean="0">
                          <a:latin typeface="Cambria Math"/>
                        </a:rPr>
                        <m:t>𝑡</m:t>
                      </m:r>
                      <m:r>
                        <a:rPr lang="en-GB" sz="1400" b="1" i="1" smtClean="0">
                          <a:latin typeface="Cambria Math"/>
                        </a:rPr>
                        <m:t>𝒋</m:t>
                      </m:r>
                      <m:r>
                        <a:rPr lang="en-GB" sz="1400" b="0" i="1" smtClean="0">
                          <a:latin typeface="Cambria Math"/>
                        </a:rPr>
                        <m:t>+</m:t>
                      </m:r>
                      <m:r>
                        <a:rPr lang="en-GB" sz="1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029200"/>
                <a:ext cx="1905000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419600" y="5486400"/>
                <a:ext cx="190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/>
                        </a:rPr>
                        <m:t>𝒓</m:t>
                      </m:r>
                      <m:r>
                        <a:rPr lang="en-GB" sz="1400" b="0" i="1" smtClean="0">
                          <a:latin typeface="Cambria Math"/>
                        </a:rPr>
                        <m:t>=8</m:t>
                      </m:r>
                      <m:r>
                        <a:rPr lang="en-GB" sz="1400" b="0" i="1" smtClean="0">
                          <a:latin typeface="Cambria Math"/>
                        </a:rPr>
                        <m:t>𝑡</m:t>
                      </m:r>
                      <m:r>
                        <a:rPr lang="en-GB" sz="1400" b="1" i="1" smtClean="0">
                          <a:latin typeface="Cambria Math"/>
                        </a:rPr>
                        <m:t>𝒊</m:t>
                      </m:r>
                      <m:r>
                        <a:rPr lang="en-GB" sz="1400" b="0" i="1" smtClean="0">
                          <a:latin typeface="Cambria Math"/>
                        </a:rPr>
                        <m:t>+4</m:t>
                      </m:r>
                      <m:r>
                        <a:rPr lang="en-GB" sz="1400" b="0" i="1" smtClean="0">
                          <a:latin typeface="Cambria Math"/>
                        </a:rPr>
                        <m:t>𝑡</m:t>
                      </m:r>
                      <m:r>
                        <a:rPr lang="en-GB" sz="1400" b="1" i="1" smtClean="0">
                          <a:latin typeface="Cambria Math"/>
                        </a:rPr>
                        <m:t>𝒋</m:t>
                      </m:r>
                      <m:r>
                        <a:rPr lang="en-GB" sz="1400" b="0" i="1" smtClean="0">
                          <a:latin typeface="Cambria Math"/>
                        </a:rPr>
                        <m:t>+2</m:t>
                      </m:r>
                      <m:r>
                        <a:rPr lang="en-GB" sz="1400" b="1" i="1" smtClean="0"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486400"/>
                <a:ext cx="1905000" cy="307777"/>
              </a:xfrm>
              <a:prstGeom prst="rect">
                <a:avLst/>
              </a:prstGeom>
              <a:blipFill rotWithShape="1">
                <a:blip r:embed="rId1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419600" y="5943600"/>
                <a:ext cx="1981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/>
                        </a:rPr>
                        <m:t>𝒓</m:t>
                      </m:r>
                      <m:r>
                        <a:rPr lang="en-GB" sz="1400" b="0" i="1" smtClean="0">
                          <a:latin typeface="Cambria Math"/>
                        </a:rPr>
                        <m:t>=(8</m:t>
                      </m:r>
                      <m:r>
                        <a:rPr lang="en-GB" sz="1400" b="0" i="1" smtClean="0">
                          <a:latin typeface="Cambria Math"/>
                        </a:rPr>
                        <m:t>𝑡</m:t>
                      </m:r>
                      <m:r>
                        <a:rPr lang="en-GB" sz="1400" b="0" i="1" smtClean="0">
                          <a:latin typeface="Cambria Math"/>
                        </a:rPr>
                        <m:t>+2)</m:t>
                      </m:r>
                      <m:r>
                        <a:rPr lang="en-GB" sz="1400" b="1" i="1" smtClean="0">
                          <a:latin typeface="Cambria Math"/>
                        </a:rPr>
                        <m:t>𝒊</m:t>
                      </m:r>
                      <m:r>
                        <a:rPr lang="en-GB" sz="1400" b="0" i="1" smtClean="0">
                          <a:latin typeface="Cambria Math"/>
                        </a:rPr>
                        <m:t>+4</m:t>
                      </m:r>
                      <m:r>
                        <a:rPr lang="en-GB" sz="1400" b="0" i="1" smtClean="0">
                          <a:latin typeface="Cambria Math"/>
                        </a:rPr>
                        <m:t>𝑡</m:t>
                      </m:r>
                      <m:r>
                        <a:rPr lang="en-GB" sz="1400" b="1" i="1" smtClean="0"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943600"/>
                <a:ext cx="1981200" cy="307777"/>
              </a:xfrm>
              <a:prstGeom prst="rect">
                <a:avLst/>
              </a:prstGeom>
              <a:blipFill rotWithShape="1"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Arc 61"/>
          <p:cNvSpPr/>
          <p:nvPr/>
        </p:nvSpPr>
        <p:spPr>
          <a:xfrm>
            <a:off x="6096000" y="5181600"/>
            <a:ext cx="381000" cy="4572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Arc 62"/>
          <p:cNvSpPr/>
          <p:nvPr/>
        </p:nvSpPr>
        <p:spPr>
          <a:xfrm>
            <a:off x="6096000" y="5638800"/>
            <a:ext cx="381000" cy="4572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477000" y="5105400"/>
                <a:ext cx="152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Sub in the value of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we have</a:t>
                </a:r>
                <a:endParaRPr lang="en-GB" sz="1400" b="1" baseline="-250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5105400"/>
                <a:ext cx="1524000" cy="523220"/>
              </a:xfrm>
              <a:prstGeom prst="rect">
                <a:avLst/>
              </a:prstGeom>
              <a:blipFill>
                <a:blip r:embed="rId14"/>
                <a:stretch>
                  <a:fillRect l="-400" t="-2353" r="-4000" b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477000" y="5638800"/>
                <a:ext cx="2209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Group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terms and factorise</a:t>
                </a:r>
                <a:endParaRPr lang="en-GB" sz="1400" b="1" baseline="-250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5638800"/>
                <a:ext cx="2209800" cy="523220"/>
              </a:xfrm>
              <a:prstGeom prst="rect">
                <a:avLst/>
              </a:prstGeom>
              <a:blipFill>
                <a:blip r:embed="rId15"/>
                <a:stretch>
                  <a:fillRect t="-2326" r="-1657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093432" y="6264675"/>
                <a:ext cx="1981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𝒓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=(8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𝑡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+2)</m:t>
                      </m:r>
                      <m:r>
                        <a:rPr lang="en-GB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𝒊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+4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𝑡</m:t>
                      </m:r>
                      <m:r>
                        <a:rPr lang="en-GB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432" y="6264675"/>
                <a:ext cx="1981200" cy="307777"/>
              </a:xfrm>
              <a:prstGeom prst="rect">
                <a:avLst/>
              </a:prstGeom>
              <a:blipFill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/>
          <p:cNvSpPr/>
          <p:nvPr/>
        </p:nvSpPr>
        <p:spPr>
          <a:xfrm>
            <a:off x="5867400" y="5029200"/>
            <a:ext cx="304800" cy="3048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>
            <a:off x="5867400" y="5486400"/>
            <a:ext cx="304800" cy="3048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8B4BDEAA-CB9E-4F18-9F16-A956DF9E6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Further Kinematics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7" name="コンテンツ プレースホルダー 2">
            <a:extLst>
              <a:ext uri="{FF2B5EF4-FFF2-40B4-BE49-F238E27FC236}">
                <a16:creationId xmlns:a16="http://schemas.microsoft.com/office/drawing/2014/main" id="{AEA58BD9-8A51-4174-986F-C0A921171479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8E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9">
                <a:extLst>
                  <a:ext uri="{FF2B5EF4-FFF2-40B4-BE49-F238E27FC236}">
                    <a16:creationId xmlns:a16="http://schemas.microsoft.com/office/drawing/2014/main" id="{A57C9BDD-3E4B-4B36-85FD-9E5C3023838D}"/>
                  </a:ext>
                </a:extLst>
              </p:cNvPr>
              <p:cNvSpPr txBox="1"/>
              <p:nvPr/>
            </p:nvSpPr>
            <p:spPr>
              <a:xfrm>
                <a:off x="1013534" y="3008790"/>
                <a:ext cx="1969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/>
                        </a:rPr>
                        <m:t>𝒗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3</m:t>
                          </m:r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600" b="0" i="1" smtClean="0">
                              <a:latin typeface="Cambria Math"/>
                            </a:rPr>
                            <m:t>−8</m:t>
                          </m:r>
                        </m:e>
                      </m:d>
                      <m:r>
                        <a:rPr lang="en-GB" sz="1600" b="1" i="1" smtClean="0">
                          <a:latin typeface="Cambria Math"/>
                        </a:rPr>
                        <m:t>𝒊</m:t>
                      </m:r>
                      <m:r>
                        <a:rPr lang="en-GB" sz="1600" b="0" i="1" smtClean="0">
                          <a:latin typeface="Cambria Math"/>
                        </a:rPr>
                        <m:t>+5</m:t>
                      </m:r>
                      <m:r>
                        <a:rPr lang="en-GB" sz="1600" b="1" i="1" smtClean="0"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39" name="TextBox 9">
                <a:extLst>
                  <a:ext uri="{FF2B5EF4-FFF2-40B4-BE49-F238E27FC236}">
                    <a16:creationId xmlns:a16="http://schemas.microsoft.com/office/drawing/2014/main" id="{A57C9BDD-3E4B-4B36-85FD-9E5C30238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534" y="3008790"/>
                <a:ext cx="1969835" cy="338554"/>
              </a:xfrm>
              <a:prstGeom prst="rect">
                <a:avLst/>
              </a:prstGeom>
              <a:blipFill>
                <a:blip r:embed="rId1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0">
                <a:extLst>
                  <a:ext uri="{FF2B5EF4-FFF2-40B4-BE49-F238E27FC236}">
                    <a16:creationId xmlns:a16="http://schemas.microsoft.com/office/drawing/2014/main" id="{F88CC31F-903A-4049-AA86-896FDDA78E14}"/>
                  </a:ext>
                </a:extLst>
              </p:cNvPr>
              <p:cNvSpPr txBox="1"/>
              <p:nvPr/>
            </p:nvSpPr>
            <p:spPr>
              <a:xfrm>
                <a:off x="582967" y="4658556"/>
                <a:ext cx="3124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𝒓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−8</m:t>
                          </m:r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+2</m:t>
                          </m:r>
                        </m:e>
                      </m:d>
                      <m:r>
                        <a:rPr lang="en-GB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𝒊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+(5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𝑡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−4)</m:t>
                      </m:r>
                      <m:r>
                        <a:rPr lang="en-GB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0">
                <a:extLst>
                  <a:ext uri="{FF2B5EF4-FFF2-40B4-BE49-F238E27FC236}">
                    <a16:creationId xmlns:a16="http://schemas.microsoft.com/office/drawing/2014/main" id="{F88CC31F-903A-4049-AA86-896FDDA78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67" y="4658556"/>
                <a:ext cx="3124200" cy="307777"/>
              </a:xfrm>
              <a:prstGeom prst="rect">
                <a:avLst/>
              </a:prstGeom>
              <a:blipFill>
                <a:blip r:embed="rId1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130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2" grpId="0"/>
      <p:bldP spid="43" grpId="0" animBg="1"/>
      <p:bldP spid="44" grpId="0" animBg="1"/>
      <p:bldP spid="45" grpId="0" animBg="1"/>
      <p:bldP spid="47" grpId="0"/>
      <p:bldP spid="48" grpId="0"/>
      <p:bldP spid="55" grpId="0"/>
      <p:bldP spid="57" grpId="0"/>
      <p:bldP spid="58" grpId="0"/>
      <p:bldP spid="59" grpId="0"/>
      <p:bldP spid="60" grpId="0"/>
      <p:bldP spid="61" grpId="0"/>
      <p:bldP spid="62" grpId="0" animBg="1"/>
      <p:bldP spid="63" grpId="0" animBg="1"/>
      <p:bldP spid="64" grpId="0"/>
      <p:bldP spid="65" grpId="0"/>
      <p:bldP spid="66" grpId="0"/>
      <p:bldP spid="67" grpId="0" animBg="1"/>
      <p:bldP spid="67" grpId="1" animBg="1"/>
      <p:bldP spid="68" grpId="0" animBg="1"/>
      <p:bldP spid="68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3581400" cy="52578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b="1" dirty="0">
                    <a:latin typeface="Comic Sans MS" panose="030F0702030302020204" pitchFamily="66" charset="0"/>
                  </a:rPr>
                  <a:t>You need to be able to solve problems where you have to integrate vectors</a:t>
                </a: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GB" sz="1400" b="1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GB" sz="1400" dirty="0">
                    <a:latin typeface="Comic Sans MS" pitchFamily="66" charset="0"/>
                  </a:rPr>
                  <a:t>The velocity of a particle at time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seconds is given by: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GB" sz="1400" dirty="0">
                    <a:latin typeface="Comic Sans MS" pitchFamily="66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, the position vector of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with respect to a fixed origin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400" b="1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 – 4</m:t>
                        </m:r>
                        <m:r>
                          <a:rPr lang="en-GB" sz="1400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sz="1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4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algn="ctr">
                  <a:lnSpc>
                    <a:spcPct val="100000"/>
                  </a:lnSpc>
                  <a:buAutoNum type="alphaLcParenR"/>
                </a:pPr>
                <a:r>
                  <a:rPr lang="en-GB" sz="1400" dirty="0">
                    <a:latin typeface="Comic Sans MS" pitchFamily="66" charset="0"/>
                  </a:rPr>
                  <a:t>Find the position vector of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after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seconds</a:t>
                </a:r>
              </a:p>
              <a:p>
                <a:pPr algn="ctr">
                  <a:lnSpc>
                    <a:spcPct val="100000"/>
                  </a:lnSpc>
                  <a:buAutoNum type="alphaLcParenR"/>
                </a:pP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GB" sz="1400" dirty="0">
                    <a:latin typeface="Comic Sans MS" pitchFamily="66" charset="0"/>
                  </a:rPr>
                  <a:t>A second particle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moves with constant velocity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GB" sz="1400" b="1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 + 4</m:t>
                        </m:r>
                        <m:r>
                          <a:rPr lang="en-GB" sz="1400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sz="1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400" i="1" dirty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itchFamily="66" charset="0"/>
                  </a:rPr>
                  <a:t>. When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i="1" dirty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, the position vector of Q with respect to the origin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1400" b="1" i="1" dirty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.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GB" sz="1400" dirty="0">
                    <a:latin typeface="Comic Sans MS" pitchFamily="66" charset="0"/>
                  </a:rPr>
                  <a:t>b) Prove that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collide</a:t>
                </a:r>
              </a:p>
              <a:p>
                <a:pPr marL="0" indent="0" algn="ctr">
                  <a:buNone/>
                </a:pPr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3581400" cy="5257800"/>
              </a:xfrm>
              <a:blipFill>
                <a:blip r:embed="rId3"/>
                <a:stretch>
                  <a:fillRect t="-232" r="-17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172200" y="1752600"/>
                <a:ext cx="2734102" cy="318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𝒓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−8</m:t>
                          </m:r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+2</m:t>
                          </m:r>
                        </m:e>
                      </m:d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𝒊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+(5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−4)</m:t>
                      </m:r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752600"/>
                <a:ext cx="2734102" cy="318448"/>
              </a:xfrm>
              <a:prstGeom prst="rect">
                <a:avLst/>
              </a:prstGeom>
              <a:blipFill rotWithShape="1">
                <a:blip r:embed="rId7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962400" y="1766248"/>
                <a:ext cx="1981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𝒓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=(8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+2)</m:t>
                      </m:r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𝒊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+4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766248"/>
                <a:ext cx="1981200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39000" y="1447800"/>
                <a:ext cx="6426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u="sng" dirty="0">
                    <a:latin typeface="Comic Sans MS" pitchFamily="66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GB" sz="1400" i="1" u="sng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GB" sz="1400" u="sng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1447800"/>
                <a:ext cx="642676" cy="307777"/>
              </a:xfrm>
              <a:prstGeom prst="rect">
                <a:avLst/>
              </a:prstGeom>
              <a:blipFill>
                <a:blip r:embed="rId9"/>
                <a:stretch>
                  <a:fillRect l="-2857"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648200" y="1447800"/>
                <a:ext cx="6547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u="sng" dirty="0">
                    <a:latin typeface="Comic Sans MS" pitchFamily="66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GB" sz="1400" i="1" u="sng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GB" sz="1400" u="sng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447800"/>
                <a:ext cx="654795" cy="307777"/>
              </a:xfrm>
              <a:prstGeom prst="rect">
                <a:avLst/>
              </a:prstGeom>
              <a:blipFill>
                <a:blip r:embed="rId10"/>
                <a:stretch>
                  <a:fillRect l="-2804"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86200" y="2133600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Find the value of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for which the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terms are equal (this is easier than comparing the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terms!)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133600"/>
                <a:ext cx="5029200" cy="523220"/>
              </a:xfrm>
              <a:prstGeom prst="rect">
                <a:avLst/>
              </a:prstGeom>
              <a:blipFill>
                <a:blip r:embed="rId11"/>
                <a:stretch>
                  <a:fillRect t="-2326" r="-848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5410200" y="1752600"/>
            <a:ext cx="228600" cy="3048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8001000" y="1752600"/>
            <a:ext cx="609600" cy="3048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62400" y="2667000"/>
                <a:ext cx="11215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4</m:t>
                      </m:r>
                      <m:r>
                        <a:rPr lang="en-GB" sz="1400" b="0" i="1" smtClean="0">
                          <a:latin typeface="Cambria Math"/>
                        </a:rPr>
                        <m:t>𝑡</m:t>
                      </m:r>
                      <m:r>
                        <a:rPr lang="en-GB" sz="1400" b="0" i="1" smtClean="0">
                          <a:latin typeface="Cambria Math"/>
                        </a:rPr>
                        <m:t>=5</m:t>
                      </m:r>
                      <m:r>
                        <a:rPr lang="en-GB" sz="1400" b="0" i="1" smtClean="0">
                          <a:latin typeface="Cambria Math"/>
                        </a:rPr>
                        <m:t>𝑡</m:t>
                      </m:r>
                      <m:r>
                        <a:rPr lang="en-GB" sz="1400" b="0" i="1" smtClean="0">
                          <a:latin typeface="Cambria Math"/>
                        </a:rPr>
                        <m:t>−4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667000"/>
                <a:ext cx="1121524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038600" y="3048000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𝑡</m:t>
                      </m:r>
                      <m:r>
                        <a:rPr lang="en-GB" sz="1400" b="0" i="1" smtClean="0"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048000"/>
                <a:ext cx="685800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rc 48"/>
          <p:cNvSpPr/>
          <p:nvPr/>
        </p:nvSpPr>
        <p:spPr>
          <a:xfrm>
            <a:off x="4876800" y="2819400"/>
            <a:ext cx="381000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181600" y="2819400"/>
                <a:ext cx="1295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Solve for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1400" b="1" baseline="-250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2819400"/>
                <a:ext cx="1295400" cy="307777"/>
              </a:xfrm>
              <a:prstGeom prst="rect">
                <a:avLst/>
              </a:prstGeom>
              <a:blipFill>
                <a:blip r:embed="rId1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886200" y="3352800"/>
                <a:ext cx="5105400" cy="174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So when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seconds, the particles have the same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 component (16)</a:t>
                </a:r>
              </a:p>
              <a:p>
                <a:pPr algn="ctr"/>
                <a:endParaRPr lang="en-GB" sz="1400" baseline="-25000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 marL="285750" indent="-285750" algn="ctr">
                  <a:buFont typeface="Wingdings"/>
                  <a:buChar char="à"/>
                </a:pPr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This does not necessarily mean they collide, just that they are in the same position </a:t>
                </a:r>
                <a:r>
                  <a:rPr lang="en-GB" sz="1400" u="sng" dirty="0">
                    <a:solidFill>
                      <a:srgbClr val="FF0000"/>
                    </a:solidFill>
                    <a:latin typeface="Comic Sans MS" pitchFamily="66" charset="0"/>
                  </a:rPr>
                  <a:t>vertically</a:t>
                </a:r>
              </a:p>
              <a:p>
                <a:pPr marL="285750" indent="-285750" algn="ctr">
                  <a:buFont typeface="Wingdings"/>
                  <a:buChar char="à"/>
                </a:pPr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 marL="285750" indent="-285750" algn="ctr">
                  <a:buFont typeface="Wingdings"/>
                  <a:buChar char="à"/>
                </a:pPr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  <a:sym typeface="Wingdings" pitchFamily="2" charset="2"/>
                  </a:rPr>
                  <a:t>See if they are also in the same horizontal position by subbing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𝑡</m:t>
                    </m:r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=4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  <a:sym typeface="Wingdings" pitchFamily="2" charset="2"/>
                  </a:rPr>
                  <a:t> into the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  <a:sym typeface="Wingdings" pitchFamily="2" charset="2"/>
                  </a:rPr>
                  <a:t> components</a:t>
                </a:r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352800"/>
                <a:ext cx="5105400" cy="1744067"/>
              </a:xfrm>
              <a:prstGeom prst="rect">
                <a:avLst/>
              </a:prstGeom>
              <a:blipFill>
                <a:blip r:embed="rId15"/>
                <a:stretch>
                  <a:fillRect t="-699" b="-24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4572000" y="1752600"/>
            <a:ext cx="609600" cy="3048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6705600" y="1752600"/>
            <a:ext cx="990600" cy="3048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648200" y="5334000"/>
                <a:ext cx="76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8</m:t>
                      </m:r>
                      <m:r>
                        <a:rPr lang="en-GB" sz="1400" b="0" i="1" smtClean="0">
                          <a:latin typeface="Cambria Math"/>
                        </a:rPr>
                        <m:t>𝑡</m:t>
                      </m:r>
                      <m:r>
                        <a:rPr lang="en-GB" sz="1400" b="0" i="1" smtClean="0">
                          <a:latin typeface="Cambria Math"/>
                        </a:rPr>
                        <m:t>+2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334000"/>
                <a:ext cx="762000" cy="30777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7315200" y="5029200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>
                <a:latin typeface="Comic Sans MS" pitchFamily="66" charset="0"/>
              </a:rPr>
              <a:t>For P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724400" y="5029200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>
                <a:latin typeface="Comic Sans MS" pitchFamily="66" charset="0"/>
              </a:rPr>
              <a:t>For 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495800" y="5638800"/>
                <a:ext cx="1066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8(4)+2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638800"/>
                <a:ext cx="1066800" cy="307777"/>
              </a:xfrm>
              <a:prstGeom prst="rect">
                <a:avLst/>
              </a:prstGeom>
              <a:blipFill rotWithShape="1">
                <a:blip r:embed="rId1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724400" y="5943600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=34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943600"/>
                <a:ext cx="685800" cy="30777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086600" y="5334000"/>
                <a:ext cx="1143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</a:rPr>
                        <m:t>−8</m:t>
                      </m:r>
                      <m:r>
                        <a:rPr lang="en-GB" sz="1400" b="0" i="1" smtClean="0">
                          <a:latin typeface="Cambria Math"/>
                        </a:rPr>
                        <m:t>𝑡</m:t>
                      </m:r>
                      <m:r>
                        <a:rPr lang="en-GB" sz="1400" b="0" i="1" smtClean="0">
                          <a:latin typeface="Cambria Math"/>
                        </a:rPr>
                        <m:t>+2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5334000"/>
                <a:ext cx="114300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6934200" y="5638800"/>
                <a:ext cx="1371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(4)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GB" sz="1400" b="0" i="1" smtClean="0">
                          <a:latin typeface="Cambria Math"/>
                        </a:rPr>
                        <m:t>− 8(4)+2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5638800"/>
                <a:ext cx="1371600" cy="307777"/>
              </a:xfrm>
              <a:prstGeom prst="rect">
                <a:avLst/>
              </a:prstGeom>
              <a:blipFill rotWithShape="1">
                <a:blip r:embed="rId2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7315200" y="5943600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=34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5943600"/>
                <a:ext cx="685800" cy="30777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462291" y="6275033"/>
                <a:ext cx="57616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FF0000"/>
                    </a:solidFill>
                    <a:latin typeface="Comic Sans MS" pitchFamily="66" charset="0"/>
                  </a:rPr>
                  <a:t>So the particles collide after 4 seconds at position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(34</m:t>
                    </m:r>
                    <m:r>
                      <a:rPr lang="en-GB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+ 16</m:t>
                    </m:r>
                    <m:r>
                      <a:rPr lang="en-GB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GB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291" y="6275033"/>
                <a:ext cx="5761609" cy="307777"/>
              </a:xfrm>
              <a:prstGeom prst="rect">
                <a:avLst/>
              </a:prstGeom>
              <a:blipFill>
                <a:blip r:embed="rId21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タイトル 1">
            <a:extLst>
              <a:ext uri="{FF2B5EF4-FFF2-40B4-BE49-F238E27FC236}">
                <a16:creationId xmlns:a16="http://schemas.microsoft.com/office/drawing/2014/main" id="{8A379DA3-62E0-422E-99C2-2D0F4352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Further Kinematics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0" name="コンテンツ プレースホルダー 2">
            <a:extLst>
              <a:ext uri="{FF2B5EF4-FFF2-40B4-BE49-F238E27FC236}">
                <a16:creationId xmlns:a16="http://schemas.microsoft.com/office/drawing/2014/main" id="{385FDAA6-9356-4476-93B2-F6B3EB0DD3C1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8E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9">
                <a:extLst>
                  <a:ext uri="{FF2B5EF4-FFF2-40B4-BE49-F238E27FC236}">
                    <a16:creationId xmlns:a16="http://schemas.microsoft.com/office/drawing/2014/main" id="{9E904A6D-6C3D-43EB-AEAA-492AD9B4604F}"/>
                  </a:ext>
                </a:extLst>
              </p:cNvPr>
              <p:cNvSpPr txBox="1"/>
              <p:nvPr/>
            </p:nvSpPr>
            <p:spPr>
              <a:xfrm>
                <a:off x="1013534" y="3008790"/>
                <a:ext cx="1969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/>
                        </a:rPr>
                        <m:t>𝒗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3</m:t>
                          </m:r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600" b="0" i="1" smtClean="0">
                              <a:latin typeface="Cambria Math"/>
                            </a:rPr>
                            <m:t>−8</m:t>
                          </m:r>
                        </m:e>
                      </m:d>
                      <m:r>
                        <a:rPr lang="en-GB" sz="1600" b="1" i="1" smtClean="0">
                          <a:latin typeface="Cambria Math"/>
                        </a:rPr>
                        <m:t>𝒊</m:t>
                      </m:r>
                      <m:r>
                        <a:rPr lang="en-GB" sz="1600" b="0" i="1" smtClean="0">
                          <a:latin typeface="Cambria Math"/>
                        </a:rPr>
                        <m:t>+5</m:t>
                      </m:r>
                      <m:r>
                        <a:rPr lang="en-GB" sz="1600" b="1" i="1" smtClean="0"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44" name="TextBox 9">
                <a:extLst>
                  <a:ext uri="{FF2B5EF4-FFF2-40B4-BE49-F238E27FC236}">
                    <a16:creationId xmlns:a16="http://schemas.microsoft.com/office/drawing/2014/main" id="{9E904A6D-6C3D-43EB-AEAA-492AD9B46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534" y="3008790"/>
                <a:ext cx="1969835" cy="338554"/>
              </a:xfrm>
              <a:prstGeom prst="rect">
                <a:avLst/>
              </a:prstGeom>
              <a:blipFill>
                <a:blip r:embed="rId2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30">
                <a:extLst>
                  <a:ext uri="{FF2B5EF4-FFF2-40B4-BE49-F238E27FC236}">
                    <a16:creationId xmlns:a16="http://schemas.microsoft.com/office/drawing/2014/main" id="{445E08AA-3D05-4453-B7BA-08B4F2CFA169}"/>
                  </a:ext>
                </a:extLst>
              </p:cNvPr>
              <p:cNvSpPr txBox="1"/>
              <p:nvPr/>
            </p:nvSpPr>
            <p:spPr>
              <a:xfrm>
                <a:off x="582967" y="4658556"/>
                <a:ext cx="3124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𝒓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−8</m:t>
                          </m:r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+2</m:t>
                          </m:r>
                        </m:e>
                      </m:d>
                      <m:r>
                        <a:rPr lang="en-GB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𝒊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+(5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𝑡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−4)</m:t>
                      </m:r>
                      <m:r>
                        <a:rPr lang="en-GB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30">
                <a:extLst>
                  <a:ext uri="{FF2B5EF4-FFF2-40B4-BE49-F238E27FC236}">
                    <a16:creationId xmlns:a16="http://schemas.microsoft.com/office/drawing/2014/main" id="{445E08AA-3D05-4453-B7BA-08B4F2CFA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67" y="4658556"/>
                <a:ext cx="3124200" cy="307777"/>
              </a:xfrm>
              <a:prstGeom prst="rect">
                <a:avLst/>
              </a:prstGeom>
              <a:blipFill>
                <a:blip r:embed="rId2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65">
                <a:extLst>
                  <a:ext uri="{FF2B5EF4-FFF2-40B4-BE49-F238E27FC236}">
                    <a16:creationId xmlns:a16="http://schemas.microsoft.com/office/drawing/2014/main" id="{1917BC3B-2B96-4130-B54D-70C5E67AAA83}"/>
                  </a:ext>
                </a:extLst>
              </p:cNvPr>
              <p:cNvSpPr txBox="1"/>
              <p:nvPr/>
            </p:nvSpPr>
            <p:spPr>
              <a:xfrm>
                <a:off x="1093432" y="6264675"/>
                <a:ext cx="1981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𝒓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=(8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𝑡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+2)</m:t>
                      </m:r>
                      <m:r>
                        <a:rPr lang="en-GB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𝒊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+4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𝑡</m:t>
                      </m:r>
                      <m:r>
                        <a:rPr lang="en-GB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GB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65">
                <a:extLst>
                  <a:ext uri="{FF2B5EF4-FFF2-40B4-BE49-F238E27FC236}">
                    <a16:creationId xmlns:a16="http://schemas.microsoft.com/office/drawing/2014/main" id="{1917BC3B-2B96-4130-B54D-70C5E67AA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432" y="6264675"/>
                <a:ext cx="1981200" cy="307777"/>
              </a:xfrm>
              <a:prstGeom prst="rect">
                <a:avLst/>
              </a:prstGeom>
              <a:blipFill>
                <a:blip r:embed="rId2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0847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2" grpId="1" animBg="1"/>
      <p:bldP spid="39" grpId="0" animBg="1"/>
      <p:bldP spid="39" grpId="1" animBg="1"/>
      <p:bldP spid="13" grpId="0"/>
      <p:bldP spid="41" grpId="0"/>
      <p:bldP spid="49" grpId="0" animBg="1"/>
      <p:bldP spid="50" grpId="0"/>
      <p:bldP spid="52" grpId="0" animBg="1"/>
      <p:bldP spid="53" grpId="0" animBg="1"/>
      <p:bldP spid="54" grpId="0"/>
      <p:bldP spid="56" grpId="0"/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D6CE8AB3-98EE-4EBD-B595-87A06488724F}"/>
              </a:ext>
            </a:extLst>
          </p:cNvPr>
          <p:cNvCxnSpPr>
            <a:cxnSpLocks/>
          </p:cNvCxnSpPr>
          <p:nvPr/>
        </p:nvCxnSpPr>
        <p:spPr>
          <a:xfrm>
            <a:off x="7042954" y="1840640"/>
            <a:ext cx="574089" cy="25449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Further Kinematics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19" y="1544715"/>
                <a:ext cx="3755255" cy="463224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b="1" dirty="0">
                    <a:latin typeface="Comic Sans MS" panose="030F0702030302020204" pitchFamily="66" charset="0"/>
                  </a:rPr>
                  <a:t>You need to be able to use two-dimensional vectors to solve problems about movement in a plane</a:t>
                </a: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400" dirty="0">
                    <a:latin typeface="Comic Sans MS" panose="030F0702030302020204" pitchFamily="66" charset="0"/>
                  </a:rPr>
                  <a:t>A particle starts from the point with position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+7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 and moves with constant velocity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4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GB" sz="1400" dirty="0">
                    <a:latin typeface="Comic Sans MS" panose="030F0702030302020204" pitchFamily="66" charset="0"/>
                  </a:rPr>
                  <a:t>Find the position vector of the particle after 4 seconds</a:t>
                </a: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endParaRPr lang="en-GB" sz="14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GB" sz="1400" dirty="0">
                    <a:latin typeface="Comic Sans MS" panose="030F0702030302020204" pitchFamily="66" charset="0"/>
                  </a:rPr>
                  <a:t>Find the time at which the particle is due east of the origin</a:t>
                </a: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endParaRPr lang="en-GB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 A sketch can often help you visualise what is happening in a problem…</a:t>
                </a:r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19" y="1544715"/>
                <a:ext cx="3755255" cy="4632248"/>
              </a:xfrm>
              <a:blipFill>
                <a:blip r:embed="rId2"/>
                <a:stretch>
                  <a:fillRect t="-1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8A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4272262-9CDF-4861-9E16-B10BE76DD71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052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4272262-9CDF-4861-9E16-B10BE76DD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052" cy="276999"/>
              </a:xfrm>
              <a:prstGeom prst="rect">
                <a:avLst/>
              </a:prstGeom>
              <a:blipFill>
                <a:blip r:embed="rId3"/>
                <a:stretch>
                  <a:fillRect l="-1471" r="-1961" b="-1020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99F9517-5280-43AD-8016-67357C57B2E0}"/>
              </a:ext>
            </a:extLst>
          </p:cNvPr>
          <p:cNvCxnSpPr/>
          <p:nvPr/>
        </p:nvCxnSpPr>
        <p:spPr>
          <a:xfrm flipV="1">
            <a:off x="6667132" y="1562472"/>
            <a:ext cx="0" cy="25035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4AE0F9C-FF67-426B-B6C2-9DE8FB1F1615}"/>
              </a:ext>
            </a:extLst>
          </p:cNvPr>
          <p:cNvCxnSpPr>
            <a:cxnSpLocks/>
          </p:cNvCxnSpPr>
          <p:nvPr/>
        </p:nvCxnSpPr>
        <p:spPr>
          <a:xfrm rot="5400000" flipV="1">
            <a:off x="6668612" y="1590585"/>
            <a:ext cx="0" cy="25035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3A293E9-4610-426B-9E93-DA079E914A3C}"/>
                  </a:ext>
                </a:extLst>
              </p:cNvPr>
              <p:cNvSpPr txBox="1"/>
              <p:nvPr/>
            </p:nvSpPr>
            <p:spPr>
              <a:xfrm>
                <a:off x="6241004" y="1162976"/>
                <a:ext cx="9541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latin typeface="Comic Sans MS" panose="030F0702030302020204" pitchFamily="66" charset="0"/>
                  </a:rPr>
                  <a:t>North (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3A293E9-4610-426B-9E93-DA079E914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004" y="1162976"/>
                <a:ext cx="954107" cy="307777"/>
              </a:xfrm>
              <a:prstGeom prst="rect">
                <a:avLst/>
              </a:prstGeom>
              <a:blipFill>
                <a:blip r:embed="rId4"/>
                <a:stretch>
                  <a:fillRect l="-1923" t="-4000" r="-1282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E7A9C26-7656-49C2-BC91-E8C8C21DC603}"/>
                  </a:ext>
                </a:extLst>
              </p:cNvPr>
              <p:cNvSpPr txBox="1"/>
              <p:nvPr/>
            </p:nvSpPr>
            <p:spPr>
              <a:xfrm>
                <a:off x="7954394" y="2672181"/>
                <a:ext cx="8162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latin typeface="Comic Sans MS" panose="030F0702030302020204" pitchFamily="66" charset="0"/>
                  </a:rPr>
                  <a:t>East (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E7A9C26-7656-49C2-BC91-E8C8C21D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394" y="2672181"/>
                <a:ext cx="816249" cy="307777"/>
              </a:xfrm>
              <a:prstGeom prst="rect">
                <a:avLst/>
              </a:prstGeom>
              <a:blipFill>
                <a:blip r:embed="rId5"/>
                <a:stretch>
                  <a:fillRect l="-2239" t="-1961" r="-1493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7279F573-E8F9-4F35-82F7-A1ECDC0E72A0}"/>
              </a:ext>
            </a:extLst>
          </p:cNvPr>
          <p:cNvGrpSpPr/>
          <p:nvPr/>
        </p:nvGrpSpPr>
        <p:grpSpPr>
          <a:xfrm>
            <a:off x="6968972" y="1757780"/>
            <a:ext cx="152399" cy="170155"/>
            <a:chOff x="6383045" y="4811697"/>
            <a:chExt cx="152399" cy="170155"/>
          </a:xfrm>
        </p:grpSpPr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3FECDCAC-6CDD-470F-BB66-C29BF96B9EC9}"/>
                </a:ext>
              </a:extLst>
            </p:cNvPr>
            <p:cNvCxnSpPr>
              <a:cxnSpLocks/>
            </p:cNvCxnSpPr>
            <p:nvPr/>
          </p:nvCxnSpPr>
          <p:spPr>
            <a:xfrm>
              <a:off x="6383045" y="4811697"/>
              <a:ext cx="150920" cy="1686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94834F85-EA2A-4608-8A34-763440E9DF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4524" y="4813176"/>
              <a:ext cx="150920" cy="1686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E16CF2-F97C-49CD-8D4A-188B79504BEE}"/>
                  </a:ext>
                </a:extLst>
              </p:cNvPr>
              <p:cNvSpPr txBox="1"/>
              <p:nvPr/>
            </p:nvSpPr>
            <p:spPr>
              <a:xfrm>
                <a:off x="6764785" y="1509205"/>
                <a:ext cx="11519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=(3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E16CF2-F97C-49CD-8D4A-188B79504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785" y="1509205"/>
                <a:ext cx="1151982" cy="215444"/>
              </a:xfrm>
              <a:prstGeom prst="rect">
                <a:avLst/>
              </a:prstGeom>
              <a:blipFill>
                <a:blip r:embed="rId6"/>
                <a:stretch>
                  <a:fillRect l="-2116" r="-4762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DE8FA8A-0D8F-4F37-AD80-9BFE0FD7D435}"/>
                  </a:ext>
                </a:extLst>
              </p:cNvPr>
              <p:cNvSpPr txBox="1"/>
              <p:nvPr/>
            </p:nvSpPr>
            <p:spPr>
              <a:xfrm>
                <a:off x="6835807" y="2130642"/>
                <a:ext cx="9766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=(2</m:t>
                      </m:r>
                      <m:r>
                        <a:rPr lang="en-GB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DE8FA8A-0D8F-4F37-AD80-9BFE0FD7D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07" y="2130642"/>
                <a:ext cx="976678" cy="215444"/>
              </a:xfrm>
              <a:prstGeom prst="rect">
                <a:avLst/>
              </a:prstGeom>
              <a:blipFill>
                <a:blip r:embed="rId7"/>
                <a:stretch>
                  <a:fillRect l="-1863" r="-6211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710770E-81B5-4FB1-A57B-049545C09F42}"/>
                  </a:ext>
                </a:extLst>
              </p:cNvPr>
              <p:cNvSpPr txBox="1"/>
              <p:nvPr/>
            </p:nvSpPr>
            <p:spPr>
              <a:xfrm>
                <a:off x="4608991" y="4475825"/>
                <a:ext cx="1085938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710770E-81B5-4FB1-A57B-049545C09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991" y="4475825"/>
                <a:ext cx="1085938" cy="246221"/>
              </a:xfrm>
              <a:prstGeom prst="rect">
                <a:avLst/>
              </a:prstGeom>
              <a:blipFill>
                <a:blip r:embed="rId8"/>
                <a:stretch>
                  <a:fillRect l="-1685" r="-2809" b="-121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674EF49A-93F3-4960-9D50-FE4F819CF3A6}"/>
                  </a:ext>
                </a:extLst>
              </p:cNvPr>
              <p:cNvSpPr txBox="1"/>
              <p:nvPr/>
            </p:nvSpPr>
            <p:spPr>
              <a:xfrm>
                <a:off x="4619348" y="4938943"/>
                <a:ext cx="2420644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=(3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)+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674EF49A-93F3-4960-9D50-FE4F819CF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348" y="4938943"/>
                <a:ext cx="2420644" cy="246221"/>
              </a:xfrm>
              <a:prstGeom prst="rect">
                <a:avLst/>
              </a:prstGeom>
              <a:blipFill>
                <a:blip r:embed="rId9"/>
                <a:stretch>
                  <a:fillRect l="-1259" r="-2771" b="-31707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CEA02DD-F416-4F84-BD96-F1C2A6BB54C2}"/>
                  </a:ext>
                </a:extLst>
              </p:cNvPr>
              <p:cNvSpPr txBox="1"/>
              <p:nvPr/>
            </p:nvSpPr>
            <p:spPr>
              <a:xfrm>
                <a:off x="4354498" y="5419817"/>
                <a:ext cx="2420644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CEA02DD-F416-4F84-BD96-F1C2A6BB5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498" y="5419817"/>
                <a:ext cx="2420644" cy="246221"/>
              </a:xfrm>
              <a:prstGeom prst="rect">
                <a:avLst/>
              </a:prstGeom>
              <a:blipFill>
                <a:blip r:embed="rId10"/>
                <a:stretch>
                  <a:fillRect b="-32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7CE8E59E-9116-46C7-BB23-52658E715103}"/>
                  </a:ext>
                </a:extLst>
              </p:cNvPr>
              <p:cNvSpPr txBox="1"/>
              <p:nvPr/>
            </p:nvSpPr>
            <p:spPr>
              <a:xfrm>
                <a:off x="4523173" y="5916966"/>
                <a:ext cx="1353845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7CE8E59E-9116-46C7-BB23-52658E715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173" y="5916966"/>
                <a:ext cx="1353845" cy="246221"/>
              </a:xfrm>
              <a:prstGeom prst="rect">
                <a:avLst/>
              </a:prstGeom>
              <a:blipFill>
                <a:blip r:embed="rId11"/>
                <a:stretch>
                  <a:fillRect b="-32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円弧 32">
            <a:extLst>
              <a:ext uri="{FF2B5EF4-FFF2-40B4-BE49-F238E27FC236}">
                <a16:creationId xmlns:a16="http://schemas.microsoft.com/office/drawing/2014/main" id="{A23F3B1A-EE6D-4111-A210-46C594870BFF}"/>
              </a:ext>
            </a:extLst>
          </p:cNvPr>
          <p:cNvSpPr/>
          <p:nvPr/>
        </p:nvSpPr>
        <p:spPr>
          <a:xfrm>
            <a:off x="6906828" y="4625264"/>
            <a:ext cx="275208" cy="461639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円弧 33">
            <a:extLst>
              <a:ext uri="{FF2B5EF4-FFF2-40B4-BE49-F238E27FC236}">
                <a16:creationId xmlns:a16="http://schemas.microsoft.com/office/drawing/2014/main" id="{C3F8F372-92B7-4039-8797-ECEBBD092FEB}"/>
              </a:ext>
            </a:extLst>
          </p:cNvPr>
          <p:cNvSpPr/>
          <p:nvPr/>
        </p:nvSpPr>
        <p:spPr>
          <a:xfrm>
            <a:off x="6871317" y="5086903"/>
            <a:ext cx="275208" cy="461639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円弧 34">
            <a:extLst>
              <a:ext uri="{FF2B5EF4-FFF2-40B4-BE49-F238E27FC236}">
                <a16:creationId xmlns:a16="http://schemas.microsoft.com/office/drawing/2014/main" id="{A9351EAA-A9A0-422D-8B76-940AD7C3ED44}"/>
              </a:ext>
            </a:extLst>
          </p:cNvPr>
          <p:cNvSpPr/>
          <p:nvPr/>
        </p:nvSpPr>
        <p:spPr>
          <a:xfrm>
            <a:off x="6409678" y="5575175"/>
            <a:ext cx="275208" cy="461639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2AFE6FF-4567-40D3-BEE7-27CEA0B26EB9}"/>
              </a:ext>
            </a:extLst>
          </p:cNvPr>
          <p:cNvSpPr txBox="1"/>
          <p:nvPr/>
        </p:nvSpPr>
        <p:spPr>
          <a:xfrm>
            <a:off x="7146524" y="4696287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Sub in values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405E80A-4234-4512-B9F9-37D399D93C97}"/>
              </a:ext>
            </a:extLst>
          </p:cNvPr>
          <p:cNvSpPr txBox="1"/>
          <p:nvPr/>
        </p:nvSpPr>
        <p:spPr>
          <a:xfrm>
            <a:off x="7111014" y="5104659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Expand bracket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85304A4-0196-4215-96C1-0BADCD8C085B}"/>
              </a:ext>
            </a:extLst>
          </p:cNvPr>
          <p:cNvSpPr txBox="1"/>
          <p:nvPr/>
        </p:nvSpPr>
        <p:spPr>
          <a:xfrm>
            <a:off x="6684886" y="5655075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Simplify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9812F34-9B95-4BAB-A4CA-222CF2025D9B}"/>
                  </a:ext>
                </a:extLst>
              </p:cNvPr>
              <p:cNvSpPr txBox="1"/>
              <p:nvPr/>
            </p:nvSpPr>
            <p:spPr>
              <a:xfrm>
                <a:off x="3264023" y="3503720"/>
                <a:ext cx="1787371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GB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GB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9812F34-9B95-4BAB-A4CA-222CF2025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023" y="3503720"/>
                <a:ext cx="1787371" cy="246221"/>
              </a:xfrm>
              <a:prstGeom prst="rect">
                <a:avLst/>
              </a:prstGeom>
              <a:blipFill>
                <a:blip r:embed="rId12"/>
                <a:stretch>
                  <a:fillRect b="-32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E4C6685-CEBF-43AE-81E6-AF99C02F2D2D}"/>
              </a:ext>
            </a:extLst>
          </p:cNvPr>
          <p:cNvSpPr txBox="1"/>
          <p:nvPr/>
        </p:nvSpPr>
        <p:spPr>
          <a:xfrm>
            <a:off x="4518734" y="4021585"/>
            <a:ext cx="2215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>
                <a:latin typeface="Comic Sans MS" panose="030F0702030302020204" pitchFamily="66" charset="0"/>
              </a:rPr>
              <a:t>Position after 4 seconds</a:t>
            </a:r>
          </a:p>
        </p:txBody>
      </p:sp>
    </p:spTree>
    <p:extLst>
      <p:ext uri="{BB962C8B-B14F-4D97-AF65-F5344CB8AC3E}">
        <p14:creationId xmlns:p14="http://schemas.microsoft.com/office/powerpoint/2010/main" val="370827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4" grpId="0"/>
      <p:bldP spid="18" grpId="0"/>
      <p:bldP spid="28" grpId="0"/>
      <p:bldP spid="29" grpId="0"/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D6CE8AB3-98EE-4EBD-B595-87A06488724F}"/>
              </a:ext>
            </a:extLst>
          </p:cNvPr>
          <p:cNvCxnSpPr>
            <a:cxnSpLocks/>
          </p:cNvCxnSpPr>
          <p:nvPr/>
        </p:nvCxnSpPr>
        <p:spPr>
          <a:xfrm>
            <a:off x="7042954" y="1840640"/>
            <a:ext cx="574089" cy="25449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Further Kinematics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19" y="1544715"/>
                <a:ext cx="3755255" cy="463224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b="1" dirty="0">
                    <a:latin typeface="Comic Sans MS" panose="030F0702030302020204" pitchFamily="66" charset="0"/>
                  </a:rPr>
                  <a:t>You need to be able to use two-dimensional vectors to solve problems about movement in a plane</a:t>
                </a: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400" dirty="0">
                    <a:latin typeface="Comic Sans MS" panose="030F0702030302020204" pitchFamily="66" charset="0"/>
                  </a:rPr>
                  <a:t>A particle starts from the point with position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+7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 and moves with constant velocity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4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GB" sz="1400" dirty="0">
                    <a:latin typeface="Comic Sans MS" panose="030F0702030302020204" pitchFamily="66" charset="0"/>
                  </a:rPr>
                  <a:t>Find the position vector of the particle after 4 seconds</a:t>
                </a: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endParaRPr lang="en-GB" sz="14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GB" sz="1400" dirty="0">
                    <a:latin typeface="Comic Sans MS" panose="030F0702030302020204" pitchFamily="66" charset="0"/>
                  </a:rPr>
                  <a:t>Find the time at which the particle is due east of the origin</a:t>
                </a: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endParaRPr lang="en-GB" sz="1400" dirty="0">
                  <a:latin typeface="Comic Sans MS" panose="030F0702030302020204" pitchFamily="66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When the particle is due East of the origin, the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𝒋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component of its position vector will be 0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endParaRPr lang="en-US" sz="1400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Y</a:t>
                </a:r>
                <a:r>
                  <a:rPr lang="en-GB" sz="1400" dirty="0" err="1">
                    <a:latin typeface="Comic Sans MS" panose="030F0702030302020204" pitchFamily="66" charset="0"/>
                    <a:sym typeface="Wingdings" panose="05000000000000000000" pitchFamily="2" charset="2"/>
                  </a:rPr>
                  <a:t>ou</a:t>
                </a:r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need to create a formula using the velocity and starting position, and leave the time as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…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endParaRPr lang="en-GB" sz="1400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19" y="1544715"/>
                <a:ext cx="3755255" cy="4632248"/>
              </a:xfrm>
              <a:blipFill>
                <a:blip r:embed="rId2"/>
                <a:stretch>
                  <a:fillRect t="-132" r="-812" b="-1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8A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4272262-9CDF-4861-9E16-B10BE76DD71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052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4272262-9CDF-4861-9E16-B10BE76DD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052" cy="276999"/>
              </a:xfrm>
              <a:prstGeom prst="rect">
                <a:avLst/>
              </a:prstGeom>
              <a:blipFill>
                <a:blip r:embed="rId3"/>
                <a:stretch>
                  <a:fillRect l="-1471" r="-1961" b="-1020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99F9517-5280-43AD-8016-67357C57B2E0}"/>
              </a:ext>
            </a:extLst>
          </p:cNvPr>
          <p:cNvCxnSpPr/>
          <p:nvPr/>
        </p:nvCxnSpPr>
        <p:spPr>
          <a:xfrm flipV="1">
            <a:off x="6667132" y="1562472"/>
            <a:ext cx="0" cy="25035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4AE0F9C-FF67-426B-B6C2-9DE8FB1F1615}"/>
              </a:ext>
            </a:extLst>
          </p:cNvPr>
          <p:cNvCxnSpPr>
            <a:cxnSpLocks/>
          </p:cNvCxnSpPr>
          <p:nvPr/>
        </p:nvCxnSpPr>
        <p:spPr>
          <a:xfrm rot="5400000" flipV="1">
            <a:off x="6668612" y="1590585"/>
            <a:ext cx="0" cy="25035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3A293E9-4610-426B-9E93-DA079E914A3C}"/>
                  </a:ext>
                </a:extLst>
              </p:cNvPr>
              <p:cNvSpPr txBox="1"/>
              <p:nvPr/>
            </p:nvSpPr>
            <p:spPr>
              <a:xfrm>
                <a:off x="6241004" y="1162976"/>
                <a:ext cx="9541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latin typeface="Comic Sans MS" panose="030F0702030302020204" pitchFamily="66" charset="0"/>
                  </a:rPr>
                  <a:t>North (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3A293E9-4610-426B-9E93-DA079E914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004" y="1162976"/>
                <a:ext cx="954107" cy="307777"/>
              </a:xfrm>
              <a:prstGeom prst="rect">
                <a:avLst/>
              </a:prstGeom>
              <a:blipFill>
                <a:blip r:embed="rId4"/>
                <a:stretch>
                  <a:fillRect l="-1923" t="-4000" r="-1282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E7A9C26-7656-49C2-BC91-E8C8C21DC603}"/>
                  </a:ext>
                </a:extLst>
              </p:cNvPr>
              <p:cNvSpPr txBox="1"/>
              <p:nvPr/>
            </p:nvSpPr>
            <p:spPr>
              <a:xfrm>
                <a:off x="7954394" y="2672181"/>
                <a:ext cx="8162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latin typeface="Comic Sans MS" panose="030F0702030302020204" pitchFamily="66" charset="0"/>
                  </a:rPr>
                  <a:t>East (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E7A9C26-7656-49C2-BC91-E8C8C21D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394" y="2672181"/>
                <a:ext cx="816249" cy="307777"/>
              </a:xfrm>
              <a:prstGeom prst="rect">
                <a:avLst/>
              </a:prstGeom>
              <a:blipFill>
                <a:blip r:embed="rId5"/>
                <a:stretch>
                  <a:fillRect l="-2239" t="-1961" r="-1493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7279F573-E8F9-4F35-82F7-A1ECDC0E72A0}"/>
              </a:ext>
            </a:extLst>
          </p:cNvPr>
          <p:cNvGrpSpPr/>
          <p:nvPr/>
        </p:nvGrpSpPr>
        <p:grpSpPr>
          <a:xfrm>
            <a:off x="6968972" y="1757780"/>
            <a:ext cx="152399" cy="170155"/>
            <a:chOff x="6383045" y="4811697"/>
            <a:chExt cx="152399" cy="170155"/>
          </a:xfrm>
        </p:grpSpPr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3FECDCAC-6CDD-470F-BB66-C29BF96B9EC9}"/>
                </a:ext>
              </a:extLst>
            </p:cNvPr>
            <p:cNvCxnSpPr>
              <a:cxnSpLocks/>
            </p:cNvCxnSpPr>
            <p:nvPr/>
          </p:nvCxnSpPr>
          <p:spPr>
            <a:xfrm>
              <a:off x="6383045" y="4811697"/>
              <a:ext cx="150920" cy="1686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94834F85-EA2A-4608-8A34-763440E9DF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4524" y="4813176"/>
              <a:ext cx="150920" cy="1686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E16CF2-F97C-49CD-8D4A-188B79504BEE}"/>
                  </a:ext>
                </a:extLst>
              </p:cNvPr>
              <p:cNvSpPr txBox="1"/>
              <p:nvPr/>
            </p:nvSpPr>
            <p:spPr>
              <a:xfrm>
                <a:off x="6764785" y="1509205"/>
                <a:ext cx="11519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=(3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E16CF2-F97C-49CD-8D4A-188B79504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785" y="1509205"/>
                <a:ext cx="1151982" cy="215444"/>
              </a:xfrm>
              <a:prstGeom prst="rect">
                <a:avLst/>
              </a:prstGeom>
              <a:blipFill>
                <a:blip r:embed="rId6"/>
                <a:stretch>
                  <a:fillRect l="-2116" r="-4762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DE8FA8A-0D8F-4F37-AD80-9BFE0FD7D435}"/>
                  </a:ext>
                </a:extLst>
              </p:cNvPr>
              <p:cNvSpPr txBox="1"/>
              <p:nvPr/>
            </p:nvSpPr>
            <p:spPr>
              <a:xfrm>
                <a:off x="6835807" y="2130642"/>
                <a:ext cx="9766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=(2</m:t>
                      </m:r>
                      <m:r>
                        <a:rPr lang="en-GB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DE8FA8A-0D8F-4F37-AD80-9BFE0FD7D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07" y="2130642"/>
                <a:ext cx="976678" cy="215444"/>
              </a:xfrm>
              <a:prstGeom prst="rect">
                <a:avLst/>
              </a:prstGeom>
              <a:blipFill>
                <a:blip r:embed="rId7"/>
                <a:stretch>
                  <a:fillRect l="-1863" r="-6211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9812F34-9B95-4BAB-A4CA-222CF2025D9B}"/>
                  </a:ext>
                </a:extLst>
              </p:cNvPr>
              <p:cNvSpPr txBox="1"/>
              <p:nvPr/>
            </p:nvSpPr>
            <p:spPr>
              <a:xfrm>
                <a:off x="3264023" y="3503720"/>
                <a:ext cx="1787371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GB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GB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9812F34-9B95-4BAB-A4CA-222CF2025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023" y="3503720"/>
                <a:ext cx="1787371" cy="246221"/>
              </a:xfrm>
              <a:prstGeom prst="rect">
                <a:avLst/>
              </a:prstGeom>
              <a:blipFill>
                <a:blip r:embed="rId8"/>
                <a:stretch>
                  <a:fillRect b="-32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128D50A-A9B5-4986-A049-78066A69AEF7}"/>
                  </a:ext>
                </a:extLst>
              </p:cNvPr>
              <p:cNvSpPr txBox="1"/>
              <p:nvPr/>
            </p:nvSpPr>
            <p:spPr>
              <a:xfrm>
                <a:off x="4307415" y="4173457"/>
                <a:ext cx="1085938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128D50A-A9B5-4986-A049-78066A69A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415" y="4173457"/>
                <a:ext cx="1085938" cy="246221"/>
              </a:xfrm>
              <a:prstGeom prst="rect">
                <a:avLst/>
              </a:prstGeom>
              <a:blipFill>
                <a:blip r:embed="rId9"/>
                <a:stretch>
                  <a:fillRect l="-2247" r="-2247" b="-150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DBA0F49-10D9-475B-8E53-FAF231A5C3E2}"/>
                  </a:ext>
                </a:extLst>
              </p:cNvPr>
              <p:cNvSpPr txBox="1"/>
              <p:nvPr/>
            </p:nvSpPr>
            <p:spPr>
              <a:xfrm>
                <a:off x="4308895" y="4618820"/>
                <a:ext cx="2242793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=(3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)+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DBA0F49-10D9-475B-8E53-FAF231A5C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895" y="4618820"/>
                <a:ext cx="2242793" cy="246221"/>
              </a:xfrm>
              <a:prstGeom prst="rect">
                <a:avLst/>
              </a:prstGeom>
              <a:blipFill>
                <a:blip r:embed="rId10"/>
                <a:stretch>
                  <a:fillRect l="-1087" r="-815" b="-32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825813-FDD8-4722-9278-DDE0C04BFE2C}"/>
                  </a:ext>
                </a:extLst>
              </p:cNvPr>
              <p:cNvSpPr txBox="1"/>
              <p:nvPr/>
            </p:nvSpPr>
            <p:spPr>
              <a:xfrm>
                <a:off x="4308895" y="5071582"/>
                <a:ext cx="1979324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825813-FDD8-4722-9278-DDE0C04BF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895" y="5071582"/>
                <a:ext cx="1979324" cy="246221"/>
              </a:xfrm>
              <a:prstGeom prst="rect">
                <a:avLst/>
              </a:prstGeom>
              <a:blipFill>
                <a:blip r:embed="rId11"/>
                <a:stretch>
                  <a:fillRect l="-1231" r="-2769" b="-32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E408B7B-2FD2-4C21-ADBC-BF90F7560030}"/>
                  </a:ext>
                </a:extLst>
              </p:cNvPr>
              <p:cNvSpPr txBox="1"/>
              <p:nvPr/>
            </p:nvSpPr>
            <p:spPr>
              <a:xfrm>
                <a:off x="4317772" y="5533221"/>
                <a:ext cx="2172069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E408B7B-2FD2-4C21-ADBC-BF90F7560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772" y="5533221"/>
                <a:ext cx="2172069" cy="246221"/>
              </a:xfrm>
              <a:prstGeom prst="rect">
                <a:avLst/>
              </a:prstGeom>
              <a:blipFill>
                <a:blip r:embed="rId12"/>
                <a:stretch>
                  <a:fillRect l="-840" r="-2521" b="-32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円弧 26">
            <a:extLst>
              <a:ext uri="{FF2B5EF4-FFF2-40B4-BE49-F238E27FC236}">
                <a16:creationId xmlns:a16="http://schemas.microsoft.com/office/drawing/2014/main" id="{15EF999D-AAAF-4EC8-A621-2875AFE82BBF}"/>
              </a:ext>
            </a:extLst>
          </p:cNvPr>
          <p:cNvSpPr/>
          <p:nvPr/>
        </p:nvSpPr>
        <p:spPr>
          <a:xfrm>
            <a:off x="6454331" y="4305140"/>
            <a:ext cx="275208" cy="461639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BE977A7D-E07C-4571-8CF5-9B76E6369837}"/>
                  </a:ext>
                </a:extLst>
              </p:cNvPr>
              <p:cNvSpPr txBox="1"/>
              <p:nvPr/>
            </p:nvSpPr>
            <p:spPr>
              <a:xfrm>
                <a:off x="6609030" y="4314371"/>
                <a:ext cx="26436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Sub in values. This means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is the position of the particle at time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BE977A7D-E07C-4571-8CF5-9B76E6369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030" y="4314371"/>
                <a:ext cx="2643612" cy="461665"/>
              </a:xfrm>
              <a:prstGeom prst="rect">
                <a:avLst/>
              </a:prstGeom>
              <a:blipFill>
                <a:blip r:embed="rId13"/>
                <a:stretch>
                  <a:fillRect t="-1333" r="-230" b="-1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円弧 29">
            <a:extLst>
              <a:ext uri="{FF2B5EF4-FFF2-40B4-BE49-F238E27FC236}">
                <a16:creationId xmlns:a16="http://schemas.microsoft.com/office/drawing/2014/main" id="{82715AD1-F07A-4F84-A05F-5891F5AFCA2F}"/>
              </a:ext>
            </a:extLst>
          </p:cNvPr>
          <p:cNvSpPr/>
          <p:nvPr/>
        </p:nvSpPr>
        <p:spPr>
          <a:xfrm>
            <a:off x="6429178" y="4759381"/>
            <a:ext cx="275208" cy="461639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円弧 30">
            <a:extLst>
              <a:ext uri="{FF2B5EF4-FFF2-40B4-BE49-F238E27FC236}">
                <a16:creationId xmlns:a16="http://schemas.microsoft.com/office/drawing/2014/main" id="{B5DB74B1-E975-4BB9-863A-8B7995C4D5C6}"/>
              </a:ext>
            </a:extLst>
          </p:cNvPr>
          <p:cNvSpPr/>
          <p:nvPr/>
        </p:nvSpPr>
        <p:spPr>
          <a:xfrm>
            <a:off x="6421780" y="5231377"/>
            <a:ext cx="275208" cy="461639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395995B-B1CE-4052-A86D-AE14E71183A3}"/>
              </a:ext>
            </a:extLst>
          </p:cNvPr>
          <p:cNvSpPr txBox="1"/>
          <p:nvPr/>
        </p:nvSpPr>
        <p:spPr>
          <a:xfrm>
            <a:off x="6672404" y="4866633"/>
            <a:ext cx="1412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Expand brackets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B1AE09C0-1C7A-482B-B881-75154B87EBB2}"/>
                  </a:ext>
                </a:extLst>
              </p:cNvPr>
              <p:cNvSpPr txBox="1"/>
              <p:nvPr/>
            </p:nvSpPr>
            <p:spPr>
              <a:xfrm>
                <a:off x="6636190" y="5201611"/>
                <a:ext cx="18650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err="1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Refactorise</a:t>
                </a:r>
                <a:r>
                  <a:rPr lang="en-GB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the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components separately</a:t>
                </a: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B1AE09C0-1C7A-482B-B881-75154B87E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190" y="5201611"/>
                <a:ext cx="1865014" cy="461665"/>
              </a:xfrm>
              <a:prstGeom prst="rect">
                <a:avLst/>
              </a:prstGeom>
              <a:blipFill>
                <a:blip r:embed="rId1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38B7B57-9AF0-4C27-A976-6F9B5C481DF4}"/>
              </a:ext>
            </a:extLst>
          </p:cNvPr>
          <p:cNvSpPr/>
          <p:nvPr/>
        </p:nvSpPr>
        <p:spPr>
          <a:xfrm>
            <a:off x="5767056" y="5522614"/>
            <a:ext cx="606583" cy="2716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3F37E31-6861-407D-A6B4-5E3EC07BEFD4}"/>
              </a:ext>
            </a:extLst>
          </p:cNvPr>
          <p:cNvCxnSpPr/>
          <p:nvPr/>
        </p:nvCxnSpPr>
        <p:spPr>
          <a:xfrm>
            <a:off x="6283105" y="5803271"/>
            <a:ext cx="461727" cy="26255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3D96C03-F166-4594-93CD-C012E7273CD0}"/>
                  </a:ext>
                </a:extLst>
              </p:cNvPr>
              <p:cNvSpPr txBox="1"/>
              <p:nvPr/>
            </p:nvSpPr>
            <p:spPr>
              <a:xfrm>
                <a:off x="5332490" y="6097904"/>
                <a:ext cx="3295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component will be 0, therefore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3D96C03-F166-4594-93CD-C012E7273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490" y="6097904"/>
                <a:ext cx="3295462" cy="276999"/>
              </a:xfrm>
              <a:prstGeom prst="rect">
                <a:avLst/>
              </a:prstGeom>
              <a:blipFill>
                <a:blip r:embed="rId1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82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7" grpId="0" animBg="1"/>
      <p:bldP spid="29" grpId="0"/>
      <p:bldP spid="30" grpId="0" animBg="1"/>
      <p:bldP spid="31" grpId="0" animBg="1"/>
      <p:bldP spid="32" grpId="0"/>
      <p:bldP spid="33" grpId="0"/>
      <p:bldP spid="5" grpId="0" animBg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Further Kinematics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19" y="1544715"/>
                <a:ext cx="3755255" cy="463224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b="1" dirty="0">
                    <a:latin typeface="Comic Sans MS" panose="030F0702030302020204" pitchFamily="66" charset="0"/>
                  </a:rPr>
                  <a:t>You need to be able to use two-dimensional vectors to solve problems about movement in a plane</a:t>
                </a: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400" dirty="0">
                    <a:latin typeface="Comic Sans MS" panose="030F0702030302020204" pitchFamily="66" charset="0"/>
                  </a:rPr>
                  <a:t>You can also use some of the other </a:t>
                </a:r>
                <a:r>
                  <a:rPr lang="en-GB" sz="1400" dirty="0" err="1">
                    <a:latin typeface="Comic Sans MS" panose="030F0702030302020204" pitchFamily="66" charset="0"/>
                  </a:rPr>
                  <a:t>suvat</a:t>
                </a:r>
                <a:r>
                  <a:rPr lang="en-GB" sz="1400" dirty="0">
                    <a:latin typeface="Comic Sans MS" panose="030F0702030302020204" pitchFamily="66" charset="0"/>
                  </a:rPr>
                  <a:t> formula in 2 dimensions, when the quantities are given as vectors…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</a:rPr>
                  <a:t>A particle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has velocity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. The particle moves with constant acceleration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. Find the speed of the particle and the bearing on which it is travelling at time 3 seconds.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endParaRPr lang="en-US" sz="1400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Since this particle is accelerating, its velocity is not constant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endParaRPr lang="en-US" sz="1400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However, you can use the formulae without a diagram (!)</a:t>
                </a:r>
                <a:endParaRPr lang="en-GB" sz="1400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19" y="1544715"/>
                <a:ext cx="3755255" cy="4632248"/>
              </a:xfrm>
              <a:blipFill>
                <a:blip r:embed="rId2"/>
                <a:stretch>
                  <a:fillRect t="-132" r="-6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8A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4272262-9CDF-4861-9E16-B10BE76DD71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052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4272262-9CDF-4861-9E16-B10BE76DD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052" cy="276999"/>
              </a:xfrm>
              <a:prstGeom prst="rect">
                <a:avLst/>
              </a:prstGeom>
              <a:blipFill>
                <a:blip r:embed="rId3"/>
                <a:stretch>
                  <a:fillRect l="-1471" r="-1961" b="-1020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6C10CC66-CD02-4254-B69C-F2DC7C21415A}"/>
                  </a:ext>
                </a:extLst>
              </p:cNvPr>
              <p:cNvSpPr txBox="1"/>
              <p:nvPr/>
            </p:nvSpPr>
            <p:spPr>
              <a:xfrm>
                <a:off x="7987401" y="0"/>
                <a:ext cx="1156599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6C10CC66-CD02-4254-B69C-F2DC7C214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401" y="0"/>
                <a:ext cx="1156599" cy="276999"/>
              </a:xfrm>
              <a:prstGeom prst="rect">
                <a:avLst/>
              </a:prstGeom>
              <a:blipFill>
                <a:blip r:embed="rId4"/>
                <a:stretch>
                  <a:fillRect l="-1546" r="-3093" b="-204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8B75BE5-B8DC-4E1E-A75F-8EFD34D7EF38}"/>
                  </a:ext>
                </a:extLst>
              </p:cNvPr>
              <p:cNvSpPr txBox="1"/>
              <p:nvPr/>
            </p:nvSpPr>
            <p:spPr>
              <a:xfrm>
                <a:off x="7574724" y="285184"/>
                <a:ext cx="1569276" cy="5186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8B75BE5-B8DC-4E1E-A75F-8EFD34D7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724" y="285184"/>
                <a:ext cx="1569276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DD149E01-B3BF-427F-8A00-37324C65C9AE}"/>
                  </a:ext>
                </a:extLst>
              </p:cNvPr>
              <p:cNvSpPr txBox="1"/>
              <p:nvPr/>
            </p:nvSpPr>
            <p:spPr>
              <a:xfrm>
                <a:off x="4491255" y="1954040"/>
                <a:ext cx="1030923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DD149E01-B3BF-427F-8A00-37324C65C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255" y="1954040"/>
                <a:ext cx="1030923" cy="246221"/>
              </a:xfrm>
              <a:prstGeom prst="rect">
                <a:avLst/>
              </a:prstGeom>
              <a:blipFill>
                <a:blip r:embed="rId6"/>
                <a:stretch>
                  <a:fillRect l="-2367" r="-2959" b="-50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40EBDDFD-E6BC-4287-90B3-F2661FC76EB6}"/>
                  </a:ext>
                </a:extLst>
              </p:cNvPr>
              <p:cNvSpPr txBox="1"/>
              <p:nvPr/>
            </p:nvSpPr>
            <p:spPr>
              <a:xfrm>
                <a:off x="4444479" y="2396151"/>
                <a:ext cx="2693623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40EBDDFD-E6BC-4287-90B3-F2661FC76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479" y="2396151"/>
                <a:ext cx="2693623" cy="246221"/>
              </a:xfrm>
              <a:prstGeom prst="rect">
                <a:avLst/>
              </a:prstGeom>
              <a:blipFill>
                <a:blip r:embed="rId7"/>
                <a:stretch>
                  <a:fillRect r="-679" b="-350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96B507F-FB8D-4960-8CDA-487599771D7A}"/>
              </a:ext>
            </a:extLst>
          </p:cNvPr>
          <p:cNvSpPr txBox="1"/>
          <p:nvPr/>
        </p:nvSpPr>
        <p:spPr>
          <a:xfrm>
            <a:off x="4428199" y="1522829"/>
            <a:ext cx="3042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>
                <a:latin typeface="Comic Sans MS" panose="030F0702030302020204" pitchFamily="66" charset="0"/>
              </a:rPr>
              <a:t>Finding the speed after 3 seconds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364B6A2-E6B4-4757-BCC1-E0EA570EAA5E}"/>
                  </a:ext>
                </a:extLst>
              </p:cNvPr>
              <p:cNvSpPr txBox="1"/>
              <p:nvPr/>
            </p:nvSpPr>
            <p:spPr>
              <a:xfrm>
                <a:off x="4497291" y="2856369"/>
                <a:ext cx="1868973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364B6A2-E6B4-4757-BCC1-E0EA570EA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291" y="2856369"/>
                <a:ext cx="1868973" cy="246221"/>
              </a:xfrm>
              <a:prstGeom prst="rect">
                <a:avLst/>
              </a:prstGeom>
              <a:blipFill>
                <a:blip r:embed="rId8"/>
                <a:stretch>
                  <a:fillRect l="-1307" t="-2500" r="-654" b="-325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91FA4A1-6ADD-45EA-9029-B2ADC3CD30A7}"/>
              </a:ext>
            </a:extLst>
          </p:cNvPr>
          <p:cNvCxnSpPr>
            <a:cxnSpLocks/>
          </p:cNvCxnSpPr>
          <p:nvPr/>
        </p:nvCxnSpPr>
        <p:spPr>
          <a:xfrm flipV="1">
            <a:off x="7562533" y="3060071"/>
            <a:ext cx="929618" cy="16744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13A00117-33D9-41D8-A8EC-E07D1FCD452C}"/>
                  </a:ext>
                </a:extLst>
              </p:cNvPr>
              <p:cNvSpPr txBox="1"/>
              <p:nvPr/>
            </p:nvSpPr>
            <p:spPr>
              <a:xfrm>
                <a:off x="7231438" y="3580645"/>
                <a:ext cx="787202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600" b="1" i="1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13A00117-33D9-41D8-A8EC-E07D1FCD4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438" y="3580645"/>
                <a:ext cx="787202" cy="246221"/>
              </a:xfrm>
              <a:prstGeom prst="rect">
                <a:avLst/>
              </a:prstGeom>
              <a:blipFill>
                <a:blip r:embed="rId9"/>
                <a:stretch>
                  <a:fillRect l="-5426" r="-7752" b="-29268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DA9DA0B9-AFAB-42CB-991C-9755A7E77FED}"/>
              </a:ext>
            </a:extLst>
          </p:cNvPr>
          <p:cNvCxnSpPr>
            <a:cxnSpLocks/>
          </p:cNvCxnSpPr>
          <p:nvPr/>
        </p:nvCxnSpPr>
        <p:spPr>
          <a:xfrm flipV="1">
            <a:off x="7570078" y="4742057"/>
            <a:ext cx="90396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C65F411B-B780-4B46-9C89-44E26B40DE53}"/>
              </a:ext>
            </a:extLst>
          </p:cNvPr>
          <p:cNvCxnSpPr>
            <a:cxnSpLocks/>
          </p:cNvCxnSpPr>
          <p:nvPr/>
        </p:nvCxnSpPr>
        <p:spPr>
          <a:xfrm flipV="1">
            <a:off x="8482969" y="3069125"/>
            <a:ext cx="0" cy="16714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D6AC9391-557B-4B1C-8A18-4BF13C3846B1}"/>
                  </a:ext>
                </a:extLst>
              </p:cNvPr>
              <p:cNvSpPr txBox="1"/>
              <p:nvPr/>
            </p:nvSpPr>
            <p:spPr>
              <a:xfrm>
                <a:off x="7877912" y="4788104"/>
                <a:ext cx="237244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GB" sz="1600" b="1" i="1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D6AC9391-557B-4B1C-8A18-4BF13C384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912" y="4788104"/>
                <a:ext cx="237244" cy="246221"/>
              </a:xfrm>
              <a:prstGeom prst="rect">
                <a:avLst/>
              </a:prstGeom>
              <a:blipFill>
                <a:blip r:embed="rId10"/>
                <a:stretch>
                  <a:fillRect l="-17949" r="-17949" b="-4878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2EE17159-61DE-4F05-A060-79AB0A89F3B2}"/>
                  </a:ext>
                </a:extLst>
              </p:cNvPr>
              <p:cNvSpPr txBox="1"/>
              <p:nvPr/>
            </p:nvSpPr>
            <p:spPr>
              <a:xfrm>
                <a:off x="8538910" y="3824617"/>
                <a:ext cx="354263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600" b="1" i="1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2EE17159-61DE-4F05-A060-79AB0A89F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910" y="3824617"/>
                <a:ext cx="354263" cy="246221"/>
              </a:xfrm>
              <a:prstGeom prst="rect">
                <a:avLst/>
              </a:prstGeom>
              <a:blipFill>
                <a:blip r:embed="rId11"/>
                <a:stretch>
                  <a:fillRect l="-13793" r="-17241" b="-29268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D96863B-FFC2-4254-ADB9-0FE4880E2742}"/>
              </a:ext>
            </a:extLst>
          </p:cNvPr>
          <p:cNvSpPr txBox="1"/>
          <p:nvPr/>
        </p:nvSpPr>
        <p:spPr>
          <a:xfrm>
            <a:off x="4508099" y="3617960"/>
            <a:ext cx="21146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Remember that the speed is the magnitude of the velocity…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1" name="円弧 50">
            <a:extLst>
              <a:ext uri="{FF2B5EF4-FFF2-40B4-BE49-F238E27FC236}">
                <a16:creationId xmlns:a16="http://schemas.microsoft.com/office/drawing/2014/main" id="{89337D48-B38A-40B9-85DB-17128F01F7EB}"/>
              </a:ext>
            </a:extLst>
          </p:cNvPr>
          <p:cNvSpPr/>
          <p:nvPr/>
        </p:nvSpPr>
        <p:spPr>
          <a:xfrm>
            <a:off x="6943218" y="2068934"/>
            <a:ext cx="275208" cy="461639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E2E5347-BFA8-4D2A-93B4-01CF3D06C649}"/>
              </a:ext>
            </a:extLst>
          </p:cNvPr>
          <p:cNvSpPr txBox="1"/>
          <p:nvPr/>
        </p:nvSpPr>
        <p:spPr>
          <a:xfrm>
            <a:off x="7167180" y="2185752"/>
            <a:ext cx="1143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Sub in values</a:t>
            </a:r>
          </a:p>
        </p:txBody>
      </p:sp>
      <p:sp>
        <p:nvSpPr>
          <p:cNvPr id="53" name="円弧 52">
            <a:extLst>
              <a:ext uri="{FF2B5EF4-FFF2-40B4-BE49-F238E27FC236}">
                <a16:creationId xmlns:a16="http://schemas.microsoft.com/office/drawing/2014/main" id="{EF0D09D4-D67E-4E8B-A08F-F3E64D33D830}"/>
              </a:ext>
            </a:extLst>
          </p:cNvPr>
          <p:cNvSpPr/>
          <p:nvPr/>
        </p:nvSpPr>
        <p:spPr>
          <a:xfrm>
            <a:off x="6923602" y="2565366"/>
            <a:ext cx="275208" cy="461639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E581D2D-A4D4-41A0-9D5A-57BE3884BE69}"/>
              </a:ext>
            </a:extLst>
          </p:cNvPr>
          <p:cNvSpPr txBox="1"/>
          <p:nvPr/>
        </p:nvSpPr>
        <p:spPr>
          <a:xfrm>
            <a:off x="7047976" y="2645969"/>
            <a:ext cx="1143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Simplify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021B89EB-0A7E-4031-BA6A-C8D784048102}"/>
                  </a:ext>
                </a:extLst>
              </p:cNvPr>
              <p:cNvSpPr txBox="1"/>
              <p:nvPr/>
            </p:nvSpPr>
            <p:spPr>
              <a:xfrm>
                <a:off x="4481467" y="5128788"/>
                <a:ext cx="2045303" cy="298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𝑆𝑝𝑒𝑒𝑑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(3)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(10)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021B89EB-0A7E-4031-BA6A-C8D784048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467" y="5128788"/>
                <a:ext cx="2045303" cy="298159"/>
              </a:xfrm>
              <a:prstGeom prst="rect">
                <a:avLst/>
              </a:prstGeom>
              <a:blipFill>
                <a:blip r:embed="rId12"/>
                <a:stretch>
                  <a:fillRect l="-2976" r="-298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7FEB5698-06E8-470B-AA33-861898A19945}"/>
                  </a:ext>
                </a:extLst>
              </p:cNvPr>
              <p:cNvSpPr txBox="1"/>
              <p:nvPr/>
            </p:nvSpPr>
            <p:spPr>
              <a:xfrm>
                <a:off x="5015621" y="5681050"/>
                <a:ext cx="131275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=10.4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7FEB5698-06E8-470B-AA33-861898A19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621" y="5681050"/>
                <a:ext cx="1312751" cy="246221"/>
              </a:xfrm>
              <a:prstGeom prst="rect">
                <a:avLst/>
              </a:prstGeom>
              <a:blipFill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円弧 56">
            <a:extLst>
              <a:ext uri="{FF2B5EF4-FFF2-40B4-BE49-F238E27FC236}">
                <a16:creationId xmlns:a16="http://schemas.microsoft.com/office/drawing/2014/main" id="{67F533DA-7F28-433D-8E7C-CB14A6D004AE}"/>
              </a:ext>
            </a:extLst>
          </p:cNvPr>
          <p:cNvSpPr/>
          <p:nvPr/>
        </p:nvSpPr>
        <p:spPr>
          <a:xfrm>
            <a:off x="6424152" y="5298003"/>
            <a:ext cx="275208" cy="461639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C06B6AE-759D-4827-B610-67DCD9EEB579}"/>
              </a:ext>
            </a:extLst>
          </p:cNvPr>
          <p:cNvSpPr txBox="1"/>
          <p:nvPr/>
        </p:nvSpPr>
        <p:spPr>
          <a:xfrm>
            <a:off x="6548526" y="5378606"/>
            <a:ext cx="1143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</a:t>
            </a:r>
          </a:p>
        </p:txBody>
      </p:sp>
    </p:spTree>
    <p:extLst>
      <p:ext uri="{BB962C8B-B14F-4D97-AF65-F5344CB8AC3E}">
        <p14:creationId xmlns:p14="http://schemas.microsoft.com/office/powerpoint/2010/main" val="18322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1" grpId="0"/>
      <p:bldP spid="42" grpId="0"/>
      <p:bldP spid="44" grpId="0"/>
      <p:bldP spid="48" grpId="0"/>
      <p:bldP spid="49" grpId="0"/>
      <p:bldP spid="50" grpId="0"/>
      <p:bldP spid="51" grpId="0" animBg="1"/>
      <p:bldP spid="52" grpId="0"/>
      <p:bldP spid="53" grpId="0" animBg="1"/>
      <p:bldP spid="54" grpId="0"/>
      <p:bldP spid="55" grpId="0"/>
      <p:bldP spid="56" grpId="0"/>
      <p:bldP spid="57" grpId="0" animBg="1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Further Kinematics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19" y="1544715"/>
                <a:ext cx="3755255" cy="463224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b="1" dirty="0">
                    <a:latin typeface="Comic Sans MS" panose="030F0702030302020204" pitchFamily="66" charset="0"/>
                  </a:rPr>
                  <a:t>You need to be able to use two-dimensional vectors to solve problems about movement in a plane</a:t>
                </a: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400" dirty="0">
                    <a:latin typeface="Comic Sans MS" panose="030F0702030302020204" pitchFamily="66" charset="0"/>
                  </a:rPr>
                  <a:t>You can also use some of the other </a:t>
                </a:r>
                <a:r>
                  <a:rPr lang="en-GB" sz="1400" dirty="0" err="1">
                    <a:latin typeface="Comic Sans MS" panose="030F0702030302020204" pitchFamily="66" charset="0"/>
                  </a:rPr>
                  <a:t>suvat</a:t>
                </a:r>
                <a:r>
                  <a:rPr lang="en-GB" sz="1400" dirty="0">
                    <a:latin typeface="Comic Sans MS" panose="030F0702030302020204" pitchFamily="66" charset="0"/>
                  </a:rPr>
                  <a:t> formula in 2 dimensions, when the quantities are given as vectors…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</a:rPr>
                  <a:t>A particle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has velocity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. The particle moves with constant acceleration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. Find the speed of the particle and the bearing on which it is travelling at time 3 seconds.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endParaRPr lang="en-US" sz="1400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Since this particle is accelerating, its velocity is not constant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endParaRPr lang="en-US" sz="1400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However, you can use the formulae without a diagram (!)</a:t>
                </a:r>
                <a:endParaRPr lang="en-GB" sz="1400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19" y="1544715"/>
                <a:ext cx="3755255" cy="4632248"/>
              </a:xfrm>
              <a:blipFill>
                <a:blip r:embed="rId2"/>
                <a:stretch>
                  <a:fillRect t="-132" r="-6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8A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4272262-9CDF-4861-9E16-B10BE76DD71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052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4272262-9CDF-4861-9E16-B10BE76DD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052" cy="276999"/>
              </a:xfrm>
              <a:prstGeom prst="rect">
                <a:avLst/>
              </a:prstGeom>
              <a:blipFill>
                <a:blip r:embed="rId3"/>
                <a:stretch>
                  <a:fillRect l="-1471" r="-1961" b="-1020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6C10CC66-CD02-4254-B69C-F2DC7C21415A}"/>
                  </a:ext>
                </a:extLst>
              </p:cNvPr>
              <p:cNvSpPr txBox="1"/>
              <p:nvPr/>
            </p:nvSpPr>
            <p:spPr>
              <a:xfrm>
                <a:off x="7987401" y="0"/>
                <a:ext cx="1156599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6C10CC66-CD02-4254-B69C-F2DC7C214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401" y="0"/>
                <a:ext cx="1156599" cy="276999"/>
              </a:xfrm>
              <a:prstGeom prst="rect">
                <a:avLst/>
              </a:prstGeom>
              <a:blipFill>
                <a:blip r:embed="rId4"/>
                <a:stretch>
                  <a:fillRect l="-1546" r="-3093" b="-204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8B75BE5-B8DC-4E1E-A75F-8EFD34D7EF38}"/>
                  </a:ext>
                </a:extLst>
              </p:cNvPr>
              <p:cNvSpPr txBox="1"/>
              <p:nvPr/>
            </p:nvSpPr>
            <p:spPr>
              <a:xfrm>
                <a:off x="7574724" y="285184"/>
                <a:ext cx="1569276" cy="5186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8B75BE5-B8DC-4E1E-A75F-8EFD34D7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724" y="285184"/>
                <a:ext cx="1569276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7FEB5698-06E8-470B-AA33-861898A19945}"/>
                  </a:ext>
                </a:extLst>
              </p:cNvPr>
              <p:cNvSpPr txBox="1"/>
              <p:nvPr/>
            </p:nvSpPr>
            <p:spPr>
              <a:xfrm>
                <a:off x="1376128" y="5934547"/>
                <a:ext cx="175637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𝑆𝑝𝑒𝑒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=10.4 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7FEB5698-06E8-470B-AA33-861898A19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128" y="5934547"/>
                <a:ext cx="1756371" cy="246221"/>
              </a:xfrm>
              <a:prstGeom prst="rect">
                <a:avLst/>
              </a:prstGeom>
              <a:blipFill>
                <a:blip r:embed="rId6"/>
                <a:stretch>
                  <a:fillRect l="-3819" t="-2500" r="-1042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2F454FA-9AB4-41E2-B750-88EC22AC3C39}"/>
              </a:ext>
            </a:extLst>
          </p:cNvPr>
          <p:cNvCxnSpPr>
            <a:cxnSpLocks/>
          </p:cNvCxnSpPr>
          <p:nvPr/>
        </p:nvCxnSpPr>
        <p:spPr>
          <a:xfrm flipV="1">
            <a:off x="7707389" y="1810692"/>
            <a:ext cx="929618" cy="16744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9BEDBAA-23C6-4C07-88C3-A14DFC94BFEC}"/>
                  </a:ext>
                </a:extLst>
              </p:cNvPr>
              <p:cNvSpPr txBox="1"/>
              <p:nvPr/>
            </p:nvSpPr>
            <p:spPr>
              <a:xfrm>
                <a:off x="7838021" y="1824271"/>
                <a:ext cx="690509" cy="2154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400" b="1" i="1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9BEDBAA-23C6-4C07-88C3-A14DFC94B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021" y="1824271"/>
                <a:ext cx="690509" cy="215444"/>
              </a:xfrm>
              <a:prstGeom prst="rect">
                <a:avLst/>
              </a:prstGeom>
              <a:blipFill>
                <a:blip r:embed="rId7"/>
                <a:stretch>
                  <a:fillRect l="-5310" r="-7965" b="-3055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CAB975C-8255-41FA-AA19-CFB78912F137}"/>
              </a:ext>
            </a:extLst>
          </p:cNvPr>
          <p:cNvCxnSpPr>
            <a:cxnSpLocks/>
          </p:cNvCxnSpPr>
          <p:nvPr/>
        </p:nvCxnSpPr>
        <p:spPr>
          <a:xfrm flipV="1">
            <a:off x="7714934" y="3492678"/>
            <a:ext cx="90396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35521225-3DC1-4DF3-86D7-120312BE89CA}"/>
              </a:ext>
            </a:extLst>
          </p:cNvPr>
          <p:cNvCxnSpPr>
            <a:cxnSpLocks/>
          </p:cNvCxnSpPr>
          <p:nvPr/>
        </p:nvCxnSpPr>
        <p:spPr>
          <a:xfrm flipV="1">
            <a:off x="8627825" y="1819746"/>
            <a:ext cx="0" cy="16714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094DACB-5205-4015-A3FD-74741D8D688D}"/>
                  </a:ext>
                </a:extLst>
              </p:cNvPr>
              <p:cNvSpPr txBox="1"/>
              <p:nvPr/>
            </p:nvSpPr>
            <p:spPr>
              <a:xfrm>
                <a:off x="8095196" y="3538725"/>
                <a:ext cx="206788" cy="2154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GB" sz="1400" b="1" i="1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094DACB-5205-4015-A3FD-74741D8D6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196" y="3538725"/>
                <a:ext cx="206788" cy="215444"/>
              </a:xfrm>
              <a:prstGeom prst="rect">
                <a:avLst/>
              </a:prstGeom>
              <a:blipFill>
                <a:blip r:embed="rId8"/>
                <a:stretch>
                  <a:fillRect l="-20588" r="-17647" b="-555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79081F02-AB3C-482E-B954-7FCCB9676E9B}"/>
                  </a:ext>
                </a:extLst>
              </p:cNvPr>
              <p:cNvSpPr txBox="1"/>
              <p:nvPr/>
            </p:nvSpPr>
            <p:spPr>
              <a:xfrm>
                <a:off x="8683766" y="2575238"/>
                <a:ext cx="309379" cy="2154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400" b="1" i="1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79081F02-AB3C-482E-B954-7FCCB9676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766" y="2575238"/>
                <a:ext cx="309379" cy="215444"/>
              </a:xfrm>
              <a:prstGeom prst="rect">
                <a:avLst/>
              </a:prstGeom>
              <a:blipFill>
                <a:blip r:embed="rId9"/>
                <a:stretch>
                  <a:fillRect l="-14000" r="-18000" b="-3055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CFE2AB6-061B-4533-A3DC-3642EA683D56}"/>
              </a:ext>
            </a:extLst>
          </p:cNvPr>
          <p:cNvCxnSpPr>
            <a:cxnSpLocks/>
          </p:cNvCxnSpPr>
          <p:nvPr/>
        </p:nvCxnSpPr>
        <p:spPr>
          <a:xfrm flipV="1">
            <a:off x="7711916" y="2299580"/>
            <a:ext cx="0" cy="119913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4844A5AC-BEC0-48C0-8379-75EC03CE14E4}"/>
                  </a:ext>
                </a:extLst>
              </p:cNvPr>
              <p:cNvSpPr txBox="1"/>
              <p:nvPr/>
            </p:nvSpPr>
            <p:spPr>
              <a:xfrm>
                <a:off x="7624510" y="2113512"/>
                <a:ext cx="175881" cy="2154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400" b="1" i="1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4844A5AC-BEC0-48C0-8379-75EC03CE1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510" y="2113512"/>
                <a:ext cx="175881" cy="215444"/>
              </a:xfrm>
              <a:prstGeom prst="rect">
                <a:avLst/>
              </a:prstGeom>
              <a:blipFill>
                <a:blip r:embed="rId10"/>
                <a:stretch>
                  <a:fillRect l="-24138" r="-17241" b="-5714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円弧 5">
            <a:extLst>
              <a:ext uri="{FF2B5EF4-FFF2-40B4-BE49-F238E27FC236}">
                <a16:creationId xmlns:a16="http://schemas.microsoft.com/office/drawing/2014/main" id="{4A93D3F0-C739-4DAE-910B-67696D282830}"/>
              </a:ext>
            </a:extLst>
          </p:cNvPr>
          <p:cNvSpPr/>
          <p:nvPr/>
        </p:nvSpPr>
        <p:spPr>
          <a:xfrm>
            <a:off x="8229600" y="1258432"/>
            <a:ext cx="914400" cy="914400"/>
          </a:xfrm>
          <a:prstGeom prst="arc">
            <a:avLst>
              <a:gd name="adj1" fmla="val 5781086"/>
              <a:gd name="adj2" fmla="val 723061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円弧 46">
            <a:extLst>
              <a:ext uri="{FF2B5EF4-FFF2-40B4-BE49-F238E27FC236}">
                <a16:creationId xmlns:a16="http://schemas.microsoft.com/office/drawing/2014/main" id="{F5661264-E8C6-418A-8BFE-4BE51F7A9A48}"/>
              </a:ext>
            </a:extLst>
          </p:cNvPr>
          <p:cNvSpPr/>
          <p:nvPr/>
        </p:nvSpPr>
        <p:spPr>
          <a:xfrm rot="10800000">
            <a:off x="7205049" y="3103830"/>
            <a:ext cx="914400" cy="914400"/>
          </a:xfrm>
          <a:prstGeom prst="arc">
            <a:avLst>
              <a:gd name="adj1" fmla="val 5781086"/>
              <a:gd name="adj2" fmla="val 723061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758D888-0BE7-441F-8052-A5D21624DC63}"/>
                  </a:ext>
                </a:extLst>
              </p:cNvPr>
              <p:cNvSpPr txBox="1"/>
              <p:nvPr/>
            </p:nvSpPr>
            <p:spPr>
              <a:xfrm>
                <a:off x="7749767" y="2901635"/>
                <a:ext cx="1463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758D888-0BE7-441F-8052-A5D21624D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767" y="2901635"/>
                <a:ext cx="146322" cy="215444"/>
              </a:xfrm>
              <a:prstGeom prst="rect">
                <a:avLst/>
              </a:prstGeom>
              <a:blipFill>
                <a:blip r:embed="rId11"/>
                <a:stretch>
                  <a:fillRect l="-29167" r="-25000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A9529DA0-C271-4497-8015-00003D18FC0B}"/>
                  </a:ext>
                </a:extLst>
              </p:cNvPr>
              <p:cNvSpPr txBox="1"/>
              <p:nvPr/>
            </p:nvSpPr>
            <p:spPr>
              <a:xfrm>
                <a:off x="8446883" y="2159250"/>
                <a:ext cx="1463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A9529DA0-C271-4497-8015-00003D18F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883" y="2159250"/>
                <a:ext cx="146322" cy="215444"/>
              </a:xfrm>
              <a:prstGeom prst="rect">
                <a:avLst/>
              </a:prstGeom>
              <a:blipFill>
                <a:blip r:embed="rId12"/>
                <a:stretch>
                  <a:fillRect l="-33333" r="-20833"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46C6F557-64BD-4C27-9AD4-5DDAC70C1855}"/>
              </a:ext>
            </a:extLst>
          </p:cNvPr>
          <p:cNvSpPr txBox="1"/>
          <p:nvPr/>
        </p:nvSpPr>
        <p:spPr>
          <a:xfrm>
            <a:off x="3984579" y="1522829"/>
            <a:ext cx="3177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>
                <a:latin typeface="Comic Sans MS" panose="030F0702030302020204" pitchFamily="66" charset="0"/>
              </a:rPr>
              <a:t>Finding the bearing after 3 seconds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A7B9010-5C4A-4EC0-8725-ADC515AA1CE0}"/>
              </a:ext>
            </a:extLst>
          </p:cNvPr>
          <p:cNvSpPr txBox="1"/>
          <p:nvPr/>
        </p:nvSpPr>
        <p:spPr>
          <a:xfrm>
            <a:off x="4100694" y="1879694"/>
            <a:ext cx="31601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The bearing is the angle on which the particle is travelling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400" dirty="0">
              <a:solidFill>
                <a:srgbClr val="FF0000"/>
              </a:solidFill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It is always measured clockwise from due north..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400" dirty="0">
              <a:solidFill>
                <a:srgbClr val="FF0000"/>
              </a:solidFill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We can find it using the triangle we drew previously, using alternate angles…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E76599D-1FBD-4964-A2AC-CFB774946C3C}"/>
                  </a:ext>
                </a:extLst>
              </p:cNvPr>
              <p:cNvSpPr txBox="1"/>
              <p:nvPr/>
            </p:nvSpPr>
            <p:spPr>
              <a:xfrm>
                <a:off x="4970353" y="4223441"/>
                <a:ext cx="1429237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𝑇𝑎𝑛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𝑂𝑝𝑝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𝐴𝑑𝑗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E76599D-1FBD-4964-A2AC-CFB774946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353" y="4223441"/>
                <a:ext cx="1429237" cy="484043"/>
              </a:xfrm>
              <a:prstGeom prst="rect">
                <a:avLst/>
              </a:prstGeom>
              <a:blipFill>
                <a:blip r:embed="rId13"/>
                <a:stretch>
                  <a:fillRect l="-2553" b="-1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1A037C8-CEFC-4078-82ED-C6FF6D0DE2A9}"/>
                  </a:ext>
                </a:extLst>
              </p:cNvPr>
              <p:cNvSpPr txBox="1"/>
              <p:nvPr/>
            </p:nvSpPr>
            <p:spPr>
              <a:xfrm>
                <a:off x="4961300" y="4884345"/>
                <a:ext cx="1305229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𝑇𝑎𝑛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1A037C8-CEFC-4078-82ED-C6FF6D0DE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300" y="4884345"/>
                <a:ext cx="1305229" cy="484043"/>
              </a:xfrm>
              <a:prstGeom prst="rect">
                <a:avLst/>
              </a:prstGeom>
              <a:blipFill>
                <a:blip r:embed="rId14"/>
                <a:stretch>
                  <a:fillRect l="-32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8EA87642-D140-49EC-AE2B-FB1BBDDA5938}"/>
                  </a:ext>
                </a:extLst>
              </p:cNvPr>
              <p:cNvSpPr txBox="1"/>
              <p:nvPr/>
            </p:nvSpPr>
            <p:spPr>
              <a:xfrm>
                <a:off x="4970353" y="5581462"/>
                <a:ext cx="802847" cy="220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=16.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8EA87642-D140-49EC-AE2B-FB1BBDDA5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353" y="5581462"/>
                <a:ext cx="802847" cy="220253"/>
              </a:xfrm>
              <a:prstGeom prst="rect">
                <a:avLst/>
              </a:prstGeom>
              <a:blipFill>
                <a:blip r:embed="rId15"/>
                <a:stretch>
                  <a:fillRect l="-4545" t="-2778" r="-1515"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26528C4D-49DC-4C0E-AE11-EB2F4B248E2C}"/>
                  </a:ext>
                </a:extLst>
              </p:cNvPr>
              <p:cNvSpPr txBox="1"/>
              <p:nvPr/>
            </p:nvSpPr>
            <p:spPr>
              <a:xfrm>
                <a:off x="4409038" y="6088455"/>
                <a:ext cx="1294906" cy="220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𝐵𝑒𝑎𝑟𝑖𝑛𝑔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017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26528C4D-49DC-4C0E-AE11-EB2F4B248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038" y="6088455"/>
                <a:ext cx="1294906" cy="220253"/>
              </a:xfrm>
              <a:prstGeom prst="rect">
                <a:avLst/>
              </a:prstGeom>
              <a:blipFill>
                <a:blip r:embed="rId16"/>
                <a:stretch>
                  <a:fillRect l="-4225" t="-2778" r="-469" b="-30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円弧 64">
            <a:extLst>
              <a:ext uri="{FF2B5EF4-FFF2-40B4-BE49-F238E27FC236}">
                <a16:creationId xmlns:a16="http://schemas.microsoft.com/office/drawing/2014/main" id="{7ADA09E0-6B49-4BBC-B3FC-34DF3E7D9F2E}"/>
              </a:ext>
            </a:extLst>
          </p:cNvPr>
          <p:cNvSpPr/>
          <p:nvPr/>
        </p:nvSpPr>
        <p:spPr>
          <a:xfrm>
            <a:off x="6306457" y="4483191"/>
            <a:ext cx="248252" cy="604857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11CA516-E985-4EE1-89F7-5DC6795DCACB}"/>
              </a:ext>
            </a:extLst>
          </p:cNvPr>
          <p:cNvSpPr txBox="1"/>
          <p:nvPr/>
        </p:nvSpPr>
        <p:spPr>
          <a:xfrm>
            <a:off x="6533438" y="4618113"/>
            <a:ext cx="1143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Sub in values</a:t>
            </a:r>
          </a:p>
        </p:txBody>
      </p:sp>
      <p:sp>
        <p:nvSpPr>
          <p:cNvPr id="67" name="円弧 66">
            <a:extLst>
              <a:ext uri="{FF2B5EF4-FFF2-40B4-BE49-F238E27FC236}">
                <a16:creationId xmlns:a16="http://schemas.microsoft.com/office/drawing/2014/main" id="{E9D94E74-D5C9-4332-86DC-754F8A578AA9}"/>
              </a:ext>
            </a:extLst>
          </p:cNvPr>
          <p:cNvSpPr/>
          <p:nvPr/>
        </p:nvSpPr>
        <p:spPr>
          <a:xfrm>
            <a:off x="6187253" y="5033944"/>
            <a:ext cx="248252" cy="604857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円弧 67">
            <a:extLst>
              <a:ext uri="{FF2B5EF4-FFF2-40B4-BE49-F238E27FC236}">
                <a16:creationId xmlns:a16="http://schemas.microsoft.com/office/drawing/2014/main" id="{205CD569-1D67-4BE6-89E8-BEBFC5431DBE}"/>
              </a:ext>
            </a:extLst>
          </p:cNvPr>
          <p:cNvSpPr/>
          <p:nvPr/>
        </p:nvSpPr>
        <p:spPr>
          <a:xfrm>
            <a:off x="5714964" y="5711446"/>
            <a:ext cx="224109" cy="508286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5E02F66-0DC8-48A8-871A-FBCC89E49492}"/>
              </a:ext>
            </a:extLst>
          </p:cNvPr>
          <p:cNvSpPr txBox="1"/>
          <p:nvPr/>
        </p:nvSpPr>
        <p:spPr>
          <a:xfrm>
            <a:off x="6261833" y="5152268"/>
            <a:ext cx="1143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6B8D531-C652-4BF2-A916-73F2188D8258}"/>
              </a:ext>
            </a:extLst>
          </p:cNvPr>
          <p:cNvSpPr txBox="1"/>
          <p:nvPr/>
        </p:nvSpPr>
        <p:spPr>
          <a:xfrm>
            <a:off x="5890641" y="5686422"/>
            <a:ext cx="2121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Bearings are always given as 3 digit integers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1A3206D9-3C0A-4A10-8801-7ECA8534A86B}"/>
                  </a:ext>
                </a:extLst>
              </p:cNvPr>
              <p:cNvSpPr txBox="1"/>
              <p:nvPr/>
            </p:nvSpPr>
            <p:spPr>
              <a:xfrm>
                <a:off x="7686393" y="2765835"/>
                <a:ext cx="395941" cy="188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16.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1A3206D9-3C0A-4A10-8801-7ECA8534A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393" y="2765835"/>
                <a:ext cx="395941" cy="188834"/>
              </a:xfrm>
              <a:prstGeom prst="rect">
                <a:avLst/>
              </a:prstGeom>
              <a:blipFill>
                <a:blip r:embed="rId17"/>
                <a:stretch>
                  <a:fillRect l="-9231" t="-3226" r="-3077" b="-6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11F5963F-9EBC-46C5-BE42-AB5102944B48}"/>
                  </a:ext>
                </a:extLst>
              </p:cNvPr>
              <p:cNvSpPr txBox="1"/>
              <p:nvPr/>
            </p:nvSpPr>
            <p:spPr>
              <a:xfrm>
                <a:off x="8265815" y="2376536"/>
                <a:ext cx="395941" cy="188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16.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11F5963F-9EBC-46C5-BE42-AB5102944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815" y="2376536"/>
                <a:ext cx="395941" cy="188834"/>
              </a:xfrm>
              <a:prstGeom prst="rect">
                <a:avLst/>
              </a:prstGeom>
              <a:blipFill>
                <a:blip r:embed="rId17"/>
                <a:stretch>
                  <a:fillRect l="-9231" t="-3226" r="-3077" b="-6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23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6" grpId="0" animBg="1"/>
      <p:bldP spid="47" grpId="0" animBg="1"/>
      <p:bldP spid="7" grpId="0"/>
      <p:bldP spid="7" grpId="1"/>
      <p:bldP spid="59" grpId="0"/>
      <p:bldP spid="59" grpId="1"/>
      <p:bldP spid="60" grpId="0"/>
      <p:bldP spid="8" grpId="0"/>
      <p:bldP spid="62" grpId="0"/>
      <p:bldP spid="63" grpId="0"/>
      <p:bldP spid="64" grpId="0"/>
      <p:bldP spid="65" grpId="0" animBg="1"/>
      <p:bldP spid="66" grpId="0"/>
      <p:bldP spid="67" grpId="0" animBg="1"/>
      <p:bldP spid="68" grpId="0" animBg="1"/>
      <p:bldP spid="69" grpId="0"/>
      <p:bldP spid="70" grpId="0"/>
      <p:bldP spid="71" grpId="0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Further Kinematics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19" y="1544715"/>
                <a:ext cx="3755255" cy="463224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b="1" dirty="0">
                    <a:latin typeface="Comic Sans MS" panose="030F0702030302020204" pitchFamily="66" charset="0"/>
                  </a:rPr>
                  <a:t>You need to be able to use two-dimensional vectors to solve problems about movement in a plane</a:t>
                </a: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</a:rPr>
                  <a:t>An ice skater is skating on a large flat ice rink. At time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the skater is at a fixed point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400" dirty="0">
                    <a:latin typeface="Comic Sans MS" panose="030F0702030302020204" pitchFamily="66" charset="0"/>
                  </a:rPr>
                  <a:t> and is skating with velocity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2.4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−0.6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A</a:t>
                </a:r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t time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=20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the skater is travelling with velocity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−5.6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+3.4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𝑚𝑠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R</a:t>
                </a:r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elative to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, the skater has position vector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𝒔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at time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seconds.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Modelling the skater as having constant acceleration, find: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The acceleration of the ice skater</a:t>
                </a:r>
              </a:p>
              <a:p>
                <a:pPr marL="342900" indent="-342900" algn="ctr">
                  <a:lnSpc>
                    <a:spcPct val="100000"/>
                  </a:lnSpc>
                  <a:spcBef>
                    <a:spcPts val="0"/>
                  </a:spcBef>
                  <a:buAutoNum type="alphaLcParenR"/>
                </a:pPr>
                <a:r>
                  <a:rPr lang="en-US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A</a:t>
                </a:r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n expression for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𝒔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 in terms of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𝒕</m:t>
                    </m:r>
                  </m:oMath>
                </a14:m>
                <a:endParaRPr lang="en-US" sz="1400" b="1" dirty="0"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19" y="1544715"/>
                <a:ext cx="3755255" cy="4632248"/>
              </a:xfrm>
              <a:blipFill>
                <a:blip r:embed="rId2"/>
                <a:stretch>
                  <a:fillRect l="-325" t="-132" r="-14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8A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4272262-9CDF-4861-9E16-B10BE76DD71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052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4272262-9CDF-4861-9E16-B10BE76DD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052" cy="276999"/>
              </a:xfrm>
              <a:prstGeom prst="rect">
                <a:avLst/>
              </a:prstGeom>
              <a:blipFill>
                <a:blip r:embed="rId3"/>
                <a:stretch>
                  <a:fillRect l="-1471" r="-1961" b="-1020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6C10CC66-CD02-4254-B69C-F2DC7C21415A}"/>
                  </a:ext>
                </a:extLst>
              </p:cNvPr>
              <p:cNvSpPr txBox="1"/>
              <p:nvPr/>
            </p:nvSpPr>
            <p:spPr>
              <a:xfrm>
                <a:off x="7987401" y="0"/>
                <a:ext cx="1156599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6C10CC66-CD02-4254-B69C-F2DC7C214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401" y="0"/>
                <a:ext cx="1156599" cy="276999"/>
              </a:xfrm>
              <a:prstGeom prst="rect">
                <a:avLst/>
              </a:prstGeom>
              <a:blipFill>
                <a:blip r:embed="rId4"/>
                <a:stretch>
                  <a:fillRect l="-1546" r="-3093" b="-204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8B75BE5-B8DC-4E1E-A75F-8EFD34D7EF38}"/>
                  </a:ext>
                </a:extLst>
              </p:cNvPr>
              <p:cNvSpPr txBox="1"/>
              <p:nvPr/>
            </p:nvSpPr>
            <p:spPr>
              <a:xfrm>
                <a:off x="7574724" y="285184"/>
                <a:ext cx="1569276" cy="5186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8B75BE5-B8DC-4E1E-A75F-8EFD34D7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724" y="285184"/>
                <a:ext cx="1569276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41FE0E1-FDD6-44AF-9E40-9D9CCA1D83E5}"/>
                  </a:ext>
                </a:extLst>
              </p:cNvPr>
              <p:cNvSpPr txBox="1"/>
              <p:nvPr/>
            </p:nvSpPr>
            <p:spPr>
              <a:xfrm>
                <a:off x="4828430" y="1981201"/>
                <a:ext cx="1030923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41FE0E1-FDD6-44AF-9E40-9D9CCA1D8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430" y="1981201"/>
                <a:ext cx="1030923" cy="246221"/>
              </a:xfrm>
              <a:prstGeom prst="rect">
                <a:avLst/>
              </a:prstGeom>
              <a:blipFill>
                <a:blip r:embed="rId6"/>
                <a:stretch>
                  <a:fillRect l="-1775" r="-3550" b="-500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1D458EC-F622-4365-BE4C-0379A2B74306}"/>
                  </a:ext>
                </a:extLst>
              </p:cNvPr>
              <p:cNvSpPr txBox="1"/>
              <p:nvPr/>
            </p:nvSpPr>
            <p:spPr>
              <a:xfrm>
                <a:off x="4323883" y="2417686"/>
                <a:ext cx="2164119" cy="41562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5.6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3.4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.4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−0.6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+20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1D458EC-F622-4365-BE4C-0379A2B74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83" y="2417686"/>
                <a:ext cx="2164119" cy="415627"/>
              </a:xfrm>
              <a:prstGeom prst="rect">
                <a:avLst/>
              </a:prstGeom>
              <a:blipFill>
                <a:blip r:embed="rId7"/>
                <a:stretch>
                  <a:fillRect t="-2941" r="-845" b="-1617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F7FB94A-6208-4F5B-B3C9-05E5CA822F4A}"/>
                  </a:ext>
                </a:extLst>
              </p:cNvPr>
              <p:cNvSpPr txBox="1"/>
              <p:nvPr/>
            </p:nvSpPr>
            <p:spPr>
              <a:xfrm>
                <a:off x="4485160" y="3031725"/>
                <a:ext cx="1139158" cy="40902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F7FB94A-6208-4F5B-B3C9-05E5CA822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160" y="3031725"/>
                <a:ext cx="1139158" cy="409023"/>
              </a:xfrm>
              <a:prstGeom prst="rect">
                <a:avLst/>
              </a:prstGeom>
              <a:blipFill>
                <a:blip r:embed="rId8"/>
                <a:stretch>
                  <a:fillRect t="-1493" r="-1070" b="-16418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945DA4B-8000-475F-8FEB-6285280C9031}"/>
                  </a:ext>
                </a:extLst>
              </p:cNvPr>
              <p:cNvSpPr txBox="1"/>
              <p:nvPr/>
            </p:nvSpPr>
            <p:spPr>
              <a:xfrm>
                <a:off x="4316485" y="3591019"/>
                <a:ext cx="1067022" cy="41062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945DA4B-8000-475F-8FEB-6285280C9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485" y="3591019"/>
                <a:ext cx="1067022" cy="410625"/>
              </a:xfrm>
              <a:prstGeom prst="rect">
                <a:avLst/>
              </a:prstGeom>
              <a:blipFill>
                <a:blip r:embed="rId9"/>
                <a:stretch>
                  <a:fillRect t="-1493" r="-2857" b="-16418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3E782E1-4BBB-40C9-A8D4-58DE1670BF72}"/>
                  </a:ext>
                </a:extLst>
              </p:cNvPr>
              <p:cNvSpPr txBox="1"/>
              <p:nvPr/>
            </p:nvSpPr>
            <p:spPr>
              <a:xfrm>
                <a:off x="4813634" y="4221334"/>
                <a:ext cx="1707582" cy="24622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−0.4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+0.2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3E782E1-4BBB-40C9-A8D4-58DE1670B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634" y="4221334"/>
                <a:ext cx="1707582" cy="246221"/>
              </a:xfrm>
              <a:prstGeom prst="rect">
                <a:avLst/>
              </a:prstGeom>
              <a:blipFill>
                <a:blip r:embed="rId10"/>
                <a:stretch>
                  <a:fillRect l="-1429" b="-29268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59741F3-34D8-4C58-BF1F-255F2BEBF8C6}"/>
                  </a:ext>
                </a:extLst>
              </p:cNvPr>
              <p:cNvSpPr txBox="1"/>
              <p:nvPr/>
            </p:nvSpPr>
            <p:spPr>
              <a:xfrm>
                <a:off x="1414967" y="5989470"/>
                <a:ext cx="1493935" cy="21544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−0.4</m:t>
                          </m:r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+0.2</m:t>
                          </m:r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59741F3-34D8-4C58-BF1F-255F2BEBF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67" y="5989470"/>
                <a:ext cx="1493935" cy="215444"/>
              </a:xfrm>
              <a:prstGeom prst="rect">
                <a:avLst/>
              </a:prstGeom>
              <a:blipFill>
                <a:blip r:embed="rId11"/>
                <a:stretch>
                  <a:fillRect l="-1224" b="-31429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円弧 14">
            <a:extLst>
              <a:ext uri="{FF2B5EF4-FFF2-40B4-BE49-F238E27FC236}">
                <a16:creationId xmlns:a16="http://schemas.microsoft.com/office/drawing/2014/main" id="{C9C4D03C-8E48-4FE3-855C-3ECB123B578F}"/>
              </a:ext>
            </a:extLst>
          </p:cNvPr>
          <p:cNvSpPr/>
          <p:nvPr/>
        </p:nvSpPr>
        <p:spPr>
          <a:xfrm>
            <a:off x="6430744" y="2104008"/>
            <a:ext cx="298529" cy="569314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0C5E642-BD93-4EF8-BAFA-3795268120D0}"/>
                  </a:ext>
                </a:extLst>
              </p:cNvPr>
              <p:cNvSpPr txBox="1"/>
              <p:nvPr/>
            </p:nvSpPr>
            <p:spPr>
              <a:xfrm>
                <a:off x="6719869" y="1928179"/>
                <a:ext cx="19358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Sub in values (remember you can use </a:t>
                </a:r>
                <a14:m>
                  <m:oMath xmlns:m="http://schemas.openxmlformats.org/officeDocument/2006/math">
                    <m:r>
                      <a:rPr lang="en-GB" sz="1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or the column vector notation)</a:t>
                </a: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0C5E642-BD93-4EF8-BAFA-379526812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869" y="1928179"/>
                <a:ext cx="1935859" cy="830997"/>
              </a:xfrm>
              <a:prstGeom prst="rect">
                <a:avLst/>
              </a:prstGeom>
              <a:blipFill>
                <a:blip r:embed="rId12"/>
                <a:stretch>
                  <a:fillRect r="-2516" b="-4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円弧 16">
            <a:extLst>
              <a:ext uri="{FF2B5EF4-FFF2-40B4-BE49-F238E27FC236}">
                <a16:creationId xmlns:a16="http://schemas.microsoft.com/office/drawing/2014/main" id="{7141C738-AC41-4A1C-B39D-373DF9D3F9FA}"/>
              </a:ext>
            </a:extLst>
          </p:cNvPr>
          <p:cNvSpPr/>
          <p:nvPr/>
        </p:nvSpPr>
        <p:spPr>
          <a:xfrm>
            <a:off x="6370080" y="3774490"/>
            <a:ext cx="298529" cy="569314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円弧 17">
            <a:extLst>
              <a:ext uri="{FF2B5EF4-FFF2-40B4-BE49-F238E27FC236}">
                <a16:creationId xmlns:a16="http://schemas.microsoft.com/office/drawing/2014/main" id="{446B9A1B-3A7E-4941-A404-A7EE5690A468}"/>
              </a:ext>
            </a:extLst>
          </p:cNvPr>
          <p:cNvSpPr/>
          <p:nvPr/>
        </p:nvSpPr>
        <p:spPr>
          <a:xfrm>
            <a:off x="6378958" y="2682537"/>
            <a:ext cx="298529" cy="569314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B849E556-7FBC-4034-AD1F-117488FA40FB}"/>
              </a:ext>
            </a:extLst>
          </p:cNvPr>
          <p:cNvSpPr/>
          <p:nvPr/>
        </p:nvSpPr>
        <p:spPr>
          <a:xfrm>
            <a:off x="5537059" y="3278821"/>
            <a:ext cx="298529" cy="569314"/>
          </a:xfrm>
          <a:prstGeom prst="arc">
            <a:avLst>
              <a:gd name="adj1" fmla="val 16200000"/>
              <a:gd name="adj2" fmla="val 52854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D16A3EA-D4F9-4EE7-8901-13A40E9ACFA4}"/>
              </a:ext>
            </a:extLst>
          </p:cNvPr>
          <p:cNvSpPr txBox="1"/>
          <p:nvPr/>
        </p:nvSpPr>
        <p:spPr>
          <a:xfrm>
            <a:off x="6648847" y="2842579"/>
            <a:ext cx="1143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Rearrange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C8D252F-35E5-48CD-A29C-EAEC9D66F15F}"/>
              </a:ext>
            </a:extLst>
          </p:cNvPr>
          <p:cNvSpPr txBox="1"/>
          <p:nvPr/>
        </p:nvSpPr>
        <p:spPr>
          <a:xfrm>
            <a:off x="5849856" y="3392994"/>
            <a:ext cx="1143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Divide by 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6E45E341-2B34-4296-A7EB-75612E0916BA}"/>
                  </a:ext>
                </a:extLst>
              </p:cNvPr>
              <p:cNvSpPr txBox="1"/>
              <p:nvPr/>
            </p:nvSpPr>
            <p:spPr>
              <a:xfrm>
                <a:off x="6648846" y="3774734"/>
                <a:ext cx="20867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Write in </a:t>
                </a:r>
                <a14:m>
                  <m:oMath xmlns:m="http://schemas.openxmlformats.org/officeDocument/2006/math">
                    <m:r>
                      <a:rPr lang="en-GB" sz="1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form, (or you could leave it as it is!) </a:t>
                </a: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6E45E341-2B34-4296-A7EB-75612E091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846" y="3774734"/>
                <a:ext cx="2086781" cy="461665"/>
              </a:xfrm>
              <a:prstGeom prst="rect">
                <a:avLst/>
              </a:prstGeom>
              <a:blipFill>
                <a:blip r:embed="rId13"/>
                <a:stretch>
                  <a:fillRect r="-292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CF8198E-95BF-4521-836D-EA142E8F512E}"/>
              </a:ext>
            </a:extLst>
          </p:cNvPr>
          <p:cNvSpPr txBox="1"/>
          <p:nvPr/>
        </p:nvSpPr>
        <p:spPr>
          <a:xfrm>
            <a:off x="3984579" y="1522829"/>
            <a:ext cx="2199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>
                <a:latin typeface="Comic Sans MS" panose="030F0702030302020204" pitchFamily="66" charset="0"/>
              </a:rPr>
              <a:t>Finding the acceleration</a:t>
            </a:r>
          </a:p>
        </p:txBody>
      </p:sp>
    </p:spTree>
    <p:extLst>
      <p:ext uri="{BB962C8B-B14F-4D97-AF65-F5344CB8AC3E}">
        <p14:creationId xmlns:p14="http://schemas.microsoft.com/office/powerpoint/2010/main" val="274020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  <p:bldP spid="14" grpId="0"/>
      <p:bldP spid="15" grpId="0" animBg="1"/>
      <p:bldP spid="16" grpId="0"/>
      <p:bldP spid="17" grpId="0" animBg="1"/>
      <p:bldP spid="18" grpId="0" animBg="1"/>
      <p:bldP spid="19" grpId="0" animBg="1"/>
      <p:bldP spid="20" grpId="0"/>
      <p:bldP spid="21" grpId="0"/>
      <p:bldP spid="22" grpId="0"/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</TotalTime>
  <Words>7049</Words>
  <Application>Microsoft Office PowerPoint</Application>
  <PresentationFormat>画面に合わせる (4:3)</PresentationFormat>
  <Paragraphs>979</Paragraphs>
  <Slides>43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43</vt:i4>
      </vt:variant>
    </vt:vector>
  </HeadingPairs>
  <TitlesOfParts>
    <vt:vector size="56" baseType="lpstr">
      <vt:lpstr>Permanent Marker</vt:lpstr>
      <vt:lpstr>Weathered SF</vt:lpstr>
      <vt:lpstr>游ゴシック</vt:lpstr>
      <vt:lpstr>游ゴシック Light</vt:lpstr>
      <vt:lpstr>Arial</vt:lpstr>
      <vt:lpstr>Arial Black</vt:lpstr>
      <vt:lpstr>Calibri</vt:lpstr>
      <vt:lpstr>Calibri Light</vt:lpstr>
      <vt:lpstr>Cambria Math</vt:lpstr>
      <vt:lpstr>Comic Sans MS</vt:lpstr>
      <vt:lpstr>Microsoft Himalaya</vt:lpstr>
      <vt:lpstr>Wingdings</vt:lpstr>
      <vt:lpstr>Office テーマ</vt:lpstr>
      <vt:lpstr>PowerPoint プレゼンテーション</vt:lpstr>
      <vt:lpstr>Prior knowledge check</vt:lpstr>
      <vt:lpstr>PowerPoint プレゼンテーション</vt:lpstr>
      <vt:lpstr>Further Kinematics</vt:lpstr>
      <vt:lpstr>Further Kinematics</vt:lpstr>
      <vt:lpstr>Further Kinematics</vt:lpstr>
      <vt:lpstr>Further Kinematics</vt:lpstr>
      <vt:lpstr>Further Kinematics</vt:lpstr>
      <vt:lpstr>Further Kinematics</vt:lpstr>
      <vt:lpstr>Further Kinematics</vt:lpstr>
      <vt:lpstr>Further Kinematics</vt:lpstr>
      <vt:lpstr>Further Kinematics</vt:lpstr>
      <vt:lpstr>Further Kinematics</vt:lpstr>
      <vt:lpstr>PowerPoint プレゼンテーション</vt:lpstr>
      <vt:lpstr>Further Kinematics</vt:lpstr>
      <vt:lpstr>Further Kinematics</vt:lpstr>
      <vt:lpstr>Further Kinematics</vt:lpstr>
      <vt:lpstr>Further Kinematics</vt:lpstr>
      <vt:lpstr>Further Kinematics</vt:lpstr>
      <vt:lpstr>Further Kinematics</vt:lpstr>
      <vt:lpstr>PowerPoint プレゼンテーション</vt:lpstr>
      <vt:lpstr>Further Kinematics</vt:lpstr>
      <vt:lpstr>Further Kinematics</vt:lpstr>
      <vt:lpstr>Further Kinematics</vt:lpstr>
      <vt:lpstr>Further Kinematics</vt:lpstr>
      <vt:lpstr>Further Kinematics</vt:lpstr>
      <vt:lpstr>Further Kinematics</vt:lpstr>
      <vt:lpstr>Further Kinematics</vt:lpstr>
      <vt:lpstr>PowerPoint プレゼンテーション</vt:lpstr>
      <vt:lpstr>Further Kinematics</vt:lpstr>
      <vt:lpstr>Further Kinematics</vt:lpstr>
      <vt:lpstr>Further Kinematics</vt:lpstr>
      <vt:lpstr>PowerPoint プレゼンテーション</vt:lpstr>
      <vt:lpstr>Further Kinematics</vt:lpstr>
      <vt:lpstr>Further Kinematics</vt:lpstr>
      <vt:lpstr>Further Kinematics</vt:lpstr>
      <vt:lpstr>Further Kinematics</vt:lpstr>
      <vt:lpstr>Further Kinematics</vt:lpstr>
      <vt:lpstr>Further Kinematics</vt:lpstr>
      <vt:lpstr>Further Kinematics</vt:lpstr>
      <vt:lpstr>Further Kinematics</vt:lpstr>
      <vt:lpstr>Further Kinematics</vt:lpstr>
      <vt:lpstr>Further Kinematics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Mike Pye</dc:creator>
  <cp:lastModifiedBy>Mike Pye</cp:lastModifiedBy>
  <cp:revision>82</cp:revision>
  <dcterms:created xsi:type="dcterms:W3CDTF">2018-06-16T01:40:49Z</dcterms:created>
  <dcterms:modified xsi:type="dcterms:W3CDTF">2018-08-14T00:01:54Z</dcterms:modified>
</cp:coreProperties>
</file>