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2" r:id="rId2"/>
    <p:sldId id="256" r:id="rId3"/>
    <p:sldId id="271" r:id="rId4"/>
    <p:sldId id="257" r:id="rId5"/>
    <p:sldId id="258" r:id="rId6"/>
    <p:sldId id="259" r:id="rId7"/>
    <p:sldId id="260" r:id="rId8"/>
    <p:sldId id="261" r:id="rId9"/>
    <p:sldId id="262" r:id="rId10"/>
    <p:sldId id="263" r:id="rId11"/>
    <p:sldId id="275" r:id="rId12"/>
    <p:sldId id="264" r:id="rId13"/>
    <p:sldId id="265" r:id="rId14"/>
    <p:sldId id="266" r:id="rId15"/>
    <p:sldId id="267" r:id="rId16"/>
    <p:sldId id="268" r:id="rId17"/>
    <p:sldId id="270" r:id="rId18"/>
    <p:sldId id="269" r:id="rId19"/>
    <p:sldId id="274"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ay Kuthe" initials="pK" lastIdx="1" clrIdx="0">
    <p:extLst>
      <p:ext uri="{19B8F6BF-5375-455C-9EA6-DF929625EA0E}">
        <p15:presenceInfo xmlns:p15="http://schemas.microsoft.com/office/powerpoint/2012/main" userId="3cc1147d00f04f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8-13T19:52:29.841" idx="1">
    <p:pos x="7106" y="1176"/>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4515D-DF84-4F68-AFA4-4A7A2D9D6169}" type="datetimeFigureOut">
              <a:rPr lang="en-IN" smtClean="0"/>
              <a:t>27-08-2020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D12EE-23E3-45C7-AC69-2B759AB186CB}" type="slidenum">
              <a:rPr lang="en-IN" smtClean="0"/>
              <a:t>‹#›</a:t>
            </a:fld>
            <a:endParaRPr lang="en-IN"/>
          </a:p>
        </p:txBody>
      </p:sp>
    </p:spTree>
    <p:extLst>
      <p:ext uri="{BB962C8B-B14F-4D97-AF65-F5344CB8AC3E}">
        <p14:creationId xmlns:p14="http://schemas.microsoft.com/office/powerpoint/2010/main" val="2084659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7B24F-EF39-480E-9A70-1FF4A1EE8E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73918E-A776-40B9-B2DB-F10268408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61F9E6B-98E9-4241-8160-B7612A00ED9F}"/>
              </a:ext>
            </a:extLst>
          </p:cNvPr>
          <p:cNvSpPr>
            <a:spLocks noGrp="1"/>
          </p:cNvSpPr>
          <p:nvPr>
            <p:ph type="dt" sz="half" idx="10"/>
          </p:nvPr>
        </p:nvSpPr>
        <p:spPr/>
        <p:txBody>
          <a:bodyPr/>
          <a:lstStyle/>
          <a:p>
            <a:fld id="{34F1651D-3976-4F9C-AFD2-E9A2461AAB69}" type="datetime1">
              <a:rPr lang="en-IN" smtClean="0"/>
              <a:t>27-08-2020</a:t>
            </a:fld>
            <a:endParaRPr lang="en-IN"/>
          </a:p>
        </p:txBody>
      </p:sp>
      <p:sp>
        <p:nvSpPr>
          <p:cNvPr id="5" name="Footer Placeholder 4">
            <a:extLst>
              <a:ext uri="{FF2B5EF4-FFF2-40B4-BE49-F238E27FC236}">
                <a16:creationId xmlns:a16="http://schemas.microsoft.com/office/drawing/2014/main" id="{B6D6887B-083C-4FFA-A0F1-146FFF9CA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4714BB-A888-47D6-8414-D529B3C1B474}"/>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32876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7A73-99E8-4FE0-90B7-5A63A738FC3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6EEDF1-559F-42B4-875C-34E2B8FAE3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AF4E8E-62AB-461D-A355-B0596415F244}"/>
              </a:ext>
            </a:extLst>
          </p:cNvPr>
          <p:cNvSpPr>
            <a:spLocks noGrp="1"/>
          </p:cNvSpPr>
          <p:nvPr>
            <p:ph type="dt" sz="half" idx="10"/>
          </p:nvPr>
        </p:nvSpPr>
        <p:spPr/>
        <p:txBody>
          <a:bodyPr/>
          <a:lstStyle/>
          <a:p>
            <a:fld id="{B39A74B6-5876-4CE9-9FB4-0C264D7070AF}" type="datetime1">
              <a:rPr lang="en-IN" smtClean="0"/>
              <a:t>27-08-2020</a:t>
            </a:fld>
            <a:endParaRPr lang="en-IN"/>
          </a:p>
        </p:txBody>
      </p:sp>
      <p:sp>
        <p:nvSpPr>
          <p:cNvPr id="5" name="Footer Placeholder 4">
            <a:extLst>
              <a:ext uri="{FF2B5EF4-FFF2-40B4-BE49-F238E27FC236}">
                <a16:creationId xmlns:a16="http://schemas.microsoft.com/office/drawing/2014/main" id="{4C3EDBD5-C5B4-48E6-B8B7-1509F3383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E27E56-FA9F-4CFC-858A-7AD008AB636D}"/>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93176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03309F-CB6C-4F7B-B1DB-2BEAD76065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F2CD6C-FFD4-4DD4-A9D9-7C68944E18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78625D-B1C2-41E5-8BE6-4A1BF57AA7D7}"/>
              </a:ext>
            </a:extLst>
          </p:cNvPr>
          <p:cNvSpPr>
            <a:spLocks noGrp="1"/>
          </p:cNvSpPr>
          <p:nvPr>
            <p:ph type="dt" sz="half" idx="10"/>
          </p:nvPr>
        </p:nvSpPr>
        <p:spPr/>
        <p:txBody>
          <a:bodyPr/>
          <a:lstStyle/>
          <a:p>
            <a:fld id="{1EDF9E1B-54D3-4822-8813-EA44063C4582}" type="datetime1">
              <a:rPr lang="en-IN" smtClean="0"/>
              <a:t>27-08-2020</a:t>
            </a:fld>
            <a:endParaRPr lang="en-IN"/>
          </a:p>
        </p:txBody>
      </p:sp>
      <p:sp>
        <p:nvSpPr>
          <p:cNvPr id="5" name="Footer Placeholder 4">
            <a:extLst>
              <a:ext uri="{FF2B5EF4-FFF2-40B4-BE49-F238E27FC236}">
                <a16:creationId xmlns:a16="http://schemas.microsoft.com/office/drawing/2014/main" id="{1890B64C-A104-4F06-8D1F-6C3236B1E3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C0F8E-5C19-451C-A382-D6EA1924F343}"/>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322289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2B3B-431C-47DD-AF56-5D321E4798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1E4B99-3873-4ABA-9C35-51A0FE09F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25D202-B025-4766-9510-AC8F6013675B}"/>
              </a:ext>
            </a:extLst>
          </p:cNvPr>
          <p:cNvSpPr>
            <a:spLocks noGrp="1"/>
          </p:cNvSpPr>
          <p:nvPr>
            <p:ph type="dt" sz="half" idx="10"/>
          </p:nvPr>
        </p:nvSpPr>
        <p:spPr/>
        <p:txBody>
          <a:bodyPr/>
          <a:lstStyle/>
          <a:p>
            <a:fld id="{BA5944DA-3A66-497C-B477-EBDA26917E7E}" type="datetime1">
              <a:rPr lang="en-IN" smtClean="0"/>
              <a:t>27-08-2020</a:t>
            </a:fld>
            <a:endParaRPr lang="en-IN"/>
          </a:p>
        </p:txBody>
      </p:sp>
      <p:sp>
        <p:nvSpPr>
          <p:cNvPr id="5" name="Footer Placeholder 4">
            <a:extLst>
              <a:ext uri="{FF2B5EF4-FFF2-40B4-BE49-F238E27FC236}">
                <a16:creationId xmlns:a16="http://schemas.microsoft.com/office/drawing/2014/main" id="{54720392-A636-4E15-8B90-A496969FB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38CFA7-0337-4A80-8B70-22D7830B9D2E}"/>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1169606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59F4-552E-46F7-A39F-60C119342A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B788F74-13BC-4F43-946B-A9A03AE6E7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94AFD3-6884-4DA7-8EC4-CE4C623C6BBF}"/>
              </a:ext>
            </a:extLst>
          </p:cNvPr>
          <p:cNvSpPr>
            <a:spLocks noGrp="1"/>
          </p:cNvSpPr>
          <p:nvPr>
            <p:ph type="dt" sz="half" idx="10"/>
          </p:nvPr>
        </p:nvSpPr>
        <p:spPr/>
        <p:txBody>
          <a:bodyPr/>
          <a:lstStyle/>
          <a:p>
            <a:fld id="{7975A9EE-4E8D-4E43-93A3-4140B68F7C03}" type="datetime1">
              <a:rPr lang="en-IN" smtClean="0"/>
              <a:t>27-08-2020</a:t>
            </a:fld>
            <a:endParaRPr lang="en-IN"/>
          </a:p>
        </p:txBody>
      </p:sp>
      <p:sp>
        <p:nvSpPr>
          <p:cNvPr id="5" name="Footer Placeholder 4">
            <a:extLst>
              <a:ext uri="{FF2B5EF4-FFF2-40B4-BE49-F238E27FC236}">
                <a16:creationId xmlns:a16="http://schemas.microsoft.com/office/drawing/2014/main" id="{B3B187C1-57D8-4D4C-A857-70C1EF1352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CB11C5-F47B-4378-B28C-CC6BF3C2A2C2}"/>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308752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FD101-E7B6-4DC4-88E1-95DA589016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F0CE55-EF70-4B60-8688-13DBEC915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C8F74-C978-4D3A-ADD8-8378DCEDC0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3FEBC8-0EC2-4F8B-ABD7-6678735AE20C}"/>
              </a:ext>
            </a:extLst>
          </p:cNvPr>
          <p:cNvSpPr>
            <a:spLocks noGrp="1"/>
          </p:cNvSpPr>
          <p:nvPr>
            <p:ph type="dt" sz="half" idx="10"/>
          </p:nvPr>
        </p:nvSpPr>
        <p:spPr/>
        <p:txBody>
          <a:bodyPr/>
          <a:lstStyle/>
          <a:p>
            <a:fld id="{A2C43468-8C2F-47B9-A4F7-9FAF0CC75F5F}" type="datetime1">
              <a:rPr lang="en-IN" smtClean="0"/>
              <a:t>27-08-2020</a:t>
            </a:fld>
            <a:endParaRPr lang="en-IN"/>
          </a:p>
        </p:txBody>
      </p:sp>
      <p:sp>
        <p:nvSpPr>
          <p:cNvPr id="6" name="Footer Placeholder 5">
            <a:extLst>
              <a:ext uri="{FF2B5EF4-FFF2-40B4-BE49-F238E27FC236}">
                <a16:creationId xmlns:a16="http://schemas.microsoft.com/office/drawing/2014/main" id="{578BB703-61CF-4D62-B59F-D72E3F5F1C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48E127-5F68-49E5-801B-17507D89E5F8}"/>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281564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0FD0-F53F-4DF2-BDE1-41BA576811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229401-1EAC-41F7-A22B-7B36B9FA2A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FD3FAD-B2E6-4121-A630-22E205D647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603BFE-174B-4B6B-852A-EEA30FA86F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EEA109-DCCD-4C29-8486-C39E8139CE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1ACD37-3BA5-4293-A7EC-473BB27711AB}"/>
              </a:ext>
            </a:extLst>
          </p:cNvPr>
          <p:cNvSpPr>
            <a:spLocks noGrp="1"/>
          </p:cNvSpPr>
          <p:nvPr>
            <p:ph type="dt" sz="half" idx="10"/>
          </p:nvPr>
        </p:nvSpPr>
        <p:spPr/>
        <p:txBody>
          <a:bodyPr/>
          <a:lstStyle/>
          <a:p>
            <a:fld id="{F1A03AB5-42F9-4C16-9FBD-99F582EE1C27}" type="datetime1">
              <a:rPr lang="en-IN" smtClean="0"/>
              <a:t>27-08-2020</a:t>
            </a:fld>
            <a:endParaRPr lang="en-IN"/>
          </a:p>
        </p:txBody>
      </p:sp>
      <p:sp>
        <p:nvSpPr>
          <p:cNvPr id="8" name="Footer Placeholder 7">
            <a:extLst>
              <a:ext uri="{FF2B5EF4-FFF2-40B4-BE49-F238E27FC236}">
                <a16:creationId xmlns:a16="http://schemas.microsoft.com/office/drawing/2014/main" id="{CB165E64-C736-44A8-A341-E3D8B1EE22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958769-89F8-48B6-BABF-B81818A97C40}"/>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3295333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EAA75-4F72-4A7F-897F-7C678D6C9B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07228B3-B94A-4FEF-97BC-5DD94A90D089}"/>
              </a:ext>
            </a:extLst>
          </p:cNvPr>
          <p:cNvSpPr>
            <a:spLocks noGrp="1"/>
          </p:cNvSpPr>
          <p:nvPr>
            <p:ph type="dt" sz="half" idx="10"/>
          </p:nvPr>
        </p:nvSpPr>
        <p:spPr/>
        <p:txBody>
          <a:bodyPr/>
          <a:lstStyle/>
          <a:p>
            <a:fld id="{A1F74AC4-3218-4CD5-915D-30685AFF24BA}" type="datetime1">
              <a:rPr lang="en-IN" smtClean="0"/>
              <a:t>27-08-2020</a:t>
            </a:fld>
            <a:endParaRPr lang="en-IN"/>
          </a:p>
        </p:txBody>
      </p:sp>
      <p:sp>
        <p:nvSpPr>
          <p:cNvPr id="4" name="Footer Placeholder 3">
            <a:extLst>
              <a:ext uri="{FF2B5EF4-FFF2-40B4-BE49-F238E27FC236}">
                <a16:creationId xmlns:a16="http://schemas.microsoft.com/office/drawing/2014/main" id="{F5487C67-695B-4F1E-9597-FFBA8E44BA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4D66F8-4AA1-403A-9D62-06CE2362E1D5}"/>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41544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B7741-B6D1-4A9A-8AC2-34B39938EE69}"/>
              </a:ext>
            </a:extLst>
          </p:cNvPr>
          <p:cNvSpPr>
            <a:spLocks noGrp="1"/>
          </p:cNvSpPr>
          <p:nvPr>
            <p:ph type="dt" sz="half" idx="10"/>
          </p:nvPr>
        </p:nvSpPr>
        <p:spPr/>
        <p:txBody>
          <a:bodyPr/>
          <a:lstStyle/>
          <a:p>
            <a:fld id="{3F3F02B2-964D-48A2-AC94-05FF8BBF8A35}" type="datetime1">
              <a:rPr lang="en-IN" smtClean="0"/>
              <a:t>27-08-2020</a:t>
            </a:fld>
            <a:endParaRPr lang="en-IN"/>
          </a:p>
        </p:txBody>
      </p:sp>
      <p:sp>
        <p:nvSpPr>
          <p:cNvPr id="3" name="Footer Placeholder 2">
            <a:extLst>
              <a:ext uri="{FF2B5EF4-FFF2-40B4-BE49-F238E27FC236}">
                <a16:creationId xmlns:a16="http://schemas.microsoft.com/office/drawing/2014/main" id="{823E6C60-CFD9-4602-B497-3FCE6D1A49C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4F461E-E1C3-4400-B613-AEF6C85E62D2}"/>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154950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AE1DB-5A50-47A9-9EFB-070B5D7679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6B2308-B450-4A3F-8847-74FDED623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1C83CA-0403-41FF-8716-81D77A685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157504-9419-4F51-8418-74580A072B31}"/>
              </a:ext>
            </a:extLst>
          </p:cNvPr>
          <p:cNvSpPr>
            <a:spLocks noGrp="1"/>
          </p:cNvSpPr>
          <p:nvPr>
            <p:ph type="dt" sz="half" idx="10"/>
          </p:nvPr>
        </p:nvSpPr>
        <p:spPr/>
        <p:txBody>
          <a:bodyPr/>
          <a:lstStyle/>
          <a:p>
            <a:fld id="{884586CB-897D-40CA-9C3B-7EADEC3495A0}" type="datetime1">
              <a:rPr lang="en-IN" smtClean="0"/>
              <a:t>27-08-2020</a:t>
            </a:fld>
            <a:endParaRPr lang="en-IN"/>
          </a:p>
        </p:txBody>
      </p:sp>
      <p:sp>
        <p:nvSpPr>
          <p:cNvPr id="6" name="Footer Placeholder 5">
            <a:extLst>
              <a:ext uri="{FF2B5EF4-FFF2-40B4-BE49-F238E27FC236}">
                <a16:creationId xmlns:a16="http://schemas.microsoft.com/office/drawing/2014/main" id="{10F1BD69-C2CC-4FD0-B9C9-AED7624986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1EBBCC-284A-4B0E-8A72-F1D4EF3FEF79}"/>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196956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93FCA-E426-4BCC-9E01-1CA2AE1EC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566918-3A59-4101-B5DE-162F67B01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B06C2AC-856E-453A-A8D2-E9FFC9A3F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4F024-9D6E-465E-A84C-87C486575393}"/>
              </a:ext>
            </a:extLst>
          </p:cNvPr>
          <p:cNvSpPr>
            <a:spLocks noGrp="1"/>
          </p:cNvSpPr>
          <p:nvPr>
            <p:ph type="dt" sz="half" idx="10"/>
          </p:nvPr>
        </p:nvSpPr>
        <p:spPr/>
        <p:txBody>
          <a:bodyPr/>
          <a:lstStyle/>
          <a:p>
            <a:fld id="{067AD570-A245-4C17-B8CD-2DC725308478}" type="datetime1">
              <a:rPr lang="en-IN" smtClean="0"/>
              <a:t>27-08-2020</a:t>
            </a:fld>
            <a:endParaRPr lang="en-IN"/>
          </a:p>
        </p:txBody>
      </p:sp>
      <p:sp>
        <p:nvSpPr>
          <p:cNvPr id="6" name="Footer Placeholder 5">
            <a:extLst>
              <a:ext uri="{FF2B5EF4-FFF2-40B4-BE49-F238E27FC236}">
                <a16:creationId xmlns:a16="http://schemas.microsoft.com/office/drawing/2014/main" id="{8AD00568-3020-4BA0-9A30-19CC311264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2D8DC3-60C1-44C3-8D78-778398656032}"/>
              </a:ext>
            </a:extLst>
          </p:cNvPr>
          <p:cNvSpPr>
            <a:spLocks noGrp="1"/>
          </p:cNvSpPr>
          <p:nvPr>
            <p:ph type="sldNum" sz="quarter" idx="12"/>
          </p:nvPr>
        </p:nvSpPr>
        <p:spPr/>
        <p:txBody>
          <a:bodyPr/>
          <a:lstStyle/>
          <a:p>
            <a:fld id="{D93FA6D1-BCAA-4126-AF29-1CE20143F210}" type="slidenum">
              <a:rPr lang="en-IN" smtClean="0"/>
              <a:t>‹#›</a:t>
            </a:fld>
            <a:endParaRPr lang="en-IN"/>
          </a:p>
        </p:txBody>
      </p:sp>
    </p:spTree>
    <p:extLst>
      <p:ext uri="{BB962C8B-B14F-4D97-AF65-F5344CB8AC3E}">
        <p14:creationId xmlns:p14="http://schemas.microsoft.com/office/powerpoint/2010/main" val="376573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F6D95C-5B42-4093-B16E-316D793DA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4C4386-AA1C-4E08-819D-81610A2A81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CD3DA0-456A-4DEF-91CC-D6916FE85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3F898-03D1-4B48-8666-2243B2C52EB8}" type="datetime1">
              <a:rPr lang="en-IN" smtClean="0"/>
              <a:t>27-08-2020</a:t>
            </a:fld>
            <a:endParaRPr lang="en-IN"/>
          </a:p>
        </p:txBody>
      </p:sp>
      <p:sp>
        <p:nvSpPr>
          <p:cNvPr id="5" name="Footer Placeholder 4">
            <a:extLst>
              <a:ext uri="{FF2B5EF4-FFF2-40B4-BE49-F238E27FC236}">
                <a16:creationId xmlns:a16="http://schemas.microsoft.com/office/drawing/2014/main" id="{9E954E96-E74E-4E3F-AF89-39AFD15738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A28B27-6A47-4FC4-A08A-1BCD2A21B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3FA6D1-BCAA-4126-AF29-1CE20143F210}" type="slidenum">
              <a:rPr lang="en-IN" smtClean="0"/>
              <a:t>‹#›</a:t>
            </a:fld>
            <a:endParaRPr lang="en-IN"/>
          </a:p>
        </p:txBody>
      </p:sp>
    </p:spTree>
    <p:extLst>
      <p:ext uri="{BB962C8B-B14F-4D97-AF65-F5344CB8AC3E}">
        <p14:creationId xmlns:p14="http://schemas.microsoft.com/office/powerpoint/2010/main" val="317990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DC9E138-E580-4A15-9B7B-8D3961375D8C}"/>
              </a:ext>
            </a:extLst>
          </p:cNvPr>
          <p:cNvSpPr>
            <a:spLocks noGrp="1"/>
          </p:cNvSpPr>
          <p:nvPr>
            <p:ph type="ctrTitle"/>
          </p:nvPr>
        </p:nvSpPr>
        <p:spPr/>
        <p:txBody>
          <a:bodyPr/>
          <a:lstStyle/>
          <a:p>
            <a:r>
              <a:rPr lang="en-US" b="1" dirty="0"/>
              <a:t>CUSTOMER SEGMENTATON</a:t>
            </a:r>
            <a:endParaRPr lang="en-IN" b="1" dirty="0"/>
          </a:p>
        </p:txBody>
      </p:sp>
    </p:spTree>
    <p:extLst>
      <p:ext uri="{BB962C8B-B14F-4D97-AF65-F5344CB8AC3E}">
        <p14:creationId xmlns:p14="http://schemas.microsoft.com/office/powerpoint/2010/main" val="1211394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53F8F-6A2B-48B6-BDAD-AB38CA14E9A3}"/>
              </a:ext>
            </a:extLst>
          </p:cNvPr>
          <p:cNvSpPr>
            <a:spLocks noGrp="1"/>
          </p:cNvSpPr>
          <p:nvPr>
            <p:ph type="title"/>
          </p:nvPr>
        </p:nvSpPr>
        <p:spPr/>
        <p:txBody>
          <a:bodyPr/>
          <a:lstStyle/>
          <a:p>
            <a:pPr algn="ctr"/>
            <a:r>
              <a:rPr lang="en-US" dirty="0"/>
              <a:t>Implementation</a:t>
            </a:r>
            <a:endParaRPr lang="en-IN" dirty="0"/>
          </a:p>
        </p:txBody>
      </p:sp>
      <p:sp>
        <p:nvSpPr>
          <p:cNvPr id="3" name="Content Placeholder 2">
            <a:extLst>
              <a:ext uri="{FF2B5EF4-FFF2-40B4-BE49-F238E27FC236}">
                <a16:creationId xmlns:a16="http://schemas.microsoft.com/office/drawing/2014/main" id="{3B5CE409-2FDA-4BA8-8CB6-DB42862589B8}"/>
              </a:ext>
            </a:extLst>
          </p:cNvPr>
          <p:cNvSpPr>
            <a:spLocks noGrp="1"/>
          </p:cNvSpPr>
          <p:nvPr>
            <p:ph idx="1"/>
          </p:nvPr>
        </p:nvSpPr>
        <p:spPr/>
        <p:txBody>
          <a:bodyPr>
            <a:normAutofit/>
          </a:bodyPr>
          <a:lstStyle/>
          <a:p>
            <a:r>
              <a:rPr lang="en-US" sz="2200" dirty="0"/>
              <a:t>K Means Clustering is an unsupervised machine learning algorithm. The output is not predicted in unsupervised learning algorithm. It finds similar patterns. The clustering of data is based on the similarity that occurs in the dataset. The k means algorithm finds number of clusters the dataset may be grouped into. For each row, the cluster number will be assigned randomly by the algorithm. The centroid of each cluster is determined. The following two steps are performed repeatedly until the within cluster sum of squares is minimized.</a:t>
            </a:r>
          </a:p>
          <a:p>
            <a:pPr lvl="1">
              <a:lnSpc>
                <a:spcPct val="150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Reassign data points to the cluster whose centroid point is very nearer. </a:t>
            </a:r>
          </a:p>
          <a:p>
            <a:pPr lvl="1">
              <a:lnSpc>
                <a:spcPct val="150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Determine new centroid for each cluster obtained.</a:t>
            </a:r>
            <a:endParaRPr lang="en-IN"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38BCC0EE-F03F-471F-917A-C8CAAB54E6FF}"/>
              </a:ext>
            </a:extLst>
          </p:cNvPr>
          <p:cNvSpPr>
            <a:spLocks noGrp="1"/>
          </p:cNvSpPr>
          <p:nvPr>
            <p:ph type="ftr" sz="quarter" idx="11"/>
          </p:nvPr>
        </p:nvSpPr>
        <p:spPr/>
        <p:txBody>
          <a:bodyPr/>
          <a:lstStyle/>
          <a:p>
            <a:r>
              <a:rPr lang="en-US" dirty="0"/>
              <a:t>7</a:t>
            </a:r>
            <a:endParaRPr lang="en-IN" dirty="0"/>
          </a:p>
        </p:txBody>
      </p:sp>
    </p:spTree>
    <p:extLst>
      <p:ext uri="{BB962C8B-B14F-4D97-AF65-F5344CB8AC3E}">
        <p14:creationId xmlns:p14="http://schemas.microsoft.com/office/powerpoint/2010/main" val="383602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39216-492B-42E4-8048-C4F1D29AF9A5}"/>
              </a:ext>
            </a:extLst>
          </p:cNvPr>
          <p:cNvSpPr>
            <a:spLocks noGrp="1"/>
          </p:cNvSpPr>
          <p:nvPr>
            <p:ph type="title"/>
          </p:nvPr>
        </p:nvSpPr>
        <p:spPr/>
        <p:txBody>
          <a:bodyPr/>
          <a:lstStyle/>
          <a:p>
            <a:pPr algn="ctr"/>
            <a:r>
              <a:rPr lang="en-US" dirty="0"/>
              <a:t>Environment and Tools</a:t>
            </a:r>
            <a:endParaRPr lang="en-IN" dirty="0"/>
          </a:p>
        </p:txBody>
      </p:sp>
      <p:sp>
        <p:nvSpPr>
          <p:cNvPr id="3" name="Content Placeholder 2">
            <a:extLst>
              <a:ext uri="{FF2B5EF4-FFF2-40B4-BE49-F238E27FC236}">
                <a16:creationId xmlns:a16="http://schemas.microsoft.com/office/drawing/2014/main" id="{1CC5898D-D37E-4346-BC84-CB897E7D0326}"/>
              </a:ext>
            </a:extLst>
          </p:cNvPr>
          <p:cNvSpPr>
            <a:spLocks noGrp="1"/>
          </p:cNvSpPr>
          <p:nvPr>
            <p:ph idx="1"/>
          </p:nvPr>
        </p:nvSpPr>
        <p:spPr/>
        <p:txBody>
          <a:bodyPr>
            <a:normAutofit lnSpcReduction="10000"/>
          </a:bodyPr>
          <a:lstStyle/>
          <a:p>
            <a:pPr>
              <a:lnSpc>
                <a:spcPct val="150000"/>
              </a:lnSpc>
            </a:pPr>
            <a:r>
              <a:rPr lang="en-US" dirty="0"/>
              <a:t>scikit-learn</a:t>
            </a:r>
          </a:p>
          <a:p>
            <a:pPr>
              <a:lnSpc>
                <a:spcPct val="150000"/>
              </a:lnSpc>
            </a:pPr>
            <a:r>
              <a:rPr lang="en-US" dirty="0"/>
              <a:t>seaborn</a:t>
            </a:r>
          </a:p>
          <a:p>
            <a:pPr>
              <a:lnSpc>
                <a:spcPct val="150000"/>
              </a:lnSpc>
            </a:pPr>
            <a:r>
              <a:rPr lang="en-US" dirty="0"/>
              <a:t>NumPy</a:t>
            </a:r>
          </a:p>
          <a:p>
            <a:pPr>
              <a:lnSpc>
                <a:spcPct val="150000"/>
              </a:lnSpc>
            </a:pPr>
            <a:r>
              <a:rPr lang="en-US" dirty="0"/>
              <a:t>pandas</a:t>
            </a:r>
          </a:p>
          <a:p>
            <a:pPr>
              <a:lnSpc>
                <a:spcPct val="150000"/>
              </a:lnSpc>
            </a:pPr>
            <a:r>
              <a:rPr lang="en-US" dirty="0"/>
              <a:t>Matplotlib</a:t>
            </a:r>
          </a:p>
          <a:p>
            <a:pPr>
              <a:lnSpc>
                <a:spcPct val="150000"/>
              </a:lnSpc>
            </a:pPr>
            <a:r>
              <a:rPr lang="en-US" dirty="0" err="1"/>
              <a:t>plotly</a:t>
            </a:r>
            <a:endParaRPr lang="en-IN" dirty="0"/>
          </a:p>
        </p:txBody>
      </p:sp>
      <p:sp>
        <p:nvSpPr>
          <p:cNvPr id="4" name="Footer Placeholder 3">
            <a:extLst>
              <a:ext uri="{FF2B5EF4-FFF2-40B4-BE49-F238E27FC236}">
                <a16:creationId xmlns:a16="http://schemas.microsoft.com/office/drawing/2014/main" id="{CB1503F3-9493-4A37-A306-C3B320BBB3A8}"/>
              </a:ext>
            </a:extLst>
          </p:cNvPr>
          <p:cNvSpPr>
            <a:spLocks noGrp="1"/>
          </p:cNvSpPr>
          <p:nvPr>
            <p:ph type="ftr" sz="quarter" idx="11"/>
          </p:nvPr>
        </p:nvSpPr>
        <p:spPr/>
        <p:txBody>
          <a:bodyPr/>
          <a:lstStyle/>
          <a:p>
            <a:r>
              <a:rPr lang="en-US" dirty="0"/>
              <a:t>8</a:t>
            </a:r>
            <a:endParaRPr lang="en-IN" dirty="0"/>
          </a:p>
        </p:txBody>
      </p:sp>
    </p:spTree>
    <p:extLst>
      <p:ext uri="{BB962C8B-B14F-4D97-AF65-F5344CB8AC3E}">
        <p14:creationId xmlns:p14="http://schemas.microsoft.com/office/powerpoint/2010/main" val="222696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7A750-3FEF-4196-8817-C1AF6C21E174}"/>
              </a:ext>
            </a:extLst>
          </p:cNvPr>
          <p:cNvSpPr>
            <a:spLocks noGrp="1"/>
          </p:cNvSpPr>
          <p:nvPr>
            <p:ph idx="1"/>
          </p:nvPr>
        </p:nvSpPr>
        <p:spPr>
          <a:xfrm>
            <a:off x="838200" y="872607"/>
            <a:ext cx="10515600" cy="4351338"/>
          </a:xfrm>
        </p:spPr>
        <p:txBody>
          <a:bodyPr/>
          <a:lstStyle/>
          <a:p>
            <a:r>
              <a:rPr lang="en-US" dirty="0"/>
              <a:t>The within cluster variation is calculated by </a:t>
            </a:r>
            <a:r>
              <a:rPr lang="en-US" dirty="0" err="1"/>
              <a:t>between_SS</a:t>
            </a:r>
            <a:r>
              <a:rPr lang="en-US" dirty="0"/>
              <a:t> / </a:t>
            </a:r>
            <a:r>
              <a:rPr lang="en-US" dirty="0" err="1"/>
              <a:t>total_SS</a:t>
            </a:r>
            <a:r>
              <a:rPr lang="en-US" dirty="0"/>
              <a:t>. X1,X2,…..</a:t>
            </a:r>
            <a:r>
              <a:rPr lang="en-US" dirty="0" err="1"/>
              <a:t>Xj</a:t>
            </a:r>
            <a:r>
              <a:rPr lang="en-US" dirty="0"/>
              <a:t> is a set of observations. The cluster variance is defined as the sum of the squared variations of mean of the cluster of all the rows in the dataset. The goal of clustering algorithm is minimizing the within cluster variance. Minimum value of cluster variance is more preferable.</a:t>
            </a:r>
          </a:p>
          <a:p>
            <a:endParaRPr lang="en-US" dirty="0"/>
          </a:p>
          <a:p>
            <a:endParaRPr lang="en-US" dirty="0"/>
          </a:p>
          <a:p>
            <a:endParaRPr lang="en-IN" dirty="0"/>
          </a:p>
        </p:txBody>
      </p:sp>
      <p:pic>
        <p:nvPicPr>
          <p:cNvPr id="5" name="Picture 4">
            <a:extLst>
              <a:ext uri="{FF2B5EF4-FFF2-40B4-BE49-F238E27FC236}">
                <a16:creationId xmlns:a16="http://schemas.microsoft.com/office/drawing/2014/main" id="{4D2976F6-17C3-46C1-865D-78E1B9E119E9}"/>
              </a:ext>
            </a:extLst>
          </p:cNvPr>
          <p:cNvPicPr>
            <a:picLocks noChangeAspect="1"/>
          </p:cNvPicPr>
          <p:nvPr/>
        </p:nvPicPr>
        <p:blipFill>
          <a:blip r:embed="rId2"/>
          <a:stretch>
            <a:fillRect/>
          </a:stretch>
        </p:blipFill>
        <p:spPr>
          <a:xfrm>
            <a:off x="4191000" y="3261243"/>
            <a:ext cx="3810000" cy="2724150"/>
          </a:xfrm>
          <a:prstGeom prst="rect">
            <a:avLst/>
          </a:prstGeom>
        </p:spPr>
      </p:pic>
      <p:sp>
        <p:nvSpPr>
          <p:cNvPr id="7" name="Footer Placeholder 6">
            <a:extLst>
              <a:ext uri="{FF2B5EF4-FFF2-40B4-BE49-F238E27FC236}">
                <a16:creationId xmlns:a16="http://schemas.microsoft.com/office/drawing/2014/main" id="{A9D9D6DA-AA00-44B3-85A2-01B0556F7C6E}"/>
              </a:ext>
            </a:extLst>
          </p:cNvPr>
          <p:cNvSpPr>
            <a:spLocks noGrp="1"/>
          </p:cNvSpPr>
          <p:nvPr>
            <p:ph type="ftr" sz="quarter" idx="11"/>
          </p:nvPr>
        </p:nvSpPr>
        <p:spPr/>
        <p:txBody>
          <a:bodyPr/>
          <a:lstStyle/>
          <a:p>
            <a:r>
              <a:rPr lang="en-US" dirty="0"/>
              <a:t>9</a:t>
            </a:r>
            <a:endParaRPr lang="en-IN" dirty="0"/>
          </a:p>
        </p:txBody>
      </p:sp>
    </p:spTree>
    <p:extLst>
      <p:ext uri="{BB962C8B-B14F-4D97-AF65-F5344CB8AC3E}">
        <p14:creationId xmlns:p14="http://schemas.microsoft.com/office/powerpoint/2010/main" val="55217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08E6-C34C-461C-B180-E29583560EDD}"/>
              </a:ext>
            </a:extLst>
          </p:cNvPr>
          <p:cNvSpPr>
            <a:spLocks noGrp="1"/>
          </p:cNvSpPr>
          <p:nvPr>
            <p:ph type="title"/>
          </p:nvPr>
        </p:nvSpPr>
        <p:spPr/>
        <p:txBody>
          <a:bodyPr/>
          <a:lstStyle/>
          <a:p>
            <a:pPr algn="ctr"/>
            <a:r>
              <a:rPr lang="en-IN" dirty="0"/>
              <a:t>Algorithm 1 : K-Means</a:t>
            </a:r>
          </a:p>
        </p:txBody>
      </p:sp>
      <p:sp>
        <p:nvSpPr>
          <p:cNvPr id="3" name="Content Placeholder 2">
            <a:extLst>
              <a:ext uri="{FF2B5EF4-FFF2-40B4-BE49-F238E27FC236}">
                <a16:creationId xmlns:a16="http://schemas.microsoft.com/office/drawing/2014/main" id="{F7268305-9ED9-4161-B0F5-93E0167E3865}"/>
              </a:ext>
            </a:extLst>
          </p:cNvPr>
          <p:cNvSpPr>
            <a:spLocks noGrp="1"/>
          </p:cNvSpPr>
          <p:nvPr>
            <p:ph idx="1"/>
          </p:nvPr>
        </p:nvSpPr>
        <p:spPr/>
        <p:txBody>
          <a:bodyPr/>
          <a:lstStyle/>
          <a:p>
            <a:pPr>
              <a:lnSpc>
                <a:spcPct val="107000"/>
              </a:lnSpc>
              <a:spcAft>
                <a:spcPts val="800"/>
              </a:spcAft>
            </a:pPr>
            <a:r>
              <a:rPr lang="en-IN" sz="1800" dirty="0">
                <a:effectLst/>
                <a:ea typeface="Calibri" panose="020F0502020204030204" pitchFamily="34" charset="0"/>
                <a:cs typeface="Times New Roman" panose="02020603050405020304" pitchFamily="18" charset="0"/>
              </a:rPr>
              <a:t>1. Select K clusters for the dataset </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2. Assign the centroids randomly </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3. For each data point, calculate the closest centroid. </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4. Assign the point to the cluster </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5. Set each cluster position to the mean of all data points assigned to the cluster</a:t>
            </a:r>
          </a:p>
          <a:p>
            <a:pPr>
              <a:lnSpc>
                <a:spcPct val="107000"/>
              </a:lnSpc>
              <a:spcAft>
                <a:spcPts val="800"/>
              </a:spcAft>
            </a:pPr>
            <a:r>
              <a:rPr lang="en-IN" sz="1800" dirty="0">
                <a:effectLst/>
                <a:ea typeface="Calibri" panose="020F0502020204030204" pitchFamily="34" charset="0"/>
                <a:cs typeface="Times New Roman" panose="02020603050405020304" pitchFamily="18" charset="0"/>
              </a:rPr>
              <a:t> 6. Step 4 and 5 is repeated until no more changes</a:t>
            </a:r>
          </a:p>
          <a:p>
            <a:endParaRPr lang="en-IN" dirty="0"/>
          </a:p>
        </p:txBody>
      </p:sp>
      <p:sp>
        <p:nvSpPr>
          <p:cNvPr id="5" name="Footer Placeholder 4">
            <a:extLst>
              <a:ext uri="{FF2B5EF4-FFF2-40B4-BE49-F238E27FC236}">
                <a16:creationId xmlns:a16="http://schemas.microsoft.com/office/drawing/2014/main" id="{DC6DCE05-A4AC-40A3-B1A3-128772421EF2}"/>
              </a:ext>
            </a:extLst>
          </p:cNvPr>
          <p:cNvSpPr>
            <a:spLocks noGrp="1"/>
          </p:cNvSpPr>
          <p:nvPr>
            <p:ph type="ftr" sz="quarter" idx="11"/>
          </p:nvPr>
        </p:nvSpPr>
        <p:spPr/>
        <p:txBody>
          <a:bodyPr/>
          <a:lstStyle/>
          <a:p>
            <a:r>
              <a:rPr lang="en-US" dirty="0"/>
              <a:t>10</a:t>
            </a:r>
            <a:endParaRPr lang="en-IN" dirty="0"/>
          </a:p>
        </p:txBody>
      </p:sp>
    </p:spTree>
    <p:extLst>
      <p:ext uri="{BB962C8B-B14F-4D97-AF65-F5344CB8AC3E}">
        <p14:creationId xmlns:p14="http://schemas.microsoft.com/office/powerpoint/2010/main" val="908197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8FC2B-520D-46D1-BA33-1421E3258E78}"/>
              </a:ext>
            </a:extLst>
          </p:cNvPr>
          <p:cNvSpPr>
            <a:spLocks noGrp="1"/>
          </p:cNvSpPr>
          <p:nvPr>
            <p:ph type="title"/>
          </p:nvPr>
        </p:nvSpPr>
        <p:spPr/>
        <p:txBody>
          <a:bodyPr/>
          <a:lstStyle/>
          <a:p>
            <a:pPr algn="ctr"/>
            <a:r>
              <a:rPr lang="en-IN" dirty="0"/>
              <a:t>Algorithm 2 : The Elbow Method</a:t>
            </a:r>
          </a:p>
        </p:txBody>
      </p:sp>
      <p:sp>
        <p:nvSpPr>
          <p:cNvPr id="3" name="Content Placeholder 2">
            <a:extLst>
              <a:ext uri="{FF2B5EF4-FFF2-40B4-BE49-F238E27FC236}">
                <a16:creationId xmlns:a16="http://schemas.microsoft.com/office/drawing/2014/main" id="{EF9B24FD-20AE-481F-BED3-8D7AC8E00922}"/>
              </a:ext>
            </a:extLst>
          </p:cNvPr>
          <p:cNvSpPr>
            <a:spLocks noGrp="1"/>
          </p:cNvSpPr>
          <p:nvPr>
            <p:ph idx="1"/>
          </p:nvPr>
        </p:nvSpPr>
        <p:spPr/>
        <p:txBody>
          <a:bodyPr>
            <a:normAutofit/>
          </a:bodyPr>
          <a:lstStyle/>
          <a:p>
            <a:pPr>
              <a:buFont typeface="Wingdings" panose="05000000000000000000" pitchFamily="2" charset="2"/>
              <a:buChar char="Ø"/>
            </a:pPr>
            <a:r>
              <a:rPr lang="en-US" sz="2200" dirty="0"/>
              <a:t>Calculate the Within Cluster Sum of Squared Errors (WSS) for different values of k, and choose the k for which WSS first starts to diminish. In the plot of WSS-versus k, this is visible as an elbow.</a:t>
            </a:r>
          </a:p>
          <a:p>
            <a:pPr marL="0" indent="0">
              <a:buNone/>
            </a:pPr>
            <a:r>
              <a:rPr lang="en-US" sz="2200" dirty="0"/>
              <a:t>The steps can be summarized in the below steps:</a:t>
            </a:r>
          </a:p>
          <a:p>
            <a:r>
              <a:rPr lang="en-US" sz="2200" dirty="0"/>
              <a:t>Compute K-Means clustering for different values of K by varying K from 1 to 10 clusters.</a:t>
            </a:r>
          </a:p>
          <a:p>
            <a:r>
              <a:rPr lang="en-US" sz="2200" dirty="0"/>
              <a:t>For each K, calculate the total within-cluster sum of square (WCSS).</a:t>
            </a:r>
          </a:p>
          <a:p>
            <a:r>
              <a:rPr lang="en-US" sz="2200" dirty="0"/>
              <a:t>Plot the curve of WCSS vs the number of clusters K.</a:t>
            </a:r>
          </a:p>
          <a:p>
            <a:r>
              <a:rPr lang="en-US" sz="2200" dirty="0"/>
              <a:t>The location of a bend (knee) in the plot is generally considered as an indicator of the appropriate number of clusters.</a:t>
            </a:r>
          </a:p>
        </p:txBody>
      </p:sp>
      <p:sp>
        <p:nvSpPr>
          <p:cNvPr id="5" name="Footer Placeholder 4">
            <a:extLst>
              <a:ext uri="{FF2B5EF4-FFF2-40B4-BE49-F238E27FC236}">
                <a16:creationId xmlns:a16="http://schemas.microsoft.com/office/drawing/2014/main" id="{15348E80-7591-4BDA-9D89-79242AF08BBE}"/>
              </a:ext>
            </a:extLst>
          </p:cNvPr>
          <p:cNvSpPr>
            <a:spLocks noGrp="1"/>
          </p:cNvSpPr>
          <p:nvPr>
            <p:ph type="ftr" sz="quarter" idx="11"/>
          </p:nvPr>
        </p:nvSpPr>
        <p:spPr/>
        <p:txBody>
          <a:bodyPr/>
          <a:lstStyle/>
          <a:p>
            <a:r>
              <a:rPr lang="en-US" dirty="0"/>
              <a:t>11</a:t>
            </a:r>
            <a:endParaRPr lang="en-IN" dirty="0"/>
          </a:p>
        </p:txBody>
      </p:sp>
    </p:spTree>
    <p:extLst>
      <p:ext uri="{BB962C8B-B14F-4D97-AF65-F5344CB8AC3E}">
        <p14:creationId xmlns:p14="http://schemas.microsoft.com/office/powerpoint/2010/main" val="427946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7F4DD29-BF0B-4A77-89CC-745D1455485B}"/>
              </a:ext>
            </a:extLst>
          </p:cNvPr>
          <p:cNvPicPr>
            <a:picLocks noGrp="1" noChangeAspect="1"/>
          </p:cNvPicPr>
          <p:nvPr>
            <p:ph idx="1"/>
          </p:nvPr>
        </p:nvPicPr>
        <p:blipFill>
          <a:blip r:embed="rId2"/>
          <a:stretch>
            <a:fillRect/>
          </a:stretch>
        </p:blipFill>
        <p:spPr>
          <a:xfrm>
            <a:off x="3163079" y="1950400"/>
            <a:ext cx="5262464" cy="3713282"/>
          </a:xfrm>
          <a:prstGeom prst="rect">
            <a:avLst/>
          </a:prstGeom>
        </p:spPr>
      </p:pic>
      <p:sp>
        <p:nvSpPr>
          <p:cNvPr id="6" name="Footer Placeholder 5">
            <a:extLst>
              <a:ext uri="{FF2B5EF4-FFF2-40B4-BE49-F238E27FC236}">
                <a16:creationId xmlns:a16="http://schemas.microsoft.com/office/drawing/2014/main" id="{F8672373-E2F2-4F95-80E5-5ED37F6EE820}"/>
              </a:ext>
            </a:extLst>
          </p:cNvPr>
          <p:cNvSpPr>
            <a:spLocks noGrp="1"/>
          </p:cNvSpPr>
          <p:nvPr>
            <p:ph type="ftr" sz="quarter" idx="11"/>
          </p:nvPr>
        </p:nvSpPr>
        <p:spPr/>
        <p:txBody>
          <a:bodyPr/>
          <a:lstStyle/>
          <a:p>
            <a:r>
              <a:rPr lang="en-US" dirty="0"/>
              <a:t>12</a:t>
            </a:r>
            <a:endParaRPr lang="en-IN" dirty="0"/>
          </a:p>
        </p:txBody>
      </p:sp>
    </p:spTree>
    <p:extLst>
      <p:ext uri="{BB962C8B-B14F-4D97-AF65-F5344CB8AC3E}">
        <p14:creationId xmlns:p14="http://schemas.microsoft.com/office/powerpoint/2010/main" val="483605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5D0C-B10E-48CF-82F6-FCA727E09448}"/>
              </a:ext>
            </a:extLst>
          </p:cNvPr>
          <p:cNvSpPr>
            <a:spLocks noGrp="1"/>
          </p:cNvSpPr>
          <p:nvPr>
            <p:ph type="title"/>
          </p:nvPr>
        </p:nvSpPr>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490E4A0C-E884-4F4B-A191-6DC289CAFB7B}"/>
              </a:ext>
            </a:extLst>
          </p:cNvPr>
          <p:cNvSpPr>
            <a:spLocks noGrp="1"/>
          </p:cNvSpPr>
          <p:nvPr>
            <p:ph idx="1"/>
          </p:nvPr>
        </p:nvSpPr>
        <p:spPr/>
        <p:txBody>
          <a:bodyPr>
            <a:normAutofit/>
          </a:bodyPr>
          <a:lstStyle/>
          <a:p>
            <a:pPr>
              <a:lnSpc>
                <a:spcPct val="150000"/>
              </a:lnSpc>
            </a:pPr>
            <a:r>
              <a:rPr lang="en-US" sz="2200" dirty="0"/>
              <a:t>K means Clustering implies grouping is one of the most famous bunching calculations and as a rule the principal thing specialists apply when tackling grouping assignments to get a thought of the structure of the dataset. The objective of K means Clustering implies is to bunch information focuses into particular non-covering subgroups. One of the significant utilization of K means clustering implies grouping is division of clients to improve comprehension of them which thus could be utilized to build the income of the organization.</a:t>
            </a:r>
          </a:p>
          <a:p>
            <a:pPr marL="0" indent="0">
              <a:lnSpc>
                <a:spcPct val="150000"/>
              </a:lnSpc>
              <a:buNone/>
            </a:pPr>
            <a:endParaRPr lang="en-US" sz="2200" dirty="0"/>
          </a:p>
          <a:p>
            <a:pPr marL="0" indent="0">
              <a:lnSpc>
                <a:spcPct val="150000"/>
              </a:lnSpc>
              <a:buNone/>
            </a:pPr>
            <a:endParaRPr lang="en-IN" sz="2200" dirty="0"/>
          </a:p>
          <a:p>
            <a:pPr marL="0" indent="0">
              <a:lnSpc>
                <a:spcPct val="150000"/>
              </a:lnSpc>
              <a:buNone/>
            </a:pPr>
            <a:endParaRPr lang="en-IN" sz="2200" dirty="0"/>
          </a:p>
          <a:p>
            <a:pPr marL="0" indent="0">
              <a:lnSpc>
                <a:spcPct val="150000"/>
              </a:lnSpc>
              <a:buNone/>
            </a:pPr>
            <a:endParaRPr lang="en-IN" sz="2200" dirty="0"/>
          </a:p>
          <a:p>
            <a:pPr marL="0" indent="0">
              <a:lnSpc>
                <a:spcPct val="150000"/>
              </a:lnSpc>
              <a:buNone/>
            </a:pPr>
            <a:endParaRPr lang="en-IN" sz="2200" dirty="0"/>
          </a:p>
        </p:txBody>
      </p:sp>
      <p:sp>
        <p:nvSpPr>
          <p:cNvPr id="12" name="Footer Placeholder 11">
            <a:extLst>
              <a:ext uri="{FF2B5EF4-FFF2-40B4-BE49-F238E27FC236}">
                <a16:creationId xmlns:a16="http://schemas.microsoft.com/office/drawing/2014/main" id="{1E386725-44FD-47BA-8FC1-0A0FEEE52F23}"/>
              </a:ext>
            </a:extLst>
          </p:cNvPr>
          <p:cNvSpPr>
            <a:spLocks noGrp="1"/>
          </p:cNvSpPr>
          <p:nvPr>
            <p:ph type="ftr" sz="quarter" idx="11"/>
          </p:nvPr>
        </p:nvSpPr>
        <p:spPr/>
        <p:txBody>
          <a:bodyPr/>
          <a:lstStyle/>
          <a:p>
            <a:r>
              <a:rPr lang="en-US" dirty="0"/>
              <a:t>13</a:t>
            </a:r>
            <a:endParaRPr lang="en-IN" dirty="0"/>
          </a:p>
        </p:txBody>
      </p:sp>
    </p:spTree>
    <p:extLst>
      <p:ext uri="{BB962C8B-B14F-4D97-AF65-F5344CB8AC3E}">
        <p14:creationId xmlns:p14="http://schemas.microsoft.com/office/powerpoint/2010/main" val="286952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522875-1014-452B-9BE5-28DD6A2F4E96}"/>
              </a:ext>
            </a:extLst>
          </p:cNvPr>
          <p:cNvSpPr>
            <a:spLocks noGrp="1"/>
          </p:cNvSpPr>
          <p:nvPr>
            <p:ph idx="1"/>
          </p:nvPr>
        </p:nvSpPr>
        <p:spPr>
          <a:xfrm>
            <a:off x="838200" y="1253331"/>
            <a:ext cx="10515600" cy="4351338"/>
          </a:xfrm>
        </p:spPr>
        <p:txBody>
          <a:bodyPr/>
          <a:lstStyle/>
          <a:p>
            <a:r>
              <a:rPr lang="en-US" dirty="0"/>
              <a:t>After plotting the results obtained by K-means on this 3D graph, it's time to identify and describe the five clusters that have been created:</a:t>
            </a:r>
          </a:p>
          <a:p>
            <a:endParaRPr lang="en-IN" dirty="0"/>
          </a:p>
        </p:txBody>
      </p:sp>
      <p:pic>
        <p:nvPicPr>
          <p:cNvPr id="5" name="Picture 4">
            <a:extLst>
              <a:ext uri="{FF2B5EF4-FFF2-40B4-BE49-F238E27FC236}">
                <a16:creationId xmlns:a16="http://schemas.microsoft.com/office/drawing/2014/main" id="{0F18B04A-C348-4660-A9BC-A72E56CF2B8F}"/>
              </a:ext>
            </a:extLst>
          </p:cNvPr>
          <p:cNvPicPr>
            <a:picLocks noChangeAspect="1"/>
          </p:cNvPicPr>
          <p:nvPr/>
        </p:nvPicPr>
        <p:blipFill>
          <a:blip r:embed="rId2"/>
          <a:stretch>
            <a:fillRect/>
          </a:stretch>
        </p:blipFill>
        <p:spPr>
          <a:xfrm>
            <a:off x="3314199" y="2920482"/>
            <a:ext cx="5563601" cy="2855265"/>
          </a:xfrm>
          <a:prstGeom prst="rect">
            <a:avLst/>
          </a:prstGeom>
        </p:spPr>
      </p:pic>
      <p:sp>
        <p:nvSpPr>
          <p:cNvPr id="7" name="Footer Placeholder 6">
            <a:extLst>
              <a:ext uri="{FF2B5EF4-FFF2-40B4-BE49-F238E27FC236}">
                <a16:creationId xmlns:a16="http://schemas.microsoft.com/office/drawing/2014/main" id="{1228054C-2731-4DDC-964F-42790C0E063B}"/>
              </a:ext>
            </a:extLst>
          </p:cNvPr>
          <p:cNvSpPr>
            <a:spLocks noGrp="1"/>
          </p:cNvSpPr>
          <p:nvPr>
            <p:ph type="ftr" sz="quarter" idx="11"/>
          </p:nvPr>
        </p:nvSpPr>
        <p:spPr/>
        <p:txBody>
          <a:bodyPr/>
          <a:lstStyle/>
          <a:p>
            <a:r>
              <a:rPr lang="en-US" dirty="0"/>
              <a:t>14</a:t>
            </a:r>
            <a:endParaRPr lang="en-IN" dirty="0"/>
          </a:p>
        </p:txBody>
      </p:sp>
    </p:spTree>
    <p:extLst>
      <p:ext uri="{BB962C8B-B14F-4D97-AF65-F5344CB8AC3E}">
        <p14:creationId xmlns:p14="http://schemas.microsoft.com/office/powerpoint/2010/main" val="3459175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D86658-BC78-40E3-93E4-770F44DD531E}"/>
              </a:ext>
            </a:extLst>
          </p:cNvPr>
          <p:cNvSpPr>
            <a:spLocks noGrp="1"/>
          </p:cNvSpPr>
          <p:nvPr>
            <p:ph idx="1"/>
          </p:nvPr>
        </p:nvSpPr>
        <p:spPr>
          <a:xfrm>
            <a:off x="950167" y="1253331"/>
            <a:ext cx="10515600" cy="4351338"/>
          </a:xfrm>
        </p:spPr>
        <p:txBody>
          <a:bodyPr>
            <a:normAutofit/>
          </a:bodyPr>
          <a:lstStyle/>
          <a:p>
            <a:r>
              <a:rPr lang="en-US" sz="2200" dirty="0"/>
              <a:t>Yellow Cluster - The yellow cluster groups young people with moderate to low annual income who actually spend a lot.</a:t>
            </a:r>
          </a:p>
          <a:p>
            <a:r>
              <a:rPr lang="en-US" sz="2200" dirty="0"/>
              <a:t>Purple Cluster - The purple cluster groups reasonably young people with --pretty decent salaries who spend a lot.</a:t>
            </a:r>
          </a:p>
          <a:p>
            <a:r>
              <a:rPr lang="en-US" sz="2200" dirty="0"/>
              <a:t>Pink Cluster - The pink cluster basically groups people of all ages whose salary isn't pretty high and their spending score is moderate.</a:t>
            </a:r>
          </a:p>
          <a:p>
            <a:r>
              <a:rPr lang="en-US" sz="2200" dirty="0"/>
              <a:t>Orange Cluster - The orange cluster groups people who actually have pretty good salaries and barely spend money, their age usually lays between thirty and sixty years.</a:t>
            </a:r>
          </a:p>
          <a:p>
            <a:r>
              <a:rPr lang="en-US" sz="2200" dirty="0"/>
              <a:t>Blue Cluster - The blue cluster groups whose salary is pretty low and don't spend much money in stores, they are people of all ages.</a:t>
            </a:r>
          </a:p>
          <a:p>
            <a:endParaRPr lang="en-IN" sz="2200" dirty="0"/>
          </a:p>
        </p:txBody>
      </p:sp>
      <p:sp>
        <p:nvSpPr>
          <p:cNvPr id="5" name="Footer Placeholder 4">
            <a:extLst>
              <a:ext uri="{FF2B5EF4-FFF2-40B4-BE49-F238E27FC236}">
                <a16:creationId xmlns:a16="http://schemas.microsoft.com/office/drawing/2014/main" id="{0DD94F08-504C-44BE-B184-6F99BDD92C26}"/>
              </a:ext>
            </a:extLst>
          </p:cNvPr>
          <p:cNvSpPr>
            <a:spLocks noGrp="1"/>
          </p:cNvSpPr>
          <p:nvPr>
            <p:ph type="ftr" sz="quarter" idx="11"/>
          </p:nvPr>
        </p:nvSpPr>
        <p:spPr/>
        <p:txBody>
          <a:bodyPr/>
          <a:lstStyle/>
          <a:p>
            <a:r>
              <a:rPr lang="en-US" dirty="0"/>
              <a:t>15</a:t>
            </a:r>
            <a:endParaRPr lang="en-IN" dirty="0"/>
          </a:p>
        </p:txBody>
      </p:sp>
    </p:spTree>
    <p:extLst>
      <p:ext uri="{BB962C8B-B14F-4D97-AF65-F5344CB8AC3E}">
        <p14:creationId xmlns:p14="http://schemas.microsoft.com/office/powerpoint/2010/main" val="295657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F81D-B30C-4C0C-A41C-0486E51458D6}"/>
              </a:ext>
            </a:extLst>
          </p:cNvPr>
          <p:cNvSpPr>
            <a:spLocks noGrp="1"/>
          </p:cNvSpPr>
          <p:nvPr>
            <p:ph type="title"/>
          </p:nvPr>
        </p:nvSpPr>
        <p:spPr/>
        <p:txBody>
          <a:bodyPr/>
          <a:lstStyle/>
          <a:p>
            <a:pPr algn="ctr"/>
            <a:r>
              <a:rPr lang="en-US" dirty="0"/>
              <a:t>Advantages of Customer Segmentation</a:t>
            </a:r>
            <a:endParaRPr lang="en-IN" dirty="0"/>
          </a:p>
        </p:txBody>
      </p:sp>
      <p:sp>
        <p:nvSpPr>
          <p:cNvPr id="3" name="Content Placeholder 2">
            <a:extLst>
              <a:ext uri="{FF2B5EF4-FFF2-40B4-BE49-F238E27FC236}">
                <a16:creationId xmlns:a16="http://schemas.microsoft.com/office/drawing/2014/main" id="{FB3F13EE-7426-4E36-9333-7F74B1A1280A}"/>
              </a:ext>
            </a:extLst>
          </p:cNvPr>
          <p:cNvSpPr>
            <a:spLocks noGrp="1"/>
          </p:cNvSpPr>
          <p:nvPr>
            <p:ph idx="1"/>
          </p:nvPr>
        </p:nvSpPr>
        <p:spPr>
          <a:xfrm>
            <a:off x="903514" y="1937593"/>
            <a:ext cx="10515600" cy="4351338"/>
          </a:xfrm>
        </p:spPr>
        <p:txBody>
          <a:bodyPr>
            <a:normAutofit/>
          </a:bodyPr>
          <a:lstStyle/>
          <a:p>
            <a:pPr>
              <a:lnSpc>
                <a:spcPct val="150000"/>
              </a:lnSpc>
            </a:pPr>
            <a:r>
              <a:rPr lang="en-US" sz="2200" dirty="0"/>
              <a:t>Determine appropriate product pricing.</a:t>
            </a:r>
          </a:p>
          <a:p>
            <a:pPr>
              <a:lnSpc>
                <a:spcPct val="150000"/>
              </a:lnSpc>
            </a:pPr>
            <a:r>
              <a:rPr lang="en-US" sz="2200" dirty="0"/>
              <a:t>Develop customized marketing campaigns.</a:t>
            </a:r>
          </a:p>
          <a:p>
            <a:pPr>
              <a:lnSpc>
                <a:spcPct val="150000"/>
              </a:lnSpc>
            </a:pPr>
            <a:r>
              <a:rPr lang="en-US" sz="2200" dirty="0"/>
              <a:t>Design an optimal distribution strategy.</a:t>
            </a:r>
          </a:p>
          <a:p>
            <a:pPr>
              <a:lnSpc>
                <a:spcPct val="150000"/>
              </a:lnSpc>
            </a:pPr>
            <a:r>
              <a:rPr lang="en-US" sz="2200" dirty="0"/>
              <a:t>Choose specific product features for deployment.</a:t>
            </a:r>
          </a:p>
          <a:p>
            <a:pPr>
              <a:lnSpc>
                <a:spcPct val="150000"/>
              </a:lnSpc>
            </a:pPr>
            <a:r>
              <a:rPr lang="en-US" sz="2200" dirty="0"/>
              <a:t>Prioritize new product development efforts.</a:t>
            </a:r>
            <a:endParaRPr lang="en-IN" sz="2200" dirty="0"/>
          </a:p>
        </p:txBody>
      </p:sp>
      <p:sp>
        <p:nvSpPr>
          <p:cNvPr id="4" name="Footer Placeholder 3">
            <a:extLst>
              <a:ext uri="{FF2B5EF4-FFF2-40B4-BE49-F238E27FC236}">
                <a16:creationId xmlns:a16="http://schemas.microsoft.com/office/drawing/2014/main" id="{C04466F2-2474-4932-9D99-FC4B8BB0937F}"/>
              </a:ext>
            </a:extLst>
          </p:cNvPr>
          <p:cNvSpPr>
            <a:spLocks noGrp="1"/>
          </p:cNvSpPr>
          <p:nvPr>
            <p:ph type="ftr" sz="quarter" idx="11"/>
          </p:nvPr>
        </p:nvSpPr>
        <p:spPr/>
        <p:txBody>
          <a:bodyPr/>
          <a:lstStyle/>
          <a:p>
            <a:r>
              <a:rPr lang="en-US" dirty="0"/>
              <a:t>16</a:t>
            </a:r>
          </a:p>
        </p:txBody>
      </p:sp>
    </p:spTree>
    <p:extLst>
      <p:ext uri="{BB962C8B-B14F-4D97-AF65-F5344CB8AC3E}">
        <p14:creationId xmlns:p14="http://schemas.microsoft.com/office/powerpoint/2010/main" val="250409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D3BCCD-0597-4BC8-A724-84484E771404}"/>
              </a:ext>
            </a:extLst>
          </p:cNvPr>
          <p:cNvSpPr>
            <a:spLocks noGrp="1"/>
          </p:cNvSpPr>
          <p:nvPr>
            <p:ph type="title"/>
          </p:nvPr>
        </p:nvSpPr>
        <p:spPr/>
        <p:txBody>
          <a:bodyPr/>
          <a:lstStyle/>
          <a:p>
            <a:pPr algn="ctr"/>
            <a:r>
              <a:rPr lang="en-US" dirty="0"/>
              <a:t>Abstract		</a:t>
            </a:r>
            <a:endParaRPr lang="en-IN" dirty="0"/>
          </a:p>
        </p:txBody>
      </p:sp>
      <p:sp>
        <p:nvSpPr>
          <p:cNvPr id="5" name="Content Placeholder 4">
            <a:extLst>
              <a:ext uri="{FF2B5EF4-FFF2-40B4-BE49-F238E27FC236}">
                <a16:creationId xmlns:a16="http://schemas.microsoft.com/office/drawing/2014/main" id="{0F892571-9821-4C9E-A76F-D68479D95ECE}"/>
              </a:ext>
            </a:extLst>
          </p:cNvPr>
          <p:cNvSpPr>
            <a:spLocks noGrp="1"/>
          </p:cNvSpPr>
          <p:nvPr>
            <p:ph idx="1"/>
          </p:nvPr>
        </p:nvSpPr>
        <p:spPr/>
        <p:txBody>
          <a:bodyPr>
            <a:normAutofit fontScale="92500"/>
          </a:bodyPr>
          <a:lstStyle/>
          <a:p>
            <a:pPr>
              <a:lnSpc>
                <a:spcPct val="160000"/>
              </a:lnSpc>
            </a:pPr>
            <a:r>
              <a:rPr lang="en-US" sz="2400" i="1" dirty="0"/>
              <a:t>In today’s fast moving world of marketing from product-orientation to customer-orientation, the management of customer treatment can be seen as a key to achieve revenue growth and profitability. The business marketers usually prefer to cooperate with fewer but larger buyers than the final consumer marketer. Most customer segmentation approaches based on customer value fail to account for the factor of time and the trend of value changes in their analysis. In this article, we classify customers based on their value using the RFM model and K-means clustering method. Then, an assessment of changes over several periods of time is carried out.</a:t>
            </a:r>
            <a:endParaRPr lang="en-IN" sz="2400" i="1" dirty="0"/>
          </a:p>
        </p:txBody>
      </p:sp>
    </p:spTree>
    <p:extLst>
      <p:ext uri="{BB962C8B-B14F-4D97-AF65-F5344CB8AC3E}">
        <p14:creationId xmlns:p14="http://schemas.microsoft.com/office/powerpoint/2010/main" val="2845677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FA1E-A2C4-4334-ADFE-3DED8764D33F}"/>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1117211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2707B-0F45-40A1-9C4F-993F0DFE8C3A}"/>
              </a:ext>
            </a:extLst>
          </p:cNvPr>
          <p:cNvSpPr>
            <a:spLocks noGrp="1"/>
          </p:cNvSpPr>
          <p:nvPr>
            <p:ph type="title"/>
          </p:nvPr>
        </p:nvSpPr>
        <p:spPr/>
        <p:txBody>
          <a:bodyPr/>
          <a:lstStyle/>
          <a:p>
            <a:pPr algn="ctr"/>
            <a:r>
              <a:rPr lang="en-US" dirty="0"/>
              <a:t>Table of Contents</a:t>
            </a:r>
            <a:endParaRPr lang="en-IN" dirty="0"/>
          </a:p>
        </p:txBody>
      </p:sp>
      <p:graphicFrame>
        <p:nvGraphicFramePr>
          <p:cNvPr id="6" name="Table 6">
            <a:extLst>
              <a:ext uri="{FF2B5EF4-FFF2-40B4-BE49-F238E27FC236}">
                <a16:creationId xmlns:a16="http://schemas.microsoft.com/office/drawing/2014/main" id="{7F4EB52F-0828-446D-B570-FAC0626D3B6A}"/>
              </a:ext>
            </a:extLst>
          </p:cNvPr>
          <p:cNvGraphicFramePr>
            <a:graphicFrameLocks noGrp="1"/>
          </p:cNvGraphicFramePr>
          <p:nvPr>
            <p:ph idx="1"/>
            <p:extLst>
              <p:ext uri="{D42A27DB-BD31-4B8C-83A1-F6EECF244321}">
                <p14:modId xmlns:p14="http://schemas.microsoft.com/office/powerpoint/2010/main" val="876255615"/>
              </p:ext>
            </p:extLst>
          </p:nvPr>
        </p:nvGraphicFramePr>
        <p:xfrm>
          <a:off x="838200" y="1825625"/>
          <a:ext cx="10515600" cy="4143375"/>
        </p:xfrm>
        <a:graphic>
          <a:graphicData uri="http://schemas.openxmlformats.org/drawingml/2006/table">
            <a:tbl>
              <a:tblPr firstRow="1" bandRow="1">
                <a:tableStyleId>{3C2FFA5D-87B4-456A-9821-1D502468CF0F}</a:tableStyleId>
              </a:tblPr>
              <a:tblGrid>
                <a:gridCol w="5257800">
                  <a:extLst>
                    <a:ext uri="{9D8B030D-6E8A-4147-A177-3AD203B41FA5}">
                      <a16:colId xmlns:a16="http://schemas.microsoft.com/office/drawing/2014/main" val="2069332981"/>
                    </a:ext>
                  </a:extLst>
                </a:gridCol>
                <a:gridCol w="5257800">
                  <a:extLst>
                    <a:ext uri="{9D8B030D-6E8A-4147-A177-3AD203B41FA5}">
                      <a16:colId xmlns:a16="http://schemas.microsoft.com/office/drawing/2014/main" val="66396507"/>
                    </a:ext>
                  </a:extLst>
                </a:gridCol>
              </a:tblGrid>
              <a:tr h="370840">
                <a:tc>
                  <a:txBody>
                    <a:bodyPr/>
                    <a:lstStyle/>
                    <a:p>
                      <a:pPr algn="ctr">
                        <a:lnSpc>
                          <a:spcPct val="150000"/>
                        </a:lnSpc>
                      </a:pPr>
                      <a:r>
                        <a:rPr lang="en-US" dirty="0"/>
                        <a:t>Title</a:t>
                      </a:r>
                      <a:endParaRPr lang="en-IN" dirty="0"/>
                    </a:p>
                  </a:txBody>
                  <a:tcPr>
                    <a:noFill/>
                  </a:tcPr>
                </a:tc>
                <a:tc>
                  <a:txBody>
                    <a:bodyPr/>
                    <a:lstStyle/>
                    <a:p>
                      <a:pPr algn="ctr">
                        <a:lnSpc>
                          <a:spcPct val="150000"/>
                        </a:lnSpc>
                      </a:pPr>
                      <a:r>
                        <a:rPr lang="en-US" dirty="0"/>
                        <a:t>Page No.</a:t>
                      </a:r>
                      <a:endParaRPr lang="en-IN" dirty="0"/>
                    </a:p>
                  </a:txBody>
                  <a:tcPr>
                    <a:noFill/>
                  </a:tcPr>
                </a:tc>
                <a:extLst>
                  <a:ext uri="{0D108BD9-81ED-4DB2-BD59-A6C34878D82A}">
                    <a16:rowId xmlns:a16="http://schemas.microsoft.com/office/drawing/2014/main" val="3731440212"/>
                  </a:ext>
                </a:extLst>
              </a:tr>
              <a:tr h="370840">
                <a:tc>
                  <a:txBody>
                    <a:bodyPr/>
                    <a:lstStyle/>
                    <a:p>
                      <a:pPr algn="l">
                        <a:lnSpc>
                          <a:spcPct val="150000"/>
                        </a:lnSpc>
                      </a:pPr>
                      <a:r>
                        <a:rPr lang="en-US" dirty="0"/>
                        <a:t>1.Introduction</a:t>
                      </a:r>
                      <a:endParaRPr lang="en-IN" dirty="0"/>
                    </a:p>
                  </a:txBody>
                  <a:tcPr>
                    <a:noFill/>
                  </a:tcPr>
                </a:tc>
                <a:tc>
                  <a:txBody>
                    <a:bodyPr/>
                    <a:lstStyle/>
                    <a:p>
                      <a:pPr algn="ctr">
                        <a:lnSpc>
                          <a:spcPct val="150000"/>
                        </a:lnSpc>
                      </a:pPr>
                      <a:r>
                        <a:rPr lang="en-US" dirty="0"/>
                        <a:t>1</a:t>
                      </a:r>
                      <a:endParaRPr lang="en-IN" dirty="0"/>
                    </a:p>
                  </a:txBody>
                  <a:tcPr>
                    <a:noFill/>
                  </a:tcPr>
                </a:tc>
                <a:extLst>
                  <a:ext uri="{0D108BD9-81ED-4DB2-BD59-A6C34878D82A}">
                    <a16:rowId xmlns:a16="http://schemas.microsoft.com/office/drawing/2014/main" val="2189995067"/>
                  </a:ext>
                </a:extLst>
              </a:tr>
              <a:tr h="362507">
                <a:tc>
                  <a:txBody>
                    <a:bodyPr/>
                    <a:lstStyle/>
                    <a:p>
                      <a:pPr algn="l">
                        <a:lnSpc>
                          <a:spcPct val="150000"/>
                        </a:lnSpc>
                      </a:pPr>
                      <a:r>
                        <a:rPr lang="en-US" dirty="0"/>
                        <a:t>2.Existing Method</a:t>
                      </a:r>
                      <a:endParaRPr lang="en-IN" dirty="0"/>
                    </a:p>
                  </a:txBody>
                  <a:tcPr>
                    <a:noFill/>
                  </a:tcPr>
                </a:tc>
                <a:tc>
                  <a:txBody>
                    <a:bodyPr/>
                    <a:lstStyle/>
                    <a:p>
                      <a:pPr algn="ctr">
                        <a:lnSpc>
                          <a:spcPct val="150000"/>
                        </a:lnSpc>
                      </a:pPr>
                      <a:r>
                        <a:rPr lang="en-US" dirty="0"/>
                        <a:t>2</a:t>
                      </a:r>
                      <a:endParaRPr lang="en-IN" dirty="0"/>
                    </a:p>
                  </a:txBody>
                  <a:tcPr>
                    <a:noFill/>
                  </a:tcPr>
                </a:tc>
                <a:extLst>
                  <a:ext uri="{0D108BD9-81ED-4DB2-BD59-A6C34878D82A}">
                    <a16:rowId xmlns:a16="http://schemas.microsoft.com/office/drawing/2014/main" val="2363771038"/>
                  </a:ext>
                </a:extLst>
              </a:tr>
              <a:tr h="262255">
                <a:tc>
                  <a:txBody>
                    <a:bodyPr/>
                    <a:lstStyle/>
                    <a:p>
                      <a:pPr algn="l">
                        <a:lnSpc>
                          <a:spcPct val="150000"/>
                        </a:lnSpc>
                      </a:pPr>
                      <a:r>
                        <a:rPr lang="en-US" dirty="0"/>
                        <a:t>3. Proposed Method and Architecture</a:t>
                      </a:r>
                      <a:endParaRPr lang="en-IN" dirty="0"/>
                    </a:p>
                  </a:txBody>
                  <a:tcPr>
                    <a:noFill/>
                  </a:tcPr>
                </a:tc>
                <a:tc>
                  <a:txBody>
                    <a:bodyPr/>
                    <a:lstStyle/>
                    <a:p>
                      <a:pPr algn="ctr">
                        <a:lnSpc>
                          <a:spcPct val="150000"/>
                        </a:lnSpc>
                      </a:pPr>
                      <a:r>
                        <a:rPr lang="en-US" dirty="0"/>
                        <a:t>4</a:t>
                      </a:r>
                      <a:endParaRPr lang="en-IN" dirty="0"/>
                    </a:p>
                  </a:txBody>
                  <a:tcPr>
                    <a:noFill/>
                  </a:tcPr>
                </a:tc>
                <a:extLst>
                  <a:ext uri="{0D108BD9-81ED-4DB2-BD59-A6C34878D82A}">
                    <a16:rowId xmlns:a16="http://schemas.microsoft.com/office/drawing/2014/main" val="522905316"/>
                  </a:ext>
                </a:extLst>
              </a:tr>
              <a:tr h="370840">
                <a:tc>
                  <a:txBody>
                    <a:bodyPr/>
                    <a:lstStyle/>
                    <a:p>
                      <a:pPr algn="l">
                        <a:lnSpc>
                          <a:spcPct val="150000"/>
                        </a:lnSpc>
                      </a:pPr>
                      <a:r>
                        <a:rPr lang="en-US" dirty="0"/>
                        <a:t>4.Methodology</a:t>
                      </a:r>
                      <a:endParaRPr lang="en-IN" dirty="0"/>
                    </a:p>
                  </a:txBody>
                  <a:tcPr>
                    <a:noFill/>
                  </a:tcPr>
                </a:tc>
                <a:tc>
                  <a:txBody>
                    <a:bodyPr/>
                    <a:lstStyle/>
                    <a:p>
                      <a:pPr algn="ctr">
                        <a:lnSpc>
                          <a:spcPct val="150000"/>
                        </a:lnSpc>
                      </a:pPr>
                      <a:r>
                        <a:rPr lang="en-US" dirty="0"/>
                        <a:t>6</a:t>
                      </a:r>
                      <a:endParaRPr lang="en-IN" dirty="0"/>
                    </a:p>
                  </a:txBody>
                  <a:tcPr>
                    <a:noFill/>
                  </a:tcPr>
                </a:tc>
                <a:extLst>
                  <a:ext uri="{0D108BD9-81ED-4DB2-BD59-A6C34878D82A}">
                    <a16:rowId xmlns:a16="http://schemas.microsoft.com/office/drawing/2014/main" val="381962669"/>
                  </a:ext>
                </a:extLst>
              </a:tr>
              <a:tr h="370840">
                <a:tc>
                  <a:txBody>
                    <a:bodyPr/>
                    <a:lstStyle/>
                    <a:p>
                      <a:pPr algn="l">
                        <a:lnSpc>
                          <a:spcPct val="150000"/>
                        </a:lnSpc>
                      </a:pPr>
                      <a:r>
                        <a:rPr lang="en-US" dirty="0"/>
                        <a:t>5.Implementation</a:t>
                      </a:r>
                    </a:p>
                  </a:txBody>
                  <a:tcPr>
                    <a:noFill/>
                  </a:tcPr>
                </a:tc>
                <a:tc>
                  <a:txBody>
                    <a:bodyPr/>
                    <a:lstStyle/>
                    <a:p>
                      <a:pPr algn="ctr">
                        <a:lnSpc>
                          <a:spcPct val="150000"/>
                        </a:lnSpc>
                      </a:pPr>
                      <a:r>
                        <a:rPr lang="en-US" dirty="0"/>
                        <a:t>7</a:t>
                      </a:r>
                      <a:endParaRPr lang="en-IN" dirty="0"/>
                    </a:p>
                  </a:txBody>
                  <a:tcPr>
                    <a:noFill/>
                  </a:tcPr>
                </a:tc>
                <a:extLst>
                  <a:ext uri="{0D108BD9-81ED-4DB2-BD59-A6C34878D82A}">
                    <a16:rowId xmlns:a16="http://schemas.microsoft.com/office/drawing/2014/main" val="3579140522"/>
                  </a:ext>
                </a:extLst>
              </a:tr>
              <a:tr h="370840">
                <a:tc>
                  <a:txBody>
                    <a:bodyPr/>
                    <a:lstStyle/>
                    <a:p>
                      <a:pPr algn="l">
                        <a:lnSpc>
                          <a:spcPct val="150000"/>
                        </a:lnSpc>
                      </a:pPr>
                      <a:r>
                        <a:rPr lang="en-US" dirty="0"/>
                        <a:t>6.Environment and Tools</a:t>
                      </a:r>
                      <a:endParaRPr lang="en-IN" dirty="0"/>
                    </a:p>
                  </a:txBody>
                  <a:tcPr>
                    <a:noFill/>
                  </a:tcPr>
                </a:tc>
                <a:tc>
                  <a:txBody>
                    <a:bodyPr/>
                    <a:lstStyle/>
                    <a:p>
                      <a:pPr algn="ctr">
                        <a:lnSpc>
                          <a:spcPct val="150000"/>
                        </a:lnSpc>
                      </a:pPr>
                      <a:r>
                        <a:rPr lang="en-US" dirty="0"/>
                        <a:t>8</a:t>
                      </a:r>
                      <a:endParaRPr lang="en-IN" dirty="0"/>
                    </a:p>
                  </a:txBody>
                  <a:tcPr>
                    <a:noFill/>
                  </a:tcPr>
                </a:tc>
                <a:extLst>
                  <a:ext uri="{0D108BD9-81ED-4DB2-BD59-A6C34878D82A}">
                    <a16:rowId xmlns:a16="http://schemas.microsoft.com/office/drawing/2014/main" val="2263268092"/>
                  </a:ext>
                </a:extLst>
              </a:tr>
              <a:tr h="370840">
                <a:tc>
                  <a:txBody>
                    <a:bodyPr/>
                    <a:lstStyle/>
                    <a:p>
                      <a:pPr algn="l">
                        <a:lnSpc>
                          <a:spcPct val="150000"/>
                        </a:lnSpc>
                      </a:pPr>
                      <a:r>
                        <a:rPr lang="en-US" dirty="0"/>
                        <a:t>7.Conclusion</a:t>
                      </a:r>
                      <a:endParaRPr lang="en-IN" dirty="0"/>
                    </a:p>
                  </a:txBody>
                  <a:tcPr>
                    <a:noFill/>
                  </a:tcPr>
                </a:tc>
                <a:tc>
                  <a:txBody>
                    <a:bodyPr/>
                    <a:lstStyle/>
                    <a:p>
                      <a:pPr algn="ctr">
                        <a:lnSpc>
                          <a:spcPct val="150000"/>
                        </a:lnSpc>
                      </a:pPr>
                      <a:r>
                        <a:rPr lang="en-US" dirty="0"/>
                        <a:t>13</a:t>
                      </a:r>
                      <a:endParaRPr lang="en-IN" dirty="0"/>
                    </a:p>
                  </a:txBody>
                  <a:tcPr>
                    <a:noFill/>
                  </a:tcPr>
                </a:tc>
                <a:extLst>
                  <a:ext uri="{0D108BD9-81ED-4DB2-BD59-A6C34878D82A}">
                    <a16:rowId xmlns:a16="http://schemas.microsoft.com/office/drawing/2014/main" val="2022900421"/>
                  </a:ext>
                </a:extLst>
              </a:tr>
              <a:tr h="370840">
                <a:tc>
                  <a:txBody>
                    <a:bodyPr/>
                    <a:lstStyle/>
                    <a:p>
                      <a:pPr algn="l">
                        <a:lnSpc>
                          <a:spcPct val="150000"/>
                        </a:lnSpc>
                      </a:pPr>
                      <a:r>
                        <a:rPr lang="en-US" dirty="0"/>
                        <a:t>8.Advantages</a:t>
                      </a:r>
                      <a:endParaRPr lang="en-IN" dirty="0"/>
                    </a:p>
                  </a:txBody>
                  <a:tcPr>
                    <a:noFill/>
                  </a:tcPr>
                </a:tc>
                <a:tc>
                  <a:txBody>
                    <a:bodyPr/>
                    <a:lstStyle/>
                    <a:p>
                      <a:pPr algn="ctr">
                        <a:lnSpc>
                          <a:spcPct val="150000"/>
                        </a:lnSpc>
                      </a:pPr>
                      <a:r>
                        <a:rPr lang="en-US" dirty="0"/>
                        <a:t>16</a:t>
                      </a:r>
                      <a:endParaRPr lang="en-IN" dirty="0"/>
                    </a:p>
                  </a:txBody>
                  <a:tcPr>
                    <a:noFill/>
                  </a:tcPr>
                </a:tc>
                <a:extLst>
                  <a:ext uri="{0D108BD9-81ED-4DB2-BD59-A6C34878D82A}">
                    <a16:rowId xmlns:a16="http://schemas.microsoft.com/office/drawing/2014/main" val="2313710817"/>
                  </a:ext>
                </a:extLst>
              </a:tr>
            </a:tbl>
          </a:graphicData>
        </a:graphic>
      </p:graphicFrame>
    </p:spTree>
    <p:extLst>
      <p:ext uri="{BB962C8B-B14F-4D97-AF65-F5344CB8AC3E}">
        <p14:creationId xmlns:p14="http://schemas.microsoft.com/office/powerpoint/2010/main" val="489386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1B77-E31C-46ED-B009-9CC15BE28FD3}"/>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238FABBA-54FF-42B3-AD82-EC23F6FFB772}"/>
              </a:ext>
            </a:extLst>
          </p:cNvPr>
          <p:cNvSpPr>
            <a:spLocks noGrp="1"/>
          </p:cNvSpPr>
          <p:nvPr>
            <p:ph idx="1"/>
          </p:nvPr>
        </p:nvSpPr>
        <p:spPr/>
        <p:txBody>
          <a:bodyPr>
            <a:normAutofit fontScale="92500"/>
          </a:bodyPr>
          <a:lstStyle/>
          <a:p>
            <a:pPr>
              <a:lnSpc>
                <a:spcPct val="150000"/>
              </a:lnSpc>
            </a:pPr>
            <a:r>
              <a:rPr lang="en-US" sz="2200" dirty="0"/>
              <a:t>With the evolution of new technologies and increasing growth of e-commerce it is important for every business to adapt new strategies which help them to win the competitive environment. The most valuable asset of any business is customer. In this emerging market it is very difficult to maintain its customer base. To overcome this difficulty every business has to focus on customer segmentation.</a:t>
            </a:r>
          </a:p>
          <a:p>
            <a:pPr>
              <a:lnSpc>
                <a:spcPct val="150000"/>
              </a:lnSpc>
            </a:pPr>
            <a:r>
              <a:rPr lang="en-US" sz="2200" dirty="0"/>
              <a:t>Customer Segmentation is the subdivision of a market into discrete customer groups that share similar characteristics. Customer Segmentation can be a powerful means to identify unsatisfied customer needs. Using the above data companies can then outperform the competition by developing uniquely appealing products and services.</a:t>
            </a:r>
          </a:p>
        </p:txBody>
      </p:sp>
      <p:sp>
        <p:nvSpPr>
          <p:cNvPr id="5" name="Footer Placeholder 4">
            <a:extLst>
              <a:ext uri="{FF2B5EF4-FFF2-40B4-BE49-F238E27FC236}">
                <a16:creationId xmlns:a16="http://schemas.microsoft.com/office/drawing/2014/main" id="{B078DF1F-CB43-483B-B8D4-E1C537393FB0}"/>
              </a:ext>
            </a:extLst>
          </p:cNvPr>
          <p:cNvSpPr>
            <a:spLocks noGrp="1"/>
          </p:cNvSpPr>
          <p:nvPr>
            <p:ph type="ftr" sz="quarter" idx="11"/>
          </p:nvPr>
        </p:nvSpPr>
        <p:spPr/>
        <p:txBody>
          <a:bodyPr/>
          <a:lstStyle/>
          <a:p>
            <a:r>
              <a:rPr lang="en-US" dirty="0"/>
              <a:t>1</a:t>
            </a:r>
            <a:endParaRPr lang="en-IN" dirty="0"/>
          </a:p>
        </p:txBody>
      </p:sp>
    </p:spTree>
    <p:extLst>
      <p:ext uri="{BB962C8B-B14F-4D97-AF65-F5344CB8AC3E}">
        <p14:creationId xmlns:p14="http://schemas.microsoft.com/office/powerpoint/2010/main" val="379509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6715-73D2-41C3-8DDB-275F1972C9B0}"/>
              </a:ext>
            </a:extLst>
          </p:cNvPr>
          <p:cNvSpPr>
            <a:spLocks noGrp="1"/>
          </p:cNvSpPr>
          <p:nvPr>
            <p:ph type="title"/>
          </p:nvPr>
        </p:nvSpPr>
        <p:spPr/>
        <p:txBody>
          <a:bodyPr/>
          <a:lstStyle/>
          <a:p>
            <a:pPr algn="ctr"/>
            <a:r>
              <a:rPr lang="en-US" dirty="0"/>
              <a:t>Existing Method</a:t>
            </a:r>
            <a:endParaRPr lang="en-IN" dirty="0"/>
          </a:p>
        </p:txBody>
      </p:sp>
      <p:sp>
        <p:nvSpPr>
          <p:cNvPr id="3" name="Content Placeholder 2">
            <a:extLst>
              <a:ext uri="{FF2B5EF4-FFF2-40B4-BE49-F238E27FC236}">
                <a16:creationId xmlns:a16="http://schemas.microsoft.com/office/drawing/2014/main" id="{0A6E3789-38E0-4934-B8B7-A6A420DAD2C0}"/>
              </a:ext>
            </a:extLst>
          </p:cNvPr>
          <p:cNvSpPr>
            <a:spLocks noGrp="1"/>
          </p:cNvSpPr>
          <p:nvPr>
            <p:ph idx="1"/>
          </p:nvPr>
        </p:nvSpPr>
        <p:spPr/>
        <p:txBody>
          <a:bodyPr>
            <a:normAutofit fontScale="92500" lnSpcReduction="20000"/>
          </a:bodyPr>
          <a:lstStyle/>
          <a:p>
            <a:pPr>
              <a:lnSpc>
                <a:spcPct val="150000"/>
              </a:lnSpc>
            </a:pPr>
            <a:r>
              <a:rPr lang="en-US" sz="2200" dirty="0"/>
              <a:t>Customer segmentation divides your email lists into groups based on common features that tend to predict buying habits, such as demographics or interests, in order to better serve the customer. This is called a priori segmentation and basically means that you’ve deducted these segments based on anecdotal knowledge or observed trends in your marketing efforts.</a:t>
            </a:r>
          </a:p>
          <a:p>
            <a:pPr>
              <a:lnSpc>
                <a:spcPct val="150000"/>
              </a:lnSpc>
            </a:pPr>
            <a:r>
              <a:rPr lang="en-US" sz="2200" dirty="0"/>
              <a:t> Here are some a priori segments you can use:</a:t>
            </a:r>
          </a:p>
          <a:p>
            <a:pPr marL="514350" indent="-514350">
              <a:lnSpc>
                <a:spcPct val="150000"/>
              </a:lnSpc>
              <a:buFont typeface="+mj-lt"/>
              <a:buAutoNum type="alphaLcPeriod"/>
            </a:pPr>
            <a:r>
              <a:rPr lang="en-IN" sz="2200" dirty="0"/>
              <a:t>Demographics</a:t>
            </a:r>
          </a:p>
          <a:p>
            <a:pPr marL="514350" indent="-514350">
              <a:lnSpc>
                <a:spcPct val="150000"/>
              </a:lnSpc>
              <a:buFont typeface="+mj-lt"/>
              <a:buAutoNum type="alphaLcPeriod"/>
            </a:pPr>
            <a:r>
              <a:rPr lang="en-IN" sz="2200" dirty="0"/>
              <a:t>Decision-making status</a:t>
            </a:r>
          </a:p>
          <a:p>
            <a:pPr marL="514350" indent="-514350">
              <a:lnSpc>
                <a:spcPct val="150000"/>
              </a:lnSpc>
              <a:buFont typeface="+mj-lt"/>
              <a:buAutoNum type="alphaLcPeriod"/>
            </a:pPr>
            <a:r>
              <a:rPr lang="en-IN" sz="2200" dirty="0"/>
              <a:t>Customer history w/ company</a:t>
            </a:r>
          </a:p>
          <a:p>
            <a:pPr marL="514350" indent="-514350">
              <a:lnSpc>
                <a:spcPct val="150000"/>
              </a:lnSpc>
              <a:buFont typeface="+mj-lt"/>
              <a:buAutoNum type="alphaLcPeriod"/>
            </a:pPr>
            <a:r>
              <a:rPr lang="en-IN" sz="2200" dirty="0"/>
              <a:t>Personal interactions with customers</a:t>
            </a:r>
          </a:p>
        </p:txBody>
      </p:sp>
      <p:sp>
        <p:nvSpPr>
          <p:cNvPr id="5" name="Footer Placeholder 4">
            <a:extLst>
              <a:ext uri="{FF2B5EF4-FFF2-40B4-BE49-F238E27FC236}">
                <a16:creationId xmlns:a16="http://schemas.microsoft.com/office/drawing/2014/main" id="{F8E0A074-FA34-40B8-A460-D08E6AA4F1C8}"/>
              </a:ext>
            </a:extLst>
          </p:cNvPr>
          <p:cNvSpPr>
            <a:spLocks noGrp="1"/>
          </p:cNvSpPr>
          <p:nvPr>
            <p:ph type="ftr" sz="quarter" idx="11"/>
          </p:nvPr>
        </p:nvSpPr>
        <p:spPr/>
        <p:txBody>
          <a:bodyPr/>
          <a:lstStyle/>
          <a:p>
            <a:r>
              <a:rPr lang="en-US" dirty="0"/>
              <a:t>2</a:t>
            </a:r>
            <a:endParaRPr lang="en-IN" dirty="0"/>
          </a:p>
        </p:txBody>
      </p:sp>
    </p:spTree>
    <p:extLst>
      <p:ext uri="{BB962C8B-B14F-4D97-AF65-F5344CB8AC3E}">
        <p14:creationId xmlns:p14="http://schemas.microsoft.com/office/powerpoint/2010/main" val="3845530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1F531-F04C-470A-936C-7AC05B327FB6}"/>
              </a:ext>
            </a:extLst>
          </p:cNvPr>
          <p:cNvSpPr>
            <a:spLocks noGrp="1"/>
          </p:cNvSpPr>
          <p:nvPr>
            <p:ph idx="1"/>
          </p:nvPr>
        </p:nvSpPr>
        <p:spPr>
          <a:xfrm>
            <a:off x="838200" y="967209"/>
            <a:ext cx="10515600" cy="4351338"/>
          </a:xfrm>
        </p:spPr>
        <p:txBody>
          <a:bodyPr>
            <a:noAutofit/>
          </a:bodyPr>
          <a:lstStyle/>
          <a:p>
            <a:pPr marL="0" indent="0">
              <a:lnSpc>
                <a:spcPct val="100000"/>
              </a:lnSpc>
              <a:buNone/>
            </a:pPr>
            <a:r>
              <a:rPr lang="en-US" sz="2200" dirty="0"/>
              <a:t>There are three main approaches to market segmentation:</a:t>
            </a:r>
          </a:p>
          <a:p>
            <a:pPr>
              <a:lnSpc>
                <a:spcPct val="100000"/>
              </a:lnSpc>
            </a:pPr>
            <a:r>
              <a:rPr lang="en-US" sz="2200" dirty="0"/>
              <a:t>A priori segmentation, the simplest approach, uses a classification scheme based on publicly available characteristics — such as industry and company size — to create distinct groups of customers within a market. However, a priori market segmentation may not always be valid, since companies in the same industry and of the same size may have very different needs.</a:t>
            </a:r>
          </a:p>
          <a:p>
            <a:pPr>
              <a:lnSpc>
                <a:spcPct val="100000"/>
              </a:lnSpc>
            </a:pPr>
            <a:r>
              <a:rPr lang="en-US" sz="2200" dirty="0"/>
              <a:t>Needs-based segmentation is based on differentiated, validated drivers (needs) that customers express for a specific product or service being offered. The needs are discovered and verified through primary market research, and segments are demarcated based on those different needs rather than characteristics such as industry or company size.</a:t>
            </a:r>
          </a:p>
          <a:p>
            <a:pPr>
              <a:lnSpc>
                <a:spcPct val="100000"/>
              </a:lnSpc>
            </a:pPr>
            <a:r>
              <a:rPr lang="en-US" sz="2200" dirty="0"/>
              <a:t>Value-based segmentation differentiates customers by their economic value, grouping customers with the same value level into individual segments that can be distinctly targeted.</a:t>
            </a:r>
          </a:p>
          <a:p>
            <a:pPr>
              <a:lnSpc>
                <a:spcPct val="100000"/>
              </a:lnSpc>
            </a:pPr>
            <a:endParaRPr lang="en-IN" sz="2200" dirty="0"/>
          </a:p>
        </p:txBody>
      </p:sp>
      <p:sp>
        <p:nvSpPr>
          <p:cNvPr id="4" name="Footer Placeholder 3">
            <a:extLst>
              <a:ext uri="{FF2B5EF4-FFF2-40B4-BE49-F238E27FC236}">
                <a16:creationId xmlns:a16="http://schemas.microsoft.com/office/drawing/2014/main" id="{8C3D1E67-463E-4943-99C4-FA10A9496D55}"/>
              </a:ext>
            </a:extLst>
          </p:cNvPr>
          <p:cNvSpPr>
            <a:spLocks noGrp="1"/>
          </p:cNvSpPr>
          <p:nvPr>
            <p:ph type="ftr" sz="quarter" idx="11"/>
          </p:nvPr>
        </p:nvSpPr>
        <p:spPr/>
        <p:txBody>
          <a:bodyPr/>
          <a:lstStyle/>
          <a:p>
            <a:r>
              <a:rPr lang="en-US" dirty="0"/>
              <a:t>3</a:t>
            </a:r>
            <a:endParaRPr lang="en-IN" dirty="0"/>
          </a:p>
        </p:txBody>
      </p:sp>
    </p:spTree>
    <p:extLst>
      <p:ext uri="{BB962C8B-B14F-4D97-AF65-F5344CB8AC3E}">
        <p14:creationId xmlns:p14="http://schemas.microsoft.com/office/powerpoint/2010/main" val="3904875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7F0EA-3596-4302-AB51-2428526041FE}"/>
              </a:ext>
            </a:extLst>
          </p:cNvPr>
          <p:cNvSpPr>
            <a:spLocks noGrp="1"/>
          </p:cNvSpPr>
          <p:nvPr>
            <p:ph type="title"/>
          </p:nvPr>
        </p:nvSpPr>
        <p:spPr/>
        <p:txBody>
          <a:bodyPr/>
          <a:lstStyle/>
          <a:p>
            <a:pPr algn="ctr"/>
            <a:r>
              <a:rPr lang="en-US" dirty="0"/>
              <a:t>Proposed Method and Architecture</a:t>
            </a:r>
            <a:endParaRPr lang="en-IN" dirty="0"/>
          </a:p>
        </p:txBody>
      </p:sp>
      <p:sp>
        <p:nvSpPr>
          <p:cNvPr id="3" name="Content Placeholder 2">
            <a:extLst>
              <a:ext uri="{FF2B5EF4-FFF2-40B4-BE49-F238E27FC236}">
                <a16:creationId xmlns:a16="http://schemas.microsoft.com/office/drawing/2014/main" id="{D0041ACC-654F-4DA1-BF72-A18FAFDE5BA7}"/>
              </a:ext>
            </a:extLst>
          </p:cNvPr>
          <p:cNvSpPr>
            <a:spLocks noGrp="1"/>
          </p:cNvSpPr>
          <p:nvPr>
            <p:ph idx="1"/>
          </p:nvPr>
        </p:nvSpPr>
        <p:spPr/>
        <p:txBody>
          <a:bodyPr>
            <a:normAutofit/>
          </a:bodyPr>
          <a:lstStyle/>
          <a:p>
            <a:pPr>
              <a:lnSpc>
                <a:spcPct val="100000"/>
              </a:lnSpc>
            </a:pPr>
            <a:r>
              <a:rPr lang="en-US" sz="2200" dirty="0"/>
              <a:t>Identifying  right  customer and  providing  right  service  at right   time   and   treating   different   types   of   customers differently is the key to success in business.</a:t>
            </a:r>
          </a:p>
          <a:p>
            <a:pPr>
              <a:lnSpc>
                <a:spcPct val="100000"/>
              </a:lnSpc>
            </a:pPr>
            <a:r>
              <a:rPr lang="en-US" sz="2200" dirty="0"/>
              <a:t>So, a predictive model will be used to segregate customers into different groups based on their transactional data. Once the  customers  are  segregated  then  their  associative  buying pattern   are   identified   to enhance   the   profit   for   the organization future coming customer.</a:t>
            </a:r>
            <a:endParaRPr lang="en-IN" sz="2200" dirty="0"/>
          </a:p>
        </p:txBody>
      </p:sp>
      <p:sp>
        <p:nvSpPr>
          <p:cNvPr id="5" name="Footer Placeholder 4">
            <a:extLst>
              <a:ext uri="{FF2B5EF4-FFF2-40B4-BE49-F238E27FC236}">
                <a16:creationId xmlns:a16="http://schemas.microsoft.com/office/drawing/2014/main" id="{8C32EBF4-9B87-4390-BEB6-2C0C92495EC7}"/>
              </a:ext>
            </a:extLst>
          </p:cNvPr>
          <p:cNvSpPr>
            <a:spLocks noGrp="1"/>
          </p:cNvSpPr>
          <p:nvPr>
            <p:ph type="ftr" sz="quarter" idx="11"/>
          </p:nvPr>
        </p:nvSpPr>
        <p:spPr/>
        <p:txBody>
          <a:bodyPr/>
          <a:lstStyle/>
          <a:p>
            <a:r>
              <a:rPr lang="en-US" dirty="0"/>
              <a:t>4</a:t>
            </a:r>
            <a:endParaRPr lang="en-IN" dirty="0"/>
          </a:p>
        </p:txBody>
      </p:sp>
    </p:spTree>
    <p:extLst>
      <p:ext uri="{BB962C8B-B14F-4D97-AF65-F5344CB8AC3E}">
        <p14:creationId xmlns:p14="http://schemas.microsoft.com/office/powerpoint/2010/main" val="107439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E359031-AE78-4611-9479-6318B25D9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649" y="1654490"/>
            <a:ext cx="9367935" cy="4261117"/>
          </a:xfrm>
        </p:spPr>
      </p:pic>
      <p:sp>
        <p:nvSpPr>
          <p:cNvPr id="11" name="Footer Placeholder 10">
            <a:extLst>
              <a:ext uri="{FF2B5EF4-FFF2-40B4-BE49-F238E27FC236}">
                <a16:creationId xmlns:a16="http://schemas.microsoft.com/office/drawing/2014/main" id="{43A28510-5069-46B9-A068-FD8E4993794C}"/>
              </a:ext>
            </a:extLst>
          </p:cNvPr>
          <p:cNvSpPr>
            <a:spLocks noGrp="1"/>
          </p:cNvSpPr>
          <p:nvPr>
            <p:ph type="ftr" sz="quarter" idx="11"/>
          </p:nvPr>
        </p:nvSpPr>
        <p:spPr/>
        <p:txBody>
          <a:bodyPr/>
          <a:lstStyle/>
          <a:p>
            <a:r>
              <a:rPr lang="en-US" dirty="0"/>
              <a:t>5</a:t>
            </a:r>
            <a:endParaRPr lang="en-IN" dirty="0"/>
          </a:p>
        </p:txBody>
      </p:sp>
    </p:spTree>
    <p:extLst>
      <p:ext uri="{BB962C8B-B14F-4D97-AF65-F5344CB8AC3E}">
        <p14:creationId xmlns:p14="http://schemas.microsoft.com/office/powerpoint/2010/main" val="2964476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DE95D-2D25-48AB-9DE3-32B929CF6085}"/>
              </a:ext>
            </a:extLst>
          </p:cNvPr>
          <p:cNvSpPr>
            <a:spLocks noGrp="1"/>
          </p:cNvSpPr>
          <p:nvPr>
            <p:ph type="title"/>
          </p:nvPr>
        </p:nvSpPr>
        <p:spPr/>
        <p:txBody>
          <a:bodyPr/>
          <a:lstStyle/>
          <a:p>
            <a:pPr algn="ctr"/>
            <a:r>
              <a:rPr lang="en-US" dirty="0"/>
              <a:t>Methodology</a:t>
            </a:r>
            <a:endParaRPr lang="en-IN" dirty="0"/>
          </a:p>
        </p:txBody>
      </p:sp>
      <p:sp>
        <p:nvSpPr>
          <p:cNvPr id="3" name="Content Placeholder 2">
            <a:extLst>
              <a:ext uri="{FF2B5EF4-FFF2-40B4-BE49-F238E27FC236}">
                <a16:creationId xmlns:a16="http://schemas.microsoft.com/office/drawing/2014/main" id="{FDF4448E-8DF5-47B2-9303-0A7F57379CDE}"/>
              </a:ext>
            </a:extLst>
          </p:cNvPr>
          <p:cNvSpPr>
            <a:spLocks noGrp="1"/>
          </p:cNvSpPr>
          <p:nvPr>
            <p:ph idx="1"/>
          </p:nvPr>
        </p:nvSpPr>
        <p:spPr/>
        <p:txBody>
          <a:bodyPr/>
          <a:lstStyle/>
          <a:p>
            <a:r>
              <a:rPr lang="en-US" dirty="0"/>
              <a:t>In   order   to   identify   the   target   customers   Clustering technique  can  be  used  for  cluster  analysis.  Clustering  is defined  as  to  group  data  in  clusters/segments  so  that  data within  segment  are  similar  while  data  across  the  segments are dissimilar. Various techniques can be used for clustering like   k   means,   hierarchical,   grid   based   model   based technique.   In   this   paper   we   proposed   to   use   K-means technique   for   customer   segmentation   due   its   following advantages: This  technique  suits for  the  data  with  numeric  features and often terminates at local optimum. It is highly scalable and efficient for large data sets. It   is   fast   in   modelling   and   its   result   is   more understandable</a:t>
            </a:r>
            <a:endParaRPr lang="en-IN" dirty="0"/>
          </a:p>
        </p:txBody>
      </p:sp>
      <p:sp>
        <p:nvSpPr>
          <p:cNvPr id="5" name="Footer Placeholder 4">
            <a:extLst>
              <a:ext uri="{FF2B5EF4-FFF2-40B4-BE49-F238E27FC236}">
                <a16:creationId xmlns:a16="http://schemas.microsoft.com/office/drawing/2014/main" id="{857624F5-8A78-4AED-BF73-6127B0AA70D8}"/>
              </a:ext>
            </a:extLst>
          </p:cNvPr>
          <p:cNvSpPr>
            <a:spLocks noGrp="1"/>
          </p:cNvSpPr>
          <p:nvPr>
            <p:ph type="ftr" sz="quarter" idx="11"/>
          </p:nvPr>
        </p:nvSpPr>
        <p:spPr/>
        <p:txBody>
          <a:bodyPr/>
          <a:lstStyle/>
          <a:p>
            <a:r>
              <a:rPr lang="en-US" dirty="0"/>
              <a:t>6</a:t>
            </a:r>
            <a:endParaRPr lang="en-IN" dirty="0"/>
          </a:p>
        </p:txBody>
      </p:sp>
    </p:spTree>
    <p:extLst>
      <p:ext uri="{BB962C8B-B14F-4D97-AF65-F5344CB8AC3E}">
        <p14:creationId xmlns:p14="http://schemas.microsoft.com/office/powerpoint/2010/main" val="3936392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1378</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CUSTOMER SEGMENTATON</vt:lpstr>
      <vt:lpstr>Abstract  </vt:lpstr>
      <vt:lpstr>Table of Contents</vt:lpstr>
      <vt:lpstr>Introduction</vt:lpstr>
      <vt:lpstr>Existing Method</vt:lpstr>
      <vt:lpstr>PowerPoint Presentation</vt:lpstr>
      <vt:lpstr>Proposed Method and Architecture</vt:lpstr>
      <vt:lpstr>PowerPoint Presentation</vt:lpstr>
      <vt:lpstr>Methodology</vt:lpstr>
      <vt:lpstr>Implementation</vt:lpstr>
      <vt:lpstr>Environment and Tools</vt:lpstr>
      <vt:lpstr>PowerPoint Presentation</vt:lpstr>
      <vt:lpstr>Algorithm 1 : K-Means</vt:lpstr>
      <vt:lpstr>Algorithm 2 : The Elbow Method</vt:lpstr>
      <vt:lpstr>PowerPoint Presentation</vt:lpstr>
      <vt:lpstr>Conclusion</vt:lpstr>
      <vt:lpstr>PowerPoint Presentation</vt:lpstr>
      <vt:lpstr>PowerPoint Presentation</vt:lpstr>
      <vt:lpstr>Advantages of Customer Segmentation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dc:title>
  <dc:creator>pranay Kuthe</dc:creator>
  <cp:lastModifiedBy>pranay Kuthe</cp:lastModifiedBy>
  <cp:revision>25</cp:revision>
  <dcterms:created xsi:type="dcterms:W3CDTF">2020-08-13T14:15:56Z</dcterms:created>
  <dcterms:modified xsi:type="dcterms:W3CDTF">2020-08-27T07:12:36Z</dcterms:modified>
</cp:coreProperties>
</file>