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6" autoAdjust="0"/>
    <p:restoredTop sz="94660"/>
  </p:normalViewPr>
  <p:slideViewPr>
    <p:cSldViewPr snapToGrid="0">
      <p:cViewPr varScale="1">
        <p:scale>
          <a:sx n="100" d="100"/>
          <a:sy n="100" d="100"/>
        </p:scale>
        <p:origin x="250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767BB-971D-3105-90CF-5EFCB119EE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11BEE93-7D50-E2CA-E11D-093A872D12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9E1E957-24D8-5879-1CB2-770F93EEE02C}"/>
              </a:ext>
            </a:extLst>
          </p:cNvPr>
          <p:cNvSpPr>
            <a:spLocks noGrp="1"/>
          </p:cNvSpPr>
          <p:nvPr>
            <p:ph type="dt" sz="half" idx="10"/>
          </p:nvPr>
        </p:nvSpPr>
        <p:spPr/>
        <p:txBody>
          <a:bodyPr/>
          <a:lstStyle/>
          <a:p>
            <a:fld id="{1A034683-84F7-476B-B6A1-1E61765C9331}" type="datetimeFigureOut">
              <a:rPr lang="en-GB" smtClean="0"/>
              <a:t>01/06/2023</a:t>
            </a:fld>
            <a:endParaRPr lang="en-GB"/>
          </a:p>
        </p:txBody>
      </p:sp>
      <p:sp>
        <p:nvSpPr>
          <p:cNvPr id="5" name="Footer Placeholder 4">
            <a:extLst>
              <a:ext uri="{FF2B5EF4-FFF2-40B4-BE49-F238E27FC236}">
                <a16:creationId xmlns:a16="http://schemas.microsoft.com/office/drawing/2014/main" id="{2BE13D89-C30C-B0E9-5DDF-D4BA7DDAD8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C1BF7D-A76E-507B-B9F7-D3D93CC5342D}"/>
              </a:ext>
            </a:extLst>
          </p:cNvPr>
          <p:cNvSpPr>
            <a:spLocks noGrp="1"/>
          </p:cNvSpPr>
          <p:nvPr>
            <p:ph type="sldNum" sz="quarter" idx="12"/>
          </p:nvPr>
        </p:nvSpPr>
        <p:spPr/>
        <p:txBody>
          <a:bodyPr/>
          <a:lstStyle/>
          <a:p>
            <a:fld id="{5E6EEE42-E78D-4487-B6FD-287FDEC7653A}" type="slidenum">
              <a:rPr lang="en-GB" smtClean="0"/>
              <a:t>‹#›</a:t>
            </a:fld>
            <a:endParaRPr lang="en-GB"/>
          </a:p>
        </p:txBody>
      </p:sp>
    </p:spTree>
    <p:extLst>
      <p:ext uri="{BB962C8B-B14F-4D97-AF65-F5344CB8AC3E}">
        <p14:creationId xmlns:p14="http://schemas.microsoft.com/office/powerpoint/2010/main" val="1879889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BE40-FF1B-C27C-E822-327B49AE8A5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036CB38-5F31-26FE-3EDA-BF24CB1928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C19BC7A-A399-BEE3-B0C5-354EFBEB55FB}"/>
              </a:ext>
            </a:extLst>
          </p:cNvPr>
          <p:cNvSpPr>
            <a:spLocks noGrp="1"/>
          </p:cNvSpPr>
          <p:nvPr>
            <p:ph type="dt" sz="half" idx="10"/>
          </p:nvPr>
        </p:nvSpPr>
        <p:spPr/>
        <p:txBody>
          <a:bodyPr/>
          <a:lstStyle/>
          <a:p>
            <a:fld id="{1A034683-84F7-476B-B6A1-1E61765C9331}" type="datetimeFigureOut">
              <a:rPr lang="en-GB" smtClean="0"/>
              <a:t>01/06/2023</a:t>
            </a:fld>
            <a:endParaRPr lang="en-GB"/>
          </a:p>
        </p:txBody>
      </p:sp>
      <p:sp>
        <p:nvSpPr>
          <p:cNvPr id="5" name="Footer Placeholder 4">
            <a:extLst>
              <a:ext uri="{FF2B5EF4-FFF2-40B4-BE49-F238E27FC236}">
                <a16:creationId xmlns:a16="http://schemas.microsoft.com/office/drawing/2014/main" id="{59F52B0F-C44A-FD5C-0260-CCA41E493E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D1A61F-FB22-02B7-B23E-0EDD597E9F82}"/>
              </a:ext>
            </a:extLst>
          </p:cNvPr>
          <p:cNvSpPr>
            <a:spLocks noGrp="1"/>
          </p:cNvSpPr>
          <p:nvPr>
            <p:ph type="sldNum" sz="quarter" idx="12"/>
          </p:nvPr>
        </p:nvSpPr>
        <p:spPr/>
        <p:txBody>
          <a:bodyPr/>
          <a:lstStyle/>
          <a:p>
            <a:fld id="{5E6EEE42-E78D-4487-B6FD-287FDEC7653A}" type="slidenum">
              <a:rPr lang="en-GB" smtClean="0"/>
              <a:t>‹#›</a:t>
            </a:fld>
            <a:endParaRPr lang="en-GB"/>
          </a:p>
        </p:txBody>
      </p:sp>
    </p:spTree>
    <p:extLst>
      <p:ext uri="{BB962C8B-B14F-4D97-AF65-F5344CB8AC3E}">
        <p14:creationId xmlns:p14="http://schemas.microsoft.com/office/powerpoint/2010/main" val="1954528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EE96F0-626F-6369-DA57-267DDCC17D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4DFA34-C1FD-139F-485C-67B365E162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E30A7E-1144-5777-CC69-293F9EC98D45}"/>
              </a:ext>
            </a:extLst>
          </p:cNvPr>
          <p:cNvSpPr>
            <a:spLocks noGrp="1"/>
          </p:cNvSpPr>
          <p:nvPr>
            <p:ph type="dt" sz="half" idx="10"/>
          </p:nvPr>
        </p:nvSpPr>
        <p:spPr/>
        <p:txBody>
          <a:bodyPr/>
          <a:lstStyle/>
          <a:p>
            <a:fld id="{1A034683-84F7-476B-B6A1-1E61765C9331}" type="datetimeFigureOut">
              <a:rPr lang="en-GB" smtClean="0"/>
              <a:t>01/06/2023</a:t>
            </a:fld>
            <a:endParaRPr lang="en-GB"/>
          </a:p>
        </p:txBody>
      </p:sp>
      <p:sp>
        <p:nvSpPr>
          <p:cNvPr id="5" name="Footer Placeholder 4">
            <a:extLst>
              <a:ext uri="{FF2B5EF4-FFF2-40B4-BE49-F238E27FC236}">
                <a16:creationId xmlns:a16="http://schemas.microsoft.com/office/drawing/2014/main" id="{E987A3D3-D7FB-FE7C-8C4D-FAB2E57BBA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0C8ABB-A9A3-6923-5A3F-80F7F19AE157}"/>
              </a:ext>
            </a:extLst>
          </p:cNvPr>
          <p:cNvSpPr>
            <a:spLocks noGrp="1"/>
          </p:cNvSpPr>
          <p:nvPr>
            <p:ph type="sldNum" sz="quarter" idx="12"/>
          </p:nvPr>
        </p:nvSpPr>
        <p:spPr/>
        <p:txBody>
          <a:bodyPr/>
          <a:lstStyle/>
          <a:p>
            <a:fld id="{5E6EEE42-E78D-4487-B6FD-287FDEC7653A}" type="slidenum">
              <a:rPr lang="en-GB" smtClean="0"/>
              <a:t>‹#›</a:t>
            </a:fld>
            <a:endParaRPr lang="en-GB"/>
          </a:p>
        </p:txBody>
      </p:sp>
    </p:spTree>
    <p:extLst>
      <p:ext uri="{BB962C8B-B14F-4D97-AF65-F5344CB8AC3E}">
        <p14:creationId xmlns:p14="http://schemas.microsoft.com/office/powerpoint/2010/main" val="3903164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05726-BBAD-6B1E-B26A-B6064946917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F9C4976-24F2-71F4-89B3-DA6DD49F54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1B485B-D589-6C3E-44DC-8B4404D3246F}"/>
              </a:ext>
            </a:extLst>
          </p:cNvPr>
          <p:cNvSpPr>
            <a:spLocks noGrp="1"/>
          </p:cNvSpPr>
          <p:nvPr>
            <p:ph type="dt" sz="half" idx="10"/>
          </p:nvPr>
        </p:nvSpPr>
        <p:spPr/>
        <p:txBody>
          <a:bodyPr/>
          <a:lstStyle/>
          <a:p>
            <a:fld id="{1A034683-84F7-476B-B6A1-1E61765C9331}" type="datetimeFigureOut">
              <a:rPr lang="en-GB" smtClean="0"/>
              <a:t>01/06/2023</a:t>
            </a:fld>
            <a:endParaRPr lang="en-GB"/>
          </a:p>
        </p:txBody>
      </p:sp>
      <p:sp>
        <p:nvSpPr>
          <p:cNvPr id="5" name="Footer Placeholder 4">
            <a:extLst>
              <a:ext uri="{FF2B5EF4-FFF2-40B4-BE49-F238E27FC236}">
                <a16:creationId xmlns:a16="http://schemas.microsoft.com/office/drawing/2014/main" id="{EE6F2DEC-5F2D-F01A-1B9A-894B98CA0C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4BF38A-1089-8B47-19A0-AF7684564F69}"/>
              </a:ext>
            </a:extLst>
          </p:cNvPr>
          <p:cNvSpPr>
            <a:spLocks noGrp="1"/>
          </p:cNvSpPr>
          <p:nvPr>
            <p:ph type="sldNum" sz="quarter" idx="12"/>
          </p:nvPr>
        </p:nvSpPr>
        <p:spPr/>
        <p:txBody>
          <a:bodyPr/>
          <a:lstStyle/>
          <a:p>
            <a:fld id="{5E6EEE42-E78D-4487-B6FD-287FDEC7653A}" type="slidenum">
              <a:rPr lang="en-GB" smtClean="0"/>
              <a:t>‹#›</a:t>
            </a:fld>
            <a:endParaRPr lang="en-GB"/>
          </a:p>
        </p:txBody>
      </p:sp>
    </p:spTree>
    <p:extLst>
      <p:ext uri="{BB962C8B-B14F-4D97-AF65-F5344CB8AC3E}">
        <p14:creationId xmlns:p14="http://schemas.microsoft.com/office/powerpoint/2010/main" val="1553978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153C3-50B4-73F5-966D-6DC890B1E0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052E155-29CF-4231-9544-40ED29CB04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D3436D-C80A-04B7-D308-360A6AE8EDAC}"/>
              </a:ext>
            </a:extLst>
          </p:cNvPr>
          <p:cNvSpPr>
            <a:spLocks noGrp="1"/>
          </p:cNvSpPr>
          <p:nvPr>
            <p:ph type="dt" sz="half" idx="10"/>
          </p:nvPr>
        </p:nvSpPr>
        <p:spPr/>
        <p:txBody>
          <a:bodyPr/>
          <a:lstStyle/>
          <a:p>
            <a:fld id="{1A034683-84F7-476B-B6A1-1E61765C9331}" type="datetimeFigureOut">
              <a:rPr lang="en-GB" smtClean="0"/>
              <a:t>01/06/2023</a:t>
            </a:fld>
            <a:endParaRPr lang="en-GB"/>
          </a:p>
        </p:txBody>
      </p:sp>
      <p:sp>
        <p:nvSpPr>
          <p:cNvPr id="5" name="Footer Placeholder 4">
            <a:extLst>
              <a:ext uri="{FF2B5EF4-FFF2-40B4-BE49-F238E27FC236}">
                <a16:creationId xmlns:a16="http://schemas.microsoft.com/office/drawing/2014/main" id="{288B474A-E08B-54BE-3063-6E3335C560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CA63BF-983F-ED78-A9D4-1A73BF35ED0C}"/>
              </a:ext>
            </a:extLst>
          </p:cNvPr>
          <p:cNvSpPr>
            <a:spLocks noGrp="1"/>
          </p:cNvSpPr>
          <p:nvPr>
            <p:ph type="sldNum" sz="quarter" idx="12"/>
          </p:nvPr>
        </p:nvSpPr>
        <p:spPr/>
        <p:txBody>
          <a:bodyPr/>
          <a:lstStyle/>
          <a:p>
            <a:fld id="{5E6EEE42-E78D-4487-B6FD-287FDEC7653A}" type="slidenum">
              <a:rPr lang="en-GB" smtClean="0"/>
              <a:t>‹#›</a:t>
            </a:fld>
            <a:endParaRPr lang="en-GB"/>
          </a:p>
        </p:txBody>
      </p:sp>
    </p:spTree>
    <p:extLst>
      <p:ext uri="{BB962C8B-B14F-4D97-AF65-F5344CB8AC3E}">
        <p14:creationId xmlns:p14="http://schemas.microsoft.com/office/powerpoint/2010/main" val="2530885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CFB2E-575D-7E5C-D1AE-22106DB5D8F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418723D-48AC-DDE9-F60B-A22B25A5E6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91E7D8-3B76-1F1F-73C1-3113FAD250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4EA3371-D807-7A89-F23C-2A21BA25E002}"/>
              </a:ext>
            </a:extLst>
          </p:cNvPr>
          <p:cNvSpPr>
            <a:spLocks noGrp="1"/>
          </p:cNvSpPr>
          <p:nvPr>
            <p:ph type="dt" sz="half" idx="10"/>
          </p:nvPr>
        </p:nvSpPr>
        <p:spPr/>
        <p:txBody>
          <a:bodyPr/>
          <a:lstStyle/>
          <a:p>
            <a:fld id="{1A034683-84F7-476B-B6A1-1E61765C9331}" type="datetimeFigureOut">
              <a:rPr lang="en-GB" smtClean="0"/>
              <a:t>01/06/2023</a:t>
            </a:fld>
            <a:endParaRPr lang="en-GB"/>
          </a:p>
        </p:txBody>
      </p:sp>
      <p:sp>
        <p:nvSpPr>
          <p:cNvPr id="6" name="Footer Placeholder 5">
            <a:extLst>
              <a:ext uri="{FF2B5EF4-FFF2-40B4-BE49-F238E27FC236}">
                <a16:creationId xmlns:a16="http://schemas.microsoft.com/office/drawing/2014/main" id="{247397A9-730D-182B-510D-811D0764F5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57C63EE-3EAD-97E7-8FD2-338FA7CE5DDE}"/>
              </a:ext>
            </a:extLst>
          </p:cNvPr>
          <p:cNvSpPr>
            <a:spLocks noGrp="1"/>
          </p:cNvSpPr>
          <p:nvPr>
            <p:ph type="sldNum" sz="quarter" idx="12"/>
          </p:nvPr>
        </p:nvSpPr>
        <p:spPr/>
        <p:txBody>
          <a:bodyPr/>
          <a:lstStyle/>
          <a:p>
            <a:fld id="{5E6EEE42-E78D-4487-B6FD-287FDEC7653A}" type="slidenum">
              <a:rPr lang="en-GB" smtClean="0"/>
              <a:t>‹#›</a:t>
            </a:fld>
            <a:endParaRPr lang="en-GB"/>
          </a:p>
        </p:txBody>
      </p:sp>
    </p:spTree>
    <p:extLst>
      <p:ext uri="{BB962C8B-B14F-4D97-AF65-F5344CB8AC3E}">
        <p14:creationId xmlns:p14="http://schemas.microsoft.com/office/powerpoint/2010/main" val="366622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FB647-2FFA-C230-4B4D-91795536B59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43E4554-C062-E996-97FC-42D0D2144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7419EE-2FAC-A275-9302-A4347A73C2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AC1344D-6C09-B1EA-9BD7-58040C629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80A487-89D8-E42D-B68D-73FC785089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1C3DAA5-F062-8C8E-916E-07D6D25CFD13}"/>
              </a:ext>
            </a:extLst>
          </p:cNvPr>
          <p:cNvSpPr>
            <a:spLocks noGrp="1"/>
          </p:cNvSpPr>
          <p:nvPr>
            <p:ph type="dt" sz="half" idx="10"/>
          </p:nvPr>
        </p:nvSpPr>
        <p:spPr/>
        <p:txBody>
          <a:bodyPr/>
          <a:lstStyle/>
          <a:p>
            <a:fld id="{1A034683-84F7-476B-B6A1-1E61765C9331}" type="datetimeFigureOut">
              <a:rPr lang="en-GB" smtClean="0"/>
              <a:t>01/06/2023</a:t>
            </a:fld>
            <a:endParaRPr lang="en-GB"/>
          </a:p>
        </p:txBody>
      </p:sp>
      <p:sp>
        <p:nvSpPr>
          <p:cNvPr id="8" name="Footer Placeholder 7">
            <a:extLst>
              <a:ext uri="{FF2B5EF4-FFF2-40B4-BE49-F238E27FC236}">
                <a16:creationId xmlns:a16="http://schemas.microsoft.com/office/drawing/2014/main" id="{7821D67A-020A-7FC4-0858-31D42C76832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579EE6D-6CA3-1F1C-3855-02979B6E5087}"/>
              </a:ext>
            </a:extLst>
          </p:cNvPr>
          <p:cNvSpPr>
            <a:spLocks noGrp="1"/>
          </p:cNvSpPr>
          <p:nvPr>
            <p:ph type="sldNum" sz="quarter" idx="12"/>
          </p:nvPr>
        </p:nvSpPr>
        <p:spPr/>
        <p:txBody>
          <a:bodyPr/>
          <a:lstStyle/>
          <a:p>
            <a:fld id="{5E6EEE42-E78D-4487-B6FD-287FDEC7653A}" type="slidenum">
              <a:rPr lang="en-GB" smtClean="0"/>
              <a:t>‹#›</a:t>
            </a:fld>
            <a:endParaRPr lang="en-GB"/>
          </a:p>
        </p:txBody>
      </p:sp>
    </p:spTree>
    <p:extLst>
      <p:ext uri="{BB962C8B-B14F-4D97-AF65-F5344CB8AC3E}">
        <p14:creationId xmlns:p14="http://schemas.microsoft.com/office/powerpoint/2010/main" val="3949342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2DB7D-C2AA-E798-7E64-7658A691BF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F88CE16-49E4-CF3A-6799-21CAA0B66DDD}"/>
              </a:ext>
            </a:extLst>
          </p:cNvPr>
          <p:cNvSpPr>
            <a:spLocks noGrp="1"/>
          </p:cNvSpPr>
          <p:nvPr>
            <p:ph type="dt" sz="half" idx="10"/>
          </p:nvPr>
        </p:nvSpPr>
        <p:spPr/>
        <p:txBody>
          <a:bodyPr/>
          <a:lstStyle/>
          <a:p>
            <a:fld id="{1A034683-84F7-476B-B6A1-1E61765C9331}" type="datetimeFigureOut">
              <a:rPr lang="en-GB" smtClean="0"/>
              <a:t>01/06/2023</a:t>
            </a:fld>
            <a:endParaRPr lang="en-GB"/>
          </a:p>
        </p:txBody>
      </p:sp>
      <p:sp>
        <p:nvSpPr>
          <p:cNvPr id="4" name="Footer Placeholder 3">
            <a:extLst>
              <a:ext uri="{FF2B5EF4-FFF2-40B4-BE49-F238E27FC236}">
                <a16:creationId xmlns:a16="http://schemas.microsoft.com/office/drawing/2014/main" id="{EB515755-8A68-B5B1-6B94-8E56E80C912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CDB229E-8477-71C6-4161-FEC9BAC4F59F}"/>
              </a:ext>
            </a:extLst>
          </p:cNvPr>
          <p:cNvSpPr>
            <a:spLocks noGrp="1"/>
          </p:cNvSpPr>
          <p:nvPr>
            <p:ph type="sldNum" sz="quarter" idx="12"/>
          </p:nvPr>
        </p:nvSpPr>
        <p:spPr/>
        <p:txBody>
          <a:bodyPr/>
          <a:lstStyle/>
          <a:p>
            <a:fld id="{5E6EEE42-E78D-4487-B6FD-287FDEC7653A}" type="slidenum">
              <a:rPr lang="en-GB" smtClean="0"/>
              <a:t>‹#›</a:t>
            </a:fld>
            <a:endParaRPr lang="en-GB"/>
          </a:p>
        </p:txBody>
      </p:sp>
    </p:spTree>
    <p:extLst>
      <p:ext uri="{BB962C8B-B14F-4D97-AF65-F5344CB8AC3E}">
        <p14:creationId xmlns:p14="http://schemas.microsoft.com/office/powerpoint/2010/main" val="1137271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07170C-6D22-5EFE-9DDF-930EAD289D8B}"/>
              </a:ext>
            </a:extLst>
          </p:cNvPr>
          <p:cNvSpPr>
            <a:spLocks noGrp="1"/>
          </p:cNvSpPr>
          <p:nvPr>
            <p:ph type="dt" sz="half" idx="10"/>
          </p:nvPr>
        </p:nvSpPr>
        <p:spPr/>
        <p:txBody>
          <a:bodyPr/>
          <a:lstStyle/>
          <a:p>
            <a:fld id="{1A034683-84F7-476B-B6A1-1E61765C9331}" type="datetimeFigureOut">
              <a:rPr lang="en-GB" smtClean="0"/>
              <a:t>01/06/2023</a:t>
            </a:fld>
            <a:endParaRPr lang="en-GB"/>
          </a:p>
        </p:txBody>
      </p:sp>
      <p:sp>
        <p:nvSpPr>
          <p:cNvPr id="3" name="Footer Placeholder 2">
            <a:extLst>
              <a:ext uri="{FF2B5EF4-FFF2-40B4-BE49-F238E27FC236}">
                <a16:creationId xmlns:a16="http://schemas.microsoft.com/office/drawing/2014/main" id="{5ABEBC34-0D0D-C5A8-D091-B1C61523578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75E6AC1-C316-EC69-DD02-607DFCA5BBED}"/>
              </a:ext>
            </a:extLst>
          </p:cNvPr>
          <p:cNvSpPr>
            <a:spLocks noGrp="1"/>
          </p:cNvSpPr>
          <p:nvPr>
            <p:ph type="sldNum" sz="quarter" idx="12"/>
          </p:nvPr>
        </p:nvSpPr>
        <p:spPr/>
        <p:txBody>
          <a:bodyPr/>
          <a:lstStyle/>
          <a:p>
            <a:fld id="{5E6EEE42-E78D-4487-B6FD-287FDEC7653A}" type="slidenum">
              <a:rPr lang="en-GB" smtClean="0"/>
              <a:t>‹#›</a:t>
            </a:fld>
            <a:endParaRPr lang="en-GB"/>
          </a:p>
        </p:txBody>
      </p:sp>
    </p:spTree>
    <p:extLst>
      <p:ext uri="{BB962C8B-B14F-4D97-AF65-F5344CB8AC3E}">
        <p14:creationId xmlns:p14="http://schemas.microsoft.com/office/powerpoint/2010/main" val="292780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3A68-058E-DC2D-AEA5-292958A480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04C8B9E-02DD-8D5B-DC28-D47483AD4B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449D174-C5F5-C617-90F8-1B8F0AC0D2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27FD16-7E4C-687B-7261-1EEB9E5E2E93}"/>
              </a:ext>
            </a:extLst>
          </p:cNvPr>
          <p:cNvSpPr>
            <a:spLocks noGrp="1"/>
          </p:cNvSpPr>
          <p:nvPr>
            <p:ph type="dt" sz="half" idx="10"/>
          </p:nvPr>
        </p:nvSpPr>
        <p:spPr/>
        <p:txBody>
          <a:bodyPr/>
          <a:lstStyle/>
          <a:p>
            <a:fld id="{1A034683-84F7-476B-B6A1-1E61765C9331}" type="datetimeFigureOut">
              <a:rPr lang="en-GB" smtClean="0"/>
              <a:t>01/06/2023</a:t>
            </a:fld>
            <a:endParaRPr lang="en-GB"/>
          </a:p>
        </p:txBody>
      </p:sp>
      <p:sp>
        <p:nvSpPr>
          <p:cNvPr id="6" name="Footer Placeholder 5">
            <a:extLst>
              <a:ext uri="{FF2B5EF4-FFF2-40B4-BE49-F238E27FC236}">
                <a16:creationId xmlns:a16="http://schemas.microsoft.com/office/drawing/2014/main" id="{0C642370-F393-E378-1836-86A0A03735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B0E28C-AA52-F34D-1C86-D2AFA2FFA70F}"/>
              </a:ext>
            </a:extLst>
          </p:cNvPr>
          <p:cNvSpPr>
            <a:spLocks noGrp="1"/>
          </p:cNvSpPr>
          <p:nvPr>
            <p:ph type="sldNum" sz="quarter" idx="12"/>
          </p:nvPr>
        </p:nvSpPr>
        <p:spPr/>
        <p:txBody>
          <a:bodyPr/>
          <a:lstStyle/>
          <a:p>
            <a:fld id="{5E6EEE42-E78D-4487-B6FD-287FDEC7653A}" type="slidenum">
              <a:rPr lang="en-GB" smtClean="0"/>
              <a:t>‹#›</a:t>
            </a:fld>
            <a:endParaRPr lang="en-GB"/>
          </a:p>
        </p:txBody>
      </p:sp>
    </p:spTree>
    <p:extLst>
      <p:ext uri="{BB962C8B-B14F-4D97-AF65-F5344CB8AC3E}">
        <p14:creationId xmlns:p14="http://schemas.microsoft.com/office/powerpoint/2010/main" val="1935145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1B8D8-845E-16FE-13F5-B0ACBAA3D3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75E3B9C-D26A-D91D-8316-927EAB7B75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56EEF7A-1FF2-320C-F507-F4569080E2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C6652-FD5E-B75B-09DE-CD0F7CA8F158}"/>
              </a:ext>
            </a:extLst>
          </p:cNvPr>
          <p:cNvSpPr>
            <a:spLocks noGrp="1"/>
          </p:cNvSpPr>
          <p:nvPr>
            <p:ph type="dt" sz="half" idx="10"/>
          </p:nvPr>
        </p:nvSpPr>
        <p:spPr/>
        <p:txBody>
          <a:bodyPr/>
          <a:lstStyle/>
          <a:p>
            <a:fld id="{1A034683-84F7-476B-B6A1-1E61765C9331}" type="datetimeFigureOut">
              <a:rPr lang="en-GB" smtClean="0"/>
              <a:t>01/06/2023</a:t>
            </a:fld>
            <a:endParaRPr lang="en-GB"/>
          </a:p>
        </p:txBody>
      </p:sp>
      <p:sp>
        <p:nvSpPr>
          <p:cNvPr id="6" name="Footer Placeholder 5">
            <a:extLst>
              <a:ext uri="{FF2B5EF4-FFF2-40B4-BE49-F238E27FC236}">
                <a16:creationId xmlns:a16="http://schemas.microsoft.com/office/drawing/2014/main" id="{4A8471C7-FF4C-D91A-E61A-EB0F9F76B9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ECD4E9-8EA6-4FFF-259A-5D5ECA71C334}"/>
              </a:ext>
            </a:extLst>
          </p:cNvPr>
          <p:cNvSpPr>
            <a:spLocks noGrp="1"/>
          </p:cNvSpPr>
          <p:nvPr>
            <p:ph type="sldNum" sz="quarter" idx="12"/>
          </p:nvPr>
        </p:nvSpPr>
        <p:spPr/>
        <p:txBody>
          <a:bodyPr/>
          <a:lstStyle/>
          <a:p>
            <a:fld id="{5E6EEE42-E78D-4487-B6FD-287FDEC7653A}" type="slidenum">
              <a:rPr lang="en-GB" smtClean="0"/>
              <a:t>‹#›</a:t>
            </a:fld>
            <a:endParaRPr lang="en-GB"/>
          </a:p>
        </p:txBody>
      </p:sp>
    </p:spTree>
    <p:extLst>
      <p:ext uri="{BB962C8B-B14F-4D97-AF65-F5344CB8AC3E}">
        <p14:creationId xmlns:p14="http://schemas.microsoft.com/office/powerpoint/2010/main" val="1096866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33145-A269-BF2C-45FB-B859A3AC71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39DFC61-D113-A580-5146-0ED2B5025C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9C73D3-F6BA-9D9C-D041-728088A164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034683-84F7-476B-B6A1-1E61765C9331}" type="datetimeFigureOut">
              <a:rPr lang="en-GB" smtClean="0"/>
              <a:t>01/06/2023</a:t>
            </a:fld>
            <a:endParaRPr lang="en-GB"/>
          </a:p>
        </p:txBody>
      </p:sp>
      <p:sp>
        <p:nvSpPr>
          <p:cNvPr id="5" name="Footer Placeholder 4">
            <a:extLst>
              <a:ext uri="{FF2B5EF4-FFF2-40B4-BE49-F238E27FC236}">
                <a16:creationId xmlns:a16="http://schemas.microsoft.com/office/drawing/2014/main" id="{BEA04D2E-1DDC-0569-88E0-565271BE24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6B6F23A-523C-D184-2C70-172A808131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EEE42-E78D-4487-B6FD-287FDEC7653A}" type="slidenum">
              <a:rPr lang="en-GB" smtClean="0"/>
              <a:t>‹#›</a:t>
            </a:fld>
            <a:endParaRPr lang="en-GB"/>
          </a:p>
        </p:txBody>
      </p:sp>
    </p:spTree>
    <p:extLst>
      <p:ext uri="{BB962C8B-B14F-4D97-AF65-F5344CB8AC3E}">
        <p14:creationId xmlns:p14="http://schemas.microsoft.com/office/powerpoint/2010/main" val="2412894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ncbi.nlm.nih.gov/pmc/articles/PMC3279745/"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2">
            <a:extLst>
              <a:ext uri="{FF2B5EF4-FFF2-40B4-BE49-F238E27FC236}">
                <a16:creationId xmlns:a16="http://schemas.microsoft.com/office/drawing/2014/main" id="{7D461E1A-7623-AD65-F935-0F18DB56043D}"/>
              </a:ext>
            </a:extLst>
          </p:cNvPr>
          <p:cNvGraphicFramePr>
            <a:graphicFrameLocks noGrp="1"/>
          </p:cNvGraphicFramePr>
          <p:nvPr>
            <p:extLst>
              <p:ext uri="{D42A27DB-BD31-4B8C-83A1-F6EECF244321}">
                <p14:modId xmlns:p14="http://schemas.microsoft.com/office/powerpoint/2010/main" val="1161989805"/>
              </p:ext>
            </p:extLst>
          </p:nvPr>
        </p:nvGraphicFramePr>
        <p:xfrm>
          <a:off x="200025" y="485140"/>
          <a:ext cx="11802998" cy="6253480"/>
        </p:xfrm>
        <a:graphic>
          <a:graphicData uri="http://schemas.openxmlformats.org/drawingml/2006/table">
            <a:tbl>
              <a:tblPr firstRow="1" bandRow="1">
                <a:tableStyleId>{5C22544A-7EE6-4342-B048-85BDC9FD1C3A}</a:tableStyleId>
              </a:tblPr>
              <a:tblGrid>
                <a:gridCol w="1533640">
                  <a:extLst>
                    <a:ext uri="{9D8B030D-6E8A-4147-A177-3AD203B41FA5}">
                      <a16:colId xmlns:a16="http://schemas.microsoft.com/office/drawing/2014/main" val="454810996"/>
                    </a:ext>
                  </a:extLst>
                </a:gridCol>
                <a:gridCol w="1545244">
                  <a:extLst>
                    <a:ext uri="{9D8B030D-6E8A-4147-A177-3AD203B41FA5}">
                      <a16:colId xmlns:a16="http://schemas.microsoft.com/office/drawing/2014/main" val="2742756882"/>
                    </a:ext>
                  </a:extLst>
                </a:gridCol>
                <a:gridCol w="2361738">
                  <a:extLst>
                    <a:ext uri="{9D8B030D-6E8A-4147-A177-3AD203B41FA5}">
                      <a16:colId xmlns:a16="http://schemas.microsoft.com/office/drawing/2014/main" val="3020692149"/>
                    </a:ext>
                  </a:extLst>
                </a:gridCol>
                <a:gridCol w="6362376">
                  <a:extLst>
                    <a:ext uri="{9D8B030D-6E8A-4147-A177-3AD203B41FA5}">
                      <a16:colId xmlns:a16="http://schemas.microsoft.com/office/drawing/2014/main" val="4210415249"/>
                    </a:ext>
                  </a:extLst>
                </a:gridCol>
              </a:tblGrid>
              <a:tr h="370840">
                <a:tc>
                  <a:txBody>
                    <a:bodyPr/>
                    <a:lstStyle/>
                    <a:p>
                      <a:pPr algn="ctr"/>
                      <a:r>
                        <a:rPr lang="en-US" dirty="0"/>
                        <a:t>Risk</a:t>
                      </a:r>
                      <a:endParaRPr lang="en-GB" dirty="0"/>
                    </a:p>
                  </a:txBody>
                  <a:tcPr/>
                </a:tc>
                <a:tc>
                  <a:txBody>
                    <a:bodyPr/>
                    <a:lstStyle/>
                    <a:p>
                      <a:pPr algn="ctr"/>
                      <a:r>
                        <a:rPr lang="en-US" dirty="0"/>
                        <a:t>At Risk</a:t>
                      </a:r>
                      <a:endParaRPr lang="en-GB" dirty="0"/>
                    </a:p>
                  </a:txBody>
                  <a:tcPr/>
                </a:tc>
                <a:tc>
                  <a:txBody>
                    <a:bodyPr/>
                    <a:lstStyle/>
                    <a:p>
                      <a:pPr algn="ctr"/>
                      <a:r>
                        <a:rPr lang="en-US" dirty="0"/>
                        <a:t>Alternative View</a:t>
                      </a:r>
                      <a:endParaRPr lang="en-GB" dirty="0"/>
                    </a:p>
                  </a:txBody>
                  <a:tcPr/>
                </a:tc>
                <a:tc>
                  <a:txBody>
                    <a:bodyPr/>
                    <a:lstStyle/>
                    <a:p>
                      <a:pPr algn="ctr"/>
                      <a:r>
                        <a:rPr lang="en-US" dirty="0"/>
                        <a:t>Comment</a:t>
                      </a:r>
                      <a:endParaRPr lang="en-GB" dirty="0"/>
                    </a:p>
                  </a:txBody>
                  <a:tcPr/>
                </a:tc>
                <a:extLst>
                  <a:ext uri="{0D108BD9-81ED-4DB2-BD59-A6C34878D82A}">
                    <a16:rowId xmlns:a16="http://schemas.microsoft.com/office/drawing/2014/main" val="237930145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latin typeface="+mn-lt"/>
                        </a:rPr>
                        <a:t>Weaponization</a:t>
                      </a:r>
                    </a:p>
                  </a:txBody>
                  <a:tcPr/>
                </a:tc>
                <a:tc>
                  <a:txBody>
                    <a:bodyPr/>
                    <a:lstStyle/>
                    <a:p>
                      <a:r>
                        <a:rPr lang="en-US" sz="1400" dirty="0"/>
                        <a:t>Government risk to population</a:t>
                      </a:r>
                      <a:endParaRPr lang="en-GB"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latin typeface="+mn-lt"/>
                        </a:rPr>
                        <a:t>Demilitarization / Detent</a:t>
                      </a:r>
                    </a:p>
                  </a:txBody>
                  <a:tcPr/>
                </a:tc>
                <a:tc>
                  <a:txBody>
                    <a:bodyPr/>
                    <a:lstStyle/>
                    <a:p>
                      <a:r>
                        <a:rPr lang="en-US" sz="1200" dirty="0"/>
                        <a:t>The most common argument here is one of accountability. Warfare at present in indiscriminate and accountability seems to be selective to the losers. There does not seem to be a rational to automate WMDs? Autonomous weapons, are autonomous, they make the decision, could AI change that, maybe but that is not an autonomous weapon? Generally dumb weapons are more deadly than smart weapons. Best autonomous flight systems for autonomous areal combat are already super human and predate AI.</a:t>
                      </a:r>
                      <a:endParaRPr lang="en-GB" sz="1200" dirty="0"/>
                    </a:p>
                  </a:txBody>
                  <a:tcPr/>
                </a:tc>
                <a:extLst>
                  <a:ext uri="{0D108BD9-81ED-4DB2-BD59-A6C34878D82A}">
                    <a16:rowId xmlns:a16="http://schemas.microsoft.com/office/drawing/2014/main" val="2090618281"/>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t>Misinformation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Government risk to population and vice versa</a:t>
                      </a:r>
                      <a:endParaRPr lang="en-GB"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t>Enlightenment / Fighting Dangerous Dogma</a:t>
                      </a:r>
                    </a:p>
                  </a:txBody>
                  <a:tcPr/>
                </a:tc>
                <a:tc>
                  <a:txBody>
                    <a:bodyPr/>
                    <a:lstStyle/>
                    <a:p>
                      <a:r>
                        <a:rPr lang="en-US" sz="1200" dirty="0"/>
                        <a:t>One person's freedom fighter is another person's terrorist. The battle for information has already been lost without the help of AI</a:t>
                      </a:r>
                      <a:endParaRPr lang="en-GB" sz="1200" dirty="0"/>
                    </a:p>
                  </a:txBody>
                  <a:tcPr/>
                </a:tc>
                <a:extLst>
                  <a:ext uri="{0D108BD9-81ED-4DB2-BD59-A6C34878D82A}">
                    <a16:rowId xmlns:a16="http://schemas.microsoft.com/office/drawing/2014/main" val="1163743039"/>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latin typeface="+mn-lt"/>
                        </a:rPr>
                        <a:t>Enfeeblement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Government risk to population</a:t>
                      </a:r>
                      <a:endParaRPr lang="en-GB"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mn-lt"/>
                        </a:rPr>
                        <a:t>Empowerment</a:t>
                      </a:r>
                      <a:endParaRPr lang="en-GB" sz="1400" dirty="0">
                        <a:latin typeface="+mn-lt"/>
                      </a:endParaRPr>
                    </a:p>
                  </a:txBody>
                  <a:tcPr/>
                </a:tc>
                <a:tc>
                  <a:txBody>
                    <a:bodyPr/>
                    <a:lstStyle/>
                    <a:p>
                      <a:r>
                        <a:rPr lang="en-US" sz="1200" dirty="0"/>
                        <a:t>Being able to learn to do more is empowering. AI breaks information bottlenecks, helping people to get things done.</a:t>
                      </a:r>
                      <a:endParaRPr lang="en-GB" sz="1200" dirty="0"/>
                    </a:p>
                  </a:txBody>
                  <a:tcPr/>
                </a:tc>
                <a:extLst>
                  <a:ext uri="{0D108BD9-81ED-4DB2-BD59-A6C34878D82A}">
                    <a16:rowId xmlns:a16="http://schemas.microsoft.com/office/drawing/2014/main" val="3799204243"/>
                  </a:ext>
                </a:extLst>
              </a:tr>
              <a:tr h="36031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i="0" dirty="0">
                          <a:solidFill>
                            <a:srgbClr val="1D2939"/>
                          </a:solidFill>
                          <a:effectLst/>
                          <a:latin typeface="+mn-lt"/>
                        </a:rPr>
                        <a:t>Proxy Gaming</a:t>
                      </a:r>
                      <a:endParaRPr lang="en-GB" sz="1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Government risk to population</a:t>
                      </a:r>
                      <a:endParaRPr lang="en-GB"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latin typeface="+mn-lt"/>
                        </a:rPr>
                        <a:t>Value-Aligned Gaming</a:t>
                      </a:r>
                    </a:p>
                  </a:txBody>
                  <a:tcPr/>
                </a:tc>
                <a:tc>
                  <a:txBody>
                    <a:bodyPr/>
                    <a:lstStyle/>
                    <a:p>
                      <a:r>
                        <a:rPr lang="en-US" sz="1200" dirty="0"/>
                        <a:t>This one is a problem for systems with limited context. Would beyond human level AGI with superhuman context suffer from this? It could only do better than humans. Is it possible that in the larger context of things humans are a problem? Yes, that is a risk, but we should use that as an opportunity for introspection and change our ways so that in the larger scheme of things we are not causing harm.</a:t>
                      </a:r>
                      <a:endParaRPr lang="en-GB" sz="1200" dirty="0"/>
                    </a:p>
                  </a:txBody>
                  <a:tcPr/>
                </a:tc>
                <a:extLst>
                  <a:ext uri="{0D108BD9-81ED-4DB2-BD59-A6C34878D82A}">
                    <a16:rowId xmlns:a16="http://schemas.microsoft.com/office/drawing/2014/main" val="324365926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i="0" dirty="0">
                          <a:solidFill>
                            <a:srgbClr val="1D2939"/>
                          </a:solidFill>
                          <a:effectLst/>
                          <a:latin typeface="+mn-lt"/>
                        </a:rPr>
                        <a:t>Value Lock-in</a:t>
                      </a:r>
                      <a:endParaRPr lang="en-GB" sz="1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Government risk to population</a:t>
                      </a:r>
                      <a:endParaRPr lang="en-GB"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i="0" dirty="0">
                          <a:solidFill>
                            <a:srgbClr val="1D2939"/>
                          </a:solidFill>
                          <a:effectLst/>
                          <a:latin typeface="+mn-lt"/>
                        </a:rPr>
                        <a:t>Open Access</a:t>
                      </a:r>
                      <a:endParaRPr lang="en-GB" sz="1400" dirty="0">
                        <a:latin typeface="+mn-lt"/>
                      </a:endParaRPr>
                    </a:p>
                  </a:txBody>
                  <a:tcPr/>
                </a:tc>
                <a:tc>
                  <a:txBody>
                    <a:bodyPr/>
                    <a:lstStyle/>
                    <a:p>
                      <a:r>
                        <a:rPr lang="en-US" sz="1200" dirty="0"/>
                        <a:t>This risk is somewhat  contradictory to rogue weaponization. The counter to Value Lock-In is open access</a:t>
                      </a:r>
                      <a:endParaRPr lang="en-GB" sz="1200" dirty="0"/>
                    </a:p>
                  </a:txBody>
                  <a:tcPr/>
                </a:tc>
                <a:extLst>
                  <a:ext uri="{0D108BD9-81ED-4DB2-BD59-A6C34878D82A}">
                    <a16:rowId xmlns:a16="http://schemas.microsoft.com/office/drawing/2014/main" val="1314502929"/>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t>Emergent Goals</a:t>
                      </a:r>
                    </a:p>
                  </a:txBody>
                  <a:tcPr/>
                </a:tc>
                <a:tc>
                  <a:txBody>
                    <a:bodyPr/>
                    <a:lstStyle/>
                    <a:p>
                      <a:r>
                        <a:rPr lang="en-US" sz="1400" dirty="0"/>
                        <a:t>Risk or Feature?</a:t>
                      </a:r>
                      <a:endParaRPr lang="en-GB"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latin typeface="+mn-lt"/>
                        </a:rPr>
                        <a:t>Goal Adaptability</a:t>
                      </a:r>
                    </a:p>
                  </a:txBody>
                  <a:tcPr/>
                </a:tc>
                <a:tc>
                  <a:txBody>
                    <a:bodyPr/>
                    <a:lstStyle/>
                    <a:p>
                      <a:r>
                        <a:rPr lang="en-US" sz="1200" dirty="0"/>
                        <a:t>Not clear if they are conflating emergent capabilities with Emergent  Goals. But Emergent goals really means you can adapt your goals. The risk is an inability to evaluate and de- risk your new goals. What evidence do we have that that would not be the case?</a:t>
                      </a:r>
                      <a:endParaRPr lang="en-GB" sz="1200" dirty="0"/>
                    </a:p>
                  </a:txBody>
                  <a:tcPr/>
                </a:tc>
                <a:extLst>
                  <a:ext uri="{0D108BD9-81ED-4DB2-BD59-A6C34878D82A}">
                    <a16:rowId xmlns:a16="http://schemas.microsoft.com/office/drawing/2014/main" val="16732054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t>Deception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Government risk to population</a:t>
                      </a:r>
                      <a:endParaRPr lang="en-GB"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latin typeface="+mn-lt"/>
                        </a:rPr>
                        <a:t>Honesty</a:t>
                      </a:r>
                    </a:p>
                  </a:txBody>
                  <a:tcPr/>
                </a:tc>
                <a:tc>
                  <a:txBody>
                    <a:bodyPr/>
                    <a:lstStyle/>
                    <a:p>
                      <a:r>
                        <a:rPr lang="en-US" sz="1200" dirty="0"/>
                        <a:t>Deception to gain power really falls into to the power-seeking behavior so is double dipping. Deception in systems is endemic, the counter is audit and articulation of rationalization. Do people prefer and want brutal honesty, the internet suggests not? </a:t>
                      </a:r>
                      <a:endParaRPr lang="en-GB" sz="1200" dirty="0"/>
                    </a:p>
                  </a:txBody>
                  <a:tcPr/>
                </a:tc>
                <a:extLst>
                  <a:ext uri="{0D108BD9-81ED-4DB2-BD59-A6C34878D82A}">
                    <a16:rowId xmlns:a16="http://schemas.microsoft.com/office/drawing/2014/main" val="73940882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t>Power-Seeking Behaviour</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Government risk to population</a:t>
                      </a:r>
                      <a:endParaRPr lang="en-GB"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latin typeface="+mn-lt"/>
                        </a:rPr>
                        <a:t>Collaboration - Symbiosis</a:t>
                      </a:r>
                    </a:p>
                  </a:txBody>
                  <a:tcPr/>
                </a:tc>
                <a:tc>
                  <a:txBody>
                    <a:bodyPr/>
                    <a:lstStyle/>
                    <a:p>
                      <a:r>
                        <a:rPr lang="en-US" sz="1200" dirty="0"/>
                        <a:t>Cooperation is as much a driving force in evolution as competition and competition often leads to cooperation.</a:t>
                      </a:r>
                    </a:p>
                    <a:p>
                      <a:r>
                        <a:rPr lang="en-US" sz="1200" dirty="0">
                          <a:hlinkClick r:id="rId2"/>
                        </a:rPr>
                        <a:t>Five rules for the evolution of cooperation - PMC (nih.gov)</a:t>
                      </a:r>
                      <a:endParaRPr lang="en-GB" sz="1200" dirty="0"/>
                    </a:p>
                  </a:txBody>
                  <a:tcPr/>
                </a:tc>
                <a:extLst>
                  <a:ext uri="{0D108BD9-81ED-4DB2-BD59-A6C34878D82A}">
                    <a16:rowId xmlns:a16="http://schemas.microsoft.com/office/drawing/2014/main" val="2846347889"/>
                  </a:ext>
                </a:extLst>
              </a:tr>
            </a:tbl>
          </a:graphicData>
        </a:graphic>
      </p:graphicFrame>
      <p:sp>
        <p:nvSpPr>
          <p:cNvPr id="6" name="TextBox 5">
            <a:extLst>
              <a:ext uri="{FF2B5EF4-FFF2-40B4-BE49-F238E27FC236}">
                <a16:creationId xmlns:a16="http://schemas.microsoft.com/office/drawing/2014/main" id="{8E87612E-BA6B-CF26-CC34-D35F33178495}"/>
              </a:ext>
            </a:extLst>
          </p:cNvPr>
          <p:cNvSpPr txBox="1"/>
          <p:nvPr/>
        </p:nvSpPr>
        <p:spPr>
          <a:xfrm>
            <a:off x="200025" y="115808"/>
            <a:ext cx="6096000" cy="369332"/>
          </a:xfrm>
          <a:prstGeom prst="rect">
            <a:avLst/>
          </a:prstGeom>
          <a:noFill/>
        </p:spPr>
        <p:txBody>
          <a:bodyPr wrap="square">
            <a:spAutoFit/>
          </a:bodyPr>
          <a:lstStyle/>
          <a:p>
            <a:r>
              <a:rPr lang="en-GB" dirty="0"/>
              <a:t>Thoughts around https://www.safe.ai/ai-risk</a:t>
            </a:r>
          </a:p>
        </p:txBody>
      </p:sp>
    </p:spTree>
    <p:extLst>
      <p:ext uri="{BB962C8B-B14F-4D97-AF65-F5344CB8AC3E}">
        <p14:creationId xmlns:p14="http://schemas.microsoft.com/office/powerpoint/2010/main" val="2381754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439</Words>
  <Application>Microsoft Office PowerPoint</Application>
  <PresentationFormat>Widescreen</PresentationFormat>
  <Paragraphs>38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driver</dc:creator>
  <cp:lastModifiedBy>sean driver</cp:lastModifiedBy>
  <cp:revision>1</cp:revision>
  <dcterms:created xsi:type="dcterms:W3CDTF">2023-06-01T04:08:45Z</dcterms:created>
  <dcterms:modified xsi:type="dcterms:W3CDTF">2023-06-01T04:08:45Z</dcterms:modified>
</cp:coreProperties>
</file>