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6"/>
    <p:sldMasterId id="2147483677" r:id="rId7"/>
  </p:sldMasterIdLst>
  <p:notesMasterIdLst>
    <p:notesMasterId r:id="rId36"/>
  </p:notesMasterIdLst>
  <p:handoutMasterIdLst>
    <p:handoutMasterId r:id="rId37"/>
  </p:handoutMasterIdLst>
  <p:sldIdLst>
    <p:sldId id="256" r:id="rId8"/>
    <p:sldId id="8412" r:id="rId9"/>
    <p:sldId id="283" r:id="rId10"/>
    <p:sldId id="284" r:id="rId11"/>
    <p:sldId id="290" r:id="rId12"/>
    <p:sldId id="8414" r:id="rId13"/>
    <p:sldId id="8415" r:id="rId14"/>
    <p:sldId id="285" r:id="rId15"/>
    <p:sldId id="293" r:id="rId16"/>
    <p:sldId id="289" r:id="rId17"/>
    <p:sldId id="294" r:id="rId18"/>
    <p:sldId id="295" r:id="rId19"/>
    <p:sldId id="296" r:id="rId20"/>
    <p:sldId id="282" r:id="rId21"/>
    <p:sldId id="297" r:id="rId22"/>
    <p:sldId id="299" r:id="rId23"/>
    <p:sldId id="301" r:id="rId24"/>
    <p:sldId id="302" r:id="rId25"/>
    <p:sldId id="300" r:id="rId26"/>
    <p:sldId id="8413" r:id="rId27"/>
    <p:sldId id="280" r:id="rId28"/>
    <p:sldId id="281" r:id="rId29"/>
    <p:sldId id="286" r:id="rId30"/>
    <p:sldId id="287" r:id="rId31"/>
    <p:sldId id="288" r:id="rId32"/>
    <p:sldId id="292" r:id="rId33"/>
    <p:sldId id="291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456257-B2D9-FACB-7E18-0602EF713BE5}" name="Philipp Bayer" initials="PB" userId="S::pbayer@minderoo.com.au::f1ce6f2d-d6ba-4d38-8b9a-d25f69ad1513" providerId="AD"/>
  <p188:author id="{FB2D24CD-8E41-1C60-FC79-EDE9669CB6EA}" name="Jemma Rowe" initials="JR" userId="S::jrowe@minderoo.com.au::6da1feea-1c1e-4a8e-8dcc-9c74511df2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3"/>
    <a:srgbClr val="E9DAC8"/>
    <a:srgbClr val="FAF6F2"/>
    <a:srgbClr val="000000"/>
    <a:srgbClr val="FF4F01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561A8-B16A-4DB0-ADD0-1D4EA6CA7967}" v="51" dt="2023-06-16T06:55:56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6327"/>
  </p:normalViewPr>
  <p:slideViewPr>
    <p:cSldViewPr snapToGrid="0" showGuides="1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33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5/10/relationships/revisionInfo" Target="revisionInfo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Bayer" userId="f1ce6f2d-d6ba-4d38-8b9a-d25f69ad1513" providerId="ADAL" clId="{80D561A8-B16A-4DB0-ADD0-1D4EA6CA7967}"/>
    <pc:docChg chg="undo custSel addSld delSld modSld">
      <pc:chgData name="Philipp Bayer" userId="f1ce6f2d-d6ba-4d38-8b9a-d25f69ad1513" providerId="ADAL" clId="{80D561A8-B16A-4DB0-ADD0-1D4EA6CA7967}" dt="2023-06-16T07:02:49.306" v="409" actId="20577"/>
      <pc:docMkLst>
        <pc:docMk/>
      </pc:docMkLst>
      <pc:sldChg chg="addSp modSp mod">
        <pc:chgData name="Philipp Bayer" userId="f1ce6f2d-d6ba-4d38-8b9a-d25f69ad1513" providerId="ADAL" clId="{80D561A8-B16A-4DB0-ADD0-1D4EA6CA7967}" dt="2023-06-16T06:53:35.599" v="267" actId="1036"/>
        <pc:sldMkLst>
          <pc:docMk/>
          <pc:sldMk cId="3754702315" sldId="270"/>
        </pc:sldMkLst>
        <pc:spChg chg="add mod">
          <ac:chgData name="Philipp Bayer" userId="f1ce6f2d-d6ba-4d38-8b9a-d25f69ad1513" providerId="ADAL" clId="{80D561A8-B16A-4DB0-ADD0-1D4EA6CA7967}" dt="2023-06-16T06:53:35.599" v="267" actId="1036"/>
          <ac:spMkLst>
            <pc:docMk/>
            <pc:sldMk cId="3754702315" sldId="270"/>
            <ac:spMk id="2" creationId="{A9C2B54C-EA22-B51A-3E76-7B71114D1D8C}"/>
          </ac:spMkLst>
        </pc:spChg>
      </pc:sldChg>
      <pc:sldChg chg="modSp add mod">
        <pc:chgData name="Philipp Bayer" userId="f1ce6f2d-d6ba-4d38-8b9a-d25f69ad1513" providerId="ADAL" clId="{80D561A8-B16A-4DB0-ADD0-1D4EA6CA7967}" dt="2023-06-16T06:56:05.238" v="315" actId="20577"/>
        <pc:sldMkLst>
          <pc:docMk/>
          <pc:sldMk cId="1120325792" sldId="285"/>
        </pc:sldMkLst>
        <pc:spChg chg="mod">
          <ac:chgData name="Philipp Bayer" userId="f1ce6f2d-d6ba-4d38-8b9a-d25f69ad1513" providerId="ADAL" clId="{80D561A8-B16A-4DB0-ADD0-1D4EA6CA7967}" dt="2023-06-16T06:56:05.238" v="315" actId="20577"/>
          <ac:spMkLst>
            <pc:docMk/>
            <pc:sldMk cId="1120325792" sldId="285"/>
            <ac:spMk id="12" creationId="{EF66C240-066A-6114-6051-A52BBF168323}"/>
          </ac:spMkLst>
        </pc:spChg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3045680284" sldId="285"/>
        </pc:sldMkLst>
      </pc:sldChg>
      <pc:sldChg chg="modSp mod">
        <pc:chgData name="Philipp Bayer" userId="f1ce6f2d-d6ba-4d38-8b9a-d25f69ad1513" providerId="ADAL" clId="{80D561A8-B16A-4DB0-ADD0-1D4EA6CA7967}" dt="2023-06-16T07:00:44.009" v="323" actId="20577"/>
        <pc:sldMkLst>
          <pc:docMk/>
          <pc:sldMk cId="2042455674" sldId="290"/>
        </pc:sldMkLst>
        <pc:spChg chg="mod">
          <ac:chgData name="Philipp Bayer" userId="f1ce6f2d-d6ba-4d38-8b9a-d25f69ad1513" providerId="ADAL" clId="{80D561A8-B16A-4DB0-ADD0-1D4EA6CA7967}" dt="2023-06-16T07:00:44.009" v="323" actId="20577"/>
          <ac:spMkLst>
            <pc:docMk/>
            <pc:sldMk cId="2042455674" sldId="290"/>
            <ac:spMk id="12" creationId="{EF66C240-066A-6114-6051-A52BBF168323}"/>
          </ac:spMkLst>
        </pc:spChg>
      </pc:sldChg>
      <pc:sldChg chg="add">
        <pc:chgData name="Philipp Bayer" userId="f1ce6f2d-d6ba-4d38-8b9a-d25f69ad1513" providerId="ADAL" clId="{80D561A8-B16A-4DB0-ADD0-1D4EA6CA7967}" dt="2023-06-16T06:55:56.144" v="279"/>
        <pc:sldMkLst>
          <pc:docMk/>
          <pc:sldMk cId="305937973" sldId="293"/>
        </pc:sldMkLst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1552075653" sldId="293"/>
        </pc:sldMkLst>
      </pc:sldChg>
      <pc:sldChg chg="modNotesTx">
        <pc:chgData name="Philipp Bayer" userId="f1ce6f2d-d6ba-4d38-8b9a-d25f69ad1513" providerId="ADAL" clId="{80D561A8-B16A-4DB0-ADD0-1D4EA6CA7967}" dt="2023-06-16T07:02:49.306" v="409" actId="20577"/>
        <pc:sldMkLst>
          <pc:docMk/>
          <pc:sldMk cId="803173340" sldId="295"/>
        </pc:sldMkLst>
      </pc:sldChg>
      <pc:sldChg chg="modNotesTx">
        <pc:chgData name="Philipp Bayer" userId="f1ce6f2d-d6ba-4d38-8b9a-d25f69ad1513" providerId="ADAL" clId="{80D561A8-B16A-4DB0-ADD0-1D4EA6CA7967}" dt="2023-06-16T06:51:48.686" v="134" actId="20577"/>
        <pc:sldMkLst>
          <pc:docMk/>
          <pc:sldMk cId="178375519" sldId="302"/>
        </pc:sldMkLst>
      </pc:sldChg>
      <pc:sldChg chg="modSp mod modAnim">
        <pc:chgData name="Philipp Bayer" userId="f1ce6f2d-d6ba-4d38-8b9a-d25f69ad1513" providerId="ADAL" clId="{80D561A8-B16A-4DB0-ADD0-1D4EA6CA7967}" dt="2023-06-16T06:52:20.726" v="214" actId="20577"/>
        <pc:sldMkLst>
          <pc:docMk/>
          <pc:sldMk cId="294369318" sldId="8413"/>
        </pc:sldMkLst>
        <pc:spChg chg="mod">
          <ac:chgData name="Philipp Bayer" userId="f1ce6f2d-d6ba-4d38-8b9a-d25f69ad1513" providerId="ADAL" clId="{80D561A8-B16A-4DB0-ADD0-1D4EA6CA7967}" dt="2023-06-16T06:52:20.726" v="214" actId="20577"/>
          <ac:spMkLst>
            <pc:docMk/>
            <pc:sldMk cId="294369318" sldId="8413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6T06:52:00.723" v="152" actId="1035"/>
          <ac:spMkLst>
            <pc:docMk/>
            <pc:sldMk cId="294369318" sldId="8413"/>
            <ac:spMk id="5" creationId="{7456C984-DC28-A187-7EF6-7F2CB700015A}"/>
          </ac:spMkLst>
        </pc:spChg>
      </pc:sldChg>
      <pc:sldChg chg="modSp mod">
        <pc:chgData name="Philipp Bayer" userId="f1ce6f2d-d6ba-4d38-8b9a-d25f69ad1513" providerId="ADAL" clId="{80D561A8-B16A-4DB0-ADD0-1D4EA6CA7967}" dt="2023-06-16T07:00:49.091" v="343" actId="20577"/>
        <pc:sldMkLst>
          <pc:docMk/>
          <pc:sldMk cId="3654797181" sldId="8414"/>
        </pc:sldMkLst>
        <pc:spChg chg="mod">
          <ac:chgData name="Philipp Bayer" userId="f1ce6f2d-d6ba-4d38-8b9a-d25f69ad1513" providerId="ADAL" clId="{80D561A8-B16A-4DB0-ADD0-1D4EA6CA7967}" dt="2023-06-16T07:00:49.091" v="343" actId="20577"/>
          <ac:spMkLst>
            <pc:docMk/>
            <pc:sldMk cId="3654797181" sldId="8414"/>
            <ac:spMk id="12" creationId="{EF66C240-066A-6114-6051-A52BBF168323}"/>
          </ac:spMkLst>
        </pc:spChg>
      </pc:sldChg>
      <pc:sldChg chg="modSp mod">
        <pc:chgData name="Philipp Bayer" userId="f1ce6f2d-d6ba-4d38-8b9a-d25f69ad1513" providerId="ADAL" clId="{80D561A8-B16A-4DB0-ADD0-1D4EA6CA7967}" dt="2023-06-16T07:00:53.037" v="351" actId="20577"/>
        <pc:sldMkLst>
          <pc:docMk/>
          <pc:sldMk cId="340831072" sldId="8415"/>
        </pc:sldMkLst>
        <pc:spChg chg="mod">
          <ac:chgData name="Philipp Bayer" userId="f1ce6f2d-d6ba-4d38-8b9a-d25f69ad1513" providerId="ADAL" clId="{80D561A8-B16A-4DB0-ADD0-1D4EA6CA7967}" dt="2023-06-16T06:54:09.525" v="275" actId="20577"/>
          <ac:spMkLst>
            <pc:docMk/>
            <pc:sldMk cId="340831072" sldId="8415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53.037" v="351" actId="20577"/>
          <ac:spMkLst>
            <pc:docMk/>
            <pc:sldMk cId="340831072" sldId="8415"/>
            <ac:spMk id="12" creationId="{EF66C240-066A-6114-6051-A52BBF1683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5B60-885E-9E36-7559-ADF0A55BE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3B23-7A68-2B68-71DA-0B326297E8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0A80C-92E7-DB49-AE63-B2F956E951E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1C94E-AF72-A49B-73DE-2E06E945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2D8D-6AB0-6258-DB50-3C86CBC287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3EBD-07F6-BF40-B71C-B433262E5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849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0A9C-2DCF-4342-81E6-FCA45242C80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D854-9761-4F43-8252-6E1F8D9C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79689">
              <a:defRPr/>
            </a:pPr>
            <a:endParaRPr lang="en-AU" sz="1500" dirty="0">
              <a:highlight>
                <a:srgbClr val="FFFF00"/>
              </a:highlight>
              <a:latin typeface="Founders Grotesk Regular"/>
              <a:ea typeface="MS Mincho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05BAA-92F6-4DEA-A832-E4B15A2F525C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one of the results for one episode. Summary of the text, guest list, reading list generated by </a:t>
            </a:r>
            <a:r>
              <a:rPr lang="en-AU" dirty="0" err="1"/>
              <a:t>ChatGPT</a:t>
            </a:r>
            <a:r>
              <a:rPr lang="en-AU" dirty="0"/>
              <a:t> based on transcript.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Below this is the huge blob </a:t>
            </a:r>
            <a:r>
              <a:rPr lang="en-AU"/>
              <a:t>of sightings 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you can see most of the main page – you can see the question, the final answer, and the Chain of Thought that got us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At this point you might guess that </a:t>
            </a:r>
            <a:r>
              <a:rPr lang="en-AU" dirty="0" err="1"/>
              <a:t>i</a:t>
            </a:r>
            <a:r>
              <a:rPr lang="en-AU" dirty="0"/>
              <a:t> don’t think these things are as powerful as usually said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eft-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21AC9-5EEA-C248-238D-FEE9C350ED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78145" cy="6858001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8E26F-C306-8FF9-829D-B0DAB493D56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1E0108D-72C5-279F-6967-38815179F4B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502753" y="2942630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047F2-88EC-54B3-3B2A-8799947D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96215"/>
            <a:ext cx="6998513" cy="3477912"/>
          </a:xfrm>
          <a:prstGeom prst="rect">
            <a:avLst/>
          </a:prstGeom>
        </p:spPr>
        <p:txBody>
          <a:bodyPr anchor="b"/>
          <a:lstStyle>
            <a:lvl1pPr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FB1B-0FBA-9568-7448-24AFDE71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101858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EC7CC1D-FAE6-6411-91A2-5A71EFE4D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808439"/>
            <a:ext cx="2078038" cy="339726"/>
          </a:xfrm>
        </p:spPr>
        <p:txBody>
          <a:bodyPr anchor="ctr"/>
          <a:lstStyle>
            <a:lvl1pPr algn="l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9788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75AA7C9-9F5E-BB14-64CD-7DF2C9D3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7511A7C-3DDE-FE4A-41BA-E48859B337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0620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1D9A8B-43D0-B7A1-18CA-F5A254EB956C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C3C0C63-0914-4D11-2288-29C2870FC7E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74E1745-98E5-A751-607F-83012B14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5F5603C-9F4B-F7B3-A8DD-0DD03F4B0F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3918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9FF240-218A-1F87-E222-3C19F85A30C3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F3B8B9C-8BF6-08D1-715C-2C802E7C927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6CBB63-A25F-0D10-112B-8DC82834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9515E6D-09DB-F38D-286A-37B033B2E7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89780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978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E384C3D-D60D-0617-7510-11F47AE6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7F29EC4-482D-3021-F5C9-214D79264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93804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1FA32F-1D61-FB7E-2047-1D89E08F0B0F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7411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480D4CF-1493-82D1-D58E-83E133F4A42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0FCD91-4149-929A-B01B-FF588F33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C47F9D1-65C8-4F27-4D2F-ED56D1CB77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90998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lementary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E27981A-F907-8691-F57D-FC41E0146AE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50863" y="3150893"/>
            <a:ext cx="9881610" cy="2447268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65D1D9-5621-95F1-AA74-7A93B8CC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2D9B55A-6836-6B2B-A143-4C12CB83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FF52B5D-ED3E-743A-34D0-2255325B67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AFEE-EDB9-4B2E-24D9-D4052FE205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99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1" y="0"/>
            <a:ext cx="6096001" cy="616226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EF6673-A2C8-14FE-1C1D-6C78A0FDCD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AACCE1-D21C-7C2D-51DC-24F6762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38" y="550718"/>
            <a:ext cx="5040000" cy="14384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F3B746-224E-C7DF-957A-09B1AED4356B}"/>
              </a:ext>
            </a:extLst>
          </p:cNvPr>
          <p:cNvSpPr txBox="1">
            <a:spLocks/>
          </p:cNvSpPr>
          <p:nvPr userDrawn="1"/>
        </p:nvSpPr>
        <p:spPr>
          <a:xfrm>
            <a:off x="570490" y="6320628"/>
            <a:ext cx="52351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1C9C97-FBC0-476F-C9D4-CAF20D37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999611F-7553-F7AD-4D88-1F3BB91A11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5AB907A-E973-6A1F-D412-CBBC042027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45B757C-EEC4-77BC-A556-73911C3DAA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&lt;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01512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096000" cy="61490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FC27F4-BDC7-0620-CE7E-77F4B627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0D8E522-B996-3F83-FBBD-EB5E64ACC10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3150892"/>
            <a:ext cx="5040000" cy="2173249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6922CD9-3286-39E5-EFE8-B74E56EB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D698752-83B1-862C-708B-FF9274A9B6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81BB803-728D-3A68-C387-60135EF495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BF1EC67-1310-F15D-1A8D-6BD645AC07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408120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601139" y="999448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F8E29-DF24-79E2-4A37-EE81C39FC67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59448"/>
            <a:ext cx="5034040" cy="2157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AB300B-9447-BBB1-61A4-B3F72259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58EE91-CC7F-3EEC-F273-3FF3D4D1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400AC347-B39B-EA6B-004A-3B73F8394E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0BC0DB-561C-3CE3-6103-4DB4E7048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8831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1ACEE9-7EF9-8BC5-1418-C7BAE26999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166982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858586" y="-845925"/>
            <a:ext cx="6448174" cy="644817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58424B-D433-46A3-6D8E-49B2AF5DD7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2413" y="561109"/>
            <a:ext cx="5038725" cy="1428029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FE8B82D-E70B-7717-4563-72F5215A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9880C0-CED3-C10D-6EA5-1728093ABB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BD98DF6-21C1-9E1C-9A1C-693A1992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2E39AD-5DE3-DCDD-6EE9-E51953BB5A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EED10-6D88-DBFB-F98E-953219D782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^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3639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A6AB59-C529-2FC6-134C-F0AA1726B15F}"/>
              </a:ext>
            </a:extLst>
          </p:cNvPr>
          <p:cNvSpPr/>
          <p:nvPr userDrawn="1"/>
        </p:nvSpPr>
        <p:spPr>
          <a:xfrm>
            <a:off x="0" y="0"/>
            <a:ext cx="12200351" cy="6858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8ECE9-05FD-CBED-8903-2A82070D4D5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FA43-0345-8ECF-20FA-79EBE233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286668"/>
            <a:ext cx="8640000" cy="1440000"/>
          </a:xfrm>
          <a:prstGeom prst="rect">
            <a:avLst/>
          </a:prstGeom>
        </p:spPr>
        <p:txBody>
          <a:bodyPr wrap="square" anchor="ctr"/>
          <a:lstStyle>
            <a:lvl1pPr algn="ctr"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05099B2-88E9-19C9-F23E-AACCD138B90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88686" y="2935822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F76AA-C4B0-6A33-69A0-0DBDF5AC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254" y="4937977"/>
            <a:ext cx="5763492" cy="72964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D3C4AC-7315-C46A-444A-57F83C1AB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6981" y="5857573"/>
            <a:ext cx="2078038" cy="339725"/>
          </a:xfrm>
        </p:spPr>
        <p:txBody>
          <a:bodyPr/>
          <a:lstStyle>
            <a:lvl1pPr algn="ctr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74094" y="-337909"/>
            <a:ext cx="3642786" cy="36427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5736280" y="2938621"/>
            <a:ext cx="4322120" cy="4322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D7DD849-BF47-47D0-7FAA-E7571B01892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65476"/>
            <a:ext cx="5034040" cy="21519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602EE0F-865B-7DC2-7E55-A4435E30A0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09B7-813D-211B-31EE-65DA6B4C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97CED99-F624-0C8A-06CA-DE0687BC68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903" y="2217738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70356AC-717A-570C-5F51-1E0CB0DAA0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403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54747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7491276" y="3353345"/>
            <a:ext cx="3031036" cy="30310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73C938E-5E20-4C63-1C45-EAA3CF90EC7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891081" y="2226445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DEF1AAB-2B14-13E0-F78C-1943F8D7AF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156390" y="-609229"/>
            <a:ext cx="3800511" cy="3800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8010E042-0622-2F0C-C534-D9E81EEB8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8799632-0014-5D9B-FB42-2F3BDA770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D52316-4233-EE24-7823-0C993C7C5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863" y="2204625"/>
            <a:ext cx="1914041" cy="286716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663316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AE2789E-B665-3D38-570C-C16777F540FF}"/>
              </a:ext>
            </a:extLst>
          </p:cNvPr>
          <p:cNvSpPr>
            <a:spLocks noGrp="1" noChangeAspect="1"/>
          </p:cNvSpPr>
          <p:nvPr>
            <p:ph type="pic" idx="10" hasCustomPrompt="1"/>
          </p:nvPr>
        </p:nvSpPr>
        <p:spPr>
          <a:xfrm>
            <a:off x="6000125" y="4251923"/>
            <a:ext cx="3200066" cy="320006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74FAA3B-9692-72E8-7EF5-FEA14814152A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8875653" y="2872011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DBCF0E-4758-31C3-787D-9083200CD18D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853065" y="2195943"/>
            <a:ext cx="5082389" cy="5082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73527AC-0FC3-B52E-CE36-8A4A56318B5A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543799" y="367747"/>
            <a:ext cx="3656392" cy="36563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A66F8A5-4B83-8DF6-C2DB-A1A051D839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7096" y="563771"/>
            <a:ext cx="1914041" cy="2159552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2623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9E26-D78C-5FBC-6441-0FCCBE982A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614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 baseline="0">
                <a:solidFill>
                  <a:srgbClr val="FAF6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2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sation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BEBE7-03D9-4B5E-D8BF-F9C4E3297352}"/>
              </a:ext>
            </a:extLst>
          </p:cNvPr>
          <p:cNvSpPr/>
          <p:nvPr userDrawn="1"/>
        </p:nvSpPr>
        <p:spPr>
          <a:xfrm>
            <a:off x="3238821" y="2010194"/>
            <a:ext cx="2453293" cy="92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NEGU – we never ever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give up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08405-656F-5022-0DA9-A98CC97C077A}"/>
              </a:ext>
            </a:extLst>
          </p:cNvPr>
          <p:cNvSpPr/>
          <p:nvPr userDrawn="1"/>
        </p:nvSpPr>
        <p:spPr>
          <a:xfrm>
            <a:off x="550863" y="3446393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Support each other,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always be kind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7022E-1434-EC00-4327-A2868386B3AE}"/>
              </a:ext>
            </a:extLst>
          </p:cNvPr>
          <p:cNvSpPr/>
          <p:nvPr userDrawn="1"/>
        </p:nvSpPr>
        <p:spPr>
          <a:xfrm>
            <a:off x="903679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</a:t>
            </a:r>
            <a:r>
              <a:rPr lang="en-AU" sz="26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3F61-9691-0DF0-292E-94226C1041CA}"/>
              </a:ext>
            </a:extLst>
          </p:cNvPr>
          <p:cNvSpPr/>
          <p:nvPr userDrawn="1"/>
        </p:nvSpPr>
        <p:spPr>
          <a:xfrm>
            <a:off x="550863" y="488085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8AA83-F7AC-D5A4-BDE3-3F465C5FBED6}"/>
              </a:ext>
            </a:extLst>
          </p:cNvPr>
          <p:cNvSpPr/>
          <p:nvPr userDrawn="1"/>
        </p:nvSpPr>
        <p:spPr>
          <a:xfrm>
            <a:off x="3238821" y="4896841"/>
            <a:ext cx="2453292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Always be uncomfortable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with your level of challenge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E94C0-7646-1BDF-985C-3849FDB05664}"/>
              </a:ext>
            </a:extLst>
          </p:cNvPr>
          <p:cNvSpPr/>
          <p:nvPr userDrawn="1"/>
        </p:nvSpPr>
        <p:spPr>
          <a:xfrm>
            <a:off x="323882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things better, faster, cheaper, safer.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C57A4-7483-E993-46D8-4D8ACDACA762}"/>
              </a:ext>
            </a:extLst>
          </p:cNvPr>
          <p:cNvSpPr/>
          <p:nvPr userDrawn="1"/>
        </p:nvSpPr>
        <p:spPr>
          <a:xfrm>
            <a:off x="550863" y="1994207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</a:t>
            </a:r>
            <a:r>
              <a:rPr lang="en-AU" sz="26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vulnerable, take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risks to trust others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4C109-7222-3DD6-BE6E-60303C96682D}"/>
              </a:ext>
            </a:extLst>
          </p:cNvPr>
          <p:cNvSpPr/>
          <p:nvPr userDrawn="1"/>
        </p:nvSpPr>
        <p:spPr>
          <a:xfrm>
            <a:off x="9036792" y="201019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the most positive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person in the room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B9082-ED04-493A-B4B3-1CF8573BAA7D}"/>
              </a:ext>
            </a:extLst>
          </p:cNvPr>
          <p:cNvSpPr/>
          <p:nvPr userDrawn="1"/>
        </p:nvSpPr>
        <p:spPr>
          <a:xfrm>
            <a:off x="6135335" y="1994207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Go to your leader for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advice, not permission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57E9E-288D-EFE5-5C41-AE7C8536F756}"/>
              </a:ext>
            </a:extLst>
          </p:cNvPr>
          <p:cNvSpPr/>
          <p:nvPr userDrawn="1"/>
        </p:nvSpPr>
        <p:spPr>
          <a:xfrm>
            <a:off x="6140279" y="3446393"/>
            <a:ext cx="2391464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800" b="0" i="0" dirty="0">
                <a:latin typeface="Founders Grotesk Regular" panose="020B0503030202060203" pitchFamily="34" charset="77"/>
              </a:rPr>
              <a:t>breakthroughs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D3F8F-4557-1305-0ED0-F45100AC386D}"/>
              </a:ext>
            </a:extLst>
          </p:cNvPr>
          <p:cNvSpPr txBox="1"/>
          <p:nvPr userDrawn="1"/>
        </p:nvSpPr>
        <p:spPr>
          <a:xfrm>
            <a:off x="550863" y="557488"/>
            <a:ext cx="5584472" cy="143164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sz="4800" dirty="0">
                <a:latin typeface="Founders Grotesk X-Cond Bold" panose="020B0803030202060203" pitchFamily="34" charset="77"/>
              </a:rPr>
              <a:t>MINDEROO FOUNDATION </a:t>
            </a:r>
            <a:br>
              <a:rPr lang="en-US" sz="4800" dirty="0">
                <a:latin typeface="Founders Grotesk X-Cond Bold" panose="020B0803030202060203" pitchFamily="34" charset="77"/>
              </a:rPr>
            </a:br>
            <a:r>
              <a:rPr lang="en-US" sz="4800" dirty="0">
                <a:latin typeface="Founders Grotesk X-Cond Bold" panose="020B0803030202060203" pitchFamily="34" charset="77"/>
              </a:rPr>
              <a:t>IS DRIVEN BY THESE VALUES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847AA30-20BA-42B9-34EC-20B391D23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4666AB9-DE51-1650-F40F-1F639E2AF7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7573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64AE22-6A44-375E-6E63-7805AAA627C3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12C32-43D3-A17D-0E52-051A2577D131}"/>
              </a:ext>
            </a:extLst>
          </p:cNvPr>
          <p:cNvSpPr/>
          <p:nvPr userDrawn="1"/>
        </p:nvSpPr>
        <p:spPr>
          <a:xfrm>
            <a:off x="0" y="3429000"/>
            <a:ext cx="12192000" cy="3449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CE2174B-9ACE-FDB9-81DD-5C181A879980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492593" y="2607831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44EF18F-AC18-CABD-F64D-56CF683AE6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5996313"/>
            <a:ext cx="2893146" cy="388603"/>
          </a:xfrm>
          <a:prstGeom prst="rect">
            <a:avLst/>
          </a:prstGeom>
        </p:spPr>
        <p:txBody>
          <a:bodyPr wrap="square" anchor="ctr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400" b="0" i="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noProof="0" dirty="0"/>
              <a:t>minderoo.org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3D7906-4F2F-1EA7-659F-9921BABFF43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49427" y="5996310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PO Box 3155, Broadway Nedlands, Western Australia 6009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7F1FE6F-26DF-336C-1FCC-962FC8DA840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747991" y="5996311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hello@minderoo.org</a:t>
            </a:r>
          </a:p>
          <a:p>
            <a:r>
              <a:rPr lang="en-AU" dirty="0">
                <a:effectLst/>
                <a:latin typeface="Founders Grotesk Regular" panose="020B0503030202060203" pitchFamily="34" charset="77"/>
              </a:rPr>
              <a:t>+61 8 6460 4949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7631E-6754-6314-2020-A39A567431E9}"/>
              </a:ext>
            </a:extLst>
          </p:cNvPr>
          <p:cNvSpPr txBox="1"/>
          <p:nvPr userDrawn="1"/>
        </p:nvSpPr>
        <p:spPr>
          <a:xfrm>
            <a:off x="340155" y="2607831"/>
            <a:ext cx="4005470" cy="132343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GB" sz="8000" dirty="0">
                <a:latin typeface="Founders Grotesk X-Cond Bold" panose="020B0803030202060203" pitchFamily="34" charset="77"/>
              </a:rPr>
              <a:t>THANK YOU</a:t>
            </a:r>
            <a:endParaRPr lang="en-US" sz="8000" dirty="0">
              <a:latin typeface="Founders Grotesk X-Cond Bold" panose="020B08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897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595944"/>
            <a:ext cx="8997657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/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5" y="1197269"/>
            <a:ext cx="8997657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1429" y="1009866"/>
            <a:ext cx="1583588" cy="1583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A06D5B-6DDB-4AD3-8341-97F9B752166F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1B8D489-3717-45C3-9895-79B3F9893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1C03072-11B3-4C96-B10C-7372DED324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70001 w 12195175"/>
              <a:gd name="connsiteY0" fmla="*/ 270000 h 6859588"/>
              <a:gd name="connsiteX1" fmla="*/ 270001 w 12195175"/>
              <a:gd name="connsiteY1" fmla="*/ 6589588 h 6859588"/>
              <a:gd name="connsiteX2" fmla="*/ 11925175 w 12195175"/>
              <a:gd name="connsiteY2" fmla="*/ 6589588 h 6859588"/>
              <a:gd name="connsiteX3" fmla="*/ 11925175 w 12195175"/>
              <a:gd name="connsiteY3" fmla="*/ 270000 h 6859588"/>
              <a:gd name="connsiteX4" fmla="*/ 11925175 w 12195175"/>
              <a:gd name="connsiteY4" fmla="*/ 0 h 6859588"/>
              <a:gd name="connsiteX5" fmla="*/ 12195175 w 12195175"/>
              <a:gd name="connsiteY5" fmla="*/ 0 h 6859588"/>
              <a:gd name="connsiteX6" fmla="*/ 12195175 w 12195175"/>
              <a:gd name="connsiteY6" fmla="*/ 0 h 6859588"/>
              <a:gd name="connsiteX7" fmla="*/ 12195175 w 12195175"/>
              <a:gd name="connsiteY7" fmla="*/ 270000 h 6859588"/>
              <a:gd name="connsiteX8" fmla="*/ 12195175 w 12195175"/>
              <a:gd name="connsiteY8" fmla="*/ 6589588 h 6859588"/>
              <a:gd name="connsiteX9" fmla="*/ 12195175 w 12195175"/>
              <a:gd name="connsiteY9" fmla="*/ 6858000 h 6859588"/>
              <a:gd name="connsiteX10" fmla="*/ 12195175 w 12195175"/>
              <a:gd name="connsiteY10" fmla="*/ 6859588 h 6859588"/>
              <a:gd name="connsiteX11" fmla="*/ 0 w 12195175"/>
              <a:gd name="connsiteY11" fmla="*/ 6859588 h 6859588"/>
              <a:gd name="connsiteX12" fmla="*/ 0 w 12195175"/>
              <a:gd name="connsiteY12" fmla="*/ 6589588 h 6859588"/>
              <a:gd name="connsiteX13" fmla="*/ 1 w 12195175"/>
              <a:gd name="connsiteY13" fmla="*/ 6589588 h 6859588"/>
              <a:gd name="connsiteX14" fmla="*/ 1 w 12195175"/>
              <a:gd name="connsiteY14" fmla="*/ 270000 h 6859588"/>
              <a:gd name="connsiteX15" fmla="*/ 1 w 12195175"/>
              <a:gd name="connsiteY15" fmla="*/ 0 h 6859588"/>
              <a:gd name="connsiteX16" fmla="*/ 270001 w 12195175"/>
              <a:gd name="connsiteY16" fmla="*/ 0 h 6859588"/>
              <a:gd name="connsiteX17" fmla="*/ 11925175 w 12195175"/>
              <a:gd name="connsiteY17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5175" h="6859588">
                <a:moveTo>
                  <a:pt x="270001" y="270000"/>
                </a:moveTo>
                <a:lnTo>
                  <a:pt x="270001" y="6589588"/>
                </a:lnTo>
                <a:lnTo>
                  <a:pt x="11925175" y="6589588"/>
                </a:lnTo>
                <a:lnTo>
                  <a:pt x="11925175" y="270000"/>
                </a:lnTo>
                <a:close/>
                <a:moveTo>
                  <a:pt x="11925175" y="0"/>
                </a:moveTo>
                <a:lnTo>
                  <a:pt x="12195175" y="0"/>
                </a:lnTo>
                <a:lnTo>
                  <a:pt x="12195175" y="0"/>
                </a:lnTo>
                <a:lnTo>
                  <a:pt x="12195175" y="270000"/>
                </a:lnTo>
                <a:lnTo>
                  <a:pt x="12195175" y="6589588"/>
                </a:lnTo>
                <a:lnTo>
                  <a:pt x="12195175" y="6858000"/>
                </a:lnTo>
                <a:lnTo>
                  <a:pt x="12195175" y="6859588"/>
                </a:lnTo>
                <a:lnTo>
                  <a:pt x="0" y="6859588"/>
                </a:lnTo>
                <a:lnTo>
                  <a:pt x="0" y="6589588"/>
                </a:lnTo>
                <a:lnTo>
                  <a:pt x="1" y="6589588"/>
                </a:lnTo>
                <a:lnTo>
                  <a:pt x="1" y="270000"/>
                </a:lnTo>
                <a:lnTo>
                  <a:pt x="1" y="0"/>
                </a:lnTo>
                <a:lnTo>
                  <a:pt x="270001" y="0"/>
                </a:lnTo>
                <a:lnTo>
                  <a:pt x="11925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376360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9359124" cy="663955"/>
          </a:xfrm>
        </p:spPr>
        <p:txBody>
          <a:bodyPr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53287"/>
            <a:ext cx="935912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1007486"/>
            <a:ext cx="1583588" cy="1583633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298B7C8-CC39-45E8-A1E3-C4C28878E5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92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4630116"/>
            <a:ext cx="12192000" cy="222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1203067"/>
            <a:ext cx="11087388" cy="663955"/>
          </a:xfrm>
        </p:spPr>
        <p:txBody>
          <a:bodyPr wrap="square" tIns="72000" anchor="b">
            <a:spAutoFit/>
          </a:bodyPr>
          <a:lstStyle>
            <a:lvl1pPr algn="ctr"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778960"/>
            <a:ext cx="11087388" cy="448925"/>
          </a:xfrm>
        </p:spPr>
        <p:txBody>
          <a:bodyPr tIns="72000">
            <a:noAutofit/>
          </a:bodyPr>
          <a:lstStyle>
            <a:lvl1pPr marL="0" indent="0" algn="ctr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668E65A-E6E3-4928-AAB0-EF1D5C7B5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206" y="3839522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B9506E-7BAA-4B3B-9B17-5993CBDFC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9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5058417"/>
            <a:ext cx="12192000" cy="1799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5100" y="5328478"/>
            <a:ext cx="9273021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927337"/>
            <a:ext cx="9273021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5940" y="4272438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7D6E1B-C5AC-4FFD-A1E3-0FD81B01FE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313" y="477727"/>
            <a:ext cx="7906381" cy="435499"/>
          </a:xfrm>
        </p:spPr>
        <p:txBody>
          <a:bodyPr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93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79E06E-0FFA-919B-A34C-9283513B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97076"/>
            <a:ext cx="5040000" cy="143986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14A3C9-D472-2477-3FB9-97D7AB08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3436939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73594D7-CB35-6940-3094-CB4B3A0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58542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3428206"/>
            <a:ext cx="12192000" cy="3428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39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3722FC-7945-4C8F-B7FC-356F39AA6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00" y="4724844"/>
            <a:ext cx="11074594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AD6C1DE-8F73-4300-9CA1-0F2A9E3AEF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323703"/>
            <a:ext cx="1107459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1E8BA9E-35D6-40AB-BD81-D22FD41CDB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84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34282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621338"/>
            <a:ext cx="11087388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205686"/>
            <a:ext cx="11087388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064B22-8CD4-4D6E-8721-D038CDCE54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5543693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4868827"/>
            <a:ext cx="1583588" cy="158363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531951F-8165-4416-A92D-DCA412E19D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eutral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B0CB10-70CD-0E41-86DA-6F3B0D54E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E4C470-7218-044A-A5B8-57B137EE70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6915BDA-F4D9-5E4C-8710-DDA0FF176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E55AB6-1616-D848-BB28-A9C18AAAC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en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030FC9A-290B-0945-A119-1344B7157E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7677C4-7F1F-8A41-8D7B-81CE0A8A75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92F75C-4930-6747-BFA1-B1C2186D6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C0F097E-5005-934F-8021-738A915CC6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</p:spTree>
    <p:extLst>
      <p:ext uri="{BB962C8B-B14F-4D97-AF65-F5344CB8AC3E}">
        <p14:creationId xmlns:p14="http://schemas.microsoft.com/office/powerpoint/2010/main" val="169868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5FEB0F-E7CB-46CF-920B-60E8ABDEF1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EAD6A-B060-42ED-85F2-16BC9F9D0A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A9DA398-06C3-4A1F-83DA-D140A8129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3D62D-8E10-4C7D-A5FD-142225C28E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14594C-17FA-704B-A8DC-296D2715766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86782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1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4D9E0-8B52-4882-AB8E-A319EC5340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B1E4A42-8FDA-420B-9F5C-D590E410E0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D2496-37A8-4E10-867B-CD59CA8A82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962ABEE-52BC-AB4C-9575-0512B84813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C6E071-1A48-8143-A823-81946FA046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CE7422-D1BF-FA4C-9138-9338C1858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23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2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5213"/>
            <a:ext cx="12192000" cy="7727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9143157" cy="1236227"/>
          </a:xfrm>
        </p:spPr>
        <p:txBody>
          <a:bodyPr/>
          <a:lstStyle>
            <a:lvl1pPr>
              <a:defRPr>
                <a:latin typeface="Founders Grotesk X-Cond Bold" panose="020B0803030202060203" pitchFamily="34" charset="77"/>
              </a:defRPr>
            </a:lvl1pPr>
          </a:lstStyle>
          <a:p>
            <a:r>
              <a:rPr lang="en-GB"/>
              <a:t>CLICK TO EDIT MASTER TITLE </a:t>
            </a:r>
            <a:br>
              <a:rPr lang="en-GB"/>
            </a:br>
            <a:r>
              <a:rPr lang="en-GB"/>
              <a:t>STYLE</a:t>
            </a:r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1F4AC3-B71E-4FF8-8A61-0A00890AA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79CAB-0993-4EC1-9AFD-D88372C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0A1FF9-1B82-CE41-B953-1E9799D6F2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5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3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4179"/>
            <a:ext cx="12192000" cy="773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10038F-B492-4CF2-B58E-2EDCFD758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313B1-CE2A-4BBC-8DEC-8627501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BB5001-5771-334C-83FC-F3CE717BF5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FA869BC-CCCA-154A-9909-D787F6107F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65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Lar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D6E61-5F09-423F-B6AA-DBC7EB0F5B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477728"/>
            <a:ext cx="11087388" cy="5759703"/>
          </a:xfrm>
        </p:spPr>
        <p:txBody>
          <a:bodyPr anchor="ctr"/>
          <a:lstStyle>
            <a:lvl1pPr algn="ctr">
              <a:defRPr lang="en-US" sz="59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1pPr>
            <a:lvl2pPr marL="357081" indent="-357081" algn="ctr">
              <a:defRPr lang="en-US" sz="61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>
                <a:latin typeface="Founders Grotesk X-Cond Bold" panose="020B0803030202060203" pitchFamily="34" charset="77"/>
              </a:defRPr>
            </a:lvl5pPr>
          </a:lstStyle>
          <a:p>
            <a:pPr marL="0" lvl="0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SECOND LEVEL</a:t>
            </a:r>
          </a:p>
          <a:p>
            <a:pPr marL="0" lvl="2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Third level</a:t>
            </a:r>
          </a:p>
          <a:p>
            <a:pPr marL="0" lvl="3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Fourth level</a:t>
            </a:r>
          </a:p>
          <a:p>
            <a:pPr marL="0" lvl="4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19ECE6-C0CE-7758-F6A5-D533F7D5D3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8420610" cy="2606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7168997-D78B-9106-C629-05FF5F58FF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F77211D-74EF-CB9F-37D1-8450E762FD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2229281"/>
            <a:ext cx="8420610" cy="703733"/>
          </a:xfrm>
        </p:spPr>
        <p:txBody>
          <a:bodyPr anchor="ctr"/>
          <a:lstStyle>
            <a:lvl1pPr>
              <a:lnSpc>
                <a:spcPts val="3400"/>
              </a:lnSpc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76BED8F-AF3D-9BBD-D0C0-EFD6EF6136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404B7A-5CED-D586-D716-1266B617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64647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477728"/>
            <a:ext cx="11087389" cy="5759703"/>
          </a:xfrm>
        </p:spPr>
        <p:txBody>
          <a:bodyPr anchor="ctr">
            <a:normAutofit/>
          </a:bodyPr>
          <a:lstStyle>
            <a:lvl1pPr algn="ctr">
              <a:defRPr lang="en-AU" sz="3199" noProof="0" dirty="0">
                <a:solidFill>
                  <a:schemeClr val="tx1"/>
                </a:solidFill>
              </a:defRPr>
            </a:lvl1pPr>
            <a:lvl2pPr algn="ctr">
              <a:defRPr lang="en-AU" sz="3199" noProof="0" dirty="0">
                <a:solidFill>
                  <a:schemeClr val="tx1"/>
                </a:solidFill>
              </a:defRPr>
            </a:lvl2pPr>
            <a:lvl3pPr algn="ctr">
              <a:defRPr lang="en-AU" sz="3199" noProof="0" dirty="0">
                <a:solidFill>
                  <a:schemeClr val="tx1"/>
                </a:solidFill>
              </a:defRPr>
            </a:lvl3pPr>
            <a:lvl4pPr algn="ctr">
              <a:defRPr lang="en-AU" sz="3199" noProof="0" dirty="0">
                <a:solidFill>
                  <a:schemeClr val="tx1"/>
                </a:solidFill>
              </a:defRPr>
            </a:lvl4pPr>
            <a:lvl5pPr marL="0" marR="0" indent="0" algn="ctr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solidFill>
                  <a:schemeClr val="accent1"/>
                </a:solidFill>
              </a:defRPr>
            </a:lvl5pPr>
            <a:lvl6pPr algn="ctr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>
                <a:solidFill>
                  <a:schemeClr val="accent1"/>
                </a:solidFill>
              </a:defRPr>
            </a:lvl6pPr>
            <a:lvl7pPr algn="ctr">
              <a:defRPr lang="en-AU" noProof="0" dirty="0">
                <a:solidFill>
                  <a:schemeClr val="tx1"/>
                </a:solidFill>
              </a:defRPr>
            </a:lvl7pPr>
            <a:lvl8pPr algn="ctr">
              <a:defRPr lang="en-AU" noProof="0" dirty="0">
                <a:solidFill>
                  <a:schemeClr val="tx1"/>
                </a:solidFill>
              </a:defRPr>
            </a:lvl8pPr>
            <a:lvl9pPr algn="ctr">
              <a:defRPr lang="en-AU" noProof="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3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Valu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8923A-C138-42A0-A36B-DB2999780437}"/>
              </a:ext>
            </a:extLst>
          </p:cNvPr>
          <p:cNvSpPr/>
          <p:nvPr userDrawn="1"/>
        </p:nvSpPr>
        <p:spPr>
          <a:xfrm>
            <a:off x="552305" y="488504"/>
            <a:ext cx="9719071" cy="125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088449" rtl="0" eaLnBrk="1" latinLnBrk="0" hangingPunct="1">
              <a:lnSpc>
                <a:spcPct val="62000"/>
              </a:lnSpc>
              <a:spcBef>
                <a:spcPct val="0"/>
              </a:spcBef>
              <a:buNone/>
            </a:pP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MINDEROO FOUNDATION </a:t>
            </a:r>
            <a:b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</a:b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IS DRIVEN BY THESE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74A95-0E33-44EC-9FE1-06F1E2E938E1}"/>
              </a:ext>
            </a:extLst>
          </p:cNvPr>
          <p:cNvSpPr/>
          <p:nvPr userDrawn="1"/>
        </p:nvSpPr>
        <p:spPr>
          <a:xfrm>
            <a:off x="3121168" y="2205147"/>
            <a:ext cx="2841091" cy="927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NEGU – we never ever give up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754D-CB4F-4C8A-BC1F-7B4392F8C6FA}"/>
              </a:ext>
            </a:extLst>
          </p:cNvPr>
          <p:cNvSpPr/>
          <p:nvPr userDrawn="1"/>
        </p:nvSpPr>
        <p:spPr>
          <a:xfrm>
            <a:off x="552305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Support each other,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always be kind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8E8D4-1A93-4CEE-BE5B-CCFD96112E5C}"/>
              </a:ext>
            </a:extLst>
          </p:cNvPr>
          <p:cNvSpPr/>
          <p:nvPr userDrawn="1"/>
        </p:nvSpPr>
        <p:spPr>
          <a:xfrm>
            <a:off x="9573541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3B0F-00CE-4675-8EF6-38C4B136A583}"/>
              </a:ext>
            </a:extLst>
          </p:cNvPr>
          <p:cNvSpPr/>
          <p:nvPr userDrawn="1"/>
        </p:nvSpPr>
        <p:spPr>
          <a:xfrm>
            <a:off x="529842" y="5111045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BE9D0-3ED3-405F-9672-001C68D744A0}"/>
              </a:ext>
            </a:extLst>
          </p:cNvPr>
          <p:cNvSpPr/>
          <p:nvPr userDrawn="1"/>
        </p:nvSpPr>
        <p:spPr>
          <a:xfrm>
            <a:off x="3106341" y="5111045"/>
            <a:ext cx="2452654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Always be uncomfortable with your level of challenge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5DD87-B09B-4482-8649-677E16236EFD}"/>
              </a:ext>
            </a:extLst>
          </p:cNvPr>
          <p:cNvSpPr/>
          <p:nvPr userDrawn="1"/>
        </p:nvSpPr>
        <p:spPr>
          <a:xfrm>
            <a:off x="3106340" y="3769230"/>
            <a:ext cx="2855919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do things better, faster, cheaper, safer.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2708E-27C7-2249-9631-0BD3F44D07E0}"/>
              </a:ext>
            </a:extLst>
          </p:cNvPr>
          <p:cNvSpPr/>
          <p:nvPr userDrawn="1"/>
        </p:nvSpPr>
        <p:spPr>
          <a:xfrm>
            <a:off x="552305" y="2205147"/>
            <a:ext cx="2244153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 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vulnerable, take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risks to trust others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45602-CFC0-F340-8B4E-B6619043BC10}"/>
              </a:ext>
            </a:extLst>
          </p:cNvPr>
          <p:cNvSpPr/>
          <p:nvPr userDrawn="1"/>
        </p:nvSpPr>
        <p:spPr>
          <a:xfrm>
            <a:off x="9570873" y="220589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the most positive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person in the room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B8A55-153B-B74F-B96A-4055472F7ACC}"/>
              </a:ext>
            </a:extLst>
          </p:cNvPr>
          <p:cNvSpPr/>
          <p:nvPr userDrawn="1"/>
        </p:nvSpPr>
        <p:spPr>
          <a:xfrm>
            <a:off x="6504440" y="2205147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Go to your leader for advice, not permission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B028F-A83C-E949-9686-26D2EF973F70}"/>
              </a:ext>
            </a:extLst>
          </p:cNvPr>
          <p:cNvSpPr/>
          <p:nvPr userDrawn="1"/>
        </p:nvSpPr>
        <p:spPr>
          <a:xfrm>
            <a:off x="6504440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799" b="0" i="0">
                <a:latin typeface="Founders Grotesk Regular" panose="020B0503030202060203" pitchFamily="34" charset="77"/>
              </a:rPr>
              <a:t>breakthroughs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838E6F8-3545-494C-BF93-7B7DFF34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EE72DD-C074-F746-9E32-387CEE0D392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98444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3 colum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3" spcCol="270000">
            <a:normAutofit/>
          </a:bodyPr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 lang="en-AU" noProof="0" dirty="0"/>
            </a:lvl7pPr>
            <a:lvl8pPr>
              <a:defRPr lang="en-AU" noProof="0" dirty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260E0-5221-4B27-9EF1-81B7C18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5278-8FE3-48E8-84B4-DD029B8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99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6" y="2204528"/>
            <a:ext cx="11087388" cy="1889562"/>
          </a:xfrm>
        </p:spPr>
        <p:txBody>
          <a:bodyPr/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52306" y="4347868"/>
            <a:ext cx="11087388" cy="1889562"/>
          </a:xfrm>
        </p:spPr>
        <p:txBody>
          <a:bodyPr/>
          <a:lstStyle>
            <a:lvl1pPr>
              <a:defRPr lang="en-AU" noProof="0"/>
            </a:lvl1pPr>
            <a:lvl2pPr>
              <a:defRPr lang="en-AU" noProof="0"/>
            </a:lvl2pPr>
            <a:lvl3pPr>
              <a:defRPr lang="en-AU" noProof="0"/>
            </a:lvl3pPr>
            <a:lvl4pPr>
              <a:defRPr lang="en-AU" noProof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93340-A4DA-41DB-A575-9CAEA3BB6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2491C-45A9-417D-87B4-332CD2C00F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21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9978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28576-2B5A-4E7A-A047-7BF9B3C74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D8E9-EBC8-437D-A387-6FED6EDFC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26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6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811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51FE07-2B8D-4940-9690-D5DE010DEA2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26559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A619-4CF5-4EB8-B588-64A6855AD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B3BFF2-003A-2841-B50A-598A2DB43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42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705806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055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CB2C5-91F6-4A21-983F-1E707EAE0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64496" y="2207115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7EE5B-BF44-BF44-AE36-1F93EF883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50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96268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2306" y="220629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BD8E-5942-4825-B072-A5E824422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FA95F-E04A-614C-BC44-165E6F35F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5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5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12091" y="220452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178CAC-48E1-444E-B6A0-C8BA569F4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07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D7E105-1B9A-3C9C-9DE0-105800F221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222103-271F-35FB-63B0-BC5E575BA99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2" y="3171792"/>
            <a:ext cx="504000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F584E700-6FED-E36A-7346-861C0BA8D8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3171792"/>
            <a:ext cx="502095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6DEEC91-BD14-0694-31AE-3B6FD1EEC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2231522-50C5-879E-5E0E-31C319727F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FA5A2A-0EAA-1622-EFE7-A8D0097E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EEF1898-A81A-406E-CF8E-4218F3FDF3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702368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5851A-AE65-DD4A-B5A8-064B624D6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</a:t>
            </a:r>
            <a:br>
              <a:rPr lang="en-GB"/>
            </a:br>
            <a:r>
              <a:rPr lang="en-GB"/>
              <a:t>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7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urv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5313" y="0"/>
            <a:ext cx="5716686" cy="6858000"/>
          </a:xfrm>
          <a:custGeom>
            <a:avLst/>
            <a:gdLst>
              <a:gd name="connsiteX0" fmla="*/ 0 w 3793332"/>
              <a:gd name="connsiteY0" fmla="*/ 0 h 6859588"/>
              <a:gd name="connsiteX1" fmla="*/ 3793332 w 3793332"/>
              <a:gd name="connsiteY1" fmla="*/ 0 h 6859588"/>
              <a:gd name="connsiteX2" fmla="*/ 3793332 w 3793332"/>
              <a:gd name="connsiteY2" fmla="*/ 6859588 h 6859588"/>
              <a:gd name="connsiteX3" fmla="*/ 0 w 3793332"/>
              <a:gd name="connsiteY3" fmla="*/ 6859588 h 6859588"/>
              <a:gd name="connsiteX4" fmla="*/ 0 w 3793332"/>
              <a:gd name="connsiteY4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8175" h="6859588">
                <a:moveTo>
                  <a:pt x="1924843" y="0"/>
                </a:moveTo>
                <a:lnTo>
                  <a:pt x="5718175" y="0"/>
                </a:lnTo>
                <a:lnTo>
                  <a:pt x="5718175" y="6859588"/>
                </a:lnTo>
                <a:lnTo>
                  <a:pt x="1924843" y="6859588"/>
                </a:lnTo>
                <a:cubicBezTo>
                  <a:pt x="848254" y="6227234"/>
                  <a:pt x="264" y="4890029"/>
                  <a:pt x="0" y="3190875"/>
                </a:cubicBezTo>
                <a:cubicBezTo>
                  <a:pt x="89164" y="1927225"/>
                  <a:pt x="768879" y="692150"/>
                  <a:pt x="19248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056573-E0EB-1243-89AC-D6B4EEB55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99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527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8527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E91FF1E-C1C7-4F28-9E6D-7AE6276F059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52305" y="488504"/>
            <a:ext cx="5422092" cy="54222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09379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3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2D075E9-202A-4C46-ABC4-13C47D2D365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76688" y="2277267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BB04D51-E0FC-441E-BA66-F9661354157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76688" y="4554533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0348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4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11087389" cy="122447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65877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166323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3366768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67214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34167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5"/>
            <a:ext cx="4463334" cy="187737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9271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8F17D60-4828-4EF3-8FE5-D005A66C6A14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532656" y="117399"/>
            <a:ext cx="1655753" cy="165580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4913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75570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351975" y="723766"/>
            <a:ext cx="5477655" cy="54778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-356275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91039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Botto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141376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3069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To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765321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7510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2" y="2717259"/>
            <a:ext cx="5020950" cy="2884643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76949" y="2717260"/>
            <a:ext cx="5020950" cy="2886008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27F1-2998-4F80-F0C4-55E70290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B7A09E2-F23A-79C9-986D-25CBD3A9D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56528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F619-AAA5-4F38-B18C-6FD19400B84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</p:spTree>
    <p:extLst>
      <p:ext uri="{BB962C8B-B14F-4D97-AF65-F5344CB8AC3E}">
        <p14:creationId xmlns:p14="http://schemas.microsoft.com/office/powerpoint/2010/main" val="29119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Logo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CFA1CF-54FF-4977-8B91-F8F53BE7CF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9333" y="5228783"/>
            <a:ext cx="1223641" cy="12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74192-3ECB-4BDC-B69F-8A1943A25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40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2" spcCol="270000">
            <a:noAutofit/>
          </a:bodyPr>
          <a:lstStyle>
            <a:lvl1pPr>
              <a:tabLst>
                <a:tab pos="5380011" algn="r"/>
              </a:tabLst>
              <a:defRPr lang="en-US" dirty="0" smtClean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US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US" dirty="0" smtClean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D86CB-A2C1-4B7E-BA31-0DDBA839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0159-F9E8-435B-B5D7-7EA5818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5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298220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7C748-116E-C21D-4771-CE5FFED60B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2214651"/>
            <a:ext cx="3226095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60BFD4-71E6-8F8E-04E7-9D1E3C2E6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3804" y="2213286"/>
            <a:ext cx="3227701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3" y="3157937"/>
            <a:ext cx="3244734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94752" y="3157937"/>
            <a:ext cx="3244735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7B7D736-D6DE-32F1-0469-7ED301D684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6334" y="2213286"/>
            <a:ext cx="3231746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16EFF046-7CA2-4454-1F4E-5A477BC86DA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76333" y="3157937"/>
            <a:ext cx="3227701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C5E821A-B4D1-9EE4-AB9F-7F2E44E2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B4AF9C7D-381C-05FB-A11A-518515030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6008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8DF7C6C-9FC0-6E45-C588-CA5E1252AA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003F3-9EFF-FB0B-8961-A5D99079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A45D862-D1B5-C06B-DD53-01C7DC69AF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6576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8970-1BFA-6F0A-14CC-BA10129C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1572C8-61E0-0EDB-7354-A01792E4FF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12124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412F44-C401-97BD-5CD9-44EF19A87AAC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DC1371-5303-663B-97E3-88041FC0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2690640"/>
            <a:ext cx="5759450" cy="2881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0DA8B-A9E3-1A4D-F5FD-1480E19E8B9A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D5AE35-08D9-3E29-CC6B-A835C9DC9F0B}"/>
              </a:ext>
            </a:extLst>
          </p:cNvPr>
          <p:cNvSpPr txBox="1">
            <a:spLocks/>
          </p:cNvSpPr>
          <p:nvPr userDrawn="1"/>
        </p:nvSpPr>
        <p:spPr>
          <a:xfrm>
            <a:off x="570490" y="6401192"/>
            <a:ext cx="523510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089C50-470D-D263-C1CE-C7C70A7241D8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45BCC7E-A2D7-5245-52C3-0F13E3CF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117"/>
            <a:ext cx="5040000" cy="14211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A76BF-D340-E757-9691-53EF664F3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41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72" r:id="rId7"/>
    <p:sldLayoutId id="2147483654" r:id="rId8"/>
    <p:sldLayoutId id="2147483655" r:id="rId9"/>
    <p:sldLayoutId id="2147483665" r:id="rId10"/>
    <p:sldLayoutId id="2147483675" r:id="rId11"/>
    <p:sldLayoutId id="2147483674" r:id="rId12"/>
    <p:sldLayoutId id="2147483666" r:id="rId13"/>
    <p:sldLayoutId id="2147483673" r:id="rId14"/>
    <p:sldLayoutId id="2147483667" r:id="rId15"/>
    <p:sldLayoutId id="2147483663" r:id="rId16"/>
    <p:sldLayoutId id="2147483670" r:id="rId17"/>
    <p:sldLayoutId id="2147483657" r:id="rId18"/>
    <p:sldLayoutId id="2147483662" r:id="rId19"/>
    <p:sldLayoutId id="2147483659" r:id="rId20"/>
    <p:sldLayoutId id="2147483660" r:id="rId21"/>
    <p:sldLayoutId id="2147483661" r:id="rId22"/>
    <p:sldLayoutId id="2147483676" r:id="rId23"/>
    <p:sldLayoutId id="2147483658" r:id="rId24"/>
    <p:sldLayoutId id="2147483671" r:id="rId25"/>
  </p:sldLayoutIdLst>
  <p:hf sldNum="0"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540000" indent="-180000" algn="l" defTabSz="914400" rtl="0" eaLnBrk="1" latinLnBrk="0" hangingPunct="1">
        <a:lnSpc>
          <a:spcPts val="24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20000" indent="-180000" algn="l" defTabSz="914400" rtl="0" eaLnBrk="1" latinLnBrk="0" hangingPunct="1">
        <a:lnSpc>
          <a:spcPts val="2200"/>
        </a:lnSpc>
        <a:spcBef>
          <a:spcPts val="0"/>
        </a:spcBef>
        <a:spcAft>
          <a:spcPts val="400"/>
        </a:spcAft>
        <a:buClr>
          <a:srgbClr val="FF4F01"/>
        </a:buClr>
        <a:buFont typeface="System Font Regular"/>
        <a:buChar char="–"/>
        <a:defRPr sz="20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90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90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None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5pPr>
      <a:lvl6pPr marL="126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rabicPeriod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6pPr>
      <a:lvl7pPr marL="1440000" indent="-180000" algn="l" defTabSz="914400" rtl="0" eaLnBrk="1" latinLnBrk="0" hangingPunct="1">
        <a:lnSpc>
          <a:spcPts val="18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10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1236227"/>
          </a:xfrm>
          <a:prstGeom prst="rect">
            <a:avLst/>
          </a:prstGeom>
        </p:spPr>
        <p:txBody>
          <a:bodyPr vert="horz" wrap="square" lIns="0" tIns="72000" rIns="0" bIns="0" rtlCol="0" anchor="t">
            <a:spAutoFit/>
          </a:bodyPr>
          <a:lstStyle/>
          <a:p>
            <a:r>
              <a:rPr lang="en-AU" noProof="0"/>
              <a:t>CLICK TO </a:t>
            </a:r>
            <a:br>
              <a:rPr lang="en-AU" noProof="0"/>
            </a:br>
            <a:r>
              <a:rPr lang="en-AU" noProof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306" y="2204528"/>
            <a:ext cx="11087388" cy="40329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4313" y="6500836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79AB2-BBBA-4363-AEBD-83634080D54B}"/>
              </a:ext>
            </a:extLst>
          </p:cNvPr>
          <p:cNvSpPr txBox="1"/>
          <p:nvPr userDrawn="1"/>
        </p:nvSpPr>
        <p:spPr>
          <a:xfrm>
            <a:off x="0" y="-795946"/>
            <a:ext cx="9009816" cy="738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You can change the background slide colour  by right-clicking 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 choose ‘Solid fill’ and pick a </a:t>
            </a:r>
            <a:r>
              <a:rPr lang="en-US" sz="1400" err="1">
                <a:solidFill>
                  <a:schemeClr val="bg1"/>
                </a:solidFill>
              </a:rPr>
              <a:t>colour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9ACE1-3177-4F5B-8F73-5121A22702E1}"/>
              </a:ext>
            </a:extLst>
          </p:cNvPr>
          <p:cNvSpPr txBox="1"/>
          <p:nvPr userDrawn="1"/>
        </p:nvSpPr>
        <p:spPr>
          <a:xfrm>
            <a:off x="-1894807" y="2204528"/>
            <a:ext cx="1799731" cy="13846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When building your presentation: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10 words per line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4 lines per slide</a:t>
            </a:r>
          </a:p>
        </p:txBody>
      </p:sp>
    </p:spTree>
    <p:extLst>
      <p:ext uri="{BB962C8B-B14F-4D97-AF65-F5344CB8AC3E}">
        <p14:creationId xmlns:p14="http://schemas.microsoft.com/office/powerpoint/2010/main" val="1200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1088449" rtl="0" eaLnBrk="1" latinLnBrk="0" hangingPunct="1">
        <a:lnSpc>
          <a:spcPct val="62000"/>
        </a:lnSpc>
        <a:spcBef>
          <a:spcPct val="0"/>
        </a:spcBef>
        <a:buNone/>
        <a:defRPr sz="5998" b="0" kern="120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None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 Rounded MT"/>
        <a:buChar char="–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1076002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baseline="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lang="en-US" sz="3999" b="0" kern="1200" cap="none" baseline="0" dirty="0">
          <a:solidFill>
            <a:schemeClr val="tx1"/>
          </a:solidFill>
          <a:latin typeface="Founders Grotesk X-Cond Bold" panose="020B0803030202060203" pitchFamily="34" charset="77"/>
          <a:ea typeface="+mn-ea"/>
          <a:cs typeface="+mn-cs"/>
        </a:defRPr>
      </a:lvl5pPr>
      <a:lvl6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sz="2799" b="0" i="0" kern="1200" cap="none" baseline="0">
          <a:solidFill>
            <a:schemeClr val="tx1"/>
          </a:solidFill>
          <a:latin typeface="Founders Grotesk Medium" panose="020B0503030202060203" pitchFamily="34" charset="77"/>
          <a:ea typeface="+mn-ea"/>
          <a:cs typeface="+mn-cs"/>
        </a:defRPr>
      </a:lvl6pPr>
      <a:lvl7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rabi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7pPr>
      <a:lvl8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lphaL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None/>
        <a:defRPr sz="2599" b="0" i="0" kern="1200">
          <a:solidFill>
            <a:schemeClr val="accent1"/>
          </a:solidFill>
          <a:latin typeface="Founders Grotesk Regular" panose="020B0503030202060203" pitchFamily="34" charset="77"/>
          <a:ea typeface="+mn-ea"/>
          <a:cs typeface="+mn-cs"/>
        </a:defRPr>
      </a:lvl9pPr>
    </p:bodyStyle>
    <p:otherStyle>
      <a:defPPr>
        <a:defRPr lang="en-US"/>
      </a:defPPr>
      <a:lvl1pPr marL="0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9">
          <p15:clr>
            <a:srgbClr val="F26B43"/>
          </p15:clr>
        </p15:guide>
        <p15:guide id="2" pos="3841">
          <p15:clr>
            <a:srgbClr val="F26B43"/>
          </p15:clr>
        </p15:guide>
        <p15:guide id="3" pos="348">
          <p15:clr>
            <a:srgbClr val="F26B43"/>
          </p15:clr>
        </p15:guide>
        <p15:guide id="4" pos="7334">
          <p15:clr>
            <a:srgbClr val="F26B43"/>
          </p15:clr>
        </p15:guide>
        <p15:guide id="5" orient="horz" pos="301">
          <p15:clr>
            <a:srgbClr val="F26B43"/>
          </p15:clr>
        </p15:guide>
        <p15:guide id="6" orient="horz" pos="39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1.sv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octorow.medium.com/ayyyyyy-eyeeeee-4ac92fa2eed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hello@Minderoo.org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497B-F45C-8BC0-435F-F3F9A1AE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068009"/>
            <a:ext cx="8640000" cy="1440000"/>
          </a:xfrm>
        </p:spPr>
        <p:txBody>
          <a:bodyPr/>
          <a:lstStyle/>
          <a:p>
            <a:r>
              <a:rPr lang="en-GB" sz="5400" dirty="0"/>
              <a:t>GPT models: a talk on opportunities, pitfalls, lessons learned.</a:t>
            </a:r>
            <a:br>
              <a:rPr lang="en-GB" sz="5400" dirty="0"/>
            </a:br>
            <a:r>
              <a:rPr lang="en-GB" sz="5400" dirty="0"/>
              <a:t>also: fish!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FD8F-7F8C-91DC-E4F9-3A9F446C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sz="2800" dirty="0" err="1"/>
              <a:t>genomic.social</a:t>
            </a:r>
            <a:r>
              <a:rPr lang="en-US" sz="2800" dirty="0"/>
              <a:t>/@PhilippBayer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B0374-0A03-3BA0-4D47-8A759F913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42888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Similar to </a:t>
            </a:r>
            <a:r>
              <a:rPr lang="en-AU" dirty="0" err="1"/>
              <a:t>Braggoscope</a:t>
            </a:r>
            <a:r>
              <a:rPr lang="en-AU" dirty="0"/>
              <a:t>: I wrote an R-script that turns all of our species sightings into one huge blob of fake English text.</a:t>
            </a:r>
          </a:p>
          <a:p>
            <a:endParaRPr lang="en-AU" dirty="0"/>
          </a:p>
          <a:p>
            <a:r>
              <a:rPr lang="en-AU" dirty="0"/>
              <a:t>Example: </a:t>
            </a:r>
            <a:r>
              <a:rPr lang="en-AU" i="1" dirty="0" err="1"/>
              <a:t>Planiliza</a:t>
            </a:r>
            <a:r>
              <a:rPr lang="en-AU" i="1" dirty="0"/>
              <a:t> </a:t>
            </a:r>
            <a:r>
              <a:rPr lang="en-AU" i="1" dirty="0" err="1"/>
              <a:t>alata</a:t>
            </a:r>
            <a:r>
              <a:rPr lang="en-AU" i="1" dirty="0"/>
              <a:t> </a:t>
            </a:r>
            <a:r>
              <a:rPr lang="en-AU" dirty="0"/>
              <a:t>was observed in sample 15 on the 24</a:t>
            </a:r>
            <a:r>
              <a:rPr lang="en-AU" baseline="30000" dirty="0"/>
              <a:t>th</a:t>
            </a:r>
            <a:r>
              <a:rPr lang="en-AU" dirty="0"/>
              <a:t> of September, 2022, at latitude X and longitude Y.</a:t>
            </a:r>
          </a:p>
          <a:p>
            <a:endParaRPr lang="en-AU" dirty="0"/>
          </a:p>
          <a:p>
            <a:r>
              <a:rPr lang="en-AU" dirty="0"/>
              <a:t>LOTS of text like that</a:t>
            </a:r>
          </a:p>
        </p:txBody>
      </p:sp>
    </p:spTree>
    <p:extLst>
      <p:ext uri="{BB962C8B-B14F-4D97-AF65-F5344CB8AC3E}">
        <p14:creationId xmlns:p14="http://schemas.microsoft.com/office/powerpoint/2010/main" val="153978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Built using </a:t>
            </a:r>
            <a:r>
              <a:rPr lang="en-AU" dirty="0" err="1"/>
              <a:t>langchain</a:t>
            </a:r>
            <a:r>
              <a:rPr lang="en-AU" dirty="0"/>
              <a:t>!! An amazing library that lets you connect all kinds of LLMs around various tasks. </a:t>
            </a:r>
          </a:p>
          <a:p>
            <a:endParaRPr lang="en-AU" dirty="0"/>
          </a:p>
          <a:p>
            <a:r>
              <a:rPr lang="en-AU" dirty="0"/>
              <a:t>It’s using </a:t>
            </a:r>
            <a:r>
              <a:rPr lang="en-AU" dirty="0" err="1"/>
              <a:t>OpenAI</a:t>
            </a:r>
            <a:r>
              <a:rPr lang="en-AU" dirty="0"/>
              <a:t> </a:t>
            </a:r>
            <a:r>
              <a:rPr lang="en-AU" dirty="0" err="1"/>
              <a:t>ChatGPT</a:t>
            </a:r>
            <a:r>
              <a:rPr lang="en-AU" dirty="0"/>
              <a:t>, but it’s not too hard to replace the LLM used:</a:t>
            </a:r>
          </a:p>
          <a:p>
            <a:endParaRPr lang="en-AU" i="1" dirty="0"/>
          </a:p>
          <a:p>
            <a:r>
              <a:rPr lang="en-AU" i="1" dirty="0" err="1"/>
              <a:t>llm_chain</a:t>
            </a:r>
            <a:r>
              <a:rPr lang="en-AU" i="1" dirty="0"/>
              <a:t> = </a:t>
            </a:r>
            <a:r>
              <a:rPr lang="en-AU" i="1" dirty="0" err="1"/>
              <a:t>LLMChain</a:t>
            </a:r>
            <a:r>
              <a:rPr lang="en-AU" i="1" dirty="0"/>
              <a:t>(</a:t>
            </a:r>
            <a:r>
              <a:rPr lang="en-AU" i="1" dirty="0" err="1"/>
              <a:t>llm</a:t>
            </a:r>
            <a:r>
              <a:rPr lang="en-AU" i="1" dirty="0"/>
              <a:t>=</a:t>
            </a:r>
            <a:r>
              <a:rPr lang="en-AU" i="1" dirty="0" err="1"/>
              <a:t>OpenAI</a:t>
            </a:r>
            <a:r>
              <a:rPr lang="en-AU" i="1" dirty="0"/>
              <a:t>(temperature=0), prompt=prompt)</a:t>
            </a:r>
          </a:p>
        </p:txBody>
      </p:sp>
    </p:spTree>
    <p:extLst>
      <p:ext uri="{BB962C8B-B14F-4D97-AF65-F5344CB8AC3E}">
        <p14:creationId xmlns:p14="http://schemas.microsoft.com/office/powerpoint/2010/main" val="16734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88F2F-97A1-A05E-51D7-BADB462B0F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46A21-54D2-BBAF-2C0A-BF0D9E5E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69"/>
            <a:ext cx="12192000" cy="62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That did not work. My ‘fake’ text exceeded the token limit of chatgpt-3.5. </a:t>
            </a:r>
          </a:p>
          <a:p>
            <a:endParaRPr lang="en-AU" dirty="0"/>
          </a:p>
          <a:p>
            <a:r>
              <a:rPr lang="en-AU" dirty="0"/>
              <a:t>Any clever workarounds of chunking the text resulted in inaccurate results: </a:t>
            </a:r>
            <a:br>
              <a:rPr lang="en-AU" dirty="0"/>
            </a:br>
            <a:r>
              <a:rPr lang="en-AU" dirty="0"/>
              <a:t>Question ‘how often does species X appear’ would undercount.</a:t>
            </a:r>
          </a:p>
          <a:p>
            <a:endParaRPr lang="en-AU" dirty="0"/>
          </a:p>
          <a:p>
            <a:r>
              <a:rPr lang="en-AU" dirty="0"/>
              <a:t>New chatgpt-3.5 16k context version could have helped, but that one came out just 13.6.2023</a:t>
            </a:r>
          </a:p>
          <a:p>
            <a:endParaRPr lang="en-AU" dirty="0"/>
          </a:p>
          <a:p>
            <a:r>
              <a:rPr lang="en-AU" dirty="0"/>
              <a:t>I abandoned this structure for a different way of looking at the problem</a:t>
            </a:r>
          </a:p>
        </p:txBody>
      </p:sp>
    </p:spTree>
    <p:extLst>
      <p:ext uri="{BB962C8B-B14F-4D97-AF65-F5344CB8AC3E}">
        <p14:creationId xmlns:p14="http://schemas.microsoft.com/office/powerpoint/2010/main" val="9954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I switched to </a:t>
            </a:r>
            <a:r>
              <a:rPr lang="en-AU" dirty="0" err="1"/>
              <a:t>langchain’s</a:t>
            </a:r>
            <a:r>
              <a:rPr lang="en-AU" dirty="0"/>
              <a:t> </a:t>
            </a:r>
            <a:r>
              <a:rPr lang="en-AU" dirty="0" err="1"/>
              <a:t>AgentExecutors</a:t>
            </a:r>
            <a:r>
              <a:rPr lang="en-AU" dirty="0"/>
              <a:t> that have several Tools. Code is written by GPT, the computer runs the code, the results of that code are returned to the user.</a:t>
            </a:r>
          </a:p>
          <a:p>
            <a:endParaRPr lang="en-AU" dirty="0"/>
          </a:p>
          <a:p>
            <a:r>
              <a:rPr lang="en-AU" dirty="0"/>
              <a:t>Downsides: less ‘imaginative’. </a:t>
            </a:r>
          </a:p>
          <a:p>
            <a:endParaRPr lang="en-AU" dirty="0"/>
          </a:p>
          <a:p>
            <a:r>
              <a:rPr lang="en-AU" dirty="0"/>
              <a:t>Upsides: FAR more trustworthy!! You get the code results, not the hallucination.</a:t>
            </a:r>
          </a:p>
        </p:txBody>
      </p:sp>
    </p:spTree>
    <p:extLst>
      <p:ext uri="{BB962C8B-B14F-4D97-AF65-F5344CB8AC3E}">
        <p14:creationId xmlns:p14="http://schemas.microsoft.com/office/powerpoint/2010/main" val="345742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5AAD8-0C4D-7E31-5F38-0934A85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0" y="1524146"/>
            <a:ext cx="9884735" cy="4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Downsides:</a:t>
            </a:r>
          </a:p>
          <a:p>
            <a:r>
              <a:rPr lang="en-AU" dirty="0"/>
              <a:t>	Sometimes, it hallucinates tool-names. </a:t>
            </a:r>
          </a:p>
          <a:p>
            <a:r>
              <a:rPr lang="en-AU" dirty="0"/>
              <a:t>	Some tools don’t know much about the data they’re looking at.</a:t>
            </a:r>
          </a:p>
          <a:p>
            <a:r>
              <a:rPr lang="en-AU" dirty="0"/>
              <a:t>	It’s </a:t>
            </a:r>
            <a:r>
              <a:rPr lang="en-AU" i="1" dirty="0"/>
              <a:t>very</a:t>
            </a:r>
            <a:r>
              <a:rPr lang="en-AU" dirty="0"/>
              <a:t> hard for users to see what’s going on.</a:t>
            </a:r>
          </a:p>
          <a:p>
            <a:endParaRPr lang="en-AU" dirty="0"/>
          </a:p>
          <a:p>
            <a:r>
              <a:rPr lang="en-AU" dirty="0"/>
              <a:t>So I added Chain of Thought (</a:t>
            </a:r>
            <a:r>
              <a:rPr lang="en-AU" dirty="0" err="1"/>
              <a:t>CoT</a:t>
            </a:r>
            <a:r>
              <a:rPr lang="en-AU" dirty="0"/>
              <a:t>) (again via </a:t>
            </a:r>
            <a:r>
              <a:rPr lang="en-AU" dirty="0" err="1"/>
              <a:t>langchain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/>
              <a:t>A specific set of prompts that gets </a:t>
            </a:r>
            <a:r>
              <a:rPr lang="en-AU" dirty="0" err="1"/>
              <a:t>ChatGPT</a:t>
            </a:r>
            <a:r>
              <a:rPr lang="en-AU" dirty="0"/>
              <a:t> to tell you what it’s doing as it goes along.</a:t>
            </a:r>
          </a:p>
        </p:txBody>
      </p:sp>
    </p:spTree>
    <p:extLst>
      <p:ext uri="{BB962C8B-B14F-4D97-AF65-F5344CB8AC3E}">
        <p14:creationId xmlns:p14="http://schemas.microsoft.com/office/powerpoint/2010/main" val="369166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1ABA2-D75A-EF25-817C-EB44C20D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9" y="-90245"/>
            <a:ext cx="5632977" cy="69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B7567B-AB8B-5467-1210-A086F065A6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1BDCA-6BB2-CDCB-1B83-8AEE7C6A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44"/>
            <a:ext cx="12192000" cy="52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sz="2400" dirty="0"/>
              <a:t>And that’s where I’m currently at!! It now can: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Write (simple) Python code on our data results and calculate correct results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Use </a:t>
            </a:r>
            <a:r>
              <a:rPr lang="en-AU" sz="2400" dirty="0" err="1"/>
              <a:t>ChromaDB</a:t>
            </a:r>
            <a:r>
              <a:rPr lang="en-AU" sz="2400" dirty="0"/>
              <a:t> (papers-</a:t>
            </a:r>
            <a:r>
              <a:rPr lang="en-AU" sz="2400" dirty="0" err="1"/>
              <a:t>qa</a:t>
            </a:r>
            <a:r>
              <a:rPr lang="en-AU" sz="2400" dirty="0"/>
              <a:t> style) to answer questions about PDFs of eDNA papers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Run my taxonomic classifiers if a user enters DNA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Ask Google for ‘mostly correct’ answers via </a:t>
            </a:r>
            <a:r>
              <a:rPr lang="en-AU" sz="2400" dirty="0" err="1"/>
              <a:t>SerpAPI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303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F1E669-1B8C-573D-2FE2-EE0D6ACACD36}"/>
              </a:ext>
            </a:extLst>
          </p:cNvPr>
          <p:cNvGrpSpPr/>
          <p:nvPr/>
        </p:nvGrpSpPr>
        <p:grpSpPr>
          <a:xfrm>
            <a:off x="2818147" y="5369968"/>
            <a:ext cx="838417" cy="821636"/>
            <a:chOff x="7426034" y="3578167"/>
            <a:chExt cx="1135424" cy="11126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171560-366C-80E9-5276-660D1BD0E7A9}"/>
                </a:ext>
              </a:extLst>
            </p:cNvPr>
            <p:cNvSpPr/>
            <p:nvPr/>
          </p:nvSpPr>
          <p:spPr>
            <a:xfrm>
              <a:off x="7426034" y="3578167"/>
              <a:ext cx="1135424" cy="111269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" name="Graphic 5" descr="Koi with solid fill">
              <a:extLst>
                <a:ext uri="{FF2B5EF4-FFF2-40B4-BE49-F238E27FC236}">
                  <a16:creationId xmlns:a16="http://schemas.microsoft.com/office/drawing/2014/main" id="{243139DB-32E4-1D3F-2E46-4F2619329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33003" y="3669490"/>
              <a:ext cx="914401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7AA03E-7850-FF18-9301-0D1BD7713372}"/>
              </a:ext>
            </a:extLst>
          </p:cNvPr>
          <p:cNvSpPr txBox="1"/>
          <p:nvPr/>
        </p:nvSpPr>
        <p:spPr>
          <a:xfrm>
            <a:off x="4266015" y="5128280"/>
            <a:ext cx="176777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Biodiversity Conservation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4F46D2-78A5-1998-69C9-207F1BF4D83A}"/>
              </a:ext>
            </a:extLst>
          </p:cNvPr>
          <p:cNvGrpSpPr/>
          <p:nvPr/>
        </p:nvGrpSpPr>
        <p:grpSpPr>
          <a:xfrm>
            <a:off x="423614" y="2619972"/>
            <a:ext cx="914162" cy="914162"/>
            <a:chOff x="5475352" y="1211739"/>
            <a:chExt cx="1151191" cy="11126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C520AF-B30F-C543-84D6-3C09A834B017}"/>
                </a:ext>
              </a:extLst>
            </p:cNvPr>
            <p:cNvSpPr/>
            <p:nvPr/>
          </p:nvSpPr>
          <p:spPr>
            <a:xfrm>
              <a:off x="5475352" y="1211739"/>
              <a:ext cx="1151191" cy="1112698"/>
            </a:xfrm>
            <a:prstGeom prst="ellipse">
              <a:avLst/>
            </a:prstGeom>
            <a:solidFill>
              <a:schemeClr val="accent4">
                <a:lumMod val="75000"/>
                <a:alpha val="56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76FA40-2FE8-23F6-7105-E47F9D612897}"/>
                </a:ext>
              </a:extLst>
            </p:cNvPr>
            <p:cNvGrpSpPr/>
            <p:nvPr/>
          </p:nvGrpSpPr>
          <p:grpSpPr>
            <a:xfrm>
              <a:off x="5711926" y="1408012"/>
              <a:ext cx="764824" cy="739249"/>
              <a:chOff x="254722" y="2355874"/>
              <a:chExt cx="739270" cy="739270"/>
            </a:xfrm>
          </p:grpSpPr>
          <p:pic>
            <p:nvPicPr>
              <p:cNvPr id="30" name="Graphic 29" descr="Magnifying glass with solid fill">
                <a:extLst>
                  <a:ext uri="{FF2B5EF4-FFF2-40B4-BE49-F238E27FC236}">
                    <a16:creationId xmlns:a16="http://schemas.microsoft.com/office/drawing/2014/main" id="{C57D1FFF-5DBE-6791-FFE1-A2C9F370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4722" y="2355874"/>
                <a:ext cx="739270" cy="739270"/>
              </a:xfrm>
              <a:prstGeom prst="rect">
                <a:avLst/>
              </a:prstGeom>
            </p:spPr>
          </p:pic>
          <p:pic>
            <p:nvPicPr>
              <p:cNvPr id="31" name="Graphic 30" descr="DNA with solid fill">
                <a:extLst>
                  <a:ext uri="{FF2B5EF4-FFF2-40B4-BE49-F238E27FC236}">
                    <a16:creationId xmlns:a16="http://schemas.microsoft.com/office/drawing/2014/main" id="{7C438E2E-32A6-E317-CEE2-63C13DA3A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509864">
                <a:off x="354534" y="2459088"/>
                <a:ext cx="373068" cy="37306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3F84AE-C724-5CC3-DF3B-753ACDC6CD3E}"/>
              </a:ext>
            </a:extLst>
          </p:cNvPr>
          <p:cNvGrpSpPr/>
          <p:nvPr/>
        </p:nvGrpSpPr>
        <p:grpSpPr>
          <a:xfrm>
            <a:off x="5149902" y="2509266"/>
            <a:ext cx="1046350" cy="1046350"/>
            <a:chOff x="473517" y="4250494"/>
            <a:chExt cx="960553" cy="9605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7E73E5-379D-0BE4-7CE4-C6F617F21172}"/>
                </a:ext>
              </a:extLst>
            </p:cNvPr>
            <p:cNvSpPr/>
            <p:nvPr/>
          </p:nvSpPr>
          <p:spPr>
            <a:xfrm>
              <a:off x="551885" y="4357281"/>
              <a:ext cx="838635" cy="8218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7" name="Picture 14" descr="Submarine Icon 4303185">
              <a:extLst>
                <a:ext uri="{FF2B5EF4-FFF2-40B4-BE49-F238E27FC236}">
                  <a16:creationId xmlns:a16="http://schemas.microsoft.com/office/drawing/2014/main" id="{A5F95278-C85F-466E-9678-FF90A5A13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17" y="4250494"/>
              <a:ext cx="960553" cy="960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618FC8C-50E5-440C-A70B-AFE88F550A9D}"/>
              </a:ext>
            </a:extLst>
          </p:cNvPr>
          <p:cNvSpPr txBox="1"/>
          <p:nvPr/>
        </p:nvSpPr>
        <p:spPr>
          <a:xfrm>
            <a:off x="499141" y="5128280"/>
            <a:ext cx="1519675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Sustainable Fisheries</a:t>
            </a:r>
          </a:p>
        </p:txBody>
      </p:sp>
      <p:pic>
        <p:nvPicPr>
          <p:cNvPr id="48" name="Picture 4" descr="Director - Early Years Initiative - Job in Perth - Minderoo">
            <a:extLst>
              <a:ext uri="{FF2B5EF4-FFF2-40B4-BE49-F238E27FC236}">
                <a16:creationId xmlns:a16="http://schemas.microsoft.com/office/drawing/2014/main" id="{CC451A14-EA89-4502-90EC-ED2DA86F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79" b="93333" l="10000" r="90000">
                        <a14:foregroundMark x1="52000" y1="5238" x2="52000" y2="5238"/>
                        <a14:foregroundMark x1="54583" y1="93333" x2="54583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978" y="288266"/>
            <a:ext cx="1943654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Placeholder 55">
            <a:extLst>
              <a:ext uri="{FF2B5EF4-FFF2-40B4-BE49-F238E27FC236}">
                <a16:creationId xmlns:a16="http://schemas.microsoft.com/office/drawing/2014/main" id="{D2A007C4-EE49-42D8-B946-05A40ADE01D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1554"/>
          <a:stretch/>
        </p:blipFill>
        <p:spPr>
          <a:xfrm>
            <a:off x="6815485" y="99"/>
            <a:ext cx="5388618" cy="6857802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206AF0A-3E00-4AD6-A104-F8B6A5D7A92F}"/>
              </a:ext>
            </a:extLst>
          </p:cNvPr>
          <p:cNvSpPr txBox="1">
            <a:spLocks/>
          </p:cNvSpPr>
          <p:nvPr/>
        </p:nvSpPr>
        <p:spPr>
          <a:xfrm>
            <a:off x="296099" y="694437"/>
            <a:ext cx="6226184" cy="1173938"/>
          </a:xfrm>
          <a:prstGeom prst="roundRect">
            <a:avLst>
              <a:gd name="adj" fmla="val 10044"/>
            </a:avLst>
          </a:prstGeom>
          <a:solidFill>
            <a:schemeClr val="accent4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40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8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6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pPr algn="ctr" defTabSz="108844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GB" sz="2399">
                <a:solidFill>
                  <a:srgbClr val="FFFFFF"/>
                </a:solidFill>
              </a:rPr>
              <a:t>Revolutionising how we measure, understand and conserve life in the ocean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0AF11-E415-E1BF-7142-A9532ED55093}"/>
              </a:ext>
            </a:extLst>
          </p:cNvPr>
          <p:cNvSpPr txBox="1"/>
          <p:nvPr/>
        </p:nvSpPr>
        <p:spPr>
          <a:xfrm>
            <a:off x="1651236" y="3580374"/>
            <a:ext cx="1585063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Computational Biology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DF901-42C2-85F8-2A04-377ED6BA27FA}"/>
              </a:ext>
            </a:extLst>
          </p:cNvPr>
          <p:cNvSpPr txBox="1"/>
          <p:nvPr/>
        </p:nvSpPr>
        <p:spPr>
          <a:xfrm>
            <a:off x="158707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eDNA Innovation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6A01DB-0922-D78B-54BB-64E0D6A9DD58}"/>
              </a:ext>
            </a:extLst>
          </p:cNvPr>
          <p:cNvSpPr txBox="1"/>
          <p:nvPr/>
        </p:nvSpPr>
        <p:spPr>
          <a:xfrm>
            <a:off x="5025716" y="3567144"/>
            <a:ext cx="127622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Scaling at Sea</a:t>
            </a: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99339EBC-ED0F-E7B5-7A02-45145FCCEC72}"/>
              </a:ext>
            </a:extLst>
          </p:cNvPr>
          <p:cNvSpPr/>
          <p:nvPr/>
        </p:nvSpPr>
        <p:spPr>
          <a:xfrm>
            <a:off x="1515533" y="286578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4" name="Plus 23">
            <a:extLst>
              <a:ext uri="{FF2B5EF4-FFF2-40B4-BE49-F238E27FC236}">
                <a16:creationId xmlns:a16="http://schemas.microsoft.com/office/drawing/2014/main" id="{48595829-44E7-7CC0-1FC0-ED455430923D}"/>
              </a:ext>
            </a:extLst>
          </p:cNvPr>
          <p:cNvSpPr/>
          <p:nvPr/>
        </p:nvSpPr>
        <p:spPr>
          <a:xfrm>
            <a:off x="3112762" y="285979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5" name="Plus 24">
            <a:extLst>
              <a:ext uri="{FF2B5EF4-FFF2-40B4-BE49-F238E27FC236}">
                <a16:creationId xmlns:a16="http://schemas.microsoft.com/office/drawing/2014/main" id="{07542016-6FD2-C825-EB97-C1698D9541A7}"/>
              </a:ext>
            </a:extLst>
          </p:cNvPr>
          <p:cNvSpPr/>
          <p:nvPr/>
        </p:nvSpPr>
        <p:spPr>
          <a:xfrm>
            <a:off x="4710872" y="2845510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5C5ADE-1DC3-89DE-6CEF-DD6BD03537E0}"/>
              </a:ext>
            </a:extLst>
          </p:cNvPr>
          <p:cNvCxnSpPr/>
          <p:nvPr/>
        </p:nvCxnSpPr>
        <p:spPr>
          <a:xfrm>
            <a:off x="419636" y="4350973"/>
            <a:ext cx="2816662" cy="7779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AC216-BFD7-C927-AF73-EC8784F0EC27}"/>
              </a:ext>
            </a:extLst>
          </p:cNvPr>
          <p:cNvCxnSpPr>
            <a:cxnSpLocks/>
          </p:cNvCxnSpPr>
          <p:nvPr/>
        </p:nvCxnSpPr>
        <p:spPr>
          <a:xfrm flipV="1">
            <a:off x="3237907" y="4386360"/>
            <a:ext cx="2816662" cy="7341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B3967D-2179-5CDA-2F80-2F6B6B5AE5CC}"/>
              </a:ext>
            </a:extLst>
          </p:cNvPr>
          <p:cNvGrpSpPr/>
          <p:nvPr/>
        </p:nvGrpSpPr>
        <p:grpSpPr>
          <a:xfrm>
            <a:off x="1966347" y="2619718"/>
            <a:ext cx="914162" cy="914162"/>
            <a:chOff x="3617346" y="2579175"/>
            <a:chExt cx="914400" cy="914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1E8F04-9A42-FEA0-F612-DE1F010EB542}"/>
                </a:ext>
              </a:extLst>
            </p:cNvPr>
            <p:cNvSpPr/>
            <p:nvPr/>
          </p:nvSpPr>
          <p:spPr>
            <a:xfrm>
              <a:off x="3617346" y="2579175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9" name="Graphic 38" descr="Binary with solid fill">
              <a:extLst>
                <a:ext uri="{FF2B5EF4-FFF2-40B4-BE49-F238E27FC236}">
                  <a16:creationId xmlns:a16="http://schemas.microsoft.com/office/drawing/2014/main" id="{BBCD5DE0-20D5-D51F-E134-FD68828B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7177" y="2760759"/>
              <a:ext cx="578331" cy="578331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0233F3-6DB4-C75A-D014-530930EE9484}"/>
              </a:ext>
            </a:extLst>
          </p:cNvPr>
          <p:cNvSpPr txBox="1"/>
          <p:nvPr/>
        </p:nvSpPr>
        <p:spPr>
          <a:xfrm>
            <a:off x="3725454" y="6063423"/>
            <a:ext cx="2298239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Blue Finance and Valuing  Nature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7142E7-1DA9-D057-B601-42D4EA18F606}"/>
              </a:ext>
            </a:extLst>
          </p:cNvPr>
          <p:cNvSpPr txBox="1"/>
          <p:nvPr/>
        </p:nvSpPr>
        <p:spPr>
          <a:xfrm>
            <a:off x="494284" y="6063423"/>
            <a:ext cx="222213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Ecology and MPA Management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2507DF-1C91-97BC-73A0-62E51421C7BD}"/>
              </a:ext>
            </a:extLst>
          </p:cNvPr>
          <p:cNvGrpSpPr/>
          <p:nvPr/>
        </p:nvGrpSpPr>
        <p:grpSpPr>
          <a:xfrm>
            <a:off x="3640672" y="2619718"/>
            <a:ext cx="914162" cy="914162"/>
            <a:chOff x="1221483" y="0"/>
            <a:chExt cx="1112697" cy="111269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C1EB37-2AB9-B90B-3D69-A8AE2F4DC7FA}"/>
                </a:ext>
              </a:extLst>
            </p:cNvPr>
            <p:cNvSpPr/>
            <p:nvPr/>
          </p:nvSpPr>
          <p:spPr>
            <a:xfrm>
              <a:off x="1221483" y="0"/>
              <a:ext cx="1112697" cy="111269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7" name="Graphic 2" descr="Books with solid fill">
              <a:extLst>
                <a:ext uri="{FF2B5EF4-FFF2-40B4-BE49-F238E27FC236}">
                  <a16:creationId xmlns:a16="http://schemas.microsoft.com/office/drawing/2014/main" id="{E7363A69-37EA-6C4C-7EF9-E67B51F4D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76603" y="259240"/>
              <a:ext cx="615978" cy="60532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38F90E-23A7-26A6-F6A8-3439A89BFF6B}"/>
              </a:ext>
            </a:extLst>
          </p:cNvPr>
          <p:cNvSpPr txBox="1"/>
          <p:nvPr/>
        </p:nvSpPr>
        <p:spPr>
          <a:xfrm>
            <a:off x="3323054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Reference Genomes</a:t>
            </a:r>
          </a:p>
        </p:txBody>
      </p:sp>
    </p:spTree>
    <p:extLst>
      <p:ext uri="{BB962C8B-B14F-4D97-AF65-F5344CB8AC3E}">
        <p14:creationId xmlns:p14="http://schemas.microsoft.com/office/powerpoint/2010/main" val="428566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658989"/>
            <a:ext cx="9756016" cy="3880034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Replace Python (pandas) agent by SQL agent.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Tree of thought. Evaluates several answers, pulls out the best ‘way forward’. Not in </a:t>
            </a:r>
            <a:r>
              <a:rPr lang="en-AU" sz="2400" dirty="0" err="1"/>
              <a:t>langchain</a:t>
            </a:r>
            <a:r>
              <a:rPr lang="en-AU" sz="2400" dirty="0"/>
              <a:t> yet (but several PRs and issues open)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Another LLM that evaluates security of code generated before running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Some quality improvements; code that does more exciting things with the GPT output. Draw maps, link into other databases etc.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Locally run open source LLMs (FALCON?). Finetune own GPTs.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How to best deploy all this in a reasonably safe and cost-effective manner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56C984-DC28-A187-7EF6-7F2CB70001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1761445"/>
            <a:ext cx="8420610" cy="703733"/>
          </a:xfrm>
        </p:spPr>
        <p:txBody>
          <a:bodyPr/>
          <a:lstStyle/>
          <a:p>
            <a:r>
              <a:rPr lang="en-US" dirty="0"/>
              <a:t>What I’m looking at now:</a:t>
            </a:r>
          </a:p>
        </p:txBody>
      </p:sp>
    </p:spTree>
    <p:extLst>
      <p:ext uri="{BB962C8B-B14F-4D97-AF65-F5344CB8AC3E}">
        <p14:creationId xmlns:p14="http://schemas.microsoft.com/office/powerpoint/2010/main" val="2943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10948712" cy="2606792"/>
          </a:xfrm>
        </p:spPr>
        <p:txBody>
          <a:bodyPr/>
          <a:lstStyle/>
          <a:p>
            <a:r>
              <a:rPr lang="en-US" dirty="0"/>
              <a:t>Depends on how dodgy your bosses are! Biggest amount of ‘money saved by LLMs’ is in LLM-based customer support, but it’s a worse product.  (examples: eating disorder chat; </a:t>
            </a:r>
            <a:r>
              <a:rPr lang="en-US" dirty="0" err="1"/>
              <a:t>doordash</a:t>
            </a:r>
            <a:r>
              <a:rPr lang="en-US" dirty="0"/>
              <a:t> support not understanding </a:t>
            </a:r>
            <a:r>
              <a:rPr lang="en-US" dirty="0" err="1"/>
              <a:t>yeeted</a:t>
            </a:r>
            <a:r>
              <a:rPr lang="en-US" dirty="0"/>
              <a:t> food) </a:t>
            </a:r>
          </a:p>
          <a:p>
            <a:r>
              <a:rPr lang="en-US" dirty="0"/>
              <a:t>	-&gt; ‘</a:t>
            </a:r>
            <a:r>
              <a:rPr lang="en-US" dirty="0" err="1"/>
              <a:t>enshittification</a:t>
            </a:r>
            <a:r>
              <a:rPr lang="en-US" dirty="0"/>
              <a:t>’! LLMs are ‘great’ help.</a:t>
            </a:r>
          </a:p>
          <a:p>
            <a:endParaRPr lang="en-US" dirty="0"/>
          </a:p>
          <a:p>
            <a:r>
              <a:rPr lang="en-US" dirty="0"/>
              <a:t>Are your bosses OK with an inferior product? Then yeah, your job is threatened, even if the LLM does an obviously worse job than you! It’s also cheaper than you!</a:t>
            </a:r>
          </a:p>
          <a:p>
            <a:r>
              <a:rPr lang="en-US" dirty="0"/>
              <a:t>BUT: you ML people also have power: </a:t>
            </a:r>
            <a:r>
              <a:rPr lang="en-US" b="1" dirty="0"/>
              <a:t>you don’t have to build these systems!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Will GPTs/LLMS PUT you out of a job?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48208C-36BB-17A4-B457-0913C261F8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 don’t know, maybe???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You are in a unique position as (currently) only you can build the Torment Nexus</a:t>
            </a:r>
          </a:p>
          <a:p>
            <a:endParaRPr lang="en-US" dirty="0"/>
          </a:p>
          <a:p>
            <a:r>
              <a:rPr lang="en-US" dirty="0"/>
              <a:t>You don’t have to outright say ‘no’, your boss might go to the next person – but lots of ammunition out there on the business risks of implementing LLMs in production!</a:t>
            </a:r>
          </a:p>
          <a:p>
            <a:endParaRPr lang="en-US" dirty="0"/>
          </a:p>
          <a:p>
            <a:r>
              <a:rPr lang="en-US" dirty="0"/>
              <a:t>E.g., Build a demo, plaster your company logo all over it, make the GPT model say the most problematic thing possible, screenshot, send to boss</a:t>
            </a:r>
            <a:r>
              <a:rPr lang="en-US" dirty="0">
                <a:sym typeface="Wingdings" panose="05000000000000000000" pitchFamily="2" charset="2"/>
              </a:rPr>
              <a:t>. They will see that answer next to the company logo.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Hopefully you will trigger a shift in thinking!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DON’t</a:t>
            </a:r>
            <a:r>
              <a:rPr lang="en-US" dirty="0"/>
              <a:t> HAVE TO BUILD THE TORMENT NEXUS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5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With the ocean data project, I don’t have as many ethical problems as a human-centric application. It’s unlikely that I trigger department closure, for example</a:t>
            </a:r>
          </a:p>
          <a:p>
            <a:endParaRPr lang="en-US" dirty="0"/>
          </a:p>
          <a:p>
            <a:r>
              <a:rPr lang="en-US" dirty="0"/>
              <a:t>Currently the answers are best for the ‘vibe’  (Vicki </a:t>
            </a:r>
            <a:r>
              <a:rPr lang="en-US" dirty="0" err="1"/>
              <a:t>Boykis</a:t>
            </a:r>
            <a:r>
              <a:rPr lang="en-US" dirty="0"/>
              <a:t>), the model gives you the general direction you </a:t>
            </a:r>
            <a:r>
              <a:rPr lang="en-US" i="1" dirty="0"/>
              <a:t>yourself </a:t>
            </a:r>
            <a:r>
              <a:rPr lang="en-US" dirty="0"/>
              <a:t>can go into (which papers to read, which code to write etc.). But: do users agree? They might not proceed.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It’s not deployed publicly (yet). Python agent terrifies me (unchecked code on my system!! Replace by SQL?), internal document pipelines ‘security’/’reputational’ risks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BUT: what if a wrong </a:t>
            </a:r>
            <a:r>
              <a:rPr lang="en-US" dirty="0" err="1"/>
              <a:t>OceanGPT</a:t>
            </a:r>
            <a:r>
              <a:rPr lang="en-US" dirty="0"/>
              <a:t> answer leads to a proposed marine park NOT getting established, where it should’ve been established? Who is responsible, who is accountable?</a:t>
            </a:r>
          </a:p>
          <a:p>
            <a:endParaRPr lang="en-US" dirty="0"/>
          </a:p>
          <a:p>
            <a:r>
              <a:rPr lang="en-US" dirty="0"/>
              <a:t>Even if a person says they’re not including </a:t>
            </a:r>
            <a:r>
              <a:rPr lang="en-US" dirty="0" err="1"/>
              <a:t>OceanGPT</a:t>
            </a:r>
            <a:r>
              <a:rPr lang="en-US" dirty="0"/>
              <a:t> answers, they might still get influenced by the answer! see ‘nudging’, ‘priming’ (controversial in themselves)</a:t>
            </a:r>
          </a:p>
          <a:p>
            <a:endParaRPr lang="en-US" dirty="0"/>
          </a:p>
          <a:p>
            <a:r>
              <a:rPr lang="en-US" dirty="0"/>
              <a:t>Marine park establishment is surprisingly political and emotional. What if a MPA opponent uses </a:t>
            </a:r>
            <a:r>
              <a:rPr lang="en-US" dirty="0" err="1"/>
              <a:t>OceanGPT</a:t>
            </a:r>
            <a:r>
              <a:rPr lang="en-US" dirty="0"/>
              <a:t> to embarrass the organization? Potential quote: </a:t>
            </a:r>
            <a:r>
              <a:rPr lang="en-US" i="1" dirty="0"/>
              <a:t>‘How can you trust their science if their tech lies to your face?’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059976"/>
            <a:ext cx="10948712" cy="2606792"/>
          </a:xfrm>
        </p:spPr>
        <p:txBody>
          <a:bodyPr/>
          <a:lstStyle/>
          <a:p>
            <a:r>
              <a:rPr lang="en-US" dirty="0"/>
              <a:t>Are you ok with &lt; 100% correct answer? Good for story bots, chat bots, joke bots, fake test data generation etc.</a:t>
            </a:r>
          </a:p>
          <a:p>
            <a:endParaRPr lang="en-US" dirty="0"/>
          </a:p>
          <a:p>
            <a:r>
              <a:rPr lang="en-US" dirty="0"/>
              <a:t>Do you have large amounts of unstructured text that you’d like to get into a structured format? </a:t>
            </a:r>
            <a:br>
              <a:rPr lang="en-US" dirty="0"/>
            </a:br>
            <a:r>
              <a:rPr lang="en-US" dirty="0"/>
              <a:t>This is  the killer feature of GPTs/LLMs to me. YMMV. Take gigabytes of free-form text, chunk into pieces, send to </a:t>
            </a:r>
            <a:r>
              <a:rPr lang="en-US" dirty="0" err="1"/>
              <a:t>ChatGPT</a:t>
            </a:r>
            <a:r>
              <a:rPr lang="en-US" dirty="0"/>
              <a:t> with prompt, get JSON structure back. We’re drowning in piles of unstructured </a:t>
            </a:r>
            <a:r>
              <a:rPr lang="en-US" b="1" dirty="0"/>
              <a:t>valuable</a:t>
            </a:r>
            <a:r>
              <a:rPr lang="en-US" dirty="0"/>
              <a:t> data nobody can evaluate at scale. (-&gt; earlier </a:t>
            </a:r>
            <a:r>
              <a:rPr lang="en-US" dirty="0" err="1"/>
              <a:t>braggoscope</a:t>
            </a:r>
            <a:r>
              <a:rPr lang="en-US" dirty="0"/>
              <a:t> example!)</a:t>
            </a:r>
          </a:p>
          <a:p>
            <a:r>
              <a:rPr lang="en-US" dirty="0"/>
              <a:t>That does not align with the hype in the press and AI community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 enough doom. Good, because boring progress. I don’t see any AGI.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what are current GPTs/LLMs good for? (IMHO)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776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643" y="2185087"/>
            <a:ext cx="10948712" cy="1019103"/>
          </a:xfrm>
        </p:spPr>
        <p:txBody>
          <a:bodyPr/>
          <a:lstStyle/>
          <a:p>
            <a:r>
              <a:rPr lang="en-US" dirty="0"/>
              <a:t>- Cory Doctorow, </a:t>
            </a:r>
            <a:r>
              <a:rPr lang="en-US" dirty="0">
                <a:hlinkClick r:id="rId2"/>
              </a:rPr>
              <a:t>https://doctorow.medium.com/ayyyyyy-eyeeeee-4ac92fa2eed</a:t>
            </a:r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SO Why the hype?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D87DB-2686-CBD3-7A28-81ED6033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2827674"/>
            <a:ext cx="1008838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3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884CA-629C-2D99-A10E-2FBFCA9B7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5" t="5778" r="1" b="45037"/>
          <a:stretch/>
        </p:blipFill>
        <p:spPr>
          <a:xfrm>
            <a:off x="1958457" y="487679"/>
            <a:ext cx="8275085" cy="53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A16C-991B-D1ED-9D9E-BEB79D90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minderoo.org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9F9C1-D094-C093-9BD3-BF4DAE6B301B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PO Box 3155, Broadway </a:t>
            </a:r>
            <a:r>
              <a:rPr lang="en-US" dirty="0" err="1"/>
              <a:t>Nedlands</a:t>
            </a:r>
            <a:r>
              <a:rPr lang="en-US" dirty="0"/>
              <a:t>, Western Australia 6009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02A2-4AA7-6ADF-C29B-39D03E1CEC87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hello@minderoo.org</a:t>
            </a:r>
            <a:br>
              <a:rPr lang="en-US" dirty="0"/>
            </a:br>
            <a:r>
              <a:rPr lang="en-US" dirty="0"/>
              <a:t>+61 8 6460 4949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2B54C-EA22-B51A-3E76-7B71114D1D8C}"/>
              </a:ext>
            </a:extLst>
          </p:cNvPr>
          <p:cNvSpPr txBox="1"/>
          <p:nvPr/>
        </p:nvSpPr>
        <p:spPr>
          <a:xfrm>
            <a:off x="439479" y="4033960"/>
            <a:ext cx="5656521" cy="95410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AU" sz="2800" dirty="0"/>
              <a:t>Hiring AI RA soon! -&gt; pbayer@minderoo.org</a:t>
            </a:r>
          </a:p>
        </p:txBody>
      </p:sp>
    </p:spTree>
    <p:extLst>
      <p:ext uri="{BB962C8B-B14F-4D97-AF65-F5344CB8AC3E}">
        <p14:creationId xmlns:p14="http://schemas.microsoft.com/office/powerpoint/2010/main" val="375470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OceanOmics: we sequence DNA in sea water samples ‘left’ by fish. The goal: a scalable method to observer which fish species live where, ultimately which fish </a:t>
            </a:r>
            <a:r>
              <a:rPr lang="en-US" i="1" dirty="0"/>
              <a:t>individuals </a:t>
            </a:r>
            <a:r>
              <a:rPr lang="en-US" dirty="0"/>
              <a:t>live where.</a:t>
            </a:r>
          </a:p>
          <a:p>
            <a:endParaRPr lang="en-US" i="1" dirty="0"/>
          </a:p>
          <a:p>
            <a:r>
              <a:rPr lang="en-US" dirty="0"/>
              <a:t>The ultimate purpose: by knowing which species live where, we can have a voice in how marine protected areas are established by governments.</a:t>
            </a:r>
          </a:p>
          <a:p>
            <a:endParaRPr lang="en-US" dirty="0"/>
          </a:p>
          <a:p>
            <a:r>
              <a:rPr lang="en-US" dirty="0"/>
              <a:t>Needle in a haystack problem, only little fish DNA in the sample (&gt;99% bacterial/viral); only few fish genomes are sequenced (3-4%)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38535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One project I started is using LLMs/GPTs</a:t>
            </a:r>
            <a:r>
              <a:rPr lang="en-US" i="1" dirty="0"/>
              <a:t> </a:t>
            </a:r>
            <a:r>
              <a:rPr lang="en-US" dirty="0"/>
              <a:t>to make sense of our data to help ‘regular’ people interact with our results.</a:t>
            </a:r>
          </a:p>
          <a:p>
            <a:endParaRPr lang="en-US" i="1" dirty="0"/>
          </a:p>
          <a:p>
            <a:r>
              <a:rPr lang="en-US" dirty="0"/>
              <a:t>We generate large amounts of DNA data and DNA-based fish sightings data. Big problem: You need some R or Python skills to ask your own questions of that data. We write papers but a paper is only one possible ‘story’ the data could tell.</a:t>
            </a:r>
          </a:p>
          <a:p>
            <a:endParaRPr lang="en-US" dirty="0"/>
          </a:p>
          <a:p>
            <a:r>
              <a:rPr lang="en-US" dirty="0"/>
              <a:t>But: what if we could use </a:t>
            </a:r>
            <a:r>
              <a:rPr lang="en-US" dirty="0" err="1"/>
              <a:t>ChatGPT</a:t>
            </a:r>
            <a:r>
              <a:rPr lang="en-US" dirty="0"/>
              <a:t> to interact with that data? A marine park manager asks, and the answer helps in establishing marine protection guidelines?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9380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If another tool detects a species, can we ask </a:t>
            </a:r>
            <a:r>
              <a:rPr lang="en-US" dirty="0" err="1"/>
              <a:t>ChatGPT</a:t>
            </a:r>
            <a:r>
              <a:rPr lang="en-US" dirty="0"/>
              <a:t> to describe that species? GPT 3.5 on </a:t>
            </a:r>
            <a:r>
              <a:rPr lang="en-US" i="1" dirty="0" err="1"/>
              <a:t>Tilodon</a:t>
            </a:r>
            <a:r>
              <a:rPr lang="en-US" i="1" dirty="0"/>
              <a:t> </a:t>
            </a:r>
            <a:r>
              <a:rPr lang="en-US" i="1" dirty="0" err="1"/>
              <a:t>sexfasciatus</a:t>
            </a:r>
            <a:r>
              <a:rPr lang="en-US" i="1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5A2F72-94F7-C0AB-0613-D064F72D2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2"/>
          <a:stretch/>
        </p:blipFill>
        <p:spPr bwMode="auto">
          <a:xfrm>
            <a:off x="1489636" y="2955854"/>
            <a:ext cx="8724900" cy="24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5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Far more problematic: ‘OK’ results that are NOT 100% correct. </a:t>
            </a:r>
            <a:r>
              <a:rPr lang="en-US" b="1" dirty="0"/>
              <a:t>Impossible</a:t>
            </a:r>
            <a:r>
              <a:rPr lang="en-US" dirty="0"/>
              <a:t> to spot for regular users; even fish scientists take a while. </a:t>
            </a:r>
            <a:r>
              <a:rPr lang="en-US" i="1" dirty="0"/>
              <a:t>Some </a:t>
            </a:r>
            <a:r>
              <a:rPr lang="en-US" dirty="0"/>
              <a:t>details wrong, not overall story.	</a:t>
            </a:r>
          </a:p>
          <a:p>
            <a:br>
              <a:rPr lang="en-US" dirty="0"/>
            </a:br>
            <a:r>
              <a:rPr lang="en-US" dirty="0"/>
              <a:t>Don’t have example screenshots, but the text would read something like:</a:t>
            </a:r>
          </a:p>
          <a:p>
            <a:endParaRPr lang="en-US" dirty="0"/>
          </a:p>
          <a:p>
            <a:r>
              <a:rPr lang="en-US" i="1" dirty="0"/>
              <a:t>Fish X is within the family Y (correct). It is a schooling fish living in large schools of up to 1000 fish (correct). It is a strict herbivore (INCORRECT). It has complex social structures (correct).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9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4: usually doesn’t know. But at least it’s not faking!</a:t>
            </a:r>
          </a:p>
          <a:p>
            <a:endParaRPr lang="en-US" i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4EE0-8670-F82D-1FF2-973545EB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19" y="2902130"/>
            <a:ext cx="9875295" cy="24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Then this came out: main inspiration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98873-97BD-4EB2-A9D1-E28B126E8B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5DA88-7574-3B88-DC96-6816501F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0"/>
            <a:ext cx="12192000" cy="39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MAIN INSPIRATION for this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EA5F7-F9FE-5C31-5658-03FA94DD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" y="0"/>
            <a:ext cx="59659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900FF-E00B-5BA8-7DE4-72089341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64" y="0"/>
            <a:ext cx="5260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9F5F1"/>
      </a:lt2>
      <a:accent1>
        <a:srgbClr val="FF4F01"/>
      </a:accent1>
      <a:accent2>
        <a:srgbClr val="FECD00"/>
      </a:accent2>
      <a:accent3>
        <a:srgbClr val="5487AF"/>
      </a:accent3>
      <a:accent4>
        <a:srgbClr val="E7D9C8"/>
      </a:accent4>
      <a:accent5>
        <a:srgbClr val="FF4F01"/>
      </a:accent5>
      <a:accent6>
        <a:srgbClr val="FECD00"/>
      </a:accent6>
      <a:hlink>
        <a:srgbClr val="000000"/>
      </a:hlink>
      <a:folHlink>
        <a:srgbClr val="FEC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CA1A111-111C-614C-971F-04E7D6D8D89C}" vid="{55ADA7B8-8074-5344-8A59-B58785A45F94}"/>
    </a:ext>
  </a:extLst>
</a:theme>
</file>

<file path=ppt/theme/theme2.xml><?xml version="1.0" encoding="utf-8"?>
<a:theme xmlns:a="http://schemas.openxmlformats.org/drawingml/2006/main" name="Minderoo Foundation">
  <a:themeElements>
    <a:clrScheme name="Minderoo">
      <a:dk1>
        <a:srgbClr val="000000"/>
      </a:dk1>
      <a:lt1>
        <a:srgbClr val="FFFFFF"/>
      </a:lt1>
      <a:dk2>
        <a:srgbClr val="8DC09F"/>
      </a:dk2>
      <a:lt2>
        <a:srgbClr val="AD985F"/>
      </a:lt2>
      <a:accent1>
        <a:srgbClr val="FF4F00"/>
      </a:accent1>
      <a:accent2>
        <a:srgbClr val="FFCD00"/>
      </a:accent2>
      <a:accent3>
        <a:srgbClr val="000000"/>
      </a:accent3>
      <a:accent4>
        <a:srgbClr val="4F83B3"/>
      </a:accent4>
      <a:accent5>
        <a:srgbClr val="E9D9C8"/>
      </a:accent5>
      <a:accent6>
        <a:srgbClr val="7F7F7F"/>
      </a:accent6>
      <a:hlink>
        <a:srgbClr val="FF4F00"/>
      </a:hlink>
      <a:folHlink>
        <a:srgbClr val="FF4F00"/>
      </a:folHlink>
    </a:clrScheme>
    <a:fontScheme name="Minderoo">
      <a:majorFont>
        <a:latin typeface="Minderoo-XCondBold"/>
        <a:ea typeface=""/>
        <a:cs typeface=""/>
      </a:majorFont>
      <a:minorFont>
        <a:latin typeface="Minderoo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CC22718C-B295-F443-BB66-2916C5DDCE19}" vid="{3CDEC037-2AE9-024B-97B5-BF67A0329D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a73a0f41-acff-4f94-90ca-11a2a97b1bb5" ContentTypeId="0x01010011BE212375D21747994FD40CFDB2CFA102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ord Document" ma:contentTypeID="0x01010011BE212375D21747994FD40CFDB2CFA1020027E56D3C45A4904A9A477F7951F07491" ma:contentTypeVersion="0" ma:contentTypeDescription="" ma:contentTypeScope="" ma:versionID="95d6ff7a7bb9ab199f744e617cce672d">
  <xsd:schema xmlns:xsd="http://www.w3.org/2001/XMLSchema" xmlns:xs="http://www.w3.org/2001/XMLSchema" xmlns:p="http://schemas.microsoft.com/office/2006/metadata/properties" xmlns:ns2="f3afbf2d-beef-446a-8758-84a7ca43c063" xmlns:ns3="9fd4432a-144b-407a-b5c0-3f4ed8389bd1" targetNamespace="http://schemas.microsoft.com/office/2006/metadata/properties" ma:root="true" ma:fieldsID="73aa7b01b5becf7177ac312d4322327f" ns2:_="" ns3:_="">
    <xsd:import namespace="f3afbf2d-beef-446a-8758-84a7ca43c063"/>
    <xsd:import namespace="9fd4432a-144b-407a-b5c0-3f4ed8389bd1"/>
    <xsd:element name="properties">
      <xsd:complexType>
        <xsd:sequence>
          <xsd:element name="documentManagement">
            <xsd:complexType>
              <xsd:all>
                <xsd:element ref="ns2:ReferenceDate" minOccurs="0"/>
                <xsd:element ref="ns2:ExternalReference" minOccurs="0"/>
                <xsd:element ref="ns2:a56f4471668a4971aa5e522031e743d4" minOccurs="0"/>
                <xsd:element ref="ns2:k3db5a6ad8144d86b71ffb3933be1fde" minOccurs="0"/>
                <xsd:element ref="ns2:pef3073c00d0478f9309cb7481f1c06f" minOccurs="0"/>
                <xsd:element ref="ns2:c74b6a8103324c29a83f9d5791147f18" minOccurs="0"/>
                <xsd:element ref="ns2:TaxCatchAllLabel" minOccurs="0"/>
                <xsd:element ref="ns2:bae8dbfb9d2943418f2fcf8e1975c6e3" minOccurs="0"/>
                <xsd:element ref="ns2:TaxCatchAll" minOccurs="0"/>
                <xsd:element ref="ns2:DocumentDescript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fbf2d-beef-446a-8758-84a7ca43c063" elementFormDefault="qualified">
    <xsd:import namespace="http://schemas.microsoft.com/office/2006/documentManagement/types"/>
    <xsd:import namespace="http://schemas.microsoft.com/office/infopath/2007/PartnerControls"/>
    <xsd:element name="ReferenceDate" ma:index="7" nillable="true" ma:displayName="Reference Date" ma:format="DateOnly" ma:internalName="ReferenceDate">
      <xsd:simpleType>
        <xsd:restriction base="dms:DateTime"/>
      </xsd:simpleType>
    </xsd:element>
    <xsd:element name="ExternalReference" ma:index="8" nillable="true" ma:displayName="External Reference" ma:internalName="ExternalReference">
      <xsd:simpleType>
        <xsd:restriction base="dms:Text">
          <xsd:maxLength value="255"/>
        </xsd:restriction>
      </xsd:simpleType>
    </xsd:element>
    <xsd:element name="a56f4471668a4971aa5e522031e743d4" ma:index="10" nillable="true" ma:taxonomy="true" ma:internalName="a56f4471668a4971aa5e522031e743d4" ma:taxonomyFieldName="DocumentStatus" ma:displayName="Document Status" ma:default="" ma:fieldId="{a56f4471-668a-4971-aa5e-522031e743d4}" ma:sspId="a73a0f41-acff-4f94-90ca-11a2a97b1bb5" ma:termSetId="1531b75f-dc97-46e2-88c8-af7c16b9344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3db5a6ad8144d86b71ffb3933be1fde" ma:index="12" nillable="true" ma:taxonomy="true" ma:internalName="k3db5a6ad8144d86b71ffb3933be1fde" ma:taxonomyFieldName="DocumentType" ma:displayName="Document Type" ma:default="" ma:fieldId="{43db5a6a-d814-4d86-b71f-fb3933be1fde}" ma:sspId="a73a0f41-acff-4f94-90ca-11a2a97b1bb5" ma:termSetId="e3998010-6486-4855-8941-6a24532caf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f3073c00d0478f9309cb7481f1c06f" ma:index="14" nillable="true" ma:taxonomy="true" ma:internalName="pef3073c00d0478f9309cb7481f1c06f" ma:taxonomyFieldName="OrganisationalUnit" ma:displayName="Organisational Unit" ma:default="" ma:fieldId="{9ef3073c-00d0-478f-9309-cb7481f1c06f}" ma:sspId="a73a0f41-acff-4f94-90ca-11a2a97b1bb5" ma:termSetId="8eb3006d-20d6-4439-b2d1-f367395f31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4b6a8103324c29a83f9d5791147f18" ma:index="18" nillable="true" ma:taxonomy="true" ma:internalName="c74b6a8103324c29a83f9d5791147f18" ma:taxonomyFieldName="DocumentCategory" ma:displayName="Document Category" ma:default="" ma:fieldId="{c74b6a81-0332-4c29-a83f-9d5791147f18}" ma:sspId="a73a0f41-acff-4f94-90ca-11a2a97b1bb5" ma:termSetId="7446d940-36d7-4f1b-8cfa-1244b7c496a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Label" ma:index="19" nillable="true" ma:displayName="Taxonomy Catch All Column1" ma:hidden="true" ma:list="{7b244c54-ddd4-4a2b-af3e-99820a87fe98}" ma:internalName="TaxCatchAllLabel" ma:readOnly="true" ma:showField="CatchAllDataLabel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ae8dbfb9d2943418f2fcf8e1975c6e3" ma:index="20" nillable="true" ma:taxonomy="true" ma:internalName="bae8dbfb9d2943418f2fcf8e1975c6e3" ma:taxonomyFieldName="DocumentAudience" ma:displayName="Document Audience" ma:default="" ma:fieldId="{bae8dbfb-9d29-4341-8f2f-cf8e1975c6e3}" ma:sspId="a73a0f41-acff-4f94-90ca-11a2a97b1bb5" ma:termSetId="f9a742cc-5edb-4713-9c99-14a7bd374f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1" nillable="true" ma:displayName="Taxonomy Catch All Column" ma:hidden="true" ma:list="{7b244c54-ddd4-4a2b-af3e-99820a87fe98}" ma:internalName="TaxCatchAll" ma:showField="CatchAllData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Description" ma:index="22" nillable="true" ma:displayName="Document Description" ma:internalName="Document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432a-144b-407a-b5c0-3f4ed8389bd1" elementFormDefault="qualified">
    <xsd:import namespace="http://schemas.microsoft.com/office/2006/documentManagement/types"/>
    <xsd:import namespace="http://schemas.microsoft.com/office/infopath/2007/PartnerControls"/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3afbf2d-beef-446a-8758-84a7ca43c063" xsi:nil="true"/>
    <ExternalReference xmlns="f3afbf2d-beef-446a-8758-84a7ca43c063" xsi:nil="true"/>
    <ReferenceDate xmlns="f3afbf2d-beef-446a-8758-84a7ca43c063" xsi:nil="true"/>
    <a56f4471668a4971aa5e522031e743d4 xmlns="f3afbf2d-beef-446a-8758-84a7ca43c063">
      <Terms xmlns="http://schemas.microsoft.com/office/infopath/2007/PartnerControls"/>
    </a56f4471668a4971aa5e522031e743d4>
    <DocumentDescription xmlns="f3afbf2d-beef-446a-8758-84a7ca43c063" xsi:nil="true"/>
    <c74b6a8103324c29a83f9d5791147f18 xmlns="f3afbf2d-beef-446a-8758-84a7ca43c063">
      <Terms xmlns="http://schemas.microsoft.com/office/infopath/2007/PartnerControls"/>
    </c74b6a8103324c29a83f9d5791147f18>
    <k3db5a6ad8144d86b71ffb3933be1fde xmlns="f3afbf2d-beef-446a-8758-84a7ca43c063">
      <Terms xmlns="http://schemas.microsoft.com/office/infopath/2007/PartnerControls"/>
    </k3db5a6ad8144d86b71ffb3933be1fde>
    <pef3073c00d0478f9309cb7481f1c06f xmlns="f3afbf2d-beef-446a-8758-84a7ca43c063">
      <Terms xmlns="http://schemas.microsoft.com/office/infopath/2007/PartnerControls"/>
    </pef3073c00d0478f9309cb7481f1c06f>
    <bae8dbfb9d2943418f2fcf8e1975c6e3 xmlns="f3afbf2d-beef-446a-8758-84a7ca43c063">
      <Terms xmlns="http://schemas.microsoft.com/office/infopath/2007/PartnerControls"/>
    </bae8dbfb9d2943418f2fcf8e1975c6e3>
    <_dlc_DocId xmlns="9fd4432a-144b-407a-b5c0-3f4ed8389bd1">OOED-1804857394-12544</_dlc_DocId>
    <_dlc_DocIdUrl xmlns="9fd4432a-144b-407a-b5c0-3f4ed8389bd1">
      <Url>https://minderoofoundationtrust.sharepoint.com/sites/OOE/oo/_layouts/15/DocIdRedir.aspx?ID=OOED-1804857394-12544</Url>
      <Description>OOED-1804857394-12544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0B81B2-2919-403C-8203-64145A41F1F1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B5B596C8-1159-469B-AA3E-BA8D32107128}"/>
</file>

<file path=customXml/itemProps3.xml><?xml version="1.0" encoding="utf-8"?>
<ds:datastoreItem xmlns:ds="http://schemas.openxmlformats.org/officeDocument/2006/customXml" ds:itemID="{85DE8646-0884-464F-84E6-2794DE2F9E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24892E-6F5B-4B3D-A0B2-C94E0E70757D}">
  <ds:schemaRefs>
    <ds:schemaRef ds:uri="http://schemas.microsoft.com/office/2006/metadata/properties"/>
    <ds:schemaRef ds:uri="http://schemas.microsoft.com/office/infopath/2007/PartnerControls"/>
    <ds:schemaRef ds:uri="36db7593-11e2-4df2-bb2d-93a15c2677c1"/>
    <ds:schemaRef ds:uri="4dfdbeff-a6c2-46f1-841b-e2fa795391a2"/>
    <ds:schemaRef ds:uri="f3afbf2d-beef-446a-8758-84a7ca43c063"/>
  </ds:schemaRefs>
</ds:datastoreItem>
</file>

<file path=customXml/itemProps5.xml><?xml version="1.0" encoding="utf-8"?>
<ds:datastoreItem xmlns:ds="http://schemas.openxmlformats.org/officeDocument/2006/customXml" ds:itemID="{AC69F26C-E4C2-4558-A8F3-CECD12FD532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Minderoo_Foundation_MASTER_16x9_230526</Template>
  <TotalTime>309</TotalTime>
  <Words>1696</Words>
  <Application>Microsoft Office PowerPoint</Application>
  <PresentationFormat>Widescreen</PresentationFormat>
  <Paragraphs>187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Rounded MT</vt:lpstr>
      <vt:lpstr>Calibri</vt:lpstr>
      <vt:lpstr>Founders Grotesk Medium</vt:lpstr>
      <vt:lpstr>Founders Grotesk Regular</vt:lpstr>
      <vt:lpstr>Founders Grotesk X-Cond Bold</vt:lpstr>
      <vt:lpstr>Minderoo-Regular</vt:lpstr>
      <vt:lpstr>Minderoo-XCondBold</vt:lpstr>
      <vt:lpstr>System Font Regular</vt:lpstr>
      <vt:lpstr>Office Theme</vt:lpstr>
      <vt:lpstr>Minderoo Foundation</vt:lpstr>
      <vt:lpstr>GPT models: a talk on opportunities, pitfalls, lessons learned. also: fish!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models: a talk on opportunities, pitfalls, lessons learned. also: fish!</dc:title>
  <dc:creator>Philipp Bayer</dc:creator>
  <cp:lastModifiedBy>Philipp Bayer</cp:lastModifiedBy>
  <cp:revision>2</cp:revision>
  <dcterms:created xsi:type="dcterms:W3CDTF">2023-06-16T01:53:27Z</dcterms:created>
  <dcterms:modified xsi:type="dcterms:W3CDTF">2023-06-16T07:02:49Z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0x01010011BE212375D21747994FD40CFDB2CFA1020027E56D3C45A4904A9A477F7951F07491</vt:lpwstr>
  </property>
  <property fmtid="{D5CDD505-2E9C-101B-9397-08002B2CF9AE}" pid="3" name="MediaServiceImageTags">
    <vt:lpwstr/>
  </property>
  <property fmtid="{D5CDD505-2E9C-101B-9397-08002B2CF9AE}" pid="4" name="lcf76f155ced4ddcb4097134ff3c332f">
    <vt:lpwstr/>
  </property>
  <property fmtid="{D5CDD505-2E9C-101B-9397-08002B2CF9AE}" pid="5" name="_dlc_DocIdItemGuid">
    <vt:lpwstr>f165cc68-4c76-4e1c-80ed-a59984360b52</vt:lpwstr>
  </property>
  <property fmtid="{D5CDD505-2E9C-101B-9397-08002B2CF9AE}" pid="6" name="OrganisationalUnit">
    <vt:lpwstr/>
  </property>
  <property fmtid="{D5CDD505-2E9C-101B-9397-08002B2CF9AE}" pid="7" name="DocumentType">
    <vt:lpwstr/>
  </property>
  <property fmtid="{D5CDD505-2E9C-101B-9397-08002B2CF9AE}" pid="8" name="DocumentCategory">
    <vt:lpwstr/>
  </property>
  <property fmtid="{D5CDD505-2E9C-101B-9397-08002B2CF9AE}" pid="9" name="DocumentAudience">
    <vt:lpwstr/>
  </property>
  <property fmtid="{D5CDD505-2E9C-101B-9397-08002B2CF9AE}" pid="10" name="DocumentStatus">
    <vt:lpwstr/>
  </property>
</Properties>
</file>