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_1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2902649" y="2200474"/>
            <a:ext cx="6386702" cy="1539302"/>
          </a:xfrm>
          <a:prstGeom prst="rect">
            <a:avLst/>
          </a:prstGeom>
        </p:spPr>
        <p:txBody>
          <a:bodyPr lIns="121899" tIns="121899" rIns="121899" bIns="121899" anchor="t"/>
          <a:lstStyle>
            <a:lvl1pPr algn="ctr">
              <a:lnSpc>
                <a:spcPct val="100000"/>
              </a:lnSpc>
              <a:defRPr sz="48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044250" y="4957500"/>
            <a:ext cx="6791101" cy="438001"/>
          </a:xfrm>
          <a:prstGeom prst="rect">
            <a:avLst/>
          </a:prstGeom>
        </p:spPr>
        <p:txBody>
          <a:bodyPr anchor="ctr"/>
          <a:lstStyle>
            <a:lvl1pPr marL="381000" indent="-304800">
              <a:buClrTx/>
              <a:buSzTx/>
              <a:buFontTx/>
              <a:buNone/>
              <a:defRPr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381000" indent="184150">
              <a:buClrTx/>
              <a:buSzTx/>
              <a:buFontTx/>
              <a:buNone/>
              <a:defRPr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381000" indent="641350">
              <a:buClrTx/>
              <a:buSzTx/>
              <a:buFontTx/>
              <a:buNone/>
              <a:defRPr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381000" indent="1098550">
              <a:buClrTx/>
              <a:buSzTx/>
              <a:buFontTx/>
              <a:buNone/>
              <a:defRPr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381000" indent="1555750">
              <a:buClrTx/>
              <a:buSzTx/>
              <a:buFontTx/>
              <a:buNone/>
              <a:defRPr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pic>
        <p:nvPicPr>
          <p:cNvPr id="13" name="Google Shape;18;g18a69967c6e_0_482" descr="Google Shape;18;g18a69967c6e_0_48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91436" y="1302324"/>
            <a:ext cx="1009127" cy="1009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Google Shape;19;g18a69967c6e_0_482" descr="Google Shape;19;g18a69967c6e_0_48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3549" y="4874050"/>
            <a:ext cx="20826" cy="108277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Номер слайда"/>
          <p:cNvSpPr txBox="1"/>
          <p:nvPr>
            <p:ph type="sldNum" sz="quarter" idx="2"/>
          </p:nvPr>
        </p:nvSpPr>
        <p:spPr>
          <a:xfrm>
            <a:off x="11095216" y="6414767"/>
            <a:ext cx="258585" cy="248266"/>
          </a:xfrm>
          <a:prstGeom prst="rect">
            <a:avLst/>
          </a:prstGeom>
        </p:spPr>
        <p:txBody>
          <a:bodyPr lIns="45699" tIns="45699" rIns="45699" bIns="45699">
            <a:spAutoFit/>
          </a:bodyPr>
          <a:lstStyle>
            <a:lvl1pPr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Уровень текста 1…"/>
          <p:cNvSpPr txBox="1"/>
          <p:nvPr>
            <p:ph type="body" idx="1"/>
          </p:nvPr>
        </p:nvSpPr>
        <p:spPr>
          <a:xfrm>
            <a:off x="4696874" y="1939800"/>
            <a:ext cx="7254301" cy="4651200"/>
          </a:xfrm>
          <a:prstGeom prst="rect">
            <a:avLst/>
          </a:prstGeom>
        </p:spPr>
        <p:txBody>
          <a:bodyPr/>
          <a:lstStyle>
            <a:lvl1pPr>
              <a:buClr>
                <a:srgbClr val="002060"/>
              </a:buClr>
              <a:defRPr>
                <a:solidFill>
                  <a:srgbClr val="002060"/>
                </a:solidFill>
              </a:defRPr>
            </a:lvl1pPr>
            <a:lvl2pPr>
              <a:buClr>
                <a:srgbClr val="002060"/>
              </a:buClr>
              <a:defRPr>
                <a:solidFill>
                  <a:srgbClr val="002060"/>
                </a:solidFill>
              </a:defRPr>
            </a:lvl2pPr>
            <a:lvl3pPr>
              <a:buClr>
                <a:srgbClr val="002060"/>
              </a:buClr>
              <a:defRPr>
                <a:solidFill>
                  <a:srgbClr val="002060"/>
                </a:solidFill>
              </a:defRPr>
            </a:lvl3pPr>
            <a:lvl4pPr>
              <a:buClr>
                <a:srgbClr val="002060"/>
              </a:buClr>
              <a:defRPr>
                <a:solidFill>
                  <a:srgbClr val="002060"/>
                </a:solidFill>
              </a:defRPr>
            </a:lvl4pPr>
            <a:lvl5pPr>
              <a:buClr>
                <a:srgbClr val="002060"/>
              </a:buClr>
              <a:defRPr>
                <a:solidFill>
                  <a:srgbClr val="00206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Уровень текста 1…"/>
          <p:cNvSpPr txBox="1"/>
          <p:nvPr>
            <p:ph type="body" sz="quarter" idx="1"/>
          </p:nvPr>
        </p:nvSpPr>
        <p:spPr>
          <a:xfrm>
            <a:off x="4679999" y="1923150"/>
            <a:ext cx="3456901" cy="4373701"/>
          </a:xfrm>
          <a:prstGeom prst="rect">
            <a:avLst/>
          </a:prstGeom>
        </p:spPr>
        <p:txBody>
          <a:bodyPr/>
          <a:lstStyle>
            <a:lvl1pPr>
              <a:buClr>
                <a:srgbClr val="002060"/>
              </a:buClr>
              <a:defRPr>
                <a:solidFill>
                  <a:srgbClr val="002060"/>
                </a:solidFill>
              </a:defRPr>
            </a:lvl1pPr>
            <a:lvl2pPr>
              <a:buClr>
                <a:srgbClr val="002060"/>
              </a:buClr>
              <a:defRPr>
                <a:solidFill>
                  <a:srgbClr val="002060"/>
                </a:solidFill>
              </a:defRPr>
            </a:lvl2pPr>
            <a:lvl3pPr>
              <a:buClr>
                <a:srgbClr val="002060"/>
              </a:buClr>
              <a:defRPr>
                <a:solidFill>
                  <a:srgbClr val="002060"/>
                </a:solidFill>
              </a:defRPr>
            </a:lvl3pPr>
            <a:lvl4pPr>
              <a:buClr>
                <a:srgbClr val="002060"/>
              </a:buClr>
              <a:defRPr>
                <a:solidFill>
                  <a:srgbClr val="002060"/>
                </a:solidFill>
              </a:defRPr>
            </a:lvl4pPr>
            <a:lvl5pPr>
              <a:buClr>
                <a:srgbClr val="002060"/>
              </a:buClr>
              <a:defRPr>
                <a:solidFill>
                  <a:srgbClr val="002060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2" name="Google Shape;25;g18a69967c6e_0_504"/>
          <p:cNvSpPr txBox="1"/>
          <p:nvPr>
            <p:ph type="body" sz="quarter" idx="21"/>
          </p:nvPr>
        </p:nvSpPr>
        <p:spPr>
          <a:xfrm>
            <a:off x="8467866" y="1923150"/>
            <a:ext cx="3456900" cy="4373701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002060"/>
              </a:buClr>
              <a:defRPr>
                <a:solidFill>
                  <a:srgbClr val="002060"/>
                </a:solidFill>
              </a:defRPr>
            </a:pPr>
          </a:p>
        </p:txBody>
      </p:sp>
      <p:sp>
        <p:nvSpPr>
          <p:cNvPr id="3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1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8;g18a69967c6e_0_514"/>
          <p:cNvSpPr/>
          <p:nvPr>
            <p:ph type="pic" sz="half" idx="21"/>
          </p:nvPr>
        </p:nvSpPr>
        <p:spPr>
          <a:xfrm>
            <a:off x="4696876" y="1923150"/>
            <a:ext cx="6963600" cy="4390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4696874" y="100849"/>
            <a:ext cx="6963601" cy="132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5892800" y="6141900"/>
            <a:ext cx="2844800" cy="428900"/>
          </a:xfrm>
          <a:prstGeom prst="rect">
            <a:avLst/>
          </a:prstGeom>
          <a:ln w="12700">
            <a:miter lim="400000"/>
          </a:ln>
        </p:spPr>
        <p:txBody>
          <a:bodyPr wrap="none" lIns="121899" tIns="121899" rIns="121899" bIns="121899" anchor="ctr">
            <a:normAutofit fontScale="100000" lnSpcReduction="0"/>
          </a:bodyPr>
          <a:lstStyle>
            <a:lvl1pPr algn="r">
              <a:defRPr sz="13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457200" marR="0" indent="-3810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●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63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○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35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■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207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●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79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○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51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■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23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●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95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○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6707" marR="0" indent="-44115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2400"/>
        <a:buFont typeface="Arial"/>
        <a:buChar char="■"/>
        <a:tabLst/>
        <a:defRPr b="0" baseline="0" cap="none" i="0" spc="0" strike="noStrike" sz="24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5;g18a69967c6e_0_525"/>
          <p:cNvSpPr txBox="1"/>
          <p:nvPr>
            <p:ph type="ctrTitle"/>
          </p:nvPr>
        </p:nvSpPr>
        <p:spPr>
          <a:xfrm>
            <a:off x="2902649" y="2200474"/>
            <a:ext cx="6386701" cy="9852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ML Pipeline</a:t>
            </a:r>
          </a:p>
        </p:txBody>
      </p:sp>
      <p:sp>
        <p:nvSpPr>
          <p:cNvPr id="53" name="Google Shape;36;g18a69967c6e_0_525"/>
          <p:cNvSpPr txBox="1"/>
          <p:nvPr>
            <p:ph type="subTitle" sz="quarter" idx="1"/>
          </p:nvPr>
        </p:nvSpPr>
        <p:spPr>
          <a:xfrm>
            <a:off x="1044249" y="4946150"/>
            <a:ext cx="6791102" cy="6771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defRPr sz="28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Лихачева Полина Максимовна</a:t>
            </a:r>
          </a:p>
        </p:txBody>
      </p:sp>
      <p:sp>
        <p:nvSpPr>
          <p:cNvPr id="54" name="Google Shape;37;g18a69967c6e_0_525"/>
          <p:cNvSpPr txBox="1"/>
          <p:nvPr/>
        </p:nvSpPr>
        <p:spPr>
          <a:xfrm>
            <a:off x="1044249" y="5534950"/>
            <a:ext cx="6702902" cy="5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normAutofit fontScale="100000" lnSpcReduction="0"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18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Продвинутые методы машинного обучения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8;g2f64a1591f3_0_10"/>
          <p:cNvSpPr txBox="1"/>
          <p:nvPr>
            <p:ph type="title"/>
          </p:nvPr>
        </p:nvSpPr>
        <p:spPr>
          <a:xfrm>
            <a:off x="1663350" y="-162075"/>
            <a:ext cx="6963600" cy="1325700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4: PCA - метод главных компонент</a:t>
            </a:r>
          </a:p>
        </p:txBody>
      </p:sp>
      <p:grpSp>
        <p:nvGrpSpPr>
          <p:cNvPr id="144" name="Сгруппировать"/>
          <p:cNvGrpSpPr/>
          <p:nvPr/>
        </p:nvGrpSpPr>
        <p:grpSpPr>
          <a:xfrm>
            <a:off x="636565" y="1229369"/>
            <a:ext cx="6030505" cy="4726872"/>
            <a:chOff x="0" y="0"/>
            <a:chExt cx="6030504" cy="4726871"/>
          </a:xfrm>
        </p:grpSpPr>
        <p:pic>
          <p:nvPicPr>
            <p:cNvPr id="142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030505" cy="3997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Caption"/>
            <p:cNvSpPr/>
            <p:nvPr/>
          </p:nvSpPr>
          <p:spPr>
            <a:xfrm>
              <a:off x="0" y="4099349"/>
              <a:ext cx="6030504" cy="627523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sz="1800"/>
              </a:pPr>
              <a:r>
                <a:rPr b="1"/>
                <a:t>Рис. 3:</a:t>
              </a:r>
              <a:r>
                <a:t> График доли объясненной дисперсии от числа компонент</a:t>
              </a:r>
            </a:p>
          </p:txBody>
        </p:sp>
      </p:grpSp>
      <p:sp>
        <p:nvSpPr>
          <p:cNvPr id="145" name="Сравнение метрик качества:…"/>
          <p:cNvSpPr txBox="1"/>
          <p:nvPr/>
        </p:nvSpPr>
        <p:spPr>
          <a:xfrm>
            <a:off x="6597748" y="1220861"/>
            <a:ext cx="5257665" cy="237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81000" indent="-381000">
              <a:lnSpc>
                <a:spcPct val="115000"/>
              </a:lnSpc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t>Сравнение метрик качества:</a:t>
            </a:r>
          </a:p>
          <a:p>
            <a:pPr>
              <a:defRPr b="1" sz="1800">
                <a:latin typeface="Tahoma"/>
                <a:ea typeface="Tahoma"/>
                <a:cs typeface="Tahoma"/>
                <a:sym typeface="Tahoma"/>
              </a:defRPr>
            </a:pPr>
            <a:r>
              <a:t>Модель логистической регресси до PCA:</a:t>
            </a:r>
          </a:p>
          <a:p>
            <a:pPr defTabSz="457200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accuracy score = 0.698</a:t>
            </a:r>
          </a:p>
          <a:p>
            <a:pPr defTabSz="457200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f1_score = 0.694</a:t>
            </a:r>
          </a:p>
          <a:p>
            <a:pPr defTabSz="457200"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  <a:p>
            <a:pPr>
              <a:defRPr b="1" sz="1800">
                <a:latin typeface="Tahoma"/>
                <a:ea typeface="Tahoma"/>
                <a:cs typeface="Tahoma"/>
                <a:sym typeface="Tahoma"/>
              </a:defRPr>
            </a:pPr>
            <a:r>
              <a:t>Модель логистической регресси после PCA:</a:t>
            </a:r>
          </a:p>
          <a:p>
            <a:pPr defTabSz="457200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accuracy score = 0.592</a:t>
            </a:r>
          </a:p>
          <a:p>
            <a:pPr defTabSz="457200"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f1_score = 0.572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78;p7"/>
          <p:cNvSpPr txBox="1"/>
          <p:nvPr>
            <p:ph type="body" idx="1"/>
          </p:nvPr>
        </p:nvSpPr>
        <p:spPr>
          <a:xfrm>
            <a:off x="432446" y="782205"/>
            <a:ext cx="8014697" cy="5833177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tree_model = DecisionTreeClassifier(random_state=</a:t>
            </a:r>
            <a:r>
              <a:rPr>
                <a:solidFill>
                  <a:srgbClr val="116644"/>
                </a:solidFill>
              </a:rPr>
              <a:t>42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param_grid = {</a:t>
            </a:r>
            <a:r>
              <a:rPr>
                <a:solidFill>
                  <a:srgbClr val="A31515"/>
                </a:solidFill>
              </a:rPr>
              <a:t>'max_depth'</a:t>
            </a:r>
            <a:r>
              <a:t>: </a:t>
            </a:r>
            <a:r>
              <a:rPr>
                <a:solidFill>
                  <a:srgbClr val="795E26"/>
                </a:solidFill>
              </a:rPr>
              <a:t>range</a:t>
            </a:r>
            <a:r>
              <a:t>(</a:t>
            </a:r>
            <a:r>
              <a:rPr>
                <a:solidFill>
                  <a:srgbClr val="116644"/>
                </a:solidFill>
              </a:rPr>
              <a:t>1</a:t>
            </a:r>
            <a:r>
              <a:t>, </a:t>
            </a:r>
            <a:r>
              <a:rPr>
                <a:solidFill>
                  <a:srgbClr val="116644"/>
                </a:solidFill>
              </a:rPr>
              <a:t>21</a:t>
            </a:r>
            <a:r>
              <a:t>)}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grid_search = GridSearchCV(tree_model, param_grid, cv=</a:t>
            </a:r>
            <a:r>
              <a:rPr>
                <a:solidFill>
                  <a:srgbClr val="116644"/>
                </a:solidFill>
              </a:rPr>
              <a:t>5</a:t>
            </a:r>
            <a:r>
              <a:t>, scoring=</a:t>
            </a:r>
            <a:r>
              <a:rPr>
                <a:solidFill>
                  <a:srgbClr val="A31515"/>
                </a:solidFill>
              </a:rPr>
              <a:t>'f1_weighted'</a:t>
            </a:r>
            <a:r>
              <a:t>, n_jobs=</a:t>
            </a:r>
            <a:r>
              <a:rPr>
                <a:solidFill>
                  <a:srgbClr val="116644"/>
                </a:solidFill>
              </a:rPr>
              <a:t>-1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grid_search.fit(train_data, y_train)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best_max_depth = grid_search.best_params_[</a:t>
            </a:r>
            <a:r>
              <a:rPr>
                <a:solidFill>
                  <a:srgbClr val="A31515"/>
                </a:solidFill>
              </a:rPr>
              <a:t>'max_depth'</a:t>
            </a:r>
            <a:r>
              <a:t>]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best_f1_score = grid_search.best_score_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f</a:t>
            </a:r>
            <a:r>
              <a:t>"Оптимальное значение max_depth: </a:t>
            </a:r>
            <a:r>
              <a:rPr>
                <a:solidFill>
                  <a:srgbClr val="000000"/>
                </a:solidFill>
              </a:rPr>
              <a:t>{best_max_depth}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f</a:t>
            </a:r>
            <a:r>
              <a:t>"Лучший F1: </a:t>
            </a:r>
            <a:r>
              <a:rPr>
                <a:solidFill>
                  <a:srgbClr val="000000"/>
                </a:solidFill>
              </a:rPr>
              <a:t>{best_f1_score}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tree_best_model = DecisionTreeClassifier(max_depth=best_max_depth, random_state=</a:t>
            </a:r>
            <a:r>
              <a:rPr>
                <a:solidFill>
                  <a:srgbClr val="116644"/>
                </a:solidFill>
              </a:rPr>
              <a:t>42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tree_best_model.fit(train_data, y_train)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y_pred = tree_best_model.predict(test_data)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accuracy = accuracy_score(y_test, y_pred)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f1 = f1_score(y_test, y_pred, average=</a:t>
            </a:r>
            <a:r>
              <a:rPr>
                <a:solidFill>
                  <a:srgbClr val="A31515"/>
                </a:solidFill>
              </a:rPr>
              <a:t>'weighted'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f</a:t>
            </a:r>
            <a:r>
              <a:t>"accuracy score = 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795E26"/>
                </a:solidFill>
              </a:rPr>
              <a:t>round</a:t>
            </a:r>
            <a:r>
              <a:rPr>
                <a:solidFill>
                  <a:srgbClr val="000000"/>
                </a:solidFill>
              </a:rPr>
              <a:t>(accuracy, </a:t>
            </a:r>
            <a:r>
              <a:rPr>
                <a:solidFill>
                  <a:srgbClr val="116644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)}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f</a:t>
            </a:r>
            <a:r>
              <a:t>"f1_score = 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795E26"/>
                </a:solidFill>
              </a:rPr>
              <a:t>round</a:t>
            </a:r>
            <a:r>
              <a:rPr>
                <a:solidFill>
                  <a:srgbClr val="000000"/>
                </a:solidFill>
              </a:rPr>
              <a:t>(f1, </a:t>
            </a:r>
            <a:r>
              <a:rPr>
                <a:solidFill>
                  <a:srgbClr val="116644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)}</a:t>
            </a:r>
            <a:r>
              <a:t>"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150" name="Google Shape;79;p7"/>
          <p:cNvGrpSpPr/>
          <p:nvPr/>
        </p:nvGrpSpPr>
        <p:grpSpPr>
          <a:xfrm>
            <a:off x="9132924" y="725106"/>
            <a:ext cx="2512201" cy="622801"/>
            <a:chOff x="0" y="0"/>
            <a:chExt cx="2512199" cy="622800"/>
          </a:xfrm>
        </p:grpSpPr>
        <p:sp>
          <p:nvSpPr>
            <p:cNvPr id="148" name="Прямоугольник"/>
            <p:cNvSpPr/>
            <p:nvPr/>
          </p:nvSpPr>
          <p:spPr>
            <a:xfrm>
              <a:off x="0" y="-1"/>
              <a:ext cx="2512200" cy="622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49" name="Создание модели"/>
            <p:cNvSpPr txBox="1"/>
            <p:nvPr/>
          </p:nvSpPr>
          <p:spPr>
            <a:xfrm>
              <a:off x="52075" y="154723"/>
              <a:ext cx="2408050" cy="313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Создание модели</a:t>
              </a:r>
            </a:p>
          </p:txBody>
        </p:sp>
      </p:grpSp>
      <p:grpSp>
        <p:nvGrpSpPr>
          <p:cNvPr id="153" name="Google Shape;80;p7"/>
          <p:cNvGrpSpPr/>
          <p:nvPr/>
        </p:nvGrpSpPr>
        <p:grpSpPr>
          <a:xfrm>
            <a:off x="9132924" y="1572331"/>
            <a:ext cx="2512201" cy="622801"/>
            <a:chOff x="0" y="0"/>
            <a:chExt cx="2512199" cy="622800"/>
          </a:xfrm>
        </p:grpSpPr>
        <p:sp>
          <p:nvSpPr>
            <p:cNvPr id="151" name="Прямоугольник"/>
            <p:cNvSpPr/>
            <p:nvPr/>
          </p:nvSpPr>
          <p:spPr>
            <a:xfrm>
              <a:off x="0" y="-1"/>
              <a:ext cx="2512200" cy="622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52" name="Сетка гиперпараметров"/>
            <p:cNvSpPr txBox="1"/>
            <p:nvPr/>
          </p:nvSpPr>
          <p:spPr>
            <a:xfrm>
              <a:off x="52075" y="154723"/>
              <a:ext cx="2408050" cy="313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Сетка гиперпараметров</a:t>
              </a:r>
            </a:p>
          </p:txBody>
        </p:sp>
      </p:grpSp>
      <p:grpSp>
        <p:nvGrpSpPr>
          <p:cNvPr id="156" name="Google Shape;81;p7"/>
          <p:cNvGrpSpPr/>
          <p:nvPr/>
        </p:nvGrpSpPr>
        <p:grpSpPr>
          <a:xfrm>
            <a:off x="9096709" y="2332251"/>
            <a:ext cx="2512201" cy="954901"/>
            <a:chOff x="0" y="0"/>
            <a:chExt cx="2512199" cy="954900"/>
          </a:xfrm>
        </p:grpSpPr>
        <p:sp>
          <p:nvSpPr>
            <p:cNvPr id="154" name="Прямоугольник"/>
            <p:cNvSpPr/>
            <p:nvPr/>
          </p:nvSpPr>
          <p:spPr>
            <a:xfrm>
              <a:off x="0" y="-1"/>
              <a:ext cx="2512200" cy="9549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55" name="Подбор гиперпараметров"/>
            <p:cNvSpPr txBox="1"/>
            <p:nvPr/>
          </p:nvSpPr>
          <p:spPr>
            <a:xfrm>
              <a:off x="52075" y="206473"/>
              <a:ext cx="2408050" cy="54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Подбор гиперпараметров</a:t>
              </a:r>
            </a:p>
          </p:txBody>
        </p:sp>
      </p:grpSp>
      <p:sp>
        <p:nvSpPr>
          <p:cNvPr id="157" name="Google Shape;82;p7"/>
          <p:cNvSpPr/>
          <p:nvPr/>
        </p:nvSpPr>
        <p:spPr>
          <a:xfrm flipH="1" flipV="1">
            <a:off x="6190376" y="1034324"/>
            <a:ext cx="2902201" cy="1980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Google Shape;83;p7"/>
          <p:cNvSpPr/>
          <p:nvPr/>
        </p:nvSpPr>
        <p:spPr>
          <a:xfrm flipH="1" flipV="1">
            <a:off x="6655925" y="1828064"/>
            <a:ext cx="2464801" cy="1680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Google Shape;84;p7"/>
          <p:cNvSpPr/>
          <p:nvPr/>
        </p:nvSpPr>
        <p:spPr>
          <a:xfrm flipH="1" flipV="1">
            <a:off x="6101320" y="2829212"/>
            <a:ext cx="3007916" cy="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Google Shape;85;p7"/>
          <p:cNvSpPr txBox="1"/>
          <p:nvPr>
            <p:ph type="title"/>
          </p:nvPr>
        </p:nvSpPr>
        <p:spPr>
          <a:xfrm>
            <a:off x="1663350" y="-162076"/>
            <a:ext cx="6963600" cy="13257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5: Decision tree</a:t>
            </a:r>
          </a:p>
        </p:txBody>
      </p:sp>
      <p:grpSp>
        <p:nvGrpSpPr>
          <p:cNvPr id="163" name="Google Shape;81;p7"/>
          <p:cNvGrpSpPr/>
          <p:nvPr/>
        </p:nvGrpSpPr>
        <p:grpSpPr>
          <a:xfrm>
            <a:off x="8989548" y="3769776"/>
            <a:ext cx="2512201" cy="954901"/>
            <a:chOff x="0" y="0"/>
            <a:chExt cx="2512199" cy="954900"/>
          </a:xfrm>
        </p:grpSpPr>
        <p:sp>
          <p:nvSpPr>
            <p:cNvPr id="161" name="Прямоугольник"/>
            <p:cNvSpPr/>
            <p:nvPr/>
          </p:nvSpPr>
          <p:spPr>
            <a:xfrm>
              <a:off x="0" y="-1"/>
              <a:ext cx="2512200" cy="9549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62" name="Обучение модели на лучших гиперпараметрах"/>
            <p:cNvSpPr txBox="1"/>
            <p:nvPr/>
          </p:nvSpPr>
          <p:spPr>
            <a:xfrm>
              <a:off x="52075" y="92173"/>
              <a:ext cx="2408050" cy="770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Обучение модели на лучших гиперпараметрах</a:t>
              </a:r>
            </a:p>
          </p:txBody>
        </p:sp>
      </p:grpSp>
      <p:sp>
        <p:nvSpPr>
          <p:cNvPr id="164" name="Google Shape;84;p7"/>
          <p:cNvSpPr/>
          <p:nvPr/>
        </p:nvSpPr>
        <p:spPr>
          <a:xfrm flipH="1" flipV="1">
            <a:off x="5033087" y="4247226"/>
            <a:ext cx="3953270" cy="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67" name="Google Shape;81;p7"/>
          <p:cNvGrpSpPr/>
          <p:nvPr/>
        </p:nvGrpSpPr>
        <p:grpSpPr>
          <a:xfrm>
            <a:off x="8880902" y="5355158"/>
            <a:ext cx="2512201" cy="954901"/>
            <a:chOff x="0" y="0"/>
            <a:chExt cx="2512199" cy="954900"/>
          </a:xfrm>
        </p:grpSpPr>
        <p:sp>
          <p:nvSpPr>
            <p:cNvPr id="165" name="Прямоугольник"/>
            <p:cNvSpPr/>
            <p:nvPr/>
          </p:nvSpPr>
          <p:spPr>
            <a:xfrm>
              <a:off x="0" y="-1"/>
              <a:ext cx="2512200" cy="9549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66" name="Метрики качества"/>
            <p:cNvSpPr txBox="1"/>
            <p:nvPr/>
          </p:nvSpPr>
          <p:spPr>
            <a:xfrm>
              <a:off x="52075" y="320773"/>
              <a:ext cx="2408050" cy="313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Метрики качества</a:t>
              </a:r>
            </a:p>
          </p:txBody>
        </p:sp>
      </p:grpSp>
      <p:sp>
        <p:nvSpPr>
          <p:cNvPr id="168" name="Google Shape;84;p7"/>
          <p:cNvSpPr/>
          <p:nvPr/>
        </p:nvSpPr>
        <p:spPr>
          <a:xfrm flipH="1">
            <a:off x="6181202" y="5832608"/>
            <a:ext cx="2703290" cy="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98;g2f64a1591f3_0_10"/>
          <p:cNvSpPr txBox="1"/>
          <p:nvPr>
            <p:ph type="title"/>
          </p:nvPr>
        </p:nvSpPr>
        <p:spPr>
          <a:xfrm>
            <a:off x="1663350" y="-162076"/>
            <a:ext cx="6963600" cy="13257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6: Bagging</a:t>
            </a:r>
          </a:p>
        </p:txBody>
      </p:sp>
      <p:grpSp>
        <p:nvGrpSpPr>
          <p:cNvPr id="173" name="Сгруппировать"/>
          <p:cNvGrpSpPr/>
          <p:nvPr/>
        </p:nvGrpSpPr>
        <p:grpSpPr>
          <a:xfrm>
            <a:off x="405316" y="866673"/>
            <a:ext cx="7705115" cy="5525237"/>
            <a:chOff x="0" y="0"/>
            <a:chExt cx="7705114" cy="5525235"/>
          </a:xfrm>
        </p:grpSpPr>
        <p:pic>
          <p:nvPicPr>
            <p:cNvPr id="171" name="Unknown.png" descr="Unknow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7705115" cy="51246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Caption"/>
            <p:cNvSpPr/>
            <p:nvPr/>
          </p:nvSpPr>
          <p:spPr>
            <a:xfrm>
              <a:off x="0" y="5226252"/>
              <a:ext cx="7705115" cy="2989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rPr b="1"/>
                <a:t>Рис. 4:</a:t>
              </a:r>
              <a:r>
                <a:t> Зависимость </a:t>
              </a:r>
              <a:r>
                <a:rPr b="1"/>
                <a:t>accuracy</a:t>
              </a:r>
              <a:r>
                <a:t> от количества моделей в ансамбле.</a:t>
              </a:r>
            </a:p>
          </p:txBody>
        </p:sp>
      </p:grpSp>
      <p:sp>
        <p:nvSpPr>
          <p:cNvPr id="174" name="Метрики качества для Decision tree:…"/>
          <p:cNvSpPr txBox="1"/>
          <p:nvPr/>
        </p:nvSpPr>
        <p:spPr>
          <a:xfrm>
            <a:off x="8483100" y="1111058"/>
            <a:ext cx="349191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b="1" sz="24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Метрики качества для Decision tree:</a:t>
            </a:r>
          </a:p>
          <a:p>
            <a:pPr defTabSz="457200">
              <a:defRPr sz="18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Оптимальное значение max_depth: 17</a:t>
            </a:r>
          </a:p>
          <a:p>
            <a:pPr defTabSz="457200">
              <a:defRPr sz="18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F1: 0.537</a:t>
            </a:r>
          </a:p>
          <a:p>
            <a:pPr defTabSz="457200">
              <a:defRPr sz="18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accuracy score = 0.488</a:t>
            </a:r>
          </a:p>
          <a:p>
            <a:pPr defTabSz="457200">
              <a:defRPr sz="1800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f1_score = 0.487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98;g2f64a1591f3_0_10"/>
          <p:cNvSpPr txBox="1"/>
          <p:nvPr>
            <p:ph type="title"/>
          </p:nvPr>
        </p:nvSpPr>
        <p:spPr>
          <a:xfrm>
            <a:off x="1663350" y="-162076"/>
            <a:ext cx="6963600" cy="13257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7: Random Forest</a:t>
            </a:r>
          </a:p>
        </p:txBody>
      </p:sp>
      <p:grpSp>
        <p:nvGrpSpPr>
          <p:cNvPr id="179" name="Сгруппировать"/>
          <p:cNvGrpSpPr/>
          <p:nvPr/>
        </p:nvGrpSpPr>
        <p:grpSpPr>
          <a:xfrm>
            <a:off x="636944" y="1279839"/>
            <a:ext cx="10119271" cy="4698906"/>
            <a:chOff x="0" y="0"/>
            <a:chExt cx="10119269" cy="4698905"/>
          </a:xfrm>
        </p:grpSpPr>
        <p:pic>
          <p:nvPicPr>
            <p:cNvPr id="177" name="Unknown.png" descr="Unknown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119270" cy="42983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8" name="Caption"/>
            <p:cNvSpPr/>
            <p:nvPr/>
          </p:nvSpPr>
          <p:spPr>
            <a:xfrm>
              <a:off x="0" y="4399921"/>
              <a:ext cx="10119270" cy="2989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>
                <a:defRPr b="1"/>
              </a:pPr>
              <a:r>
                <a:t>Рис. 5: </a:t>
              </a:r>
              <a:r>
                <a:rPr b="0"/>
                <a:t>Зависимость </a:t>
              </a:r>
              <a:r>
                <a:t>accuracy </a:t>
              </a:r>
              <a:r>
                <a:rPr b="0"/>
                <a:t>от числа деревьев в модели</a:t>
              </a:r>
              <a:r>
                <a:t> RandomForest.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98;g2f64a1591f3_0_10"/>
          <p:cNvSpPr txBox="1"/>
          <p:nvPr>
            <p:ph type="title"/>
          </p:nvPr>
        </p:nvSpPr>
        <p:spPr>
          <a:xfrm>
            <a:off x="1663350" y="-162076"/>
            <a:ext cx="6963600" cy="13257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8: Сравнение моделей</a:t>
            </a:r>
          </a:p>
        </p:txBody>
      </p:sp>
      <p:grpSp>
        <p:nvGrpSpPr>
          <p:cNvPr id="184" name="Сгруппировать"/>
          <p:cNvGrpSpPr/>
          <p:nvPr/>
        </p:nvGrpSpPr>
        <p:grpSpPr>
          <a:xfrm>
            <a:off x="730838" y="932810"/>
            <a:ext cx="8657804" cy="4390444"/>
            <a:chOff x="0" y="0"/>
            <a:chExt cx="8657803" cy="4390442"/>
          </a:xfrm>
        </p:grpSpPr>
        <p:pic>
          <p:nvPicPr>
            <p:cNvPr id="182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657804" cy="3786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Caption"/>
            <p:cNvSpPr/>
            <p:nvPr/>
          </p:nvSpPr>
          <p:spPr>
            <a:xfrm>
              <a:off x="0" y="3888259"/>
              <a:ext cx="8657804" cy="502184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Рис. 7: Сравнение метрик </a:t>
              </a:r>
              <a:r>
                <a:rPr b="1"/>
                <a:t>Accuracy</a:t>
              </a:r>
              <a:r>
                <a:t> и </a:t>
              </a:r>
              <a:r>
                <a:rPr b="1"/>
                <a:t>F1</a:t>
              </a:r>
              <a:r>
                <a:t> для трех разных моделей, используемых в проекте при увеличении размера обучающей выборки.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13;p13"/>
          <p:cNvSpPr txBox="1"/>
          <p:nvPr>
            <p:ph type="body" idx="1"/>
          </p:nvPr>
        </p:nvSpPr>
        <p:spPr>
          <a:xfrm>
            <a:off x="993364" y="1133503"/>
            <a:ext cx="9096906" cy="5004570"/>
          </a:xfrm>
          <a:prstGeom prst="rect">
            <a:avLst/>
          </a:prstGeom>
        </p:spPr>
        <p:txBody>
          <a:bodyPr/>
          <a:lstStyle/>
          <a:p>
            <a:pPr marL="228600" indent="0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1. Были обучены модели и реализованы алгоритмы, улучшающие модели. Наилучший результат был получен для модели RandomForest.</a:t>
            </a:r>
          </a:p>
          <a:p>
            <a:pPr marL="228600" indent="0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2. Метод главных компонент ухудшил точность модели Лоигстической регрессии.</a:t>
            </a:r>
          </a:p>
          <a:p>
            <a:pPr marL="228600" indent="0">
              <a:buSzTx/>
              <a:buNone/>
              <a:defRPr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3. Полученный ML pipeline можно использовать для целого ряда задач анализа данных, в которых требуется их классификация. </a:t>
            </a:r>
          </a:p>
        </p:txBody>
      </p:sp>
      <p:pic>
        <p:nvPicPr>
          <p:cNvPr id="187" name="Google Shape;114;p13" descr="Google Shape;11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9778951" y="4558748"/>
            <a:ext cx="2413049" cy="231250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oogle Shape;115;p13"/>
          <p:cNvSpPr txBox="1"/>
          <p:nvPr>
            <p:ph type="title"/>
          </p:nvPr>
        </p:nvSpPr>
        <p:spPr>
          <a:xfrm>
            <a:off x="1663350" y="-162075"/>
            <a:ext cx="6963600" cy="1325700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defRPr b="1"/>
            </a:lvl1pPr>
          </a:lstStyle>
          <a:p>
            <a:pPr/>
            <a:r>
              <a:t>Заключение (выводы)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43;g18a69967c6e_0_546"/>
          <p:cNvSpPr txBox="1"/>
          <p:nvPr>
            <p:ph type="title"/>
          </p:nvPr>
        </p:nvSpPr>
        <p:spPr>
          <a:xfrm>
            <a:off x="1664000" y="86750"/>
            <a:ext cx="6963600" cy="860999"/>
          </a:xfrm>
          <a:prstGeom prst="rect">
            <a:avLst/>
          </a:prstGeom>
        </p:spPr>
        <p:txBody>
          <a:bodyPr/>
          <a:lstStyle>
            <a:lvl1pPr defTabSz="877823">
              <a:defRPr b="1" sz="2688"/>
            </a:lvl1pPr>
          </a:lstStyle>
          <a:p>
            <a:pPr/>
            <a:r>
              <a:t>Актуальность и постановка проблемы</a:t>
            </a:r>
          </a:p>
        </p:txBody>
      </p:sp>
      <p:sp>
        <p:nvSpPr>
          <p:cNvPr id="57" name="Google Shape;44;g18a69967c6e_0_546"/>
          <p:cNvSpPr txBox="1"/>
          <p:nvPr>
            <p:ph type="body" idx="1"/>
          </p:nvPr>
        </p:nvSpPr>
        <p:spPr>
          <a:xfrm>
            <a:off x="1302380" y="1527006"/>
            <a:ext cx="10032736" cy="5344599"/>
          </a:xfrm>
          <a:prstGeom prst="rect">
            <a:avLst/>
          </a:prstGeom>
        </p:spPr>
        <p:txBody>
          <a:bodyPr/>
          <a:lstStyle/>
          <a:p>
            <a:pPr marL="0" indent="444500" algn="just">
              <a:lnSpc>
                <a:spcPct val="150000"/>
              </a:lnSpc>
              <a:buSzTx/>
              <a:buNone/>
              <a:defRPr sz="2000">
                <a:solidFill>
                  <a:schemeClr val="accent2">
                    <a:lumOff val="21764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Данный проект может быть полезен </a:t>
            </a:r>
            <a:r>
              <a:rPr b="1"/>
              <a:t>в маркетинге или торговле</a:t>
            </a:r>
            <a:r>
              <a:t>. Задача классификации также встречается во множестве областей.</a:t>
            </a:r>
          </a:p>
          <a:p>
            <a:pPr marL="0" indent="444500" algn="just">
              <a:lnSpc>
                <a:spcPct val="150000"/>
              </a:lnSpc>
              <a:spcBef>
                <a:spcPts val="1600"/>
              </a:spcBef>
              <a:buSzTx/>
              <a:buNone/>
              <a:defRPr sz="2000">
                <a:solidFill>
                  <a:schemeClr val="accent2">
                    <a:lumOff val="21764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Готовый ML pipeline позволит </a:t>
            </a:r>
            <a:r>
              <a:rPr b="1"/>
              <a:t>ускорить работу с аналогичными проектами</a:t>
            </a:r>
            <a:r>
              <a:t>, особенно с такими, в которых предусмотрено </a:t>
            </a:r>
            <a:r>
              <a:rPr b="1"/>
              <a:t>большое количество признаков</a:t>
            </a:r>
            <a:r>
              <a:t> (например классификация изображений).</a:t>
            </a:r>
          </a:p>
          <a:p>
            <a:pPr marL="0" indent="444500" algn="just">
              <a:lnSpc>
                <a:spcPct val="150000"/>
              </a:lnSpc>
              <a:spcBef>
                <a:spcPts val="1600"/>
              </a:spcBef>
              <a:buSzTx/>
              <a:buNone/>
              <a:defRPr sz="2000">
                <a:solidFill>
                  <a:schemeClr val="accent2">
                    <a:lumOff val="21764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На данный момент проблема классификации хорошо изучена, но всегда есть возможность по </a:t>
            </a:r>
            <a:r>
              <a:rPr b="1"/>
              <a:t>оптимизации и улучшению существующих pipeline-ов</a:t>
            </a:r>
            <a:r>
              <a:t>, а так же возможность </a:t>
            </a:r>
            <a:r>
              <a:rPr b="1"/>
              <a:t>улучшить анализируемые данные</a:t>
            </a:r>
            <a:r>
              <a:t>.</a:t>
            </a:r>
          </a:p>
        </p:txBody>
      </p:sp>
      <p:sp>
        <p:nvSpPr>
          <p:cNvPr id="58" name="Google Shape;45;g18a69967c6e_0_546"/>
          <p:cNvSpPr txBox="1"/>
          <p:nvPr/>
        </p:nvSpPr>
        <p:spPr>
          <a:xfrm>
            <a:off x="1348104" y="1628145"/>
            <a:ext cx="469851" cy="8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4400">
                <a:solidFill>
                  <a:srgbClr val="E6F2F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" name="Google Shape;46;g18a69967c6e_0_546"/>
          <p:cNvSpPr txBox="1"/>
          <p:nvPr/>
        </p:nvSpPr>
        <p:spPr>
          <a:xfrm>
            <a:off x="1348104" y="2516561"/>
            <a:ext cx="469851" cy="8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4400">
                <a:solidFill>
                  <a:srgbClr val="E6F2F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" name="Google Shape;47;g18a69967c6e_0_546"/>
          <p:cNvSpPr txBox="1"/>
          <p:nvPr/>
        </p:nvSpPr>
        <p:spPr>
          <a:xfrm>
            <a:off x="1348104" y="3972427"/>
            <a:ext cx="469851" cy="87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sz="4400">
                <a:solidFill>
                  <a:srgbClr val="E6F2F9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1" name="Проблема: Классификация данных по четырем классам двигателей"/>
          <p:cNvSpPr txBox="1"/>
          <p:nvPr/>
        </p:nvSpPr>
        <p:spPr>
          <a:xfrm>
            <a:off x="1741145" y="912376"/>
            <a:ext cx="976540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400">
                <a:latin typeface="Tahoma"/>
                <a:ea typeface="Tahoma"/>
                <a:cs typeface="Tahoma"/>
                <a:sym typeface="Tahoma"/>
              </a:defRPr>
            </a:pPr>
            <a:r>
              <a:rPr b="1"/>
              <a:t>Проблема:</a:t>
            </a:r>
            <a:r>
              <a:t> Классификация данных по четырем классам двигателей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54;p3"/>
          <p:cNvSpPr txBox="1"/>
          <p:nvPr>
            <p:ph type="title"/>
          </p:nvPr>
        </p:nvSpPr>
        <p:spPr>
          <a:xfrm>
            <a:off x="1663350" y="97100"/>
            <a:ext cx="8817300" cy="1325700"/>
          </a:xfrm>
          <a:prstGeom prst="rect">
            <a:avLst/>
          </a:prstGeom>
        </p:spPr>
        <p:txBody>
          <a:bodyPr/>
          <a:lstStyle>
            <a:lvl1pPr defTabSz="795527">
              <a:lnSpc>
                <a:spcPct val="115000"/>
              </a:lnSpc>
              <a:defRPr b="1" sz="2436"/>
            </a:lvl1pPr>
          </a:lstStyle>
          <a:p>
            <a:pPr/>
            <a:r>
              <a:t>Цели и задачи работы; практическая значимость\возможности применения. </a:t>
            </a:r>
          </a:p>
        </p:txBody>
      </p:sp>
      <p:sp>
        <p:nvSpPr>
          <p:cNvPr id="64" name="Google Shape;55;p3"/>
          <p:cNvSpPr txBox="1"/>
          <p:nvPr>
            <p:ph type="body" idx="1"/>
          </p:nvPr>
        </p:nvSpPr>
        <p:spPr>
          <a:xfrm>
            <a:off x="1663349" y="1922475"/>
            <a:ext cx="10248108" cy="43563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1. Получение данных.</a:t>
            </a:r>
          </a:p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2. Предобработка данных.</a:t>
            </a:r>
          </a:p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3. Проблема размерности: PCA.</a:t>
            </a:r>
          </a:p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4. Отбор гиперпараметров.</a:t>
            </a:r>
          </a:p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5. Обучение моделей.</a:t>
            </a:r>
          </a:p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6. Сравнение моделей машинного обучения: Logistic Regression, Decision Tree и Random Forest.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2;g18a69967c6e_0_588"/>
          <p:cNvSpPr txBox="1"/>
          <p:nvPr>
            <p:ph type="title"/>
          </p:nvPr>
        </p:nvSpPr>
        <p:spPr>
          <a:xfrm>
            <a:off x="1663350" y="100850"/>
            <a:ext cx="6963600" cy="1325700"/>
          </a:xfrm>
          <a:prstGeom prst="rect">
            <a:avLst/>
          </a:prstGeom>
        </p:spPr>
        <p:txBody>
          <a:bodyPr/>
          <a:lstStyle>
            <a:lvl1pPr defTabSz="795527">
              <a:lnSpc>
                <a:spcPct val="115000"/>
              </a:lnSpc>
              <a:defRPr b="1" sz="2436"/>
            </a:lvl1pPr>
          </a:lstStyle>
          <a:p>
            <a:pPr/>
            <a:r>
              <a:t>Методы, алгоритмы и инструменты, применяемые в работе</a:t>
            </a:r>
          </a:p>
        </p:txBody>
      </p:sp>
      <p:sp>
        <p:nvSpPr>
          <p:cNvPr id="67" name="Google Shape;63;g18a69967c6e_0_588"/>
          <p:cNvSpPr txBox="1"/>
          <p:nvPr>
            <p:ph type="body" sz="quarter" idx="1"/>
          </p:nvPr>
        </p:nvSpPr>
        <p:spPr>
          <a:xfrm>
            <a:off x="1663349" y="1923150"/>
            <a:ext cx="3456901" cy="43737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b="1">
                <a:solidFill>
                  <a:srgbClr val="000000"/>
                </a:solidFill>
              </a:defRPr>
            </a:pPr>
            <a:r>
              <a:t>Модели машинного обучения:</a:t>
            </a:r>
          </a:p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</a:defRPr>
            </a:pPr>
            <a:r>
              <a:t>Logistic Regression</a:t>
            </a:r>
          </a:p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</a:defRPr>
            </a:pPr>
            <a:r>
              <a:rPr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</a:defRPr>
            </a:pPr>
            <a:r>
              <a:rPr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</p:txBody>
      </p:sp>
      <p:sp>
        <p:nvSpPr>
          <p:cNvPr id="68" name="Google Shape;64;g18a69967c6e_0_588"/>
          <p:cNvSpPr txBox="1"/>
          <p:nvPr>
            <p:ph type="body" idx="21"/>
          </p:nvPr>
        </p:nvSpPr>
        <p:spPr>
          <a:xfrm>
            <a:off x="6095991" y="1923150"/>
            <a:ext cx="3456900" cy="4373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spcBef>
                <a:spcPts val="1600"/>
              </a:spcBef>
              <a:buClr>
                <a:srgbClr val="002060"/>
              </a:buClr>
              <a:buSzTx/>
              <a:buNone/>
              <a:defRPr b="1">
                <a:solidFill>
                  <a:srgbClr val="000000"/>
                </a:solidFill>
              </a:defRPr>
            </a:pPr>
            <a:r>
              <a:t>Алгоритмы:</a:t>
            </a:r>
          </a:p>
          <a:p>
            <a:pPr marL="0" indent="0">
              <a:spcBef>
                <a:spcPts val="1600"/>
              </a:spcBef>
              <a:buClr>
                <a:srgbClr val="002060"/>
              </a:buClr>
              <a:buSzTx/>
              <a:buNone/>
              <a:defRPr sz="2000">
                <a:solidFill>
                  <a:srgbClr val="000000"/>
                </a:solidFill>
              </a:defRPr>
            </a:pPr>
            <a:r>
              <a:t>PCA</a:t>
            </a:r>
          </a:p>
          <a:p>
            <a:pPr marL="0" indent="0">
              <a:spcBef>
                <a:spcPts val="1600"/>
              </a:spcBef>
              <a:buClr>
                <a:srgbClr val="002060"/>
              </a:buClr>
              <a:buSzTx/>
              <a:buNone/>
              <a:defRPr sz="2000">
                <a:solidFill>
                  <a:srgbClr val="000000"/>
                </a:solidFill>
              </a:defRPr>
            </a:pPr>
            <a:r>
              <a:t>Bagging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a69967c6e_0_596"/>
          <p:cNvSpPr txBox="1"/>
          <p:nvPr>
            <p:ph type="title"/>
          </p:nvPr>
        </p:nvSpPr>
        <p:spPr>
          <a:xfrm>
            <a:off x="1542810" y="-121896"/>
            <a:ext cx="9714985" cy="13257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defRPr b="1"/>
            </a:lvl1pPr>
          </a:lstStyle>
          <a:p>
            <a:pPr/>
            <a:r>
              <a:t>Получение и предобработка данных</a:t>
            </a:r>
          </a:p>
        </p:txBody>
      </p:sp>
      <p:sp>
        <p:nvSpPr>
          <p:cNvPr id="71" name="Google Shape;71;g18a69967c6e_0_596"/>
          <p:cNvSpPr txBox="1"/>
          <p:nvPr>
            <p:ph type="body" sz="half" idx="1"/>
          </p:nvPr>
        </p:nvSpPr>
        <p:spPr>
          <a:xfrm>
            <a:off x="910289" y="1275351"/>
            <a:ext cx="5001423" cy="5033374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marL="0" indent="0">
              <a:spcBef>
                <a:spcPts val="1600"/>
              </a:spcBef>
              <a:buSzTx/>
              <a:buNone/>
              <a:defRPr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b="1"/>
              <a:t>Шаг 1: </a:t>
            </a:r>
            <a:r>
              <a:t>получение данных, преобразование их в DataFrame, разделение на обучающую и тестовую часть.</a:t>
            </a:r>
          </a:p>
        </p:txBody>
      </p:sp>
      <p:sp>
        <p:nvSpPr>
          <p:cNvPr id="72" name="Google Shape;72;g18a69967c6e_0_596"/>
          <p:cNvSpPr txBox="1"/>
          <p:nvPr>
            <p:ph type="body" idx="21"/>
          </p:nvPr>
        </p:nvSpPr>
        <p:spPr>
          <a:xfrm>
            <a:off x="6080695" y="1290890"/>
            <a:ext cx="4877273" cy="5017835"/>
          </a:xfrm>
          <a:prstGeom prst="rect">
            <a:avLst/>
          </a:prstGeom>
          <a:solidFill>
            <a:srgbClr val="F2F2F2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886968">
              <a:spcBef>
                <a:spcPts val="1500"/>
              </a:spcBef>
              <a:buClr>
                <a:srgbClr val="002060"/>
              </a:buClr>
              <a:buSzTx/>
              <a:buNone/>
              <a:defRPr sz="19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b="1"/>
              <a:t>Шаг 2:</a:t>
            </a:r>
            <a:r>
              <a:t> предобработка данных.</a:t>
            </a:r>
          </a:p>
          <a:p>
            <a:pPr marL="311216" indent="-311216" defTabSz="886968">
              <a:spcBef>
                <a:spcPts val="1500"/>
              </a:spcBef>
              <a:buClrTx/>
              <a:buSzPct val="100000"/>
              <a:buFontTx/>
              <a:buAutoNum type="arabicPeriod" startAt="1"/>
              <a:defRPr sz="19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Преобразование качественных данных.</a:t>
            </a:r>
          </a:p>
          <a:p>
            <a:pPr marL="311216" indent="-311216" defTabSz="886968">
              <a:spcBef>
                <a:spcPts val="1500"/>
              </a:spcBef>
              <a:buClrTx/>
              <a:buSzPct val="100000"/>
              <a:buFontTx/>
              <a:buAutoNum type="arabicPeriod" startAt="1"/>
              <a:defRPr sz="19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Обработка пропусков.</a:t>
            </a:r>
          </a:p>
          <a:p>
            <a:pPr marL="311216" indent="-311216" defTabSz="886968">
              <a:spcBef>
                <a:spcPts val="1500"/>
              </a:spcBef>
              <a:buClrTx/>
              <a:buSzPct val="100000"/>
              <a:buFontTx/>
              <a:buAutoNum type="arabicPeriod" startAt="1"/>
              <a:defRPr sz="19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Наличие выбросов.</a:t>
            </a:r>
          </a:p>
          <a:p>
            <a:pPr marL="311216" indent="-311216" defTabSz="886968">
              <a:spcBef>
                <a:spcPts val="1500"/>
              </a:spcBef>
              <a:buClrTx/>
              <a:buSzPct val="100000"/>
              <a:buFontTx/>
              <a:buAutoNum type="arabicPeriod" startAt="1"/>
              <a:defRPr sz="19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Проверка независимости признаков.</a:t>
            </a:r>
          </a:p>
          <a:p>
            <a:pPr marL="311216" indent="-311216" defTabSz="886968">
              <a:spcBef>
                <a:spcPts val="1500"/>
              </a:spcBef>
              <a:buClrTx/>
              <a:buSzPct val="100000"/>
              <a:buFontTx/>
              <a:buAutoNum type="arabicPeriod" startAt="1"/>
              <a:defRPr sz="19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StandartScaler.</a:t>
            </a:r>
          </a:p>
          <a:p>
            <a:pPr marL="311216" indent="-311216" defTabSz="886968">
              <a:spcBef>
                <a:spcPts val="1500"/>
              </a:spcBef>
              <a:buClrTx/>
              <a:buSzPct val="100000"/>
              <a:buFontTx/>
              <a:buAutoNum type="arabicPeriod" startAt="1"/>
              <a:defRPr sz="19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Распределение классов.</a:t>
            </a:r>
          </a:p>
          <a:p>
            <a:pPr marL="311216" indent="-311216" defTabSz="886968">
              <a:spcBef>
                <a:spcPts val="1500"/>
              </a:spcBef>
              <a:buClrTx/>
              <a:buSzPct val="100000"/>
              <a:buFontTx/>
              <a:buAutoNum type="arabicPeriod" startAt="1"/>
              <a:defRPr sz="194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Определение признаков конфаундеров.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8;p7"/>
          <p:cNvSpPr txBox="1"/>
          <p:nvPr>
            <p:ph type="body" idx="1"/>
          </p:nvPr>
        </p:nvSpPr>
        <p:spPr>
          <a:xfrm>
            <a:off x="1052664" y="1016828"/>
            <a:ext cx="6699438" cy="5233649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F00DB"/>
                </a:solidFill>
              </a:rPr>
              <a:t>import</a:t>
            </a:r>
            <a:r>
              <a:t> pandas </a:t>
            </a:r>
            <a:r>
              <a:rPr>
                <a:solidFill>
                  <a:srgbClr val="AF00DB"/>
                </a:solidFill>
              </a:rPr>
              <a:t>as</a:t>
            </a:r>
            <a:r>
              <a:t> pd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F00DB"/>
                </a:solidFill>
              </a:rPr>
              <a:t>import</a:t>
            </a:r>
            <a:r>
              <a:t> numpy </a:t>
            </a:r>
            <a:r>
              <a:rPr>
                <a:solidFill>
                  <a:srgbClr val="AF00DB"/>
                </a:solidFill>
              </a:rPr>
              <a:t>as</a:t>
            </a:r>
            <a:r>
              <a:t> np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AF00DB"/>
                </a:solidFill>
              </a:rPr>
              <a:t>from</a:t>
            </a:r>
            <a:r>
              <a:t> sklearn.model_selection </a:t>
            </a:r>
            <a:r>
              <a:rPr>
                <a:solidFill>
                  <a:srgbClr val="AF00DB"/>
                </a:solidFill>
              </a:rPr>
              <a:t>import</a:t>
            </a:r>
            <a:r>
              <a:t> train_test_split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dataset = pd.read_csv(</a:t>
            </a:r>
            <a:r>
              <a:rPr>
                <a:solidFill>
                  <a:srgbClr val="A31515"/>
                </a:solidFill>
              </a:rPr>
              <a:t>'car_data.csv'</a:t>
            </a:r>
            <a:r>
              <a:t>, delimiter=</a:t>
            </a:r>
            <a:r>
              <a:rPr>
                <a:solidFill>
                  <a:srgbClr val="A31515"/>
                </a:solidFill>
              </a:rPr>
              <a:t>','</a:t>
            </a:r>
            <a:r>
              <a:t>, header=</a:t>
            </a:r>
            <a:r>
              <a:rPr>
                <a:solidFill>
                  <a:srgbClr val="0000FF"/>
                </a:solidFill>
              </a:rPr>
              <a:t>None</a:t>
            </a:r>
            <a:r>
              <a:t>).values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data = dataset[:, :</a:t>
            </a:r>
            <a:r>
              <a:rPr>
                <a:solidFill>
                  <a:srgbClr val="116644"/>
                </a:solidFill>
              </a:rPr>
              <a:t>-1</a:t>
            </a:r>
            <a:r>
              <a:t>].astype(</a:t>
            </a:r>
            <a:r>
              <a:rPr>
                <a:solidFill>
                  <a:srgbClr val="257693"/>
                </a:solidFill>
              </a:rPr>
              <a:t>int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target = dataset[:, </a:t>
            </a:r>
            <a:r>
              <a:rPr>
                <a:solidFill>
                  <a:srgbClr val="116644"/>
                </a:solidFill>
              </a:rPr>
              <a:t>-1</a:t>
            </a:r>
            <a:r>
              <a:t>]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t>(data.shape, target.shape)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X_train, X_test, y_train, y_test = train_test_split(data, target, test_size=</a:t>
            </a:r>
            <a:r>
              <a:rPr>
                <a:solidFill>
                  <a:srgbClr val="116644"/>
                </a:solidFill>
              </a:rPr>
              <a:t>0.35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t>(X_train.shape, y_train.shape, X_test.shape, y_test.shape)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X_train_pd = pd.DataFrame(X_train)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X_test_pd = pd.DataFrame(X_test)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X_train_pd.head(</a:t>
            </a:r>
            <a:r>
              <a:rPr>
                <a:solidFill>
                  <a:srgbClr val="116644"/>
                </a:solidFill>
              </a:rPr>
              <a:t>15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X_train_pd.describe()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X_train_pd.info()</a:t>
            </a:r>
          </a:p>
        </p:txBody>
      </p:sp>
      <p:grpSp>
        <p:nvGrpSpPr>
          <p:cNvPr id="77" name="Google Shape;79;p7"/>
          <p:cNvGrpSpPr/>
          <p:nvPr/>
        </p:nvGrpSpPr>
        <p:grpSpPr>
          <a:xfrm>
            <a:off x="7875195" y="813383"/>
            <a:ext cx="3352772" cy="863601"/>
            <a:chOff x="0" y="-18196"/>
            <a:chExt cx="3352770" cy="863600"/>
          </a:xfrm>
        </p:grpSpPr>
        <p:sp>
          <p:nvSpPr>
            <p:cNvPr id="75" name="Прямоугольник"/>
            <p:cNvSpPr/>
            <p:nvPr/>
          </p:nvSpPr>
          <p:spPr>
            <a:xfrm>
              <a:off x="0" y="-1"/>
              <a:ext cx="3352771" cy="82720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76" name="Импорт необходимых библиотек"/>
            <p:cNvSpPr txBox="1"/>
            <p:nvPr/>
          </p:nvSpPr>
          <p:spPr>
            <a:xfrm>
              <a:off x="69499" y="-18197"/>
              <a:ext cx="3213773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noAutofit/>
            </a:bodyPr>
            <a:lstStyle>
              <a:lvl1pPr algn="ctr">
                <a:defRPr sz="1800">
                  <a:solidFill>
                    <a:schemeClr val="accent2">
                      <a:lumOff val="-2588"/>
                    </a:schemeClr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Импорт необходимых библиотек</a:t>
              </a:r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7875180" y="2017294"/>
            <a:ext cx="3352801" cy="863601"/>
            <a:chOff x="0" y="-162646"/>
            <a:chExt cx="3352800" cy="863600"/>
          </a:xfrm>
        </p:grpSpPr>
        <p:sp>
          <p:nvSpPr>
            <p:cNvPr id="78" name="Прямоугольник"/>
            <p:cNvSpPr/>
            <p:nvPr/>
          </p:nvSpPr>
          <p:spPr>
            <a:xfrm>
              <a:off x="0" y="-1"/>
              <a:ext cx="3352801" cy="53830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79" name="Чтение датасета из csv файла и разделение данных на target и data."/>
            <p:cNvSpPr txBox="1"/>
            <p:nvPr/>
          </p:nvSpPr>
          <p:spPr>
            <a:xfrm>
              <a:off x="69499" y="-162647"/>
              <a:ext cx="321380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noAutofit/>
            </a:bodyPr>
            <a:lstStyle>
              <a:lvl1pPr algn="ctr">
                <a:defRPr sz="1800">
                  <a:solidFill>
                    <a:schemeClr val="accent2">
                      <a:lumOff val="-2588"/>
                    </a:schemeClr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Чтение датасета из csv файла и разделение данных на target и data.</a:t>
              </a:r>
            </a:p>
          </p:txBody>
        </p:sp>
      </p:grpSp>
      <p:grpSp>
        <p:nvGrpSpPr>
          <p:cNvPr id="83" name="Google Shape;81;p7"/>
          <p:cNvGrpSpPr/>
          <p:nvPr/>
        </p:nvGrpSpPr>
        <p:grpSpPr>
          <a:xfrm>
            <a:off x="7875180" y="3228520"/>
            <a:ext cx="3352801" cy="1117712"/>
            <a:chOff x="0" y="-117456"/>
            <a:chExt cx="3352800" cy="1117710"/>
          </a:xfrm>
        </p:grpSpPr>
        <p:sp>
          <p:nvSpPr>
            <p:cNvPr id="81" name="Прямоугольник"/>
            <p:cNvSpPr/>
            <p:nvPr/>
          </p:nvSpPr>
          <p:spPr>
            <a:xfrm>
              <a:off x="0" y="-1"/>
              <a:ext cx="3352801" cy="88279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82" name="Разделение данных на обучающие и тестовые в соотношении 1 к 2."/>
            <p:cNvSpPr txBox="1"/>
            <p:nvPr/>
          </p:nvSpPr>
          <p:spPr>
            <a:xfrm>
              <a:off x="69499" y="-117457"/>
              <a:ext cx="3213802" cy="11177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noAutofit/>
            </a:bodyPr>
            <a:lstStyle>
              <a:lvl1pPr algn="ctr">
                <a:defRPr sz="1800">
                  <a:solidFill>
                    <a:schemeClr val="accent2">
                      <a:lumOff val="-2588"/>
                    </a:schemeClr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Разделение данных на обучающие и тестовые в соотношении 1 к 2.</a:t>
              </a:r>
            </a:p>
          </p:txBody>
        </p:sp>
      </p:grpSp>
      <p:sp>
        <p:nvSpPr>
          <p:cNvPr id="84" name="Google Shape;82;p7"/>
          <p:cNvSpPr/>
          <p:nvPr/>
        </p:nvSpPr>
        <p:spPr>
          <a:xfrm flipH="1" flipV="1">
            <a:off x="4961108" y="1243001"/>
            <a:ext cx="2902201" cy="1980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5" name="Google Shape;83;p7"/>
          <p:cNvSpPr/>
          <p:nvPr/>
        </p:nvSpPr>
        <p:spPr>
          <a:xfrm flipH="1" flipV="1">
            <a:off x="5401601" y="2448413"/>
            <a:ext cx="2464801" cy="1680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6" name="Google Shape;84;p7"/>
          <p:cNvSpPr/>
          <p:nvPr/>
        </p:nvSpPr>
        <p:spPr>
          <a:xfrm flipH="1" flipV="1">
            <a:off x="6703415" y="3914152"/>
            <a:ext cx="1144501" cy="780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7" name="Google Shape;85;p7"/>
          <p:cNvSpPr txBox="1"/>
          <p:nvPr>
            <p:ph type="title"/>
          </p:nvPr>
        </p:nvSpPr>
        <p:spPr>
          <a:xfrm>
            <a:off x="1663350" y="-162075"/>
            <a:ext cx="6963600" cy="1325700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1: получение данных</a:t>
            </a:r>
          </a:p>
        </p:txBody>
      </p:sp>
      <p:grpSp>
        <p:nvGrpSpPr>
          <p:cNvPr id="90" name="Google Shape;81;p7"/>
          <p:cNvGrpSpPr/>
          <p:nvPr/>
        </p:nvGrpSpPr>
        <p:grpSpPr>
          <a:xfrm>
            <a:off x="7875180" y="4257691"/>
            <a:ext cx="3352801" cy="1124266"/>
            <a:chOff x="0" y="0"/>
            <a:chExt cx="3352800" cy="1124264"/>
          </a:xfrm>
        </p:grpSpPr>
        <p:sp>
          <p:nvSpPr>
            <p:cNvPr id="88" name="Прямоугольник"/>
            <p:cNvSpPr/>
            <p:nvPr/>
          </p:nvSpPr>
          <p:spPr>
            <a:xfrm>
              <a:off x="0" y="-1"/>
              <a:ext cx="3352801" cy="112426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89" name="Преобразование данных в DataFrame"/>
            <p:cNvSpPr txBox="1"/>
            <p:nvPr/>
          </p:nvSpPr>
          <p:spPr>
            <a:xfrm>
              <a:off x="69499" y="243094"/>
              <a:ext cx="3213802" cy="638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noAutofit/>
            </a:bodyPr>
            <a:lstStyle>
              <a:lvl1pPr algn="ctr">
                <a:defRPr sz="1800">
                  <a:solidFill>
                    <a:schemeClr val="accent2">
                      <a:lumOff val="-2588"/>
                    </a:schemeClr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Преобразование данных в DataFrame</a:t>
              </a:r>
            </a:p>
          </p:txBody>
        </p:sp>
      </p:grpSp>
      <p:sp>
        <p:nvSpPr>
          <p:cNvPr id="91" name="Google Shape;84;p7"/>
          <p:cNvSpPr/>
          <p:nvPr/>
        </p:nvSpPr>
        <p:spPr>
          <a:xfrm flipH="1">
            <a:off x="5375179" y="4819824"/>
            <a:ext cx="2517678" cy="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94" name="Google Shape;81;p7"/>
          <p:cNvGrpSpPr/>
          <p:nvPr/>
        </p:nvGrpSpPr>
        <p:grpSpPr>
          <a:xfrm>
            <a:off x="7875180" y="5293416"/>
            <a:ext cx="3352801" cy="863601"/>
            <a:chOff x="0" y="-90752"/>
            <a:chExt cx="3352800" cy="863600"/>
          </a:xfrm>
        </p:grpSpPr>
        <p:sp>
          <p:nvSpPr>
            <p:cNvPr id="92" name="Прямоугольник"/>
            <p:cNvSpPr/>
            <p:nvPr/>
          </p:nvSpPr>
          <p:spPr>
            <a:xfrm>
              <a:off x="0" y="-1"/>
              <a:ext cx="3352801" cy="6820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93" name="Получение первичной информации о данных"/>
            <p:cNvSpPr txBox="1"/>
            <p:nvPr/>
          </p:nvSpPr>
          <p:spPr>
            <a:xfrm>
              <a:off x="69499" y="-90753"/>
              <a:ext cx="3213802" cy="86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noAutofit/>
            </a:bodyPr>
            <a:lstStyle>
              <a:lvl1pPr algn="ctr"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Получение первичной информации о данных</a:t>
              </a:r>
            </a:p>
          </p:txBody>
        </p:sp>
      </p:grpSp>
      <p:sp>
        <p:nvSpPr>
          <p:cNvPr id="95" name="Google Shape;84;p7"/>
          <p:cNvSpPr/>
          <p:nvPr/>
        </p:nvSpPr>
        <p:spPr>
          <a:xfrm flipH="1" flipV="1">
            <a:off x="3711978" y="5722374"/>
            <a:ext cx="4156616" cy="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04;g17f4edb2c82_3_0"/>
          <p:cNvSpPr txBox="1"/>
          <p:nvPr/>
        </p:nvSpPr>
        <p:spPr>
          <a:xfrm>
            <a:off x="1579924" y="924482"/>
            <a:ext cx="7117200" cy="5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20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Наличие пропусков</a:t>
            </a:r>
          </a:p>
        </p:txBody>
      </p:sp>
      <p:sp>
        <p:nvSpPr>
          <p:cNvPr id="98" name="Google Shape;105;g17f4edb2c82_3_0"/>
          <p:cNvSpPr txBox="1"/>
          <p:nvPr>
            <p:ph type="body" sz="quarter" idx="1"/>
          </p:nvPr>
        </p:nvSpPr>
        <p:spPr>
          <a:xfrm>
            <a:off x="1597578" y="1446488"/>
            <a:ext cx="9325896" cy="661634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t>(X_train_pd.isna().</a:t>
            </a:r>
            <a:r>
              <a:rPr>
                <a:solidFill>
                  <a:srgbClr val="795E26"/>
                </a:solidFill>
              </a:rPr>
              <a:t>sum</a:t>
            </a:r>
            <a:r>
              <a:t>())</a:t>
            </a:r>
          </a:p>
        </p:txBody>
      </p:sp>
      <p:grpSp>
        <p:nvGrpSpPr>
          <p:cNvPr id="101" name="Google Shape;106;g17f4edb2c82_3_0"/>
          <p:cNvGrpSpPr/>
          <p:nvPr/>
        </p:nvGrpSpPr>
        <p:grpSpPr>
          <a:xfrm>
            <a:off x="1583680" y="2556238"/>
            <a:ext cx="9353692" cy="1745524"/>
            <a:chOff x="0" y="0"/>
            <a:chExt cx="9353691" cy="1745522"/>
          </a:xfrm>
        </p:grpSpPr>
        <p:sp>
          <p:nvSpPr>
            <p:cNvPr id="99" name="Закругленный прямоугольник"/>
            <p:cNvSpPr/>
            <p:nvPr/>
          </p:nvSpPr>
          <p:spPr>
            <a:xfrm>
              <a:off x="0" y="0"/>
              <a:ext cx="9353692" cy="1745523"/>
            </a:xfrm>
            <a:prstGeom prst="roundRect">
              <a:avLst>
                <a:gd name="adj" fmla="val 4547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spcBef>
                  <a:spcPts val="1600"/>
                </a:spcBef>
              </a:pPr>
            </a:p>
          </p:txBody>
        </p:sp>
        <p:sp>
          <p:nvSpPr>
            <p:cNvPr id="100" name="correlation_matrix = X_train_pd.corr()…"/>
            <p:cNvSpPr txBox="1"/>
            <p:nvPr/>
          </p:nvSpPr>
          <p:spPr>
            <a:xfrm>
              <a:off x="23245" y="23245"/>
              <a:ext cx="9307200" cy="16990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899" tIns="121899" rIns="121899" bIns="121899" numCol="1" anchor="t">
              <a:normAutofit fontScale="100000" lnSpcReduction="0"/>
            </a:bodyPr>
            <a:lstStyle/>
            <a:p>
              <a:pPr defTabSz="420623">
                <a:defRPr sz="1656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correlation_matrix = X_train_pd.corr()</a:t>
              </a:r>
            </a:p>
            <a:p>
              <a:pPr defTabSz="420623">
                <a:defRPr sz="1656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defTabSz="420623">
                <a:defRPr sz="1656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plt.figure(figsize=(</a:t>
              </a:r>
              <a:r>
                <a:rPr>
                  <a:solidFill>
                    <a:srgbClr val="116644"/>
                  </a:solidFill>
                </a:rPr>
                <a:t>10</a:t>
              </a:r>
              <a:r>
                <a:t>, </a:t>
              </a:r>
              <a:r>
                <a:rPr>
                  <a:solidFill>
                    <a:srgbClr val="116644"/>
                  </a:solidFill>
                </a:rPr>
                <a:t>10</a:t>
              </a:r>
              <a:r>
                <a:t>))</a:t>
              </a:r>
            </a:p>
            <a:p>
              <a:pPr defTabSz="420623">
                <a:defRPr sz="1656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sns.heatmap(correlation_matrix, annot=</a:t>
              </a:r>
              <a:r>
                <a:rPr>
                  <a:solidFill>
                    <a:srgbClr val="0000FF"/>
                  </a:solidFill>
                </a:rPr>
                <a:t>True</a:t>
              </a:r>
              <a:r>
                <a:t>, fmt=</a:t>
              </a:r>
              <a:r>
                <a:rPr>
                  <a:solidFill>
                    <a:srgbClr val="A31515"/>
                  </a:solidFill>
                </a:rPr>
                <a:t>".2f"</a:t>
              </a:r>
              <a:r>
                <a:t>, cmap=</a:t>
              </a:r>
              <a:r>
                <a:rPr>
                  <a:solidFill>
                    <a:srgbClr val="A31515"/>
                  </a:solidFill>
                </a:rPr>
                <a:t>'coolwarm'</a:t>
              </a:r>
              <a:r>
                <a:t>)</a:t>
              </a:r>
            </a:p>
            <a:p>
              <a:pPr defTabSz="420623">
                <a:defRPr sz="1656">
                  <a:solidFill>
                    <a:srgbClr val="A31515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00000"/>
                  </a:solidFill>
                </a:rPr>
                <a:t>plt.title(</a:t>
              </a:r>
              <a:r>
                <a:t>'Корреляция между признаками'</a:t>
              </a:r>
              <a:r>
                <a:rPr>
                  <a:solidFill>
                    <a:srgbClr val="000000"/>
                  </a:solidFill>
                </a:rPr>
                <a:t>)</a:t>
              </a:r>
              <a:endParaRPr>
                <a:solidFill>
                  <a:srgbClr val="000000"/>
                </a:solidFill>
              </a:endParaRPr>
            </a:p>
            <a:p>
              <a:pPr defTabSz="420623">
                <a:defRPr sz="1656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plt.show()</a:t>
              </a:r>
            </a:p>
          </p:txBody>
        </p:sp>
      </p:grpSp>
      <p:sp>
        <p:nvSpPr>
          <p:cNvPr id="102" name="Google Shape;107;g17f4edb2c82_3_0"/>
          <p:cNvSpPr txBox="1"/>
          <p:nvPr/>
        </p:nvSpPr>
        <p:spPr>
          <a:xfrm>
            <a:off x="1579924" y="2127105"/>
            <a:ext cx="7117200" cy="5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20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Матрица корреляции</a:t>
            </a:r>
          </a:p>
        </p:txBody>
      </p:sp>
      <p:sp>
        <p:nvSpPr>
          <p:cNvPr id="103" name="Google Shape;108;g17f4edb2c82_3_0"/>
          <p:cNvSpPr txBox="1"/>
          <p:nvPr>
            <p:ph type="title"/>
          </p:nvPr>
        </p:nvSpPr>
        <p:spPr>
          <a:xfrm>
            <a:off x="1663350" y="-162075"/>
            <a:ext cx="6963600" cy="1325700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2: предобработка данных</a:t>
            </a:r>
          </a:p>
        </p:txBody>
      </p:sp>
      <p:grpSp>
        <p:nvGrpSpPr>
          <p:cNvPr id="106" name="Google Shape;106;g17f4edb2c82_3_0"/>
          <p:cNvGrpSpPr/>
          <p:nvPr/>
        </p:nvGrpSpPr>
        <p:grpSpPr>
          <a:xfrm>
            <a:off x="1568359" y="4964451"/>
            <a:ext cx="9876269" cy="1823029"/>
            <a:chOff x="0" y="0"/>
            <a:chExt cx="9876267" cy="1823028"/>
          </a:xfrm>
        </p:grpSpPr>
        <p:sp>
          <p:nvSpPr>
            <p:cNvPr id="104" name="Закругленный прямоугольник"/>
            <p:cNvSpPr/>
            <p:nvPr/>
          </p:nvSpPr>
          <p:spPr>
            <a:xfrm>
              <a:off x="0" y="0"/>
              <a:ext cx="9282656" cy="903059"/>
            </a:xfrm>
            <a:prstGeom prst="roundRect">
              <a:avLst>
                <a:gd name="adj" fmla="val 8722"/>
              </a:avLst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115000"/>
                </a:lnSpc>
                <a:spcBef>
                  <a:spcPts val="1600"/>
                </a:spcBef>
              </a:pPr>
            </a:p>
          </p:txBody>
        </p:sp>
        <p:sp>
          <p:nvSpPr>
            <p:cNvPr id="105" name="sns.countplot(x=y_train, data=X_train_pd)…"/>
            <p:cNvSpPr txBox="1"/>
            <p:nvPr/>
          </p:nvSpPr>
          <p:spPr>
            <a:xfrm>
              <a:off x="24605" y="24605"/>
              <a:ext cx="9851663" cy="17984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21899" tIns="121899" rIns="121899" bIns="121899" numCol="1" anchor="t">
              <a:normAutofit fontScale="100000" lnSpcReduction="0"/>
            </a:bodyPr>
            <a:lstStyle/>
            <a:p>
              <a:pPr defTabSz="457200">
                <a:defRPr sz="19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sns.countplot(x=y_train, data=X_train_pd)</a:t>
              </a:r>
            </a:p>
            <a:p>
              <a:pPr defTabSz="457200">
                <a:defRPr sz="1900">
                  <a:solidFill>
                    <a:srgbClr val="A31515"/>
                  </a:solidFill>
                  <a:latin typeface="Courier"/>
                  <a:ea typeface="Courier"/>
                  <a:cs typeface="Courier"/>
                  <a:sym typeface="Courier"/>
                </a:defRPr>
              </a:pPr>
              <a:r>
                <a:rPr>
                  <a:solidFill>
                    <a:srgbClr val="000000"/>
                  </a:solidFill>
                </a:rPr>
                <a:t>plt.title(</a:t>
              </a:r>
              <a:r>
                <a:t>'Распределение целевой переменной'</a:t>
              </a:r>
              <a:r>
                <a:rPr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107" name="Google Shape;107;g17f4edb2c82_3_0"/>
          <p:cNvSpPr txBox="1"/>
          <p:nvPr/>
        </p:nvSpPr>
        <p:spPr>
          <a:xfrm>
            <a:off x="1581802" y="4381595"/>
            <a:ext cx="7117200" cy="54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spcBef>
                <a:spcPts val="1600"/>
              </a:spcBef>
              <a:defRPr sz="20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Распределение целевой переменной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97;g2f64a1591f3_0_10"/>
          <p:cNvSpPr/>
          <p:nvPr/>
        </p:nvSpPr>
        <p:spPr>
          <a:xfrm flipH="1" flipV="1">
            <a:off x="4938176" y="7104631"/>
            <a:ext cx="1144501" cy="780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0" name="Google Shape;98;g2f64a1591f3_0_10"/>
          <p:cNvSpPr txBox="1"/>
          <p:nvPr>
            <p:ph type="title"/>
          </p:nvPr>
        </p:nvSpPr>
        <p:spPr>
          <a:xfrm>
            <a:off x="1663350" y="-162076"/>
            <a:ext cx="6963600" cy="13257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2: предобработка данных</a:t>
            </a:r>
          </a:p>
        </p:txBody>
      </p:sp>
      <p:grpSp>
        <p:nvGrpSpPr>
          <p:cNvPr id="113" name="Сгруппировать"/>
          <p:cNvGrpSpPr/>
          <p:nvPr/>
        </p:nvGrpSpPr>
        <p:grpSpPr>
          <a:xfrm>
            <a:off x="6428636" y="1974240"/>
            <a:ext cx="4142023" cy="3638641"/>
            <a:chOff x="0" y="0"/>
            <a:chExt cx="4142022" cy="3638639"/>
          </a:xfrm>
        </p:grpSpPr>
        <p:pic>
          <p:nvPicPr>
            <p:cNvPr id="111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142022" cy="2909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" name="Caption"/>
            <p:cNvSpPr/>
            <p:nvPr/>
          </p:nvSpPr>
          <p:spPr>
            <a:xfrm>
              <a:off x="0" y="3011118"/>
              <a:ext cx="4142022" cy="627522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Рис. 2: Распределение целевой переменной по четырем классам.</a:t>
              </a:r>
            </a:p>
          </p:txBody>
        </p:sp>
      </p:grpSp>
      <p:grpSp>
        <p:nvGrpSpPr>
          <p:cNvPr id="116" name="Сгруппировать"/>
          <p:cNvGrpSpPr/>
          <p:nvPr/>
        </p:nvGrpSpPr>
        <p:grpSpPr>
          <a:xfrm>
            <a:off x="748492" y="856636"/>
            <a:ext cx="4867076" cy="5873850"/>
            <a:chOff x="0" y="0"/>
            <a:chExt cx="4867075" cy="5873848"/>
          </a:xfrm>
        </p:grpSpPr>
        <p:pic>
          <p:nvPicPr>
            <p:cNvPr id="114" name="вставленный-фильм.png" descr="вставленный-фильм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867076" cy="51447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5" name="Caption"/>
            <p:cNvSpPr/>
            <p:nvPr/>
          </p:nvSpPr>
          <p:spPr>
            <a:xfrm>
              <a:off x="0" y="5246327"/>
              <a:ext cx="4867076" cy="627522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Рис. 1: Матрица корреляции между признаками.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78;p7"/>
          <p:cNvSpPr txBox="1"/>
          <p:nvPr>
            <p:ph type="body" idx="1"/>
          </p:nvPr>
        </p:nvSpPr>
        <p:spPr>
          <a:xfrm>
            <a:off x="432446" y="782205"/>
            <a:ext cx="8014697" cy="5833177"/>
          </a:xfrm>
          <a:prstGeom prst="rect">
            <a:avLst/>
          </a:prstGeom>
          <a:solidFill>
            <a:srgbClr val="F2F2F2"/>
          </a:solidFill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logreg_model = LogisticRegression(multi_class=</a:t>
            </a:r>
            <a:r>
              <a:rPr>
                <a:solidFill>
                  <a:srgbClr val="A31515"/>
                </a:solidFill>
              </a:rPr>
              <a:t>'multinomial'</a:t>
            </a:r>
            <a:r>
              <a:t>, solver=</a:t>
            </a:r>
            <a:r>
              <a:rPr>
                <a:solidFill>
                  <a:srgbClr val="A31515"/>
                </a:solidFill>
              </a:rPr>
              <a:t>'saga'</a:t>
            </a:r>
            <a:r>
              <a:t>, tol=</a:t>
            </a:r>
            <a:r>
              <a:rPr>
                <a:solidFill>
                  <a:srgbClr val="116644"/>
                </a:solidFill>
              </a:rPr>
              <a:t>1e-3</a:t>
            </a:r>
            <a:r>
              <a:t>, max_iter=</a:t>
            </a:r>
            <a:r>
              <a:rPr>
                <a:solidFill>
                  <a:srgbClr val="116644"/>
                </a:solidFill>
              </a:rPr>
              <a:t>500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param_grid = {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A31515"/>
                </a:solidFill>
              </a:rPr>
              <a:t>'C'</a:t>
            </a:r>
            <a:r>
              <a:t>: [</a:t>
            </a:r>
            <a:r>
              <a:rPr>
                <a:solidFill>
                  <a:srgbClr val="116644"/>
                </a:solidFill>
              </a:rPr>
              <a:t>0.01</a:t>
            </a:r>
            <a:r>
              <a:t>, </a:t>
            </a:r>
            <a:r>
              <a:rPr>
                <a:solidFill>
                  <a:srgbClr val="116644"/>
                </a:solidFill>
              </a:rPr>
              <a:t>0.1</a:t>
            </a:r>
            <a:r>
              <a:t>, </a:t>
            </a:r>
            <a:r>
              <a:rPr>
                <a:solidFill>
                  <a:srgbClr val="116644"/>
                </a:solidFill>
              </a:rPr>
              <a:t>1</a:t>
            </a:r>
            <a:r>
              <a:t>, </a:t>
            </a:r>
            <a:r>
              <a:rPr>
                <a:solidFill>
                  <a:srgbClr val="116644"/>
                </a:solidFill>
              </a:rPr>
              <a:t>10</a:t>
            </a:r>
            <a:r>
              <a:t>],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t>'penalty'</a:t>
            </a:r>
            <a:r>
              <a:rPr>
                <a:solidFill>
                  <a:srgbClr val="000000"/>
                </a:solidFill>
              </a:rPr>
              <a:t> : [</a:t>
            </a:r>
            <a:r>
              <a:t>'l1'</a:t>
            </a:r>
            <a:r>
              <a:rPr>
                <a:solidFill>
                  <a:srgbClr val="000000"/>
                </a:solidFill>
              </a:rPr>
              <a:t>, </a:t>
            </a:r>
            <a:r>
              <a:t>'l2'</a:t>
            </a:r>
            <a:r>
              <a:rPr>
                <a:solidFill>
                  <a:srgbClr val="000000"/>
                </a:solidFill>
              </a:rPr>
              <a:t>]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grid_search = GridSearchCV(logreg_model, param_grid, cv=</a:t>
            </a:r>
            <a:r>
              <a:rPr>
                <a:solidFill>
                  <a:srgbClr val="116644"/>
                </a:solidFill>
              </a:rPr>
              <a:t>5</a:t>
            </a:r>
            <a:r>
              <a:t>, scoring=</a:t>
            </a:r>
            <a:r>
              <a:rPr>
                <a:solidFill>
                  <a:srgbClr val="A31515"/>
                </a:solidFill>
              </a:rPr>
              <a:t>'f1_weighted'</a:t>
            </a:r>
            <a:r>
              <a:t>, n_jobs=</a:t>
            </a:r>
            <a:r>
              <a:rPr>
                <a:solidFill>
                  <a:srgbClr val="116644"/>
                </a:solidFill>
              </a:rPr>
              <a:t>-1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grid_search.fit(train_data, y_train)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best_params = grid_search.best_params_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best_model = grid_search.best_estimator_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t>(best_params)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y_pred = best_model.predict(train_data)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accuracy = accuracy_score(y_train, y_pred)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f1 = f1_score(y_train, y_pred, average=</a:t>
            </a:r>
            <a:r>
              <a:rPr>
                <a:solidFill>
                  <a:srgbClr val="A31515"/>
                </a:solidFill>
              </a:rPr>
              <a:t>'weighted'</a:t>
            </a:r>
            <a:r>
              <a:t>)</a:t>
            </a: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f</a:t>
            </a:r>
            <a:r>
              <a:t>'accuracy score = 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795E26"/>
                </a:solidFill>
              </a:rPr>
              <a:t>round</a:t>
            </a:r>
            <a:r>
              <a:rPr>
                <a:solidFill>
                  <a:srgbClr val="000000"/>
                </a:solidFill>
              </a:rPr>
              <a:t>(accuracy, </a:t>
            </a:r>
            <a:r>
              <a:rPr>
                <a:solidFill>
                  <a:srgbClr val="116644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)}</a:t>
            </a:r>
            <a:r>
              <a:t>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sz="1400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795E26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000FF"/>
                </a:solidFill>
              </a:rPr>
              <a:t>f</a:t>
            </a:r>
            <a:r>
              <a:t>'f1_score = </a:t>
            </a:r>
            <a:r>
              <a:rPr>
                <a:solidFill>
                  <a:srgbClr val="000000"/>
                </a:solidFill>
              </a:rPr>
              <a:t>{</a:t>
            </a:r>
            <a:r>
              <a:rPr>
                <a:solidFill>
                  <a:srgbClr val="795E26"/>
                </a:solidFill>
              </a:rPr>
              <a:t>round</a:t>
            </a:r>
            <a:r>
              <a:rPr>
                <a:solidFill>
                  <a:srgbClr val="000000"/>
                </a:solidFill>
              </a:rPr>
              <a:t>(f1, </a:t>
            </a:r>
            <a:r>
              <a:rPr>
                <a:solidFill>
                  <a:srgbClr val="116644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)}</a:t>
            </a:r>
            <a:r>
              <a:t>'</a:t>
            </a:r>
            <a:r>
              <a:rPr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121" name="Google Shape;79;p7"/>
          <p:cNvGrpSpPr/>
          <p:nvPr/>
        </p:nvGrpSpPr>
        <p:grpSpPr>
          <a:xfrm>
            <a:off x="9132924" y="851860"/>
            <a:ext cx="2512201" cy="622801"/>
            <a:chOff x="0" y="0"/>
            <a:chExt cx="2512199" cy="622800"/>
          </a:xfrm>
        </p:grpSpPr>
        <p:sp>
          <p:nvSpPr>
            <p:cNvPr id="119" name="Прямоугольник"/>
            <p:cNvSpPr/>
            <p:nvPr/>
          </p:nvSpPr>
          <p:spPr>
            <a:xfrm>
              <a:off x="0" y="-1"/>
              <a:ext cx="2512200" cy="622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20" name="Создание модели"/>
            <p:cNvSpPr txBox="1"/>
            <p:nvPr/>
          </p:nvSpPr>
          <p:spPr>
            <a:xfrm>
              <a:off x="52075" y="154723"/>
              <a:ext cx="2408050" cy="313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Создание модели</a:t>
              </a:r>
            </a:p>
          </p:txBody>
        </p:sp>
      </p:grpSp>
      <p:grpSp>
        <p:nvGrpSpPr>
          <p:cNvPr id="124" name="Google Shape;80;p7"/>
          <p:cNvGrpSpPr/>
          <p:nvPr/>
        </p:nvGrpSpPr>
        <p:grpSpPr>
          <a:xfrm>
            <a:off x="9132924" y="1572331"/>
            <a:ext cx="2512201" cy="622801"/>
            <a:chOff x="0" y="0"/>
            <a:chExt cx="2512199" cy="622800"/>
          </a:xfrm>
        </p:grpSpPr>
        <p:sp>
          <p:nvSpPr>
            <p:cNvPr id="122" name="Прямоугольник"/>
            <p:cNvSpPr/>
            <p:nvPr/>
          </p:nvSpPr>
          <p:spPr>
            <a:xfrm>
              <a:off x="0" y="-1"/>
              <a:ext cx="2512200" cy="6228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23" name="Сетка гиперпараметров"/>
            <p:cNvSpPr txBox="1"/>
            <p:nvPr/>
          </p:nvSpPr>
          <p:spPr>
            <a:xfrm>
              <a:off x="52075" y="154723"/>
              <a:ext cx="2408050" cy="313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Сетка гиперпараметров</a:t>
              </a:r>
            </a:p>
          </p:txBody>
        </p:sp>
      </p:grpSp>
      <p:grpSp>
        <p:nvGrpSpPr>
          <p:cNvPr id="127" name="Google Shape;81;p7"/>
          <p:cNvGrpSpPr/>
          <p:nvPr/>
        </p:nvGrpSpPr>
        <p:grpSpPr>
          <a:xfrm>
            <a:off x="9132924" y="2560737"/>
            <a:ext cx="2512201" cy="954901"/>
            <a:chOff x="0" y="0"/>
            <a:chExt cx="2512199" cy="954900"/>
          </a:xfrm>
        </p:grpSpPr>
        <p:sp>
          <p:nvSpPr>
            <p:cNvPr id="125" name="Прямоугольник"/>
            <p:cNvSpPr/>
            <p:nvPr/>
          </p:nvSpPr>
          <p:spPr>
            <a:xfrm>
              <a:off x="0" y="-1"/>
              <a:ext cx="2512200" cy="9549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26" name="Подбор гиперпараметров"/>
            <p:cNvSpPr txBox="1"/>
            <p:nvPr/>
          </p:nvSpPr>
          <p:spPr>
            <a:xfrm>
              <a:off x="52075" y="206473"/>
              <a:ext cx="2408050" cy="54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Подбор гиперпараметров</a:t>
              </a:r>
            </a:p>
          </p:txBody>
        </p:sp>
      </p:grpSp>
      <p:sp>
        <p:nvSpPr>
          <p:cNvPr id="128" name="Google Shape;82;p7"/>
          <p:cNvSpPr/>
          <p:nvPr/>
        </p:nvSpPr>
        <p:spPr>
          <a:xfrm flipH="1" flipV="1">
            <a:off x="6190376" y="1161078"/>
            <a:ext cx="2902201" cy="1980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9" name="Google Shape;83;p7"/>
          <p:cNvSpPr/>
          <p:nvPr/>
        </p:nvSpPr>
        <p:spPr>
          <a:xfrm flipH="1" flipV="1">
            <a:off x="6655925" y="1828064"/>
            <a:ext cx="2464801" cy="1680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Google Shape;84;p7"/>
          <p:cNvSpPr/>
          <p:nvPr/>
        </p:nvSpPr>
        <p:spPr>
          <a:xfrm flipH="1" flipV="1">
            <a:off x="6137535" y="3057698"/>
            <a:ext cx="3007916" cy="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1" name="Google Shape;85;p7"/>
          <p:cNvSpPr txBox="1"/>
          <p:nvPr>
            <p:ph type="title"/>
          </p:nvPr>
        </p:nvSpPr>
        <p:spPr>
          <a:xfrm>
            <a:off x="1663350" y="-162076"/>
            <a:ext cx="6963600" cy="13257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</a:lvl1pPr>
          </a:lstStyle>
          <a:p>
            <a:pPr/>
            <a:r>
              <a:t>Шаг 3: Логистическая регрессия</a:t>
            </a:r>
          </a:p>
        </p:txBody>
      </p:sp>
      <p:grpSp>
        <p:nvGrpSpPr>
          <p:cNvPr id="134" name="Google Shape;81;p7"/>
          <p:cNvGrpSpPr/>
          <p:nvPr/>
        </p:nvGrpSpPr>
        <p:grpSpPr>
          <a:xfrm>
            <a:off x="8989548" y="3769776"/>
            <a:ext cx="2512201" cy="954901"/>
            <a:chOff x="0" y="0"/>
            <a:chExt cx="2512199" cy="954900"/>
          </a:xfrm>
        </p:grpSpPr>
        <p:sp>
          <p:nvSpPr>
            <p:cNvPr id="132" name="Прямоугольник"/>
            <p:cNvSpPr/>
            <p:nvPr/>
          </p:nvSpPr>
          <p:spPr>
            <a:xfrm>
              <a:off x="0" y="-1"/>
              <a:ext cx="2512200" cy="9549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33" name="Обучение модели на лучших гиперпараметрах"/>
            <p:cNvSpPr txBox="1"/>
            <p:nvPr/>
          </p:nvSpPr>
          <p:spPr>
            <a:xfrm>
              <a:off x="52075" y="92173"/>
              <a:ext cx="2408050" cy="770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Обучение модели на лучших гиперпараметрах</a:t>
              </a:r>
            </a:p>
          </p:txBody>
        </p:sp>
      </p:grpSp>
      <p:sp>
        <p:nvSpPr>
          <p:cNvPr id="135" name="Google Shape;84;p7"/>
          <p:cNvSpPr/>
          <p:nvPr/>
        </p:nvSpPr>
        <p:spPr>
          <a:xfrm flipH="1" flipV="1">
            <a:off x="5033086" y="4247226"/>
            <a:ext cx="3953271" cy="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38" name="Google Shape;81;p7"/>
          <p:cNvGrpSpPr/>
          <p:nvPr/>
        </p:nvGrpSpPr>
        <p:grpSpPr>
          <a:xfrm>
            <a:off x="8989548" y="4920573"/>
            <a:ext cx="2512201" cy="954902"/>
            <a:chOff x="0" y="0"/>
            <a:chExt cx="2512199" cy="954900"/>
          </a:xfrm>
        </p:grpSpPr>
        <p:sp>
          <p:nvSpPr>
            <p:cNvPr id="136" name="Прямоугольник"/>
            <p:cNvSpPr/>
            <p:nvPr/>
          </p:nvSpPr>
          <p:spPr>
            <a:xfrm>
              <a:off x="0" y="-1"/>
              <a:ext cx="2512200" cy="9549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A5A5A5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137" name="Метрики качества"/>
            <p:cNvSpPr txBox="1"/>
            <p:nvPr/>
          </p:nvSpPr>
          <p:spPr>
            <a:xfrm>
              <a:off x="52075" y="320773"/>
              <a:ext cx="2408050" cy="3133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Метрики качества</a:t>
              </a:r>
            </a:p>
          </p:txBody>
        </p:sp>
      </p:grpSp>
      <p:sp>
        <p:nvSpPr>
          <p:cNvPr id="139" name="Google Shape;84;p7"/>
          <p:cNvSpPr/>
          <p:nvPr/>
        </p:nvSpPr>
        <p:spPr>
          <a:xfrm flipH="1">
            <a:off x="6289849" y="5398024"/>
            <a:ext cx="2703289" cy="1"/>
          </a:xfrm>
          <a:prstGeom prst="line">
            <a:avLst/>
          </a:prstGeom>
          <a:ln>
            <a:solidFill>
              <a:srgbClr val="A5A5A5"/>
            </a:solidFill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