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2" r:id="rId2"/>
    <p:sldId id="258" r:id="rId3"/>
    <p:sldId id="261" r:id="rId4"/>
    <p:sldId id="257" r:id="rId5"/>
    <p:sldId id="259" r:id="rId6"/>
    <p:sldId id="256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3FA50-D195-8F4B-AE89-58B38EE948D2}" type="datetimeFigureOut">
              <a:rPr lang="en-US" smtClean="0"/>
              <a:t>12/14/21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92E2DB-1C89-8945-981B-B51DAE008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88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C1F4B-CD88-D747-B8AA-C932154F8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E9929A-752E-F641-A482-F392C0BFF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A73F9-2796-C64B-9E75-79B6D49A9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0B849-8C9D-9C4B-9432-A2414527166A}" type="datetime1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EBC3F-A11A-524F-82E3-2E292579D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BE49B-2E34-F64C-90C2-C69C9778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15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0F30F-C00E-6A41-9804-6C72E5D94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0F778A-88FF-884F-9AA3-68CEC377F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65ABA-3B76-AA47-A644-DCF2E5BC4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42439-459B-034C-8943-E3D85A7B1E2E}" type="datetime1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EC592-789F-F647-BB80-6A2C7F371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255EA-9229-F54B-B06D-A34309355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794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6DE0A8-A0B7-5943-BC97-3CC2FC2867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AD6BC-65EC-9D4D-909B-9C7D3DAEB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D4350-02F3-2348-8BA1-D7167378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32423-18C8-174F-9A80-E69266BF3DAC}" type="datetime1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8347E-3D75-8440-BCDC-58051B857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5A6CB-8E8E-8942-8AD1-FA1009705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59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A5B10-7840-4349-AC25-D6B62D369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ECBC9-6974-5F46-88EA-93ECCDA99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DE1C4-0BFA-3140-99BC-4F140312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581A3-E94F-D647-BBFC-9A5032140293}" type="datetime1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C4CCE-8397-704A-A590-E31848742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6933F-AAED-A04E-9D85-B76334426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97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255CD-6490-8741-8109-226771A17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6A303-A9F7-E847-9DCB-C6488C432D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EC3DA-F676-874D-B2FB-72273D263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FB7FD-330E-E84E-A0ED-B9A3162B17D3}" type="datetime1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4C55B-ACF9-C54F-868C-CC9FE543B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370F5-1C76-1C4A-927D-66A2BD03B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87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FA935-97FA-AA4B-B2DD-C955460A6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E37C8-2C74-DE4C-8F9F-F062F9F732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9DC346-425B-A246-A9AF-761A96217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BD66E-8AE2-7B42-965F-AA79B4D66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4EAB-EEB7-B440-86F8-3DE526C15E21}" type="datetime1">
              <a:rPr lang="en-US" smtClean="0"/>
              <a:t>12/14/21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658E5-9EAE-7548-BC97-0C30FC6B9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31DC42-A45C-1A43-A0D9-73A7D5881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76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11E0E-C26C-914E-BF7A-BFA186785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3D9A89-53F9-BC41-BE98-AF8CB94DF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FC38F1-770C-9548-BE7A-FCAD06C97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94DA6D-F4C3-5B41-B43D-4E0969FCC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858C98-1722-704A-B97B-C6F556B679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7222B5-DDCB-6347-ABFA-ECD617E76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5ECD-5A10-CC40-9364-865C27B70F2B}" type="datetime1">
              <a:rPr lang="en-US" smtClean="0"/>
              <a:t>12/14/21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D4DFC0-847F-7E40-BEBF-AE3A58B30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7DE873-4589-0342-A997-20408A806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25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E2D9D-44EA-8C42-AF9C-03B9440D4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8FFA73-2B03-8F45-8E51-9AC3401C5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C2A14-C67A-8B40-A332-712287EA83E1}" type="datetime1">
              <a:rPr lang="en-US" smtClean="0"/>
              <a:t>12/14/21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7FC3E7-8CAC-CE44-BBAB-0002A3F66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7FFD54-4BF5-C34F-9403-0C40220A3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52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F7673F-901F-F540-AE5A-2318A9527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A624D-B3F8-B340-AA0D-A9150B8C60C2}" type="datetime1">
              <a:rPr lang="en-US" smtClean="0"/>
              <a:t>12/14/21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572872-30D4-5049-B53E-1BEC97C95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CF23F-9E20-A448-93CB-C773CF0A9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534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EBFE7-4C15-3F42-92BF-A443541A2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4D2C6-3C76-BB4E-BFAC-540F00B56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1B683B-D4F9-4246-9F4A-ABC5076D3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B2183-EEC6-134E-918B-E15944D28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A8333-57C0-054D-96B2-5D1BE07F1C5E}" type="datetime1">
              <a:rPr lang="en-US" smtClean="0"/>
              <a:t>12/14/21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97E24-F79B-724F-B09E-A6F8A281E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3C95D-3078-2D45-8636-63C8417C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21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68338-6A70-594A-AFF6-264F76553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E88DAC-DEC6-CF44-9082-A8395C7905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FD273-E41D-C44E-9A2B-1AEF51A7C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166EE-A1BA-CD4D-8A09-5736BA81D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A5E0B-AEC8-5F43-A086-A105092AD5F8}" type="datetime1">
              <a:rPr lang="en-US" smtClean="0"/>
              <a:t>12/14/21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B27CA-5411-8348-ADAB-8088A21BC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10487-44A6-CE4E-949F-5D7A60261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6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3EAE4F-5408-BF45-AFF6-22ACAC2C7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25F1E-950D-2C45-8734-0E5B5B300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1106F-FEC2-4F4D-8268-0A0B81BAD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DAB9E-35B5-774D-98D1-8B77F8595B21}" type="datetime1">
              <a:rPr lang="en-US" smtClean="0"/>
              <a:t>12/14/21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28966-86C7-EF43-85AB-AABBDACB65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46233-4B36-1C42-B10B-1A26DDCE34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FC35F-552F-C744-8838-5C4CD9D87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47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1F31769-1FCD-5346-B8F5-B22BE4011B28}"/>
              </a:ext>
            </a:extLst>
          </p:cNvPr>
          <p:cNvSpPr txBox="1"/>
          <p:nvPr/>
        </p:nvSpPr>
        <p:spPr>
          <a:xfrm>
            <a:off x="512475" y="136525"/>
            <a:ext cx="110336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  <a:latin typeface="Trebuchet MS" panose="020B0703020202090204" pitchFamily="34" charset="0"/>
              </a:rPr>
              <a:t>Most Enrolled Universities in Colorado</a:t>
            </a:r>
            <a:r>
              <a:rPr lang="en-US" sz="3000" b="0" i="0" u="none" strike="noStrike" dirty="0">
                <a:solidFill>
                  <a:srgbClr val="FFFFFF"/>
                </a:solidFill>
                <a:effectLst/>
                <a:latin typeface="Trebuchet MS" panose="020B0703020202090204" pitchFamily="34" charset="0"/>
              </a:rPr>
              <a:t>: </a:t>
            </a:r>
            <a:endParaRPr lang="en-US" sz="3000" dirty="0">
              <a:solidFill>
                <a:srgbClr val="FFFFFF"/>
              </a:solidFill>
              <a:latin typeface="Trebuchet MS" panose="020B0703020202090204" pitchFamily="34" charset="0"/>
            </a:endParaRPr>
          </a:p>
          <a:p>
            <a:pPr algn="ctr"/>
            <a:r>
              <a:rPr lang="en-US" sz="3000" b="0" i="0" u="none" strike="noStrike" dirty="0">
                <a:solidFill>
                  <a:srgbClr val="FFFFFF"/>
                </a:solidFill>
                <a:effectLst/>
                <a:latin typeface="Trebuchet MS" panose="020B0703020202090204" pitchFamily="34" charset="0"/>
              </a:rPr>
              <a:t>A glance at </a:t>
            </a:r>
            <a:r>
              <a:rPr lang="en-US" sz="3000" dirty="0">
                <a:solidFill>
                  <a:srgbClr val="FFFFFF"/>
                </a:solidFill>
                <a:latin typeface="Trebuchet MS" panose="020B0703020202090204" pitchFamily="34" charset="0"/>
              </a:rPr>
              <a:t>m</a:t>
            </a:r>
            <a:r>
              <a:rPr lang="en-US" sz="3000" b="0" i="0" u="none" strike="noStrike" dirty="0">
                <a:solidFill>
                  <a:srgbClr val="FFFFFF"/>
                </a:solidFill>
                <a:effectLst/>
                <a:latin typeface="Trebuchet MS" panose="020B0703020202090204" pitchFamily="34" charset="0"/>
              </a:rPr>
              <a:t>inority enrollment &amp; salary outlook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4290AE-CF54-4D47-98D9-0EEEC63E6E7B}"/>
              </a:ext>
            </a:extLst>
          </p:cNvPr>
          <p:cNvSpPr txBox="1"/>
          <p:nvPr/>
        </p:nvSpPr>
        <p:spPr>
          <a:xfrm>
            <a:off x="25195" y="6150114"/>
            <a:ext cx="60293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Colorado State University - ERHS 535 </a:t>
            </a:r>
          </a:p>
          <a:p>
            <a:r>
              <a:rPr lang="en-US" dirty="0">
                <a:solidFill>
                  <a:schemeClr val="bg1"/>
                </a:solidFill>
              </a:rPr>
              <a:t>December 14, 2021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704ACC7-0177-3247-8723-6683DB2B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E24A16-D7B9-F24E-90F3-4541D09A2D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142" t="12544" r="2280" b="3707"/>
          <a:stretch/>
        </p:blipFill>
        <p:spPr>
          <a:xfrm>
            <a:off x="757237" y="3246674"/>
            <a:ext cx="2496932" cy="24352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D8BFE48-4FC2-9846-9487-8F8B5DCACF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413" y="1817281"/>
            <a:ext cx="7513225" cy="49041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ADC97C6-2106-1E4C-99D3-83D52D8D6BA0}"/>
              </a:ext>
            </a:extLst>
          </p:cNvPr>
          <p:cNvSpPr txBox="1"/>
          <p:nvPr/>
        </p:nvSpPr>
        <p:spPr>
          <a:xfrm>
            <a:off x="3828052" y="1252042"/>
            <a:ext cx="61507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dirty="0">
                <a:solidFill>
                  <a:srgbClr val="00FF00"/>
                </a:solidFill>
                <a:effectLst/>
              </a:rPr>
              <a:t>Kiara Hodo, Pablo Maldonado &amp; </a:t>
            </a:r>
            <a:r>
              <a:rPr lang="en-US" sz="2000" b="0" i="0" u="none" strike="noStrike" dirty="0" err="1">
                <a:solidFill>
                  <a:srgbClr val="00FF00"/>
                </a:solidFill>
                <a:effectLst/>
              </a:rPr>
              <a:t>Naly</a:t>
            </a:r>
            <a:r>
              <a:rPr lang="en-US" sz="2000" b="0" i="0" u="none" strike="noStrike" dirty="0">
                <a:solidFill>
                  <a:srgbClr val="00FF00"/>
                </a:solidFill>
                <a:effectLst/>
              </a:rPr>
              <a:t> Torres</a:t>
            </a:r>
          </a:p>
        </p:txBody>
      </p:sp>
    </p:spTree>
    <p:extLst>
      <p:ext uri="{BB962C8B-B14F-4D97-AF65-F5344CB8AC3E}">
        <p14:creationId xmlns:p14="http://schemas.microsoft.com/office/powerpoint/2010/main" val="3094512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1F31769-1FCD-5346-B8F5-B22BE4011B28}"/>
              </a:ext>
            </a:extLst>
          </p:cNvPr>
          <p:cNvSpPr txBox="1"/>
          <p:nvPr/>
        </p:nvSpPr>
        <p:spPr>
          <a:xfrm>
            <a:off x="181988" y="127138"/>
            <a:ext cx="118280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FFFFFF"/>
                </a:solidFill>
                <a:latin typeface="Trebuchet MS" panose="020B0703020202090204" pitchFamily="34" charset="0"/>
              </a:rPr>
              <a:t>Most Enrolled Universities in Colorado</a:t>
            </a:r>
            <a:r>
              <a:rPr lang="en-US" sz="3000" b="0" i="0" u="none" strike="noStrike" dirty="0">
                <a:solidFill>
                  <a:srgbClr val="FFFFFF"/>
                </a:solidFill>
                <a:effectLst/>
                <a:latin typeface="Trebuchet MS" panose="020B0703020202090204" pitchFamily="34" charset="0"/>
              </a:rPr>
              <a:t>: A glance at </a:t>
            </a:r>
            <a:r>
              <a:rPr lang="en-US" sz="3000" dirty="0">
                <a:solidFill>
                  <a:srgbClr val="FFFFFF"/>
                </a:solidFill>
                <a:latin typeface="Trebuchet MS" panose="020B0703020202090204" pitchFamily="34" charset="0"/>
              </a:rPr>
              <a:t>m</a:t>
            </a:r>
            <a:r>
              <a:rPr lang="en-US" sz="3000" b="0" i="0" u="none" strike="noStrike" dirty="0">
                <a:solidFill>
                  <a:srgbClr val="FFFFFF"/>
                </a:solidFill>
                <a:effectLst/>
                <a:latin typeface="Trebuchet MS" panose="020B0703020202090204" pitchFamily="34" charset="0"/>
              </a:rPr>
              <a:t>inority enrollment &amp; salary outlook 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704ACC7-0177-3247-8723-6683DB2B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2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BA6AA6-6379-C14C-9614-16A419991765}"/>
              </a:ext>
            </a:extLst>
          </p:cNvPr>
          <p:cNvSpPr txBox="1"/>
          <p:nvPr/>
        </p:nvSpPr>
        <p:spPr>
          <a:xfrm>
            <a:off x="1260995" y="1553483"/>
            <a:ext cx="6100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sz="2400" b="0" i="0" u="none" strike="noStrike" kern="1200" baseline="0" dirty="0">
                <a:solidFill>
                  <a:srgbClr val="00FF00"/>
                </a:solidFill>
                <a:latin typeface="Trebuchet MS" panose="020B0703020202090204" pitchFamily="34" charset="0"/>
              </a:rPr>
              <a:t>Cleaning the data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7B708401-4E6D-3145-913C-975444CD5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0922" y="844195"/>
            <a:ext cx="5614979" cy="563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740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A1B497A-B3CE-8E45-B45E-CA2F731023E0}"/>
              </a:ext>
            </a:extLst>
          </p:cNvPr>
          <p:cNvSpPr txBox="1"/>
          <p:nvPr/>
        </p:nvSpPr>
        <p:spPr>
          <a:xfrm>
            <a:off x="181988" y="1200618"/>
            <a:ext cx="100389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dirty="0">
                <a:solidFill>
                  <a:srgbClr val="00FF00"/>
                </a:solidFill>
                <a:effectLst/>
                <a:latin typeface="Trebuchet MS" panose="020B0703020202090204" pitchFamily="34" charset="0"/>
              </a:rPr>
              <a:t>Minorit</a:t>
            </a:r>
            <a:r>
              <a:rPr lang="en-US" sz="2400" dirty="0">
                <a:solidFill>
                  <a:srgbClr val="00FF00"/>
                </a:solidFill>
                <a:latin typeface="Trebuchet MS" panose="020B0703020202090204" pitchFamily="34" charset="0"/>
              </a:rPr>
              <a:t>y Enrollment Numbers: Interactive Map</a:t>
            </a:r>
            <a:endParaRPr lang="en-US" sz="2400" b="0" i="0" u="none" strike="noStrike" dirty="0">
              <a:solidFill>
                <a:srgbClr val="00FF00"/>
              </a:solidFill>
              <a:effectLst/>
              <a:latin typeface="Trebuchet MS" panose="020B0703020202090204" pitchFamily="34" charset="0"/>
            </a:endParaRP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3375DFCF-2CA5-414C-B230-615F68E57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30"/>
          <a:stretch/>
        </p:blipFill>
        <p:spPr>
          <a:xfrm>
            <a:off x="296546" y="1739998"/>
            <a:ext cx="6993321" cy="4798914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1F31769-1FCD-5346-B8F5-B22BE4011B28}"/>
              </a:ext>
            </a:extLst>
          </p:cNvPr>
          <p:cNvSpPr txBox="1"/>
          <p:nvPr/>
        </p:nvSpPr>
        <p:spPr>
          <a:xfrm>
            <a:off x="181988" y="127138"/>
            <a:ext cx="118280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FFFFFF"/>
                </a:solidFill>
                <a:latin typeface="Trebuchet MS" panose="020B0703020202090204" pitchFamily="34" charset="0"/>
              </a:rPr>
              <a:t>Most Enrolled Universities in Colorado</a:t>
            </a:r>
            <a:r>
              <a:rPr lang="en-US" sz="3000" b="0" i="0" u="none" strike="noStrike" dirty="0">
                <a:solidFill>
                  <a:srgbClr val="FFFFFF"/>
                </a:solidFill>
                <a:effectLst/>
                <a:latin typeface="Trebuchet MS" panose="020B0703020202090204" pitchFamily="34" charset="0"/>
              </a:rPr>
              <a:t>: A glance at </a:t>
            </a:r>
            <a:r>
              <a:rPr lang="en-US" sz="3000" dirty="0">
                <a:solidFill>
                  <a:srgbClr val="FFFFFF"/>
                </a:solidFill>
                <a:latin typeface="Trebuchet MS" panose="020B0703020202090204" pitchFamily="34" charset="0"/>
              </a:rPr>
              <a:t>m</a:t>
            </a:r>
            <a:r>
              <a:rPr lang="en-US" sz="3000" b="0" i="0" u="none" strike="noStrike" dirty="0">
                <a:solidFill>
                  <a:srgbClr val="FFFFFF"/>
                </a:solidFill>
                <a:effectLst/>
                <a:latin typeface="Trebuchet MS" panose="020B0703020202090204" pitchFamily="34" charset="0"/>
              </a:rPr>
              <a:t>inority enrollment &amp; salary outlook 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704ACC7-0177-3247-8723-6683DB2B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3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2368F0-C572-D340-81F6-FE4DCD6A7A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89" t="7995" r="14223" b="5691"/>
          <a:stretch/>
        </p:blipFill>
        <p:spPr>
          <a:xfrm>
            <a:off x="7359608" y="1739998"/>
            <a:ext cx="4650404" cy="4694067"/>
          </a:xfrm>
          <a:prstGeom prst="rect">
            <a:avLst/>
          </a:prstGeom>
          <a:effectLst>
            <a:softEdge rad="183201"/>
          </a:effectLst>
        </p:spPr>
      </p:pic>
    </p:spTree>
    <p:extLst>
      <p:ext uri="{BB962C8B-B14F-4D97-AF65-F5344CB8AC3E}">
        <p14:creationId xmlns:p14="http://schemas.microsoft.com/office/powerpoint/2010/main" val="3648498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9C67258-8D58-6442-BFA7-20628381FAA9}"/>
              </a:ext>
            </a:extLst>
          </p:cNvPr>
          <p:cNvSpPr txBox="1"/>
          <p:nvPr/>
        </p:nvSpPr>
        <p:spPr>
          <a:xfrm>
            <a:off x="181988" y="1502688"/>
            <a:ext cx="685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47BA22A8-7425-374C-8805-EB9F13F6B9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560132" y="1619789"/>
            <a:ext cx="5535868" cy="5042815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5" name="Picture 4" descr="Chart, timeline&#10;&#10;Description automatically generated">
            <a:extLst>
              <a:ext uri="{FF2B5EF4-FFF2-40B4-BE49-F238E27FC236}">
                <a16:creationId xmlns:a16="http://schemas.microsoft.com/office/drawing/2014/main" id="{A4A2808A-EB32-1447-8E83-976C35DA9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659" y="1619789"/>
            <a:ext cx="5535868" cy="5042815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3F7823-C841-A04A-9FAB-39817DF7E840}"/>
              </a:ext>
            </a:extLst>
          </p:cNvPr>
          <p:cNvSpPr txBox="1"/>
          <p:nvPr/>
        </p:nvSpPr>
        <p:spPr>
          <a:xfrm>
            <a:off x="181988" y="127138"/>
            <a:ext cx="118280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FFFFFF"/>
                </a:solidFill>
                <a:latin typeface="Trebuchet MS" panose="020B0703020202090204" pitchFamily="34" charset="0"/>
              </a:rPr>
              <a:t>Most Enrolled Universities in Colorado</a:t>
            </a:r>
            <a:r>
              <a:rPr lang="en-US" sz="3000" b="0" i="0" u="none" strike="noStrike" dirty="0">
                <a:solidFill>
                  <a:srgbClr val="FFFFFF"/>
                </a:solidFill>
                <a:effectLst/>
                <a:latin typeface="Trebuchet MS" panose="020B0703020202090204" pitchFamily="34" charset="0"/>
              </a:rPr>
              <a:t>: A glance at </a:t>
            </a:r>
            <a:r>
              <a:rPr lang="en-US" sz="3000" dirty="0">
                <a:solidFill>
                  <a:srgbClr val="FFFFFF"/>
                </a:solidFill>
                <a:latin typeface="Trebuchet MS" panose="020B0703020202090204" pitchFamily="34" charset="0"/>
              </a:rPr>
              <a:t>m</a:t>
            </a:r>
            <a:r>
              <a:rPr lang="en-US" sz="3000" b="0" i="0" u="none" strike="noStrike" dirty="0">
                <a:solidFill>
                  <a:srgbClr val="FFFFFF"/>
                </a:solidFill>
                <a:effectLst/>
                <a:latin typeface="Trebuchet MS" panose="020B0703020202090204" pitchFamily="34" charset="0"/>
              </a:rPr>
              <a:t>inority enrollment &amp; salary outlook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7F8FDD-8C19-5446-8F69-21AE0E7AA40F}"/>
              </a:ext>
            </a:extLst>
          </p:cNvPr>
          <p:cNvSpPr txBox="1"/>
          <p:nvPr/>
        </p:nvSpPr>
        <p:spPr>
          <a:xfrm>
            <a:off x="181988" y="1061467"/>
            <a:ext cx="100389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dirty="0">
                <a:solidFill>
                  <a:srgbClr val="00FF00"/>
                </a:solidFill>
                <a:effectLst/>
                <a:latin typeface="Trebuchet MS" panose="020B0703020202090204" pitchFamily="34" charset="0"/>
              </a:rPr>
              <a:t>Minorit</a:t>
            </a:r>
            <a:r>
              <a:rPr lang="en-US" sz="2400" dirty="0">
                <a:solidFill>
                  <a:srgbClr val="00FF00"/>
                </a:solidFill>
                <a:latin typeface="Trebuchet MS" panose="020B0703020202090204" pitchFamily="34" charset="0"/>
              </a:rPr>
              <a:t>y Enrollment Numbers: Mosaic Plot</a:t>
            </a:r>
            <a:endParaRPr lang="en-US" sz="2400" b="0" i="0" u="none" strike="noStrike" dirty="0">
              <a:solidFill>
                <a:srgbClr val="00FF00"/>
              </a:solidFill>
              <a:effectLst/>
              <a:latin typeface="Trebuchet MS" panose="020B070302020209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F68B9-DA5F-7244-8118-15307AB79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44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9C67258-8D58-6442-BFA7-20628381FAA9}"/>
              </a:ext>
            </a:extLst>
          </p:cNvPr>
          <p:cNvSpPr txBox="1"/>
          <p:nvPr/>
        </p:nvSpPr>
        <p:spPr>
          <a:xfrm>
            <a:off x="181988" y="1502688"/>
            <a:ext cx="685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1C05E07F-48F8-5C48-AB0A-0249A94D2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99" y="1543576"/>
            <a:ext cx="5678418" cy="5022298"/>
          </a:xfrm>
          <a:prstGeom prst="rect">
            <a:avLst/>
          </a:prstGeom>
          <a:effectLst>
            <a:softEdge rad="50800"/>
          </a:effectLst>
        </p:spPr>
      </p:pic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75416D67-843F-624F-8F5E-A9F2F3FA1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981" y="2223658"/>
            <a:ext cx="5621512" cy="3131654"/>
          </a:xfrm>
          <a:prstGeom prst="rect">
            <a:avLst/>
          </a:prstGeom>
          <a:effectLst>
            <a:softEdge rad="508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EC654D-94C4-B14D-B386-087046BB075B}"/>
              </a:ext>
            </a:extLst>
          </p:cNvPr>
          <p:cNvSpPr txBox="1"/>
          <p:nvPr/>
        </p:nvSpPr>
        <p:spPr>
          <a:xfrm>
            <a:off x="181988" y="127138"/>
            <a:ext cx="118280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FFFFFF"/>
                </a:solidFill>
                <a:latin typeface="Trebuchet MS" panose="020B0703020202090204" pitchFamily="34" charset="0"/>
              </a:rPr>
              <a:t>Most Enrolled Universities in Colorado</a:t>
            </a:r>
            <a:r>
              <a:rPr lang="en-US" sz="3000" b="0" i="0" u="none" strike="noStrike" dirty="0">
                <a:solidFill>
                  <a:srgbClr val="FFFFFF"/>
                </a:solidFill>
                <a:effectLst/>
                <a:latin typeface="Trebuchet MS" panose="020B0703020202090204" pitchFamily="34" charset="0"/>
              </a:rPr>
              <a:t>: A glance at </a:t>
            </a:r>
            <a:r>
              <a:rPr lang="en-US" sz="3000" dirty="0">
                <a:solidFill>
                  <a:srgbClr val="FFFFFF"/>
                </a:solidFill>
                <a:latin typeface="Trebuchet MS" panose="020B0703020202090204" pitchFamily="34" charset="0"/>
              </a:rPr>
              <a:t>m</a:t>
            </a:r>
            <a:r>
              <a:rPr lang="en-US" sz="3000" b="0" i="0" u="none" strike="noStrike" dirty="0">
                <a:solidFill>
                  <a:srgbClr val="FFFFFF"/>
                </a:solidFill>
                <a:effectLst/>
                <a:latin typeface="Trebuchet MS" panose="020B0703020202090204" pitchFamily="34" charset="0"/>
              </a:rPr>
              <a:t>inority enrollment &amp; salary outlook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ADD5E3-699C-5549-8FCD-9160EA8292FD}"/>
              </a:ext>
            </a:extLst>
          </p:cNvPr>
          <p:cNvSpPr txBox="1"/>
          <p:nvPr/>
        </p:nvSpPr>
        <p:spPr>
          <a:xfrm>
            <a:off x="181988" y="1061467"/>
            <a:ext cx="100389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dirty="0">
                <a:solidFill>
                  <a:srgbClr val="00FF00"/>
                </a:solidFill>
                <a:effectLst/>
                <a:latin typeface="Trebuchet MS" panose="020B0703020202090204" pitchFamily="34" charset="0"/>
              </a:rPr>
              <a:t>Minorit</a:t>
            </a:r>
            <a:r>
              <a:rPr lang="en-US" sz="2400" dirty="0">
                <a:solidFill>
                  <a:srgbClr val="00FF00"/>
                </a:solidFill>
                <a:latin typeface="Trebuchet MS" panose="020B0703020202090204" pitchFamily="34" charset="0"/>
              </a:rPr>
              <a:t>y Enrollment Numbers: Interactive Table</a:t>
            </a:r>
            <a:endParaRPr lang="en-US" sz="2400" b="0" i="0" u="none" strike="noStrike" dirty="0">
              <a:solidFill>
                <a:srgbClr val="00FF00"/>
              </a:solidFill>
              <a:effectLst/>
              <a:latin typeface="Trebuchet MS" panose="020B0703020202090204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AF9B19-7370-7946-984B-892D941D5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47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9C67258-8D58-6442-BFA7-20628381FAA9}"/>
              </a:ext>
            </a:extLst>
          </p:cNvPr>
          <p:cNvSpPr txBox="1"/>
          <p:nvPr/>
        </p:nvSpPr>
        <p:spPr>
          <a:xfrm>
            <a:off x="2779870" y="1194911"/>
            <a:ext cx="4283540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rgbClr val="00FF00"/>
                </a:solidFill>
              </a:rPr>
              <a:t>Dataset Used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School Diversity - tidytuesdays 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rgbClr val="00FF00"/>
                </a:solidFill>
              </a:rPr>
              <a:t>Key Tools Used</a:t>
            </a:r>
          </a:p>
          <a:p>
            <a:r>
              <a:rPr lang="en-US" sz="2800" dirty="0">
                <a:solidFill>
                  <a:schemeClr val="bg1"/>
                </a:solidFill>
              </a:rPr>
              <a:t>flexdashboard</a:t>
            </a:r>
          </a:p>
          <a:p>
            <a:r>
              <a:rPr lang="en-US" sz="2800" dirty="0">
                <a:solidFill>
                  <a:schemeClr val="bg1"/>
                </a:solidFill>
              </a:rPr>
              <a:t>leaflet</a:t>
            </a:r>
          </a:p>
          <a:p>
            <a:r>
              <a:rPr lang="en-US" sz="2800" dirty="0">
                <a:solidFill>
                  <a:schemeClr val="bg1"/>
                </a:solidFill>
              </a:rPr>
              <a:t>ggmosaic</a:t>
            </a:r>
          </a:p>
          <a:p>
            <a:r>
              <a:rPr lang="en-US" sz="2800" dirty="0">
                <a:solidFill>
                  <a:schemeClr val="bg1"/>
                </a:solidFill>
              </a:rPr>
              <a:t>ggplot2</a:t>
            </a:r>
          </a:p>
          <a:p>
            <a:r>
              <a:rPr lang="en-US" sz="2800" dirty="0" err="1">
                <a:solidFill>
                  <a:schemeClr val="bg1"/>
                </a:solidFill>
              </a:rPr>
              <a:t>datatable</a:t>
            </a:r>
            <a:endParaRPr lang="en-US" sz="28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10D3B8-F982-474D-9E8C-382FD0D0C698}"/>
              </a:ext>
            </a:extLst>
          </p:cNvPr>
          <p:cNvSpPr txBox="1"/>
          <p:nvPr/>
        </p:nvSpPr>
        <p:spPr>
          <a:xfrm>
            <a:off x="181988" y="127138"/>
            <a:ext cx="1182802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FFFFFF"/>
                </a:solidFill>
                <a:latin typeface="Trebuchet MS" panose="020B0703020202090204" pitchFamily="34" charset="0"/>
              </a:rPr>
              <a:t>Most Enrolled Universities in Colorado</a:t>
            </a:r>
            <a:r>
              <a:rPr lang="en-US" sz="3000" b="0" i="0" u="none" strike="noStrike" dirty="0">
                <a:solidFill>
                  <a:srgbClr val="FFFFFF"/>
                </a:solidFill>
                <a:effectLst/>
                <a:latin typeface="Trebuchet MS" panose="020B0703020202090204" pitchFamily="34" charset="0"/>
              </a:rPr>
              <a:t>: A glance at </a:t>
            </a:r>
            <a:r>
              <a:rPr lang="en-US" sz="3000" dirty="0">
                <a:solidFill>
                  <a:srgbClr val="FFFFFF"/>
                </a:solidFill>
                <a:latin typeface="Trebuchet MS" panose="020B0703020202090204" pitchFamily="34" charset="0"/>
              </a:rPr>
              <a:t>m</a:t>
            </a:r>
            <a:r>
              <a:rPr lang="en-US" sz="3000" b="0" i="0" u="none" strike="noStrike" dirty="0">
                <a:solidFill>
                  <a:srgbClr val="FFFFFF"/>
                </a:solidFill>
                <a:effectLst/>
                <a:latin typeface="Trebuchet MS" panose="020B0703020202090204" pitchFamily="34" charset="0"/>
              </a:rPr>
              <a:t>inority enrollment &amp; salary outlook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71A006-524F-4E43-8232-D2C4E634DA00}"/>
              </a:ext>
            </a:extLst>
          </p:cNvPr>
          <p:cNvSpPr txBox="1"/>
          <p:nvPr/>
        </p:nvSpPr>
        <p:spPr>
          <a:xfrm>
            <a:off x="7063410" y="948689"/>
            <a:ext cx="4541953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6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rgbClr val="00FF00"/>
                </a:solidFill>
              </a:rPr>
              <a:t>Lessons Learned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BUGS</a:t>
            </a:r>
          </a:p>
          <a:p>
            <a:r>
              <a:rPr lang="en-US" sz="2800" dirty="0">
                <a:solidFill>
                  <a:schemeClr val="bg1"/>
                </a:solidFill>
              </a:rPr>
              <a:t>Repository Issues </a:t>
            </a:r>
          </a:p>
          <a:p>
            <a:r>
              <a:rPr lang="en-US" sz="2800" dirty="0">
                <a:solidFill>
                  <a:schemeClr val="bg1"/>
                </a:solidFill>
              </a:rPr>
              <a:t>Teamwork</a:t>
            </a:r>
          </a:p>
          <a:p>
            <a:r>
              <a:rPr lang="en-US" sz="2800" dirty="0">
                <a:solidFill>
                  <a:schemeClr val="bg1"/>
                </a:solidFill>
              </a:rPr>
              <a:t>Burn it down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D527CAD-AFB1-704F-B7E5-16BBE7265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50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9C67258-8D58-6442-BFA7-20628381FAA9}"/>
              </a:ext>
            </a:extLst>
          </p:cNvPr>
          <p:cNvSpPr txBox="1"/>
          <p:nvPr/>
        </p:nvSpPr>
        <p:spPr>
          <a:xfrm>
            <a:off x="181988" y="948689"/>
            <a:ext cx="428354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rgbClr val="00FF00"/>
                </a:solidFill>
              </a:rPr>
              <a:t>Interactive map</a:t>
            </a:r>
          </a:p>
          <a:p>
            <a:r>
              <a:rPr lang="en-US" sz="2800" dirty="0">
                <a:solidFill>
                  <a:srgbClr val="00FF00"/>
                </a:solidFill>
              </a:rPr>
              <a:t>	</a:t>
            </a:r>
            <a:r>
              <a:rPr lang="en-US" sz="2800" dirty="0">
                <a:solidFill>
                  <a:schemeClr val="bg1"/>
                </a:solidFill>
              </a:rPr>
              <a:t>- Plotting markers</a:t>
            </a:r>
          </a:p>
          <a:p>
            <a:r>
              <a:rPr lang="en-US" sz="2800" dirty="0">
                <a:solidFill>
                  <a:schemeClr val="bg1"/>
                </a:solidFill>
              </a:rPr>
              <a:t>	- knitting leaflet</a:t>
            </a:r>
          </a:p>
          <a:p>
            <a:r>
              <a:rPr lang="en-US" sz="2800" dirty="0">
                <a:solidFill>
                  <a:schemeClr val="bg1"/>
                </a:solidFill>
              </a:rPr>
              <a:t>	- CSU coordinates</a:t>
            </a:r>
            <a:endParaRPr lang="en-US" sz="2800" dirty="0">
              <a:solidFill>
                <a:srgbClr val="00FF00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10D3B8-F982-474D-9E8C-382FD0D0C698}"/>
              </a:ext>
            </a:extLst>
          </p:cNvPr>
          <p:cNvSpPr txBox="1"/>
          <p:nvPr/>
        </p:nvSpPr>
        <p:spPr>
          <a:xfrm>
            <a:off x="181988" y="127138"/>
            <a:ext cx="1182802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0" i="0" u="none" strike="noStrike" dirty="0">
                <a:solidFill>
                  <a:srgbClr val="FFFFFF"/>
                </a:solidFill>
                <a:effectLst/>
                <a:latin typeface="Trebuchet MS" panose="020B0703020202090204" pitchFamily="34" charset="0"/>
              </a:rPr>
              <a:t>Challenges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D527CAD-AFB1-704F-B7E5-16BBE7265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FC35F-552F-C744-8838-5C4CD9D879AD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A9E93F-B6AF-4542-970B-D246D40C5407}"/>
              </a:ext>
            </a:extLst>
          </p:cNvPr>
          <p:cNvSpPr txBox="1"/>
          <p:nvPr/>
        </p:nvSpPr>
        <p:spPr>
          <a:xfrm>
            <a:off x="7726474" y="1377314"/>
            <a:ext cx="4283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Joining the data</a:t>
            </a:r>
            <a:endParaRPr lang="en-US" sz="2800" dirty="0">
              <a:solidFill>
                <a:srgbClr val="00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088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{1FF7E0E9-4703-AF4D-A4C1-12E043B14A5D}tf10001063</Template>
  <TotalTime>143</TotalTime>
  <Words>171</Words>
  <Application>Microsoft Macintosh PowerPoint</Application>
  <PresentationFormat>Widescreen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Maldonado Jr,Pablo</dc:creator>
  <cp:lastModifiedBy>Maldonado Jr,Pablo</cp:lastModifiedBy>
  <cp:revision>7</cp:revision>
  <dcterms:created xsi:type="dcterms:W3CDTF">2021-12-14T04:16:46Z</dcterms:created>
  <dcterms:modified xsi:type="dcterms:W3CDTF">2021-12-14T21:30:11Z</dcterms:modified>
</cp:coreProperties>
</file>