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8" r:id="rId3"/>
    <p:sldId id="261" r:id="rId4"/>
    <p:sldId id="257" r:id="rId5"/>
    <p:sldId id="259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3FA50-D195-8F4B-AE89-58B38EE948D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2E2DB-1C89-8945-981B-B51DAE008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8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1F4B-CD88-D747-B8AA-C932154F8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9929A-752E-F641-A482-F392C0BFF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73F9-2796-C64B-9E75-79B6D49A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B849-8C9D-9C4B-9432-A2414527166A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BC3F-A11A-524F-82E3-2E292579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E49B-2E34-F64C-90C2-C69C9778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1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F30F-C00E-6A41-9804-6C72E5D9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F778A-88FF-884F-9AA3-68CEC377F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ABA-3B76-AA47-A644-DCF2E5BC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2439-459B-034C-8943-E3D85A7B1E2E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C592-789F-F647-BB80-6A2C7F37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55EA-9229-F54B-B06D-A3430935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9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DE0A8-A0B7-5943-BC97-3CC2FC286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AD6BC-65EC-9D4D-909B-9C7D3DAEB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D4350-02F3-2348-8BA1-D7167378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2423-18C8-174F-9A80-E69266BF3DAC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8347E-3D75-8440-BCDC-58051B85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A6CB-8E8E-8942-8AD1-FA100970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5B10-7840-4349-AC25-D6B62D36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CBC9-6974-5F46-88EA-93ECCDA9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E1C4-0BFA-3140-99BC-4F140312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81A3-E94F-D647-BBFC-9A5032140293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4CCE-8397-704A-A590-E3184874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933F-AAED-A04E-9D85-B7633442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55CD-6490-8741-8109-226771A1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6A303-A9F7-E847-9DCB-C6488C43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C3DA-F676-874D-B2FB-72273D26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B7FD-330E-E84E-A0ED-B9A3162B17D3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C55B-ACF9-C54F-868C-CC9FE543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370F5-1C76-1C4A-927D-66A2BD03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A935-97FA-AA4B-B2DD-C955460A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37C8-2C74-DE4C-8F9F-F062F9F73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DC346-425B-A246-A9AF-761A96217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BD66E-8AE2-7B42-965F-AA79B4D6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4EAB-EEB7-B440-86F8-3DE526C15E21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658E5-9EAE-7548-BC97-0C30FC6B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1DC42-A45C-1A43-A0D9-73A7D588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1E0E-C26C-914E-BF7A-BFA18678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D9A89-53F9-BC41-BE98-AF8CB94DF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C38F1-770C-9548-BE7A-FCAD06C9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4DA6D-F4C3-5B41-B43D-4E0969FCC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58C98-1722-704A-B97B-C6F556B67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222B5-DDCB-6347-ABFA-ECD617E7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5ECD-5A10-CC40-9364-865C27B70F2B}" type="datetime1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4DFC0-847F-7E40-BEBF-AE3A58B3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DE873-4589-0342-A997-20408A80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2D9D-44EA-8C42-AF9C-03B9440D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FFA73-2B03-8F45-8E51-9AC3401C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2A14-C67A-8B40-A332-712287EA83E1}" type="datetime1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FC3E7-8CAC-CE44-BBAB-0002A3F6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FFD54-4BF5-C34F-9403-0C40220A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7673F-901F-F540-AE5A-2318A952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24D-B3F8-B340-AA0D-A9150B8C60C2}" type="datetime1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72872-30D4-5049-B53E-1BEC97C9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CF23F-9E20-A448-93CB-C773CF0A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3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BFE7-4C15-3F42-92BF-A443541A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D2C6-3C76-BB4E-BFAC-540F00B5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B683B-D4F9-4246-9F4A-ABC5076D3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2183-EEC6-134E-918B-E15944D2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8333-57C0-054D-96B2-5D1BE07F1C5E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97E24-F79B-724F-B09E-A6F8A281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3C95D-3078-2D45-8636-63C8417C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8338-6A70-594A-AFF6-264F7655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88DAC-DEC6-CF44-9082-A8395C790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FD273-E41D-C44E-9A2B-1AEF51A7C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166EE-A1BA-CD4D-8A09-5736BA81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5E0B-AEC8-5F43-A086-A105092AD5F8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B27CA-5411-8348-ADAB-8088A21B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10487-44A6-CE4E-949F-5D7A6026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6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EAE4F-5408-BF45-AFF6-22ACAC2C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25F1E-950D-2C45-8734-0E5B5B300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106F-FEC2-4F4D-8268-0A0B81BA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DAB9E-35B5-774D-98D1-8B77F8595B21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28966-86C7-EF43-85AB-AABBDACB6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46233-4B36-1C42-B10B-1A26DDCE3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1F31769-1FCD-5346-B8F5-B22BE4011B28}"/>
              </a:ext>
            </a:extLst>
          </p:cNvPr>
          <p:cNvSpPr txBox="1"/>
          <p:nvPr/>
        </p:nvSpPr>
        <p:spPr>
          <a:xfrm>
            <a:off x="512475" y="136525"/>
            <a:ext cx="110336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</a:t>
            </a:r>
            <a:endParaRPr lang="en-US" sz="3000" dirty="0">
              <a:solidFill>
                <a:srgbClr val="FFFFFF"/>
              </a:solidFill>
              <a:latin typeface="Trebuchet MS" panose="020B0703020202090204" pitchFamily="34" charset="0"/>
            </a:endParaRPr>
          </a:p>
          <a:p>
            <a:pPr algn="ctr"/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290AE-CF54-4D47-98D9-0EEEC63E6E7B}"/>
              </a:ext>
            </a:extLst>
          </p:cNvPr>
          <p:cNvSpPr txBox="1"/>
          <p:nvPr/>
        </p:nvSpPr>
        <p:spPr>
          <a:xfrm>
            <a:off x="25195" y="6150114"/>
            <a:ext cx="6029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Colorado State University - ERHS 535 </a:t>
            </a:r>
          </a:p>
          <a:p>
            <a:r>
              <a:rPr lang="en-US" dirty="0">
                <a:solidFill>
                  <a:schemeClr val="bg1"/>
                </a:solidFill>
              </a:rPr>
              <a:t>December 14, 2021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704ACC7-0177-3247-8723-6683DB2B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24A16-D7B9-F24E-90F3-4541D09A2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42" t="12544" r="2280" b="3707"/>
          <a:stretch/>
        </p:blipFill>
        <p:spPr>
          <a:xfrm>
            <a:off x="757237" y="3246674"/>
            <a:ext cx="2496932" cy="2435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8BFE48-4FC2-9846-9487-8F8B5DCAC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413" y="1817281"/>
            <a:ext cx="7513225" cy="49041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DC97C6-2106-1E4C-99D3-83D52D8D6BA0}"/>
              </a:ext>
            </a:extLst>
          </p:cNvPr>
          <p:cNvSpPr txBox="1"/>
          <p:nvPr/>
        </p:nvSpPr>
        <p:spPr>
          <a:xfrm>
            <a:off x="3828052" y="1252042"/>
            <a:ext cx="6150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FF00"/>
                </a:solidFill>
                <a:effectLst/>
              </a:rPr>
              <a:t>Kiara Hodo, Pablo Maldonado &amp; </a:t>
            </a:r>
            <a:r>
              <a:rPr lang="en-US" sz="2000" b="0" i="0" u="none" strike="noStrike" dirty="0" err="1">
                <a:solidFill>
                  <a:srgbClr val="00FF00"/>
                </a:solidFill>
                <a:effectLst/>
              </a:rPr>
              <a:t>Naly</a:t>
            </a:r>
            <a:r>
              <a:rPr lang="en-US" sz="2000" b="0" i="0" u="none" strike="noStrike" dirty="0">
                <a:solidFill>
                  <a:srgbClr val="00FF00"/>
                </a:solidFill>
                <a:effectLst/>
              </a:rPr>
              <a:t> Torres</a:t>
            </a:r>
          </a:p>
        </p:txBody>
      </p:sp>
    </p:spTree>
    <p:extLst>
      <p:ext uri="{BB962C8B-B14F-4D97-AF65-F5344CB8AC3E}">
        <p14:creationId xmlns:p14="http://schemas.microsoft.com/office/powerpoint/2010/main" val="309451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1F31769-1FCD-5346-B8F5-B22BE4011B28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704ACC7-0177-3247-8723-6683DB2B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A6AA6-6379-C14C-9614-16A419991765}"/>
              </a:ext>
            </a:extLst>
          </p:cNvPr>
          <p:cNvSpPr txBox="1"/>
          <p:nvPr/>
        </p:nvSpPr>
        <p:spPr>
          <a:xfrm>
            <a:off x="1260995" y="1553483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400" b="0" i="0" u="none" strike="noStrike" kern="1200" baseline="0" dirty="0">
                <a:solidFill>
                  <a:srgbClr val="00FF00"/>
                </a:solidFill>
                <a:latin typeface="Trebuchet MS" panose="020B0703020202090204" pitchFamily="34" charset="0"/>
              </a:rPr>
              <a:t>Cleaning the data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B708401-4E6D-3145-913C-975444CD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922" y="844195"/>
            <a:ext cx="5614979" cy="563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4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1B497A-B3CE-8E45-B45E-CA2F731023E0}"/>
              </a:ext>
            </a:extLst>
          </p:cNvPr>
          <p:cNvSpPr txBox="1"/>
          <p:nvPr/>
        </p:nvSpPr>
        <p:spPr>
          <a:xfrm>
            <a:off x="181988" y="1200618"/>
            <a:ext cx="1003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FF00"/>
                </a:solidFill>
                <a:effectLst/>
                <a:latin typeface="Trebuchet MS" panose="020B0703020202090204" pitchFamily="34" charset="0"/>
              </a:rPr>
              <a:t>Minorit</a:t>
            </a:r>
            <a:r>
              <a:rPr lang="en-US" sz="2400" dirty="0">
                <a:solidFill>
                  <a:srgbClr val="00FF00"/>
                </a:solidFill>
                <a:latin typeface="Trebuchet MS" panose="020B0703020202090204" pitchFamily="34" charset="0"/>
              </a:rPr>
              <a:t>y Enrollment Numbers: Interactive Map</a:t>
            </a:r>
            <a:endParaRPr lang="en-US" sz="2400" b="0" i="0" u="none" strike="noStrike" dirty="0">
              <a:solidFill>
                <a:srgbClr val="00FF00"/>
              </a:solidFill>
              <a:effectLst/>
              <a:latin typeface="Trebuchet MS" panose="020B0703020202090204" pitchFamily="34" charset="0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375DFCF-2CA5-414C-B230-615F68E57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0"/>
          <a:stretch/>
        </p:blipFill>
        <p:spPr>
          <a:xfrm>
            <a:off x="296546" y="1739998"/>
            <a:ext cx="6993321" cy="479891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F31769-1FCD-5346-B8F5-B22BE4011B28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704ACC7-0177-3247-8723-6683DB2B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2368F0-C572-D340-81F6-FE4DCD6A7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89" t="7995" r="14223" b="5691"/>
          <a:stretch/>
        </p:blipFill>
        <p:spPr>
          <a:xfrm>
            <a:off x="7359608" y="1739998"/>
            <a:ext cx="4650404" cy="4694067"/>
          </a:xfrm>
          <a:prstGeom prst="rect">
            <a:avLst/>
          </a:prstGeom>
          <a:effectLst>
            <a:softEdge rad="183201"/>
          </a:effectLst>
        </p:spPr>
      </p:pic>
    </p:spTree>
    <p:extLst>
      <p:ext uri="{BB962C8B-B14F-4D97-AF65-F5344CB8AC3E}">
        <p14:creationId xmlns:p14="http://schemas.microsoft.com/office/powerpoint/2010/main" val="364849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181988" y="1502688"/>
            <a:ext cx="685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7BA22A8-7425-374C-8805-EB9F13F6B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60132" y="1619789"/>
            <a:ext cx="5535868" cy="504281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A4A2808A-EB32-1447-8E83-976C35DA9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659" y="1619789"/>
            <a:ext cx="5535868" cy="504281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3F7823-C841-A04A-9FAB-39817DF7E840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F8FDD-8C19-5446-8F69-21AE0E7AA40F}"/>
              </a:ext>
            </a:extLst>
          </p:cNvPr>
          <p:cNvSpPr txBox="1"/>
          <p:nvPr/>
        </p:nvSpPr>
        <p:spPr>
          <a:xfrm>
            <a:off x="181988" y="1061467"/>
            <a:ext cx="1003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FF00"/>
                </a:solidFill>
                <a:effectLst/>
                <a:latin typeface="Trebuchet MS" panose="020B0703020202090204" pitchFamily="34" charset="0"/>
              </a:rPr>
              <a:t>Minorit</a:t>
            </a:r>
            <a:r>
              <a:rPr lang="en-US" sz="2400" dirty="0">
                <a:solidFill>
                  <a:srgbClr val="00FF00"/>
                </a:solidFill>
                <a:latin typeface="Trebuchet MS" panose="020B0703020202090204" pitchFamily="34" charset="0"/>
              </a:rPr>
              <a:t>y Enrollment Numbers: Mosaic Plot</a:t>
            </a:r>
            <a:endParaRPr lang="en-US" sz="2400" b="0" i="0" u="none" strike="noStrike" dirty="0">
              <a:solidFill>
                <a:srgbClr val="00FF00"/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F68B9-DA5F-7244-8118-15307AB7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4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181988" y="1502688"/>
            <a:ext cx="685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C05E07F-48F8-5C48-AB0A-0249A94D2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99" y="1543576"/>
            <a:ext cx="5678418" cy="5022298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5416D67-843F-624F-8F5E-A9F2F3FA1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81" y="2223658"/>
            <a:ext cx="5621512" cy="313165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EC654D-94C4-B14D-B386-087046BB075B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DD5E3-699C-5549-8FCD-9160EA8292FD}"/>
              </a:ext>
            </a:extLst>
          </p:cNvPr>
          <p:cNvSpPr txBox="1"/>
          <p:nvPr/>
        </p:nvSpPr>
        <p:spPr>
          <a:xfrm>
            <a:off x="181988" y="1061467"/>
            <a:ext cx="1003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FF00"/>
                </a:solidFill>
                <a:effectLst/>
                <a:latin typeface="Trebuchet MS" panose="020B0703020202090204" pitchFamily="34" charset="0"/>
              </a:rPr>
              <a:t>Minorit</a:t>
            </a:r>
            <a:r>
              <a:rPr lang="en-US" sz="2400" dirty="0">
                <a:solidFill>
                  <a:srgbClr val="00FF00"/>
                </a:solidFill>
                <a:latin typeface="Trebuchet MS" panose="020B0703020202090204" pitchFamily="34" charset="0"/>
              </a:rPr>
              <a:t>y Enrollment Numbers: Interactive Table</a:t>
            </a:r>
            <a:endParaRPr lang="en-US" sz="2400" b="0" i="0" u="none" strike="noStrike" dirty="0">
              <a:solidFill>
                <a:srgbClr val="00FF00"/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F9B19-7370-7946-984B-892D941D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4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2779870" y="1194911"/>
            <a:ext cx="428354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Dataset Used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School Diversity - tidytuesdays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Key Tools Used</a:t>
            </a:r>
          </a:p>
          <a:p>
            <a:r>
              <a:rPr lang="en-US" sz="2800" dirty="0">
                <a:solidFill>
                  <a:schemeClr val="bg1"/>
                </a:solidFill>
              </a:rPr>
              <a:t>flexdashboard</a:t>
            </a:r>
          </a:p>
          <a:p>
            <a:r>
              <a:rPr lang="en-US" sz="2800" dirty="0">
                <a:solidFill>
                  <a:schemeClr val="bg1"/>
                </a:solidFill>
              </a:rPr>
              <a:t>leaflet</a:t>
            </a:r>
          </a:p>
          <a:p>
            <a:r>
              <a:rPr lang="en-US" sz="2800" dirty="0">
                <a:solidFill>
                  <a:schemeClr val="bg1"/>
                </a:solidFill>
              </a:rPr>
              <a:t>ggmosaic</a:t>
            </a:r>
          </a:p>
          <a:p>
            <a:r>
              <a:rPr lang="en-US" sz="2800" dirty="0">
                <a:solidFill>
                  <a:schemeClr val="bg1"/>
                </a:solidFill>
              </a:rPr>
              <a:t>ggplot2</a:t>
            </a:r>
          </a:p>
          <a:p>
            <a:r>
              <a:rPr lang="en-US" sz="2800" dirty="0">
                <a:solidFill>
                  <a:schemeClr val="bg1"/>
                </a:solidFill>
              </a:rPr>
              <a:t>datatable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0D3B8-F982-474D-9E8C-382FD0D0C698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71A006-524F-4E43-8232-D2C4E634DA00}"/>
              </a:ext>
            </a:extLst>
          </p:cNvPr>
          <p:cNvSpPr txBox="1"/>
          <p:nvPr/>
        </p:nvSpPr>
        <p:spPr>
          <a:xfrm>
            <a:off x="7063410" y="948689"/>
            <a:ext cx="454195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Lessons Learned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BUGS</a:t>
            </a:r>
          </a:p>
          <a:p>
            <a:r>
              <a:rPr lang="en-US" sz="2800" dirty="0">
                <a:solidFill>
                  <a:schemeClr val="bg1"/>
                </a:solidFill>
              </a:rPr>
              <a:t>Repository Issues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Teamwork</a:t>
            </a:r>
          </a:p>
          <a:p>
            <a:r>
              <a:rPr lang="en-US" sz="2800" dirty="0">
                <a:solidFill>
                  <a:schemeClr val="bg1"/>
                </a:solidFill>
              </a:rPr>
              <a:t>Burn it down</a:t>
            </a:r>
          </a:p>
          <a:p>
            <a:r>
              <a:rPr lang="en-US" sz="2800" dirty="0">
                <a:solidFill>
                  <a:schemeClr val="bg1"/>
                </a:solidFill>
              </a:rPr>
              <a:t>Joining data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D527CAD-AFB1-704F-B7E5-16BBE726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B5387-F759-C849-B4F6-D72593FF55B2}"/>
              </a:ext>
            </a:extLst>
          </p:cNvPr>
          <p:cNvSpPr txBox="1"/>
          <p:nvPr/>
        </p:nvSpPr>
        <p:spPr>
          <a:xfrm>
            <a:off x="7063410" y="4283461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FF00"/>
                </a:solidFill>
              </a:rPr>
              <a:t>Interactive map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Plotting markers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Knitting leaflet</a:t>
            </a:r>
          </a:p>
          <a:p>
            <a:r>
              <a:rPr lang="en-US" sz="2800" dirty="0">
                <a:solidFill>
                  <a:schemeClr val="bg1"/>
                </a:solidFill>
              </a:rPr>
              <a:t>CSU coordinates</a:t>
            </a:r>
            <a:endParaRPr lang="en-US" sz="2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5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{1FF7E0E9-4703-AF4D-A4C1-12E043B14A5D}tf10001063</Template>
  <TotalTime>145</TotalTime>
  <Words>162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Maldonado Jr,Pablo</dc:creator>
  <cp:lastModifiedBy>Maldonado Jr,Pablo</cp:lastModifiedBy>
  <cp:revision>8</cp:revision>
  <dcterms:created xsi:type="dcterms:W3CDTF">2021-12-14T04:16:46Z</dcterms:created>
  <dcterms:modified xsi:type="dcterms:W3CDTF">2021-12-14T21:34:00Z</dcterms:modified>
</cp:coreProperties>
</file>