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86" r:id="rId4"/>
    <p:sldId id="298" r:id="rId5"/>
    <p:sldId id="299" r:id="rId6"/>
    <p:sldId id="300" r:id="rId7"/>
    <p:sldId id="301" r:id="rId8"/>
    <p:sldId id="302" r:id="rId9"/>
    <p:sldId id="303" r:id="rId10"/>
    <p:sldId id="285" r:id="rId11"/>
    <p:sldId id="297" r:id="rId12"/>
    <p:sldId id="290" r:id="rId13"/>
    <p:sldId id="291" r:id="rId14"/>
    <p:sldId id="287" r:id="rId15"/>
    <p:sldId id="292" r:id="rId16"/>
    <p:sldId id="293" r:id="rId17"/>
    <p:sldId id="288" r:id="rId18"/>
    <p:sldId id="294" r:id="rId19"/>
    <p:sldId id="295" r:id="rId20"/>
    <p:sldId id="289" r:id="rId21"/>
    <p:sldId id="305" r:id="rId22"/>
    <p:sldId id="296" r:id="rId23"/>
    <p:sldId id="304" r:id="rId24"/>
  </p:sldIdLst>
  <p:sldSz cx="9144000" cy="5143500" type="screen16x9"/>
  <p:notesSz cx="6858000" cy="9144000"/>
  <p:embeddedFontLst>
    <p:embeddedFont>
      <p:font typeface="Karla" panose="020B0604020202020204" charset="0"/>
      <p:regular r:id="rId26"/>
      <p:bold r:id="rId27"/>
      <p:italic r:id="rId28"/>
      <p:boldItalic r:id="rId29"/>
    </p:embeddedFon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282D239-12A4-4E86-8E77-5C9200F1B043}">
          <p14:sldIdLst>
            <p14:sldId id="256"/>
            <p14:sldId id="259"/>
            <p14:sldId id="286"/>
            <p14:sldId id="298"/>
            <p14:sldId id="299"/>
            <p14:sldId id="300"/>
            <p14:sldId id="301"/>
            <p14:sldId id="302"/>
            <p14:sldId id="303"/>
            <p14:sldId id="285"/>
            <p14:sldId id="297"/>
            <p14:sldId id="290"/>
            <p14:sldId id="291"/>
            <p14:sldId id="287"/>
            <p14:sldId id="292"/>
            <p14:sldId id="293"/>
            <p14:sldId id="288"/>
            <p14:sldId id="294"/>
            <p14:sldId id="295"/>
            <p14:sldId id="289"/>
            <p14:sldId id="305"/>
            <p14:sldId id="296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44C"/>
    <a:srgbClr val="423F41"/>
    <a:srgbClr val="002B4C"/>
    <a:srgbClr val="0070C0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2C1277-BA0C-4181-B262-B60E00A9D052}">
  <a:tblStyle styleId="{A12C1277-BA0C-4181-B262-B60E00A9D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70" autoAdjust="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Commuting has been a part of the daily life of every Filipino – from students to teachers, workers, etc. Rest assure that most Filipinos have experienced commuting at least a few times in their life, and some of those experience may be something they don’t want to experience anymore – it could from any public transportation that is available in the country.</a:t>
            </a:r>
          </a:p>
          <a:p>
            <a:pPr marL="139700" indent="0">
              <a:buNone/>
            </a:pPr>
            <a:endParaRPr lang="en-PH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are various ways to commute but for this specific activity, the observers will focus with the Philippine National Railway (PNR) commuters as their subject.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4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92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06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128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05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645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370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770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63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with the interviewees (prototype 1 and 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22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with the interviewees (prototype 1 and 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035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00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95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97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60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01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97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95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257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90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TZmB0xLpG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540000" ty="0" sx="100000" sy="100000" flip="none" algn="ctr"/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575415" y="2928868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>
                <a:solidFill>
                  <a:srgbClr val="14244C"/>
                </a:solidFill>
              </a:rPr>
              <a:t>PNR Commuters</a:t>
            </a:r>
            <a:br>
              <a:rPr lang="en-PH" dirty="0"/>
            </a:br>
            <a:r>
              <a:rPr lang="en-PH" sz="2000" dirty="0">
                <a:solidFill>
                  <a:srgbClr val="423F41"/>
                </a:solidFill>
              </a:rPr>
              <a:t>Manalang || Timo</a:t>
            </a:r>
            <a:endParaRPr dirty="0">
              <a:solidFill>
                <a:srgbClr val="423F4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610192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4244C"/>
                </a:solidFill>
              </a:rPr>
              <a:t>2.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Story</a:t>
            </a:r>
            <a:br>
              <a:rPr lang="en-PH" sz="5400" dirty="0">
                <a:solidFill>
                  <a:srgbClr val="423F41"/>
                </a:solidFill>
              </a:rPr>
            </a:br>
            <a:r>
              <a:rPr lang="en-PH" sz="5400" dirty="0">
                <a:solidFill>
                  <a:srgbClr val="423F41"/>
                </a:solidFill>
              </a:rPr>
              <a:t>board</a:t>
            </a:r>
            <a:endParaRPr sz="5400" dirty="0">
              <a:solidFill>
                <a:srgbClr val="42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7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9914CAD-C1FE-435F-94D5-B675683F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94" b="60212"/>
          <a:stretch/>
        </p:blipFill>
        <p:spPr>
          <a:xfrm>
            <a:off x="459323" y="1311750"/>
            <a:ext cx="6259523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693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AFDF2E-099A-44D7-A46D-ECECD2A64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236" b="31006"/>
          <a:stretch/>
        </p:blipFill>
        <p:spPr>
          <a:xfrm>
            <a:off x="516750" y="1311750"/>
            <a:ext cx="6144668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037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24074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1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14B565-4D5D-41CA-9F83-29E13119A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48" b="4092"/>
          <a:stretch/>
        </p:blipFill>
        <p:spPr>
          <a:xfrm>
            <a:off x="184923" y="1311750"/>
            <a:ext cx="6808322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85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699D9-FD86-440C-864C-33EC474B1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95" b="63128"/>
          <a:stretch/>
        </p:blipFill>
        <p:spPr>
          <a:xfrm>
            <a:off x="488305" y="1311750"/>
            <a:ext cx="6201558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440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8FF30-3E34-4A1D-9C21-D54C4B848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25" b="32087"/>
          <a:stretch/>
        </p:blipFill>
        <p:spPr>
          <a:xfrm>
            <a:off x="625508" y="1311750"/>
            <a:ext cx="5927151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774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429000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2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09ED7-6F16-4519-93C7-30AF8D7B4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66" b="2916"/>
          <a:stretch/>
        </p:blipFill>
        <p:spPr>
          <a:xfrm>
            <a:off x="440935" y="1311750"/>
            <a:ext cx="6296295" cy="2520000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6865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64404-211C-4168-86D1-CF42E9C5E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6" b="63505"/>
          <a:stretch/>
        </p:blipFill>
        <p:spPr>
          <a:xfrm>
            <a:off x="239627" y="1311750"/>
            <a:ext cx="63787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9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DF2CB-1CD1-41A1-A1E3-F6AA34CA6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40" b="36732"/>
          <a:stretch/>
        </p:blipFill>
        <p:spPr>
          <a:xfrm>
            <a:off x="420992" y="1491750"/>
            <a:ext cx="601601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Storyboard</a:t>
            </a:r>
            <a:r>
              <a:rPr lang="en-PH" sz="4000" dirty="0">
                <a:solidFill>
                  <a:srgbClr val="423F41"/>
                </a:solidFill>
              </a:rPr>
              <a:t> 3</a:t>
            </a:r>
            <a:endParaRPr sz="4000" dirty="0">
              <a:solidFill>
                <a:srgbClr val="423F4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56C04-D07C-4D71-B490-26894DA2E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64" b="4134"/>
          <a:stretch/>
        </p:blipFill>
        <p:spPr>
          <a:xfrm>
            <a:off x="582841" y="1311750"/>
            <a:ext cx="569231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6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610192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14244C"/>
                </a:solidFill>
              </a:rPr>
              <a:t>1.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Need Finding</a:t>
            </a:r>
            <a:endParaRPr sz="5400" dirty="0">
              <a:solidFill>
                <a:srgbClr val="423F4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2D73E-AEF0-49AC-99D0-F300CD386AFB}"/>
              </a:ext>
            </a:extLst>
          </p:cNvPr>
          <p:cNvSpPr txBox="1"/>
          <p:nvPr/>
        </p:nvSpPr>
        <p:spPr>
          <a:xfrm>
            <a:off x="5969725" y="3820061"/>
            <a:ext cx="3174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Questions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Interviewees’ Insights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User need breakdown</a:t>
            </a:r>
          </a:p>
          <a:p>
            <a:pPr algn="r"/>
            <a:r>
              <a:rPr lang="en-PH" sz="2000" dirty="0">
                <a:solidFill>
                  <a:schemeClr val="bg1"/>
                </a:solidFill>
                <a:latin typeface="Karla" panose="020B0604020202020204" charset="0"/>
              </a:rPr>
              <a:t>Point of view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976718"/>
            <a:ext cx="3923700" cy="17896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000" dirty="0">
                <a:solidFill>
                  <a:srgbClr val="14244C"/>
                </a:solidFill>
              </a:rPr>
              <a:t>3.</a:t>
            </a:r>
            <a:endParaRPr sz="6000" dirty="0">
              <a:solidFill>
                <a:srgbClr val="14244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5400" dirty="0">
                <a:solidFill>
                  <a:srgbClr val="423F41"/>
                </a:solidFill>
              </a:rPr>
              <a:t>Prototype</a:t>
            </a:r>
            <a:endParaRPr sz="5400" dirty="0">
              <a:solidFill>
                <a:srgbClr val="423F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3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2A696D8F-1B12-42E0-A00E-7F52B42978DF}"/>
              </a:ext>
            </a:extLst>
          </p:cNvPr>
          <p:cNvSpPr txBox="1">
            <a:spLocks/>
          </p:cNvSpPr>
          <p:nvPr/>
        </p:nvSpPr>
        <p:spPr>
          <a:xfrm>
            <a:off x="1865779" y="1838885"/>
            <a:ext cx="5412441" cy="7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PH" sz="3200" dirty="0">
                <a:solidFill>
                  <a:srgbClr val="423F41"/>
                </a:solidFill>
              </a:rPr>
              <a:t>Video Link: 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043F2-BEBF-4B8C-B642-104EF6C4693D}"/>
              </a:ext>
            </a:extLst>
          </p:cNvPr>
          <p:cNvSpPr txBox="1"/>
          <p:nvPr/>
        </p:nvSpPr>
        <p:spPr>
          <a:xfrm>
            <a:off x="1865779" y="2571750"/>
            <a:ext cx="57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  <a:hlinkClick r:id="rId3"/>
              </a:rPr>
              <a:t>https://youtu.be/1TZmB0xLpGU</a:t>
            </a: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3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Prototype 1</a:t>
            </a:r>
            <a:endParaRPr sz="4000" dirty="0">
              <a:solidFill>
                <a:srgbClr val="423F4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8E758-9A09-46B9-8B8B-83CE1DDEA37F}"/>
              </a:ext>
            </a:extLst>
          </p:cNvPr>
          <p:cNvSpPr txBox="1"/>
          <p:nvPr/>
        </p:nvSpPr>
        <p:spPr>
          <a:xfrm>
            <a:off x="618569" y="1833086"/>
            <a:ext cx="5782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There’s a sign-up button but no actual window for 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There’s a login button but no actual window input for email and password to login.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Improve interface – make it more user friendly</a:t>
            </a:r>
          </a:p>
        </p:txBody>
      </p:sp>
    </p:spTree>
    <p:extLst>
      <p:ext uri="{BB962C8B-B14F-4D97-AF65-F5344CB8AC3E}">
        <p14:creationId xmlns:p14="http://schemas.microsoft.com/office/powerpoint/2010/main" val="69130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 idx="4294967295"/>
          </p:nvPr>
        </p:nvSpPr>
        <p:spPr>
          <a:xfrm>
            <a:off x="0" y="4410635"/>
            <a:ext cx="3509682" cy="732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dirty="0">
                <a:solidFill>
                  <a:srgbClr val="423F41"/>
                </a:solidFill>
              </a:rPr>
              <a:t>Prototype 2</a:t>
            </a:r>
            <a:endParaRPr sz="4000" dirty="0">
              <a:solidFill>
                <a:srgbClr val="423F4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8E758-9A09-46B9-8B8B-83CE1DDEA37F}"/>
              </a:ext>
            </a:extLst>
          </p:cNvPr>
          <p:cNvSpPr txBox="1"/>
          <p:nvPr/>
        </p:nvSpPr>
        <p:spPr>
          <a:xfrm>
            <a:off x="618569" y="1417588"/>
            <a:ext cx="5782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It’s more efficient and user friendly than the first one.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 think it’s better if there are accounts for users so that they can track their transactions online. (Facebook or Google account bindings)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Add e-payment options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Incorporate GPS to track the nearest train station</a:t>
            </a:r>
          </a:p>
        </p:txBody>
      </p:sp>
    </p:spTree>
    <p:extLst>
      <p:ext uri="{BB962C8B-B14F-4D97-AF65-F5344CB8AC3E}">
        <p14:creationId xmlns:p14="http://schemas.microsoft.com/office/powerpoint/2010/main" val="359735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E3168-DA47-4157-8C3F-BC5F0F97EE4F}"/>
              </a:ext>
            </a:extLst>
          </p:cNvPr>
          <p:cNvSpPr txBox="1"/>
          <p:nvPr/>
        </p:nvSpPr>
        <p:spPr>
          <a:xfrm>
            <a:off x="403429" y="1294477"/>
            <a:ext cx="6602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PH" sz="20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How often do you ride the train?</a:t>
            </a:r>
          </a:p>
          <a:p>
            <a:pPr marL="457200" indent="-457200" algn="just">
              <a:buAutoNum type="arabicPeriod"/>
            </a:pPr>
            <a:endParaRPr lang="en-PH" sz="20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AutoNum type="arabicPeriod"/>
            </a:pPr>
            <a:r>
              <a:rPr lang="en-PH" sz="20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Why ride it other than the other public transportation available in our disposal?</a:t>
            </a:r>
          </a:p>
          <a:p>
            <a:pPr marL="457200" indent="-457200" algn="just">
              <a:buAutoNum type="arabicPeriod"/>
            </a:pPr>
            <a:endParaRPr lang="en-PH" sz="20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AutoNum type="arabicPeriod"/>
            </a:pPr>
            <a:r>
              <a:rPr lang="en-PH" sz="20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Give us any suggestions that you think can help PNR improve and make it a more effective public transportation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411174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698500" ty="1276350" sx="96000" sy="100000" flip="none" algn="ctr"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Interviewee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1622-7287-4426-88BA-8CFDF81F64C6}"/>
              </a:ext>
            </a:extLst>
          </p:cNvPr>
          <p:cNvSpPr txBox="1"/>
          <p:nvPr/>
        </p:nvSpPr>
        <p:spPr>
          <a:xfrm>
            <a:off x="0" y="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anose="020B0604020202020204" charset="0"/>
              </a:rPr>
              <a:t>Angelica Mendoza || 28 years old || Programmer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956B1-7F75-47C5-AF42-CD18C946B575}"/>
              </a:ext>
            </a:extLst>
          </p:cNvPr>
          <p:cNvSpPr txBox="1"/>
          <p:nvPr/>
        </p:nvSpPr>
        <p:spPr>
          <a:xfrm>
            <a:off x="67243" y="1002089"/>
            <a:ext cx="3765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Once a month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Efficient, less traffic – can reach many destinations, and fare is cost-effective than the others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Airconditioning units, impose stricter rules when it comes to the loading and unloading process.</a:t>
            </a:r>
          </a:p>
        </p:txBody>
      </p:sp>
    </p:spTree>
    <p:extLst>
      <p:ext uri="{BB962C8B-B14F-4D97-AF65-F5344CB8AC3E}">
        <p14:creationId xmlns:p14="http://schemas.microsoft.com/office/powerpoint/2010/main" val="392773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3175000" ty="-1270000" sx="100000" sy="100000" flip="none" algn="t"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Interviewee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1622-7287-4426-88BA-8CFDF81F64C6}"/>
              </a:ext>
            </a:extLst>
          </p:cNvPr>
          <p:cNvSpPr txBox="1"/>
          <p:nvPr/>
        </p:nvSpPr>
        <p:spPr>
          <a:xfrm>
            <a:off x="0" y="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anose="020B0604020202020204" charset="0"/>
              </a:rPr>
              <a:t>Zenaida Chavez || 20 years old ||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956B1-7F75-47C5-AF42-CD18C946B575}"/>
              </a:ext>
            </a:extLst>
          </p:cNvPr>
          <p:cNvSpPr txBox="1"/>
          <p:nvPr/>
        </p:nvSpPr>
        <p:spPr>
          <a:xfrm>
            <a:off x="67243" y="1556087"/>
            <a:ext cx="3765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Occasionally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Trains are much faster and less hassle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More train trams for more people to enjoy</a:t>
            </a:r>
          </a:p>
        </p:txBody>
      </p:sp>
    </p:spTree>
    <p:extLst>
      <p:ext uri="{BB962C8B-B14F-4D97-AF65-F5344CB8AC3E}">
        <p14:creationId xmlns:p14="http://schemas.microsoft.com/office/powerpoint/2010/main" val="273896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2286000" ty="0" sx="100000" sy="100000" flip="none" algn="ctr"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Interviewee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1622-7287-4426-88BA-8CFDF81F64C6}"/>
              </a:ext>
            </a:extLst>
          </p:cNvPr>
          <p:cNvSpPr txBox="1"/>
          <p:nvPr/>
        </p:nvSpPr>
        <p:spPr>
          <a:xfrm>
            <a:off x="0" y="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anose="020B0604020202020204" charset="0"/>
              </a:rPr>
              <a:t>Rommel Ormita || 20 years old ||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956B1-7F75-47C5-AF42-CD18C946B575}"/>
              </a:ext>
            </a:extLst>
          </p:cNvPr>
          <p:cNvSpPr txBox="1"/>
          <p:nvPr/>
        </p:nvSpPr>
        <p:spPr>
          <a:xfrm>
            <a:off x="67243" y="1002089"/>
            <a:ext cx="3765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Every other day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 consider riding jeepneys and buses, but PNR is more convenient for 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Have more trains to have more timeslots. Integrate beep system, innovate the trains because most of it are already old.</a:t>
            </a:r>
          </a:p>
        </p:txBody>
      </p:sp>
    </p:spTree>
    <p:extLst>
      <p:ext uri="{BB962C8B-B14F-4D97-AF65-F5344CB8AC3E}">
        <p14:creationId xmlns:p14="http://schemas.microsoft.com/office/powerpoint/2010/main" val="273674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1968500" ty="0" sx="100000" sy="100000" flip="none" algn="ctr"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Interviewee 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A1622-7287-4426-88BA-8CFDF81F64C6}"/>
              </a:ext>
            </a:extLst>
          </p:cNvPr>
          <p:cNvSpPr txBox="1"/>
          <p:nvPr/>
        </p:nvSpPr>
        <p:spPr>
          <a:xfrm>
            <a:off x="0" y="0"/>
            <a:ext cx="389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anose="020B0604020202020204" charset="0"/>
              </a:rPr>
              <a:t>Inspire Manalang || 17 years old ||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956B1-7F75-47C5-AF42-CD18C946B575}"/>
              </a:ext>
            </a:extLst>
          </p:cNvPr>
          <p:cNvSpPr txBox="1"/>
          <p:nvPr/>
        </p:nvSpPr>
        <p:spPr>
          <a:xfrm>
            <a:off x="67243" y="1417588"/>
            <a:ext cx="3765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Everyday, when I go to school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I find it cheaper and efficient than the others.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H" sz="1800" dirty="0">
              <a:solidFill>
                <a:schemeClr val="tx2">
                  <a:lumMod val="10000"/>
                </a:schemeClr>
              </a:solidFill>
              <a:latin typeface="Karla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H" sz="1800" dirty="0">
                <a:solidFill>
                  <a:schemeClr val="tx2">
                    <a:lumMod val="10000"/>
                  </a:schemeClr>
                </a:solidFill>
                <a:latin typeface="Karla" panose="020B0604020202020204" charset="0"/>
              </a:rPr>
              <a:t>Proper maintenance of the railways, shorter interval of train arrivals.</a:t>
            </a:r>
          </a:p>
        </p:txBody>
      </p:sp>
    </p:spTree>
    <p:extLst>
      <p:ext uri="{BB962C8B-B14F-4D97-AF65-F5344CB8AC3E}">
        <p14:creationId xmlns:p14="http://schemas.microsoft.com/office/powerpoint/2010/main" val="425330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User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84B82-4ECE-448F-B816-86BE27589361}"/>
              </a:ext>
            </a:extLst>
          </p:cNvPr>
          <p:cNvSpPr txBox="1"/>
          <p:nvPr/>
        </p:nvSpPr>
        <p:spPr>
          <a:xfrm>
            <a:off x="134470" y="863590"/>
            <a:ext cx="7019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a way to ride the train comfortably.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to be able to avoid long waiting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a way to avoid the huge crowd in train stations.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a way to not worry about the train interval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latin typeface="Karla" panose="020B0604020202020204" charset="0"/>
              </a:rPr>
              <a:t>Commuters need to be able to have their tickets in advance.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PH" sz="1800" dirty="0">
              <a:latin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3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44C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121CA-B31C-405B-B05F-5575F0A8F523}"/>
              </a:ext>
            </a:extLst>
          </p:cNvPr>
          <p:cNvSpPr txBox="1"/>
          <p:nvPr/>
        </p:nvSpPr>
        <p:spPr>
          <a:xfrm>
            <a:off x="0" y="4497169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Montserrat" panose="020B0604020202020204" charset="0"/>
              </a:rPr>
              <a:t>Point of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A03C9-4554-4C72-9151-8CEADCD7A517}"/>
              </a:ext>
            </a:extLst>
          </p:cNvPr>
          <p:cNvSpPr txBox="1"/>
          <p:nvPr/>
        </p:nvSpPr>
        <p:spPr>
          <a:xfrm>
            <a:off x="73704" y="2063918"/>
            <a:ext cx="6589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latin typeface="Karla" panose="020B0604020202020204" charset="0"/>
              </a:rPr>
              <a:t>Proper organization and developing more effective and efficient ways that can greatly impact everyday travel of train commuters.</a:t>
            </a:r>
          </a:p>
        </p:txBody>
      </p:sp>
    </p:spTree>
    <p:extLst>
      <p:ext uri="{BB962C8B-B14F-4D97-AF65-F5344CB8AC3E}">
        <p14:creationId xmlns:p14="http://schemas.microsoft.com/office/powerpoint/2010/main" val="351456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545</Words>
  <Application>Microsoft Office PowerPoint</Application>
  <PresentationFormat>On-screen Show (16:9)</PresentationFormat>
  <Paragraphs>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Karla</vt:lpstr>
      <vt:lpstr>Arial</vt:lpstr>
      <vt:lpstr>Montserrat</vt:lpstr>
      <vt:lpstr>Cadwal template</vt:lpstr>
      <vt:lpstr>PNR Commuters Manalang || Timo</vt:lpstr>
      <vt:lpstr>1. Need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Story board</vt:lpstr>
      <vt:lpstr>Storyboard 1</vt:lpstr>
      <vt:lpstr>Storyboard 1</vt:lpstr>
      <vt:lpstr>Storyboard 1</vt:lpstr>
      <vt:lpstr>Storyboard 2</vt:lpstr>
      <vt:lpstr>Storyboard 2</vt:lpstr>
      <vt:lpstr>Storyboard 2</vt:lpstr>
      <vt:lpstr>Storyboard 3</vt:lpstr>
      <vt:lpstr>Storyboard 3</vt:lpstr>
      <vt:lpstr>Storyboard 3</vt:lpstr>
      <vt:lpstr>3. Prototype</vt:lpstr>
      <vt:lpstr>PowerPoint Presentation</vt:lpstr>
      <vt:lpstr>Prototype 1</vt:lpstr>
      <vt:lpstr>Prototype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PNR Commuters Manalang || Timo</dc:title>
  <cp:lastModifiedBy>Patricia Dorothy Manalang</cp:lastModifiedBy>
  <cp:revision>34</cp:revision>
  <dcterms:modified xsi:type="dcterms:W3CDTF">2019-09-19T12:40:59Z</dcterms:modified>
</cp:coreProperties>
</file>