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10.02.2015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Семинар 1.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Лексические основы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арифметические типы данных, переменные и константы,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операторы, 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линейный </a:t>
            </a:r>
            <a:r>
              <a:rPr lang="ru-RU" smtClean="0">
                <a:solidFill>
                  <a:schemeClr val="accent1">
                    <a:lumMod val="75000"/>
                  </a:schemeClr>
                </a:solidFill>
              </a:rPr>
              <a:t>алгоритм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Идентификаторы, начинающиеся с двух символов подчёркивания, резервируются для реализаций компиляторов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и его стандартных библиотек. Идентификаторы, начинающиеся с одного символа подчёркивания используются в компиляторах </a:t>
            </a:r>
            <a:r>
              <a:rPr lang="ru-RU" sz="3600" dirty="0" err="1" smtClean="0"/>
              <a:t>Си++</a:t>
            </a:r>
            <a:r>
              <a:rPr lang="ru-RU" sz="3600" dirty="0" smtClean="0"/>
              <a:t>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Константа = фиксированное значение</a:t>
            </a: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/>
              <a:t>В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существует несколько видов констант: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константы-литералы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именованные константы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константы перечислений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препроцессорные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Константы-литералы делятся на 5 групп: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целые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вещественные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логические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символьные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строковые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Целые константы-литералы: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десятичные – 0, 188, -10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восьмеричные – 017 (15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), 010 (8</a:t>
            </a:r>
            <a:r>
              <a:rPr lang="ru-RU" sz="3600" baseline="-25000" dirty="0" smtClean="0"/>
              <a:t>10</a:t>
            </a:r>
            <a:r>
              <a:rPr lang="ru-RU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шестнадцатеричные – 0</a:t>
            </a:r>
            <a:r>
              <a:rPr lang="en-US" sz="3600" dirty="0" err="1" smtClean="0"/>
              <a:t>xED</a:t>
            </a:r>
            <a:r>
              <a:rPr lang="en-US" sz="3600" dirty="0" smtClean="0"/>
              <a:t> (237</a:t>
            </a:r>
            <a:r>
              <a:rPr lang="en-US" sz="3600" baseline="-25000" dirty="0" smtClean="0"/>
              <a:t>10</a:t>
            </a:r>
            <a:r>
              <a:rPr lang="en-US" sz="3600" dirty="0" smtClean="0"/>
              <a:t>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Вещественные константы (</a:t>
            </a:r>
            <a:r>
              <a:rPr lang="ru-RU" sz="3600" dirty="0" err="1" smtClean="0"/>
              <a:t>константы</a:t>
            </a:r>
            <a:r>
              <a:rPr lang="ru-RU" sz="3600" dirty="0" smtClean="0"/>
              <a:t> с плавающей точкой) могут включать 6 частей: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целая часть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точка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дробная часть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признак (символ) экспоненты </a:t>
            </a:r>
            <a:r>
              <a:rPr lang="en-US" sz="3600" dirty="0" smtClean="0"/>
              <a:t>e </a:t>
            </a:r>
            <a:r>
              <a:rPr lang="ru-RU" sz="3600" dirty="0" smtClean="0"/>
              <a:t>или </a:t>
            </a:r>
            <a:r>
              <a:rPr lang="en-US" sz="3600" dirty="0" smtClean="0"/>
              <a:t>E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знак и показатель десятичной степени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суффикс </a:t>
            </a:r>
            <a:r>
              <a:rPr lang="en-US" sz="3600" dirty="0" smtClean="0"/>
              <a:t>F (</a:t>
            </a:r>
            <a:r>
              <a:rPr lang="ru-RU" sz="3600" dirty="0" smtClean="0"/>
              <a:t>или </a:t>
            </a:r>
            <a:r>
              <a:rPr lang="en-US" sz="3600" dirty="0" smtClean="0"/>
              <a:t>f)</a:t>
            </a:r>
            <a:r>
              <a:rPr lang="ru-RU" sz="3600" dirty="0" smtClean="0"/>
              <a:t> или </a:t>
            </a:r>
            <a:r>
              <a:rPr lang="en-US" sz="3600" dirty="0" smtClean="0"/>
              <a:t>L (l)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Вещественные константы (</a:t>
            </a:r>
            <a:r>
              <a:rPr lang="ru-RU" sz="3600" dirty="0" err="1" smtClean="0"/>
              <a:t>константы</a:t>
            </a:r>
            <a:r>
              <a:rPr lang="ru-RU" sz="3600" dirty="0" smtClean="0"/>
              <a:t> с плавающей точкой)</a:t>
            </a:r>
            <a:r>
              <a:rPr lang="en-US" sz="3600" dirty="0" smtClean="0"/>
              <a:t>:</a:t>
            </a:r>
          </a:p>
          <a:p>
            <a:pPr marL="342900"/>
            <a:r>
              <a:rPr lang="en-US" sz="3600" dirty="0" smtClean="0"/>
              <a:t>12.5   12.   .0   .13   1.23456F   1.23e-3</a:t>
            </a:r>
          </a:p>
          <a:p>
            <a:pPr marL="342900"/>
            <a:endParaRPr lang="en-US" sz="3600" dirty="0" smtClean="0"/>
          </a:p>
          <a:p>
            <a:pPr marL="342900"/>
            <a:r>
              <a:rPr lang="ru-RU" sz="3600" dirty="0" smtClean="0"/>
              <a:t>Вещественные константы без суффикса имеют тип </a:t>
            </a:r>
            <a:r>
              <a:rPr lang="en-US" sz="3600" dirty="0" smtClean="0"/>
              <a:t>double, </a:t>
            </a:r>
            <a:r>
              <a:rPr lang="ru-RU" sz="3600" dirty="0" smtClean="0"/>
              <a:t>с суффиксом </a:t>
            </a:r>
            <a:r>
              <a:rPr lang="en-US" sz="3600" dirty="0" smtClean="0"/>
              <a:t>F – float, </a:t>
            </a:r>
            <a:r>
              <a:rPr lang="ru-RU" sz="3600" dirty="0" smtClean="0"/>
              <a:t>с суффиксом </a:t>
            </a:r>
            <a:r>
              <a:rPr lang="en-US" sz="3600" dirty="0" smtClean="0"/>
              <a:t>L – long double   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Логические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true (</a:t>
            </a:r>
            <a:r>
              <a:rPr lang="ru-RU" sz="3600" dirty="0" smtClean="0"/>
              <a:t>соответствует не 0</a:t>
            </a:r>
            <a:r>
              <a:rPr lang="en-US" sz="3600" dirty="0" smtClean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false</a:t>
            </a:r>
            <a:r>
              <a:rPr lang="ru-RU" sz="3600" dirty="0" smtClean="0"/>
              <a:t> (соответствует 0)</a:t>
            </a:r>
            <a:endParaRPr lang="en-US" sz="36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Символьные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ординарные </a:t>
            </a:r>
            <a:r>
              <a:rPr lang="ru-RU" sz="3600" dirty="0" err="1" smtClean="0"/>
              <a:t>односимвольные</a:t>
            </a:r>
            <a:r>
              <a:rPr lang="ru-RU" sz="3600" dirty="0" smtClean="0"/>
              <a:t> (тип </a:t>
            </a:r>
            <a:r>
              <a:rPr lang="en-US" sz="3600" dirty="0" smtClean="0"/>
              <a:t>char</a:t>
            </a:r>
            <a:r>
              <a:rPr lang="ru-RU" sz="3600" dirty="0" smtClean="0"/>
              <a:t>)</a:t>
            </a:r>
            <a:r>
              <a:rPr lang="en-US" sz="3600" dirty="0" smtClean="0"/>
              <a:t>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'a', '\n'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ординарные </a:t>
            </a:r>
            <a:r>
              <a:rPr lang="ru-RU" sz="3600" dirty="0" err="1" smtClean="0"/>
              <a:t>мультисимвольные</a:t>
            </a:r>
            <a:r>
              <a:rPr lang="en-US" sz="3600" dirty="0" smtClean="0"/>
              <a:t> (</a:t>
            </a:r>
            <a:r>
              <a:rPr lang="ru-RU" sz="3600" dirty="0" smtClean="0"/>
              <a:t>тип </a:t>
            </a:r>
            <a:r>
              <a:rPr lang="en-US" sz="3600" dirty="0" err="1" smtClean="0"/>
              <a:t>int</a:t>
            </a:r>
            <a:r>
              <a:rPr lang="en-US" sz="3600" dirty="0" smtClean="0"/>
              <a:t> , </a:t>
            </a:r>
            <a:r>
              <a:rPr lang="ru-RU" sz="3600" dirty="0" smtClean="0"/>
              <a:t>зависит от реализации</a:t>
            </a:r>
            <a:r>
              <a:rPr lang="en-US" sz="3600" dirty="0" smtClean="0"/>
              <a:t>).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'</a:t>
            </a:r>
            <a:r>
              <a:rPr lang="en-US" sz="3600" dirty="0" err="1" smtClean="0"/>
              <a:t>abc</a:t>
            </a:r>
            <a:r>
              <a:rPr lang="en-US" sz="3600" dirty="0" smtClean="0"/>
              <a:t>'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широкие</a:t>
            </a:r>
            <a:r>
              <a:rPr lang="en-US" sz="3600" dirty="0" smtClean="0"/>
              <a:t> (</a:t>
            </a:r>
            <a:r>
              <a:rPr lang="ru-RU" sz="3600" dirty="0" smtClean="0"/>
              <a:t>тип </a:t>
            </a:r>
            <a:r>
              <a:rPr lang="en-US" sz="3600" dirty="0" err="1" smtClean="0"/>
              <a:t>wchar_t</a:t>
            </a:r>
            <a:r>
              <a:rPr lang="en-US" sz="3600" dirty="0" smtClean="0"/>
              <a:t>, </a:t>
            </a:r>
            <a:r>
              <a:rPr lang="ru-RU" sz="3600" dirty="0" smtClean="0"/>
              <a:t>зависит от реализации</a:t>
            </a:r>
            <a:r>
              <a:rPr lang="en-US" sz="3600" dirty="0" smtClean="0"/>
              <a:t>). </a:t>
            </a:r>
            <a:r>
              <a:rPr lang="ru-RU" sz="3600" dirty="0" smtClean="0"/>
              <a:t>Пример: </a:t>
            </a:r>
            <a:r>
              <a:rPr lang="en-US" sz="3600" dirty="0" smtClean="0"/>
              <a:t>L'\n'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err="1" smtClean="0"/>
              <a:t>Эскейп-последовательности</a:t>
            </a:r>
            <a:r>
              <a:rPr lang="ru-RU" sz="3600" dirty="0" smtClean="0"/>
              <a:t> – последовательности символов, начинающиеся со знака «\». </a:t>
            </a:r>
            <a:r>
              <a:rPr lang="ru-RU" sz="3600" dirty="0" err="1" smtClean="0"/>
              <a:t>Эскейп-последовательности</a:t>
            </a:r>
            <a:r>
              <a:rPr lang="ru-RU" sz="3600" dirty="0" smtClean="0"/>
              <a:t> бывают простыми, восьмеричными, шестнадцатеричными.</a:t>
            </a:r>
            <a:endParaRPr lang="en-US" sz="3600" dirty="0" smtClean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85800" y="4267200"/>
          <a:ext cx="78486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0600"/>
                <a:gridCol w="12192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0x0A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Новая</a:t>
                      </a:r>
                      <a:r>
                        <a:rPr lang="ru-RU" b="1" baseline="0" dirty="0" smtClean="0"/>
                        <a:t> строка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0x09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Табуляция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\\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r>
                        <a:rPr lang="en-US" b="1" dirty="0" smtClean="0"/>
                        <a:t>x27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Обратная</a:t>
                      </a:r>
                      <a:r>
                        <a:rPr lang="ru-RU" b="1" baseline="0" dirty="0" smtClean="0"/>
                        <a:t> косая черта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ooo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ooo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Символ,</a:t>
                      </a:r>
                      <a:r>
                        <a:rPr lang="ru-RU" b="1" baseline="0" dirty="0" smtClean="0"/>
                        <a:t> имеющий восьмеричный код </a:t>
                      </a:r>
                      <a:r>
                        <a:rPr lang="en-US" b="1" baseline="0" dirty="0" err="1" smtClean="0"/>
                        <a:t>ooo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\</a:t>
                      </a:r>
                      <a:r>
                        <a:rPr lang="en-US" b="1" dirty="0" err="1" smtClean="0"/>
                        <a:t>xhhh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0xhhh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Символ,</a:t>
                      </a:r>
                      <a:r>
                        <a:rPr lang="ru-RU" b="1" baseline="0" dirty="0" smtClean="0"/>
                        <a:t> имеющий шестнадцатеричный код </a:t>
                      </a:r>
                      <a:r>
                        <a:rPr lang="en-US" b="1" baseline="0" dirty="0" err="1" smtClean="0"/>
                        <a:t>hhh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1.3. Константы-литералы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Строковые константы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существуют широкие строковые константы, начинающиеся с символа </a:t>
            </a:r>
            <a:r>
              <a:rPr lang="en-US" sz="3600" dirty="0" smtClean="0"/>
              <a:t>L:</a:t>
            </a:r>
          </a:p>
          <a:p>
            <a:pPr marL="342900"/>
            <a:r>
              <a:rPr lang="en-US" sz="3600" dirty="0" err="1" smtClean="0"/>
              <a:t>L"hello</a:t>
            </a:r>
            <a:r>
              <a:rPr lang="en-US" sz="3600" dirty="0" smtClean="0"/>
              <a:t>"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чаще применяются ординарные (или узкие) строковые константы:</a:t>
            </a:r>
          </a:p>
          <a:p>
            <a:pPr marL="342900"/>
            <a:r>
              <a:rPr lang="en-US" sz="3600" dirty="0" smtClean="0"/>
              <a:t>"hello"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ru-RU" sz="3600" dirty="0" smtClean="0"/>
              <a:t>тип строковой константы – </a:t>
            </a:r>
            <a:r>
              <a:rPr lang="en-US" sz="3600" dirty="0" smtClean="0"/>
              <a:t>char[]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 Лексические основы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600" dirty="0" smtClean="0"/>
              <a:t> Алфавит </a:t>
            </a:r>
            <a:r>
              <a:rPr lang="ru-RU" sz="3600" dirty="0" err="1" smtClean="0"/>
              <a:t>Си++</a:t>
            </a:r>
            <a:endParaRPr lang="ru-RU" sz="3600" dirty="0" smtClean="0"/>
          </a:p>
          <a:p>
            <a:pPr marL="342900" indent="-342900">
              <a:buAutoNum type="arabicPeriod"/>
            </a:pPr>
            <a:r>
              <a:rPr lang="ru-RU" sz="3600" dirty="0" smtClean="0"/>
              <a:t> Идентификаторы и служебные слова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Константы-литералы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Перечисления</a:t>
            </a:r>
          </a:p>
          <a:p>
            <a:pPr marL="342900" indent="-342900">
              <a:buAutoNum type="arabicPeriod"/>
            </a:pPr>
            <a:r>
              <a:rPr lang="ru-RU" sz="3600" dirty="0" smtClean="0"/>
              <a:t> Комментарии</a:t>
            </a:r>
          </a:p>
          <a:p>
            <a:pPr marL="342900" indent="-342900">
              <a:buAutoNum type="arabicPeriod"/>
            </a:pPr>
            <a:endParaRPr lang="ru-RU" sz="36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r>
              <a:rPr lang="ru-RU" dirty="0" smtClean="0">
                <a:solidFill>
                  <a:schemeClr val="tx2"/>
                </a:solidFill>
              </a:rPr>
              <a:t>. Перечисления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Перечисления создаются с помощью служебного слова </a:t>
            </a:r>
            <a:r>
              <a:rPr lang="en-US" sz="3600" dirty="0" err="1" smtClean="0"/>
              <a:t>enum</a:t>
            </a:r>
            <a:r>
              <a:rPr lang="en-US" sz="3600" dirty="0" smtClean="0"/>
              <a:t>. </a:t>
            </a:r>
            <a:r>
              <a:rPr lang="ru-RU" sz="3600" dirty="0" smtClean="0"/>
              <a:t>Элементы перечисления – целочисленные константы (тип </a:t>
            </a:r>
            <a:r>
              <a:rPr lang="en-US" sz="3600" dirty="0" err="1" smtClean="0"/>
              <a:t>int</a:t>
            </a:r>
            <a:r>
              <a:rPr lang="ru-RU" sz="3600" dirty="0" smtClean="0"/>
              <a:t>).</a:t>
            </a:r>
            <a:r>
              <a:rPr lang="en-US" sz="3600" dirty="0" smtClean="0"/>
              <a:t> </a:t>
            </a:r>
            <a:r>
              <a:rPr lang="ru-RU" sz="3600" dirty="0" smtClean="0"/>
              <a:t>Пример: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{one = 1, two = 2, three = 3};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{zero, one, two, three, four};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{ten=10, three=3, four, five};</a:t>
            </a:r>
          </a:p>
          <a:p>
            <a:pPr marL="342900"/>
            <a:r>
              <a:rPr lang="en-US" sz="3600" dirty="0" err="1" smtClean="0"/>
              <a:t>enum</a:t>
            </a:r>
            <a:r>
              <a:rPr lang="en-US" sz="3600" dirty="0" smtClean="0"/>
              <a:t> {zero, </a:t>
            </a:r>
            <a:r>
              <a:rPr lang="en-US" sz="3600" dirty="0" err="1" smtClean="0"/>
              <a:t>nought</a:t>
            </a:r>
            <a:r>
              <a:rPr lang="en-US" sz="3600" dirty="0" smtClean="0"/>
              <a:t>=0, one, two, pair = 2, three};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r>
              <a:rPr lang="ru-RU" dirty="0" smtClean="0">
                <a:solidFill>
                  <a:schemeClr val="tx2"/>
                </a:solidFill>
              </a:rPr>
              <a:t>. Комментарии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Комментарии служат средством для записи пояснений к различным участкам кода программы. Типы комментариев: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// </a:t>
            </a:r>
            <a:r>
              <a:rPr lang="ru-RU" sz="3600" dirty="0" smtClean="0"/>
              <a:t>Однострочный комментарий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</a:t>
            </a:r>
            <a:r>
              <a:rPr lang="en-US" sz="3600" dirty="0" smtClean="0"/>
              <a:t>/* </a:t>
            </a:r>
            <a:r>
              <a:rPr lang="ru-RU" sz="3600" dirty="0" smtClean="0"/>
              <a:t>Многострочный</a:t>
            </a:r>
            <a:br>
              <a:rPr lang="ru-RU" sz="3600" dirty="0" smtClean="0"/>
            </a:br>
            <a:r>
              <a:rPr lang="ru-RU" sz="3600" dirty="0" smtClean="0"/>
              <a:t>  комментарий</a:t>
            </a:r>
            <a:r>
              <a:rPr lang="en-US" sz="3600" dirty="0" smtClean="0"/>
              <a:t> */</a:t>
            </a:r>
            <a:endParaRPr 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Пример программы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295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Цель: создать программу для вывода литеральных констант и занимаемого ими места в памяти.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1.1. Алфавит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Алфавит в языке </a:t>
            </a:r>
            <a:r>
              <a:rPr lang="ru-RU" sz="3600" dirty="0" err="1" smtClean="0"/>
              <a:t>Си++</a:t>
            </a:r>
            <a:r>
              <a:rPr lang="ru-RU" sz="3600" dirty="0" smtClean="0"/>
              <a:t> состоит из 96 символов. 91 – изображаемые: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прописные и строчные буквы латинского алфавита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десятичные цифры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29 спецсимволов:</a:t>
            </a:r>
          </a:p>
          <a:p>
            <a:pPr marL="342900"/>
            <a:r>
              <a:rPr lang="ru-RU" sz="3200" dirty="0" smtClean="0"/>
              <a:t>"</a:t>
            </a:r>
            <a:r>
              <a:rPr lang="en-US" sz="3200" dirty="0" smtClean="0"/>
              <a:t> { } , | [ ] ( ) + = / % \ ; ' : ? &lt; = &gt; _ ! &amp; # ~ ^ . *</a:t>
            </a:r>
            <a:endParaRPr lang="ru-RU" sz="3200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1.1. Алфавит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err="1" smtClean="0"/>
              <a:t>Неизображаемые</a:t>
            </a:r>
            <a:r>
              <a:rPr lang="ru-RU" sz="3600" dirty="0" smtClean="0"/>
              <a:t> символы</a:t>
            </a:r>
            <a:r>
              <a:rPr lang="en-US" sz="3600" dirty="0" smtClean="0"/>
              <a:t>:</a:t>
            </a:r>
            <a:endParaRPr lang="ru-RU" sz="3600" dirty="0" smtClean="0"/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пробел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горизонтальная табуляция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вертикальная табуляция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перевод страницы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600" dirty="0" smtClean="0"/>
              <a:t> начало новой строки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Идентификаторы необходимы для записи имён переменных и констант.</a:t>
            </a:r>
            <a:endParaRPr lang="en-US" sz="3600" dirty="0" smtClean="0"/>
          </a:p>
          <a:p>
            <a:pPr marL="342900"/>
            <a:r>
              <a:rPr lang="ru-RU" sz="3600" b="1" dirty="0" smtClean="0"/>
              <a:t>Идентификатор</a:t>
            </a:r>
            <a:r>
              <a:rPr lang="ru-RU" sz="3600" dirty="0" smtClean="0"/>
              <a:t> – последовательность произвольной длины из букв латинского алфавита, десятичных цифр и подчёркивания, начинающаяся не с цифры.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>
                <a:solidFill>
                  <a:schemeClr val="accent3">
                    <a:lumMod val="75000"/>
                  </a:schemeClr>
                </a:solidFill>
              </a:rPr>
              <a:t>Примеры идентификаторов:</a:t>
            </a:r>
          </a:p>
          <a:p>
            <a:pPr marL="342900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SUMMA, summa, variable1, var_1</a:t>
            </a:r>
            <a:endParaRPr lang="ru-RU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/>
            <a:endParaRPr lang="ru-RU" sz="3600" dirty="0" smtClean="0"/>
          </a:p>
          <a:p>
            <a:pPr marL="342900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  <a:t>Не являются идентификаторами:</a:t>
            </a:r>
          </a:p>
          <a:p>
            <a:pPr marL="342900"/>
            <a:r>
              <a:rPr lang="ru-RU" sz="3600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, 90</a:t>
            </a:r>
            <a:endParaRPr lang="ru-RU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b="1" dirty="0" smtClean="0"/>
              <a:t>Служебные (ключевые) слова</a:t>
            </a:r>
            <a:r>
              <a:rPr lang="ru-RU" sz="3600" dirty="0" smtClean="0"/>
              <a:t> – это идентификаторы, зарезервированные в языке. Служебные слова нельзя использовать в качестве произвольно выбираемых имён.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1397000"/>
          <a:ext cx="7620000" cy="4480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auto</a:t>
                      </a:r>
                    </a:p>
                    <a:p>
                      <a:r>
                        <a:rPr lang="en-US" dirty="0" err="1" smtClean="0"/>
                        <a:t>bool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break</a:t>
                      </a:r>
                    </a:p>
                    <a:p>
                      <a:r>
                        <a:rPr lang="en-US" dirty="0" smtClean="0"/>
                        <a:t>case</a:t>
                      </a:r>
                    </a:p>
                    <a:p>
                      <a:r>
                        <a:rPr lang="en-US" dirty="0" smtClean="0"/>
                        <a:t>catch</a:t>
                      </a:r>
                    </a:p>
                    <a:p>
                      <a:r>
                        <a:rPr lang="en-US" dirty="0" smtClean="0"/>
                        <a:t>char</a:t>
                      </a:r>
                    </a:p>
                    <a:p>
                      <a:r>
                        <a:rPr lang="en-US" dirty="0" smtClean="0"/>
                        <a:t>class</a:t>
                      </a:r>
                    </a:p>
                    <a:p>
                      <a:r>
                        <a:rPr lang="en-US" dirty="0" smtClean="0"/>
                        <a:t>const</a:t>
                      </a:r>
                    </a:p>
                    <a:p>
                      <a:r>
                        <a:rPr lang="en-US" dirty="0" err="1" smtClean="0"/>
                        <a:t>const_cast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continue</a:t>
                      </a:r>
                    </a:p>
                    <a:p>
                      <a:r>
                        <a:rPr lang="en-US" dirty="0" smtClean="0"/>
                        <a:t>default</a:t>
                      </a:r>
                    </a:p>
                    <a:p>
                      <a:r>
                        <a:rPr lang="en-US" dirty="0" smtClean="0"/>
                        <a:t>delete</a:t>
                      </a:r>
                    </a:p>
                    <a:p>
                      <a:r>
                        <a:rPr lang="en-US" dirty="0" smtClean="0"/>
                        <a:t>do</a:t>
                      </a:r>
                    </a:p>
                    <a:p>
                      <a:r>
                        <a:rPr lang="en-US" dirty="0" smtClean="0"/>
                        <a:t>double</a:t>
                      </a:r>
                    </a:p>
                    <a:p>
                      <a:r>
                        <a:rPr lang="en-US" dirty="0" err="1" smtClean="0"/>
                        <a:t>dynamic_cast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</a:p>
                    <a:p>
                      <a:r>
                        <a:rPr lang="en-US" dirty="0" err="1" smtClean="0"/>
                        <a:t>enum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explicit</a:t>
                      </a:r>
                    </a:p>
                    <a:p>
                      <a:r>
                        <a:rPr lang="en-US" dirty="0" smtClean="0"/>
                        <a:t>export</a:t>
                      </a:r>
                    </a:p>
                    <a:p>
                      <a:r>
                        <a:rPr lang="en-US" dirty="0" smtClean="0"/>
                        <a:t>extern</a:t>
                      </a:r>
                    </a:p>
                    <a:p>
                      <a:r>
                        <a:rPr lang="en-US" dirty="0" smtClean="0"/>
                        <a:t>false</a:t>
                      </a:r>
                    </a:p>
                    <a:p>
                      <a:r>
                        <a:rPr lang="en-US" dirty="0" smtClean="0"/>
                        <a:t>float</a:t>
                      </a:r>
                    </a:p>
                    <a:p>
                      <a:r>
                        <a:rPr lang="en-US" dirty="0" smtClean="0"/>
                        <a:t>for</a:t>
                      </a:r>
                    </a:p>
                    <a:p>
                      <a:r>
                        <a:rPr lang="en-US" dirty="0" smtClean="0"/>
                        <a:t>friend</a:t>
                      </a:r>
                    </a:p>
                    <a:p>
                      <a:r>
                        <a:rPr lang="en-US" dirty="0" err="1" smtClean="0"/>
                        <a:t>goto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if</a:t>
                      </a:r>
                    </a:p>
                    <a:p>
                      <a:r>
                        <a:rPr lang="en-US" dirty="0" smtClean="0"/>
                        <a:t>inline</a:t>
                      </a:r>
                    </a:p>
                    <a:p>
                      <a:r>
                        <a:rPr lang="en-US" dirty="0" err="1" smtClean="0"/>
                        <a:t>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long</a:t>
                      </a:r>
                    </a:p>
                    <a:p>
                      <a:r>
                        <a:rPr lang="en-US" dirty="0" smtClean="0"/>
                        <a:t>mutable</a:t>
                      </a:r>
                    </a:p>
                    <a:p>
                      <a:r>
                        <a:rPr lang="en-US" dirty="0" smtClean="0"/>
                        <a:t>namespace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</a:p>
                    <a:p>
                      <a:r>
                        <a:rPr lang="en-US" dirty="0" smtClean="0"/>
                        <a:t>operator</a:t>
                      </a:r>
                    </a:p>
                    <a:p>
                      <a:r>
                        <a:rPr lang="en-US" dirty="0" smtClean="0"/>
                        <a:t>private</a:t>
                      </a:r>
                    </a:p>
                    <a:p>
                      <a:r>
                        <a:rPr lang="en-US" dirty="0" smtClean="0"/>
                        <a:t>protected</a:t>
                      </a:r>
                    </a:p>
                    <a:p>
                      <a:r>
                        <a:rPr lang="en-US" dirty="0" smtClean="0"/>
                        <a:t>public</a:t>
                      </a:r>
                    </a:p>
                    <a:p>
                      <a:r>
                        <a:rPr lang="en-US" dirty="0" smtClean="0"/>
                        <a:t>register</a:t>
                      </a:r>
                    </a:p>
                    <a:p>
                      <a:r>
                        <a:rPr lang="en-US" dirty="0" err="1" smtClean="0"/>
                        <a:t>reinterpret_cast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return</a:t>
                      </a:r>
                    </a:p>
                    <a:p>
                      <a:r>
                        <a:rPr lang="en-US" dirty="0" smtClean="0"/>
                        <a:t>short</a:t>
                      </a:r>
                    </a:p>
                    <a:p>
                      <a:r>
                        <a:rPr lang="en-US" dirty="0" smtClean="0"/>
                        <a:t>signed</a:t>
                      </a:r>
                    </a:p>
                    <a:p>
                      <a:r>
                        <a:rPr lang="en-US" dirty="0" err="1" smtClean="0"/>
                        <a:t>sizeof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static</a:t>
                      </a:r>
                    </a:p>
                    <a:p>
                      <a:r>
                        <a:rPr lang="en-US" dirty="0" err="1" smtClean="0"/>
                        <a:t>static_cast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struct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switch</a:t>
                      </a:r>
                    </a:p>
                    <a:p>
                      <a:r>
                        <a:rPr lang="en-US" dirty="0" smtClean="0"/>
                        <a:t>template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</a:p>
                    <a:p>
                      <a:r>
                        <a:rPr lang="en-US" dirty="0" smtClean="0"/>
                        <a:t>throw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try</a:t>
                      </a:r>
                    </a:p>
                    <a:p>
                      <a:r>
                        <a:rPr lang="en-US" dirty="0" err="1" smtClean="0"/>
                        <a:t>typedef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typeid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typename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union</a:t>
                      </a:r>
                    </a:p>
                    <a:p>
                      <a:r>
                        <a:rPr lang="en-US" dirty="0" smtClean="0"/>
                        <a:t>unsigned</a:t>
                      </a:r>
                    </a:p>
                    <a:p>
                      <a:r>
                        <a:rPr lang="en-US" dirty="0" smtClean="0"/>
                        <a:t>using</a:t>
                      </a:r>
                    </a:p>
                    <a:p>
                      <a:r>
                        <a:rPr lang="en-US" dirty="0" smtClean="0"/>
                        <a:t>virtual</a:t>
                      </a:r>
                    </a:p>
                    <a:p>
                      <a:r>
                        <a:rPr lang="en-US" dirty="0" smtClean="0"/>
                        <a:t>void</a:t>
                      </a:r>
                    </a:p>
                    <a:p>
                      <a:r>
                        <a:rPr lang="en-US" dirty="0" smtClean="0"/>
                        <a:t>volatile</a:t>
                      </a:r>
                    </a:p>
                    <a:p>
                      <a:r>
                        <a:rPr lang="en-US" dirty="0" err="1" smtClean="0"/>
                        <a:t>wchar_t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while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Попов В. С., ИСОТ МГТУ им. Н. Э. Баумана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/>
                </a:solidFill>
              </a:rPr>
              <a:t>1.2. Идентификаторы и служебные слова</a:t>
            </a:r>
            <a:endParaRPr lang="ru-RU" dirty="0">
              <a:solidFill>
                <a:schemeClr val="tx2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81000" y="2971800"/>
          <a:ext cx="7620000" cy="1005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	&amp;&amp;</a:t>
                      </a:r>
                    </a:p>
                    <a:p>
                      <a:r>
                        <a:rPr lang="en-US" sz="2000" dirty="0" err="1" smtClean="0"/>
                        <a:t>and_eq</a:t>
                      </a:r>
                      <a:r>
                        <a:rPr lang="en-US" sz="2000" dirty="0" smtClean="0"/>
                        <a:t>	&amp;=</a:t>
                      </a:r>
                    </a:p>
                    <a:p>
                      <a:r>
                        <a:rPr lang="en-US" sz="2000" dirty="0" err="1" smtClean="0"/>
                        <a:t>bitand</a:t>
                      </a:r>
                      <a:r>
                        <a:rPr lang="en-US" sz="2000" dirty="0" smtClean="0"/>
                        <a:t>	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bitor</a:t>
                      </a:r>
                      <a:r>
                        <a:rPr lang="en-US" sz="2000" dirty="0" smtClean="0"/>
                        <a:t>	|</a:t>
                      </a:r>
                    </a:p>
                    <a:p>
                      <a:r>
                        <a:rPr lang="en-US" sz="2000" dirty="0" err="1" smtClean="0"/>
                        <a:t>compl</a:t>
                      </a:r>
                      <a:r>
                        <a:rPr lang="en-US" sz="2000" dirty="0" smtClean="0"/>
                        <a:t>	~</a:t>
                      </a:r>
                    </a:p>
                    <a:p>
                      <a:r>
                        <a:rPr lang="en-US" sz="2000" dirty="0" smtClean="0"/>
                        <a:t>not	!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not_eq</a:t>
                      </a:r>
                      <a:r>
                        <a:rPr lang="en-US" sz="2000" dirty="0" smtClean="0"/>
                        <a:t>	!=</a:t>
                      </a:r>
                    </a:p>
                    <a:p>
                      <a:r>
                        <a:rPr lang="en-US" sz="2000" dirty="0" smtClean="0"/>
                        <a:t>or	||</a:t>
                      </a:r>
                    </a:p>
                    <a:p>
                      <a:r>
                        <a:rPr lang="en-US" sz="2000" dirty="0" err="1" smtClean="0"/>
                        <a:t>or_eq</a:t>
                      </a:r>
                      <a:r>
                        <a:rPr lang="en-US" sz="2000" dirty="0" smtClean="0"/>
                        <a:t>	|=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xor</a:t>
                      </a:r>
                      <a:r>
                        <a:rPr lang="en-US" sz="2000" dirty="0" smtClean="0"/>
                        <a:t>	^</a:t>
                      </a:r>
                    </a:p>
                    <a:p>
                      <a:r>
                        <a:rPr lang="en-US" sz="2000" dirty="0" err="1" smtClean="0"/>
                        <a:t>xor_eq</a:t>
                      </a:r>
                      <a:r>
                        <a:rPr lang="en-US" sz="2000" dirty="0" smtClean="0"/>
                        <a:t>	^=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60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600" dirty="0" smtClean="0"/>
              <a:t>Служебные слова для альтернативного представления операций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1094</Words>
  <Application>Microsoft Office PowerPoint</Application>
  <PresentationFormat>Экран (4:3)</PresentationFormat>
  <Paragraphs>232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Office Theme</vt:lpstr>
      <vt:lpstr>Семинар 1. Лексические основы,  арифметические типы данных, переменные и константы,  операторы,  линейный алгоритм</vt:lpstr>
      <vt:lpstr>1. Лексические основы</vt:lpstr>
      <vt:lpstr>1.1. Алфавит</vt:lpstr>
      <vt:lpstr>1.1. Алфавит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1.2. Идентификаторы и служебные слова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1.3. Константы-литералы</vt:lpstr>
      <vt:lpstr>1.3 Константы-литералы</vt:lpstr>
      <vt:lpstr>1.3. Константы-литералы</vt:lpstr>
      <vt:lpstr>1.4. Перечисления</vt:lpstr>
      <vt:lpstr>1.5. Комментарии</vt:lpstr>
      <vt:lpstr>Пример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38</cp:revision>
  <dcterms:created xsi:type="dcterms:W3CDTF">2014-12-15T08:53:20Z</dcterms:created>
  <dcterms:modified xsi:type="dcterms:W3CDTF">2015-02-10T13:41:25Z</dcterms:modified>
</cp:coreProperties>
</file>