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2" r:id="rId3"/>
    <p:sldId id="263" r:id="rId4"/>
    <p:sldId id="269" r:id="rId5"/>
    <p:sldId id="270" r:id="rId6"/>
    <p:sldId id="275" r:id="rId7"/>
    <p:sldId id="284" r:id="rId8"/>
    <p:sldId id="285" r:id="rId9"/>
    <p:sldId id="271" r:id="rId10"/>
    <p:sldId id="286" r:id="rId11"/>
    <p:sldId id="276" r:id="rId12"/>
    <p:sldId id="277" r:id="rId13"/>
    <p:sldId id="278" r:id="rId14"/>
    <p:sldId id="279" r:id="rId15"/>
    <p:sldId id="281" r:id="rId16"/>
    <p:sldId id="282" r:id="rId17"/>
    <p:sldId id="283" r:id="rId18"/>
    <p:sldId id="272" r:id="rId19"/>
    <p:sldId id="273" r:id="rId20"/>
    <p:sldId id="274" r:id="rId21"/>
    <p:sldId id="287" r:id="rId22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86" autoAdjust="0"/>
    <p:restoredTop sz="94660"/>
  </p:normalViewPr>
  <p:slideViewPr>
    <p:cSldViewPr>
      <p:cViewPr varScale="1">
        <p:scale>
          <a:sx n="106" d="100"/>
          <a:sy n="106" d="100"/>
        </p:scale>
        <p:origin x="-90" y="-11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6A46E0-5035-49A6-8834-FD54D9455735}" type="datetimeFigureOut">
              <a:rPr lang="ru-RU" smtClean="0"/>
              <a:pPr/>
              <a:t>10.02.2015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D5302-1159-4E8B-B2B7-D948979EA1F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30068-7189-4ADC-A31D-4CFE869ABD30}" type="datetime1">
              <a:rPr lang="en-US" smtClean="0"/>
              <a:pPr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7095-9C7C-487E-9A5B-9ADD4E174C9E}" type="datetime1">
              <a:rPr lang="en-US" smtClean="0"/>
              <a:pPr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5973-EE00-40A6-9C7B-4E6530306CB1}" type="datetime1">
              <a:rPr lang="en-US" smtClean="0"/>
              <a:pPr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B298-558F-4712-AABC-FACAC4A852D2}" type="datetime1">
              <a:rPr lang="en-US" smtClean="0"/>
              <a:pPr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D25A-1094-4169-AD76-8CCD528DC5DC}" type="datetime1">
              <a:rPr lang="en-US" smtClean="0"/>
              <a:pPr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3B472-322C-45B1-B468-D9DD185601BF}" type="datetime1">
              <a:rPr lang="en-US" smtClean="0"/>
              <a:pPr/>
              <a:t>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EBE1-227B-4609-8625-DFD7934AB99E}" type="datetime1">
              <a:rPr lang="en-US" smtClean="0"/>
              <a:pPr/>
              <a:t>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2370-DB51-4458-B467-7B57E3FF258B}" type="datetime1">
              <a:rPr lang="en-US" smtClean="0"/>
              <a:pPr/>
              <a:t>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A6AB9-FFEE-4806-8FC0-915951A9E088}" type="datetime1">
              <a:rPr lang="en-US" smtClean="0"/>
              <a:pPr/>
              <a:t>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BDFE3-5B61-4EA1-97F4-6F68E5A9F387}" type="datetime1">
              <a:rPr lang="en-US" smtClean="0"/>
              <a:pPr/>
              <a:t>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099D-FE67-4EB2-A1AC-AF85E0D664C9}" type="datetime1">
              <a:rPr lang="en-US" smtClean="0"/>
              <a:pPr/>
              <a:t>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F9D8F-4B9F-4CC6-B134-6970A59785F3}" type="datetime1">
              <a:rPr lang="en-US" smtClean="0"/>
              <a:pPr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480060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Семинар 1.</a:t>
            </a:r>
            <a:b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Лексические основы, </a:t>
            </a:r>
            <a:b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арифметические типы данных, переменные и константы,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 операторы, </a:t>
            </a:r>
            <a:b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ru-RU" smtClean="0">
                <a:solidFill>
                  <a:schemeClr val="accent1">
                    <a:lumMod val="75000"/>
                  </a:schemeClr>
                </a:solidFill>
              </a:rPr>
              <a:t>линейный алгоритм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28600"/>
            <a:ext cx="1252191" cy="1438275"/>
          </a:xfrm>
          <a:prstGeom prst="rect">
            <a:avLst/>
          </a:prstGeom>
          <a:noFill/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2</a:t>
            </a:r>
            <a:r>
              <a:rPr lang="ru-RU" dirty="0" smtClean="0">
                <a:solidFill>
                  <a:schemeClr val="tx2"/>
                </a:solidFill>
              </a:rPr>
              <a:t>.4. Базовые типы данных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Попов В. С., ИСОТ МГТУ им. Н. Э. Баумана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" y="1524000"/>
            <a:ext cx="8534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Пример. Операция </a:t>
            </a:r>
            <a:r>
              <a:rPr lang="en-US" sz="2400" dirty="0" err="1" smtClean="0"/>
              <a:t>sizeof</a:t>
            </a:r>
            <a:r>
              <a:rPr lang="en-US" sz="2400" dirty="0" smtClean="0"/>
              <a:t>.</a:t>
            </a:r>
            <a:endParaRPr lang="ru-RU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#</a:t>
            </a:r>
            <a:r>
              <a:rPr lang="en-US" sz="2400" dirty="0" smtClean="0"/>
              <a:t>include "</a:t>
            </a:r>
            <a:r>
              <a:rPr lang="en-US" sz="2400" dirty="0" err="1" smtClean="0"/>
              <a:t>stdafx.h</a:t>
            </a:r>
            <a:r>
              <a:rPr lang="en-US" sz="2400" dirty="0" smtClean="0"/>
              <a:t>"</a:t>
            </a:r>
          </a:p>
          <a:p>
            <a:r>
              <a:rPr lang="en-US" sz="2400" dirty="0" smtClean="0"/>
              <a:t>#include &lt;</a:t>
            </a:r>
            <a:r>
              <a:rPr lang="en-US" sz="2400" dirty="0" err="1" smtClean="0"/>
              <a:t>iostream</a:t>
            </a:r>
            <a:r>
              <a:rPr lang="en-US" sz="2400" dirty="0" smtClean="0"/>
              <a:t>&gt;</a:t>
            </a:r>
          </a:p>
          <a:p>
            <a:r>
              <a:rPr lang="en-US" sz="2400" dirty="0" smtClean="0"/>
              <a:t>using namespace std;</a:t>
            </a:r>
          </a:p>
          <a:p>
            <a:r>
              <a:rPr lang="en-US" sz="2400" dirty="0" err="1" smtClean="0"/>
              <a:t>int</a:t>
            </a:r>
            <a:r>
              <a:rPr lang="en-US" sz="2400" dirty="0" smtClean="0"/>
              <a:t> _</a:t>
            </a:r>
            <a:r>
              <a:rPr lang="en-US" sz="2400" dirty="0" err="1" smtClean="0"/>
              <a:t>tmain</a:t>
            </a:r>
            <a:r>
              <a:rPr lang="en-US" sz="2400" dirty="0" smtClean="0"/>
              <a:t>()</a:t>
            </a:r>
          </a:p>
          <a:p>
            <a:r>
              <a:rPr lang="ru-RU" sz="2400" dirty="0" smtClean="0"/>
              <a:t>{</a:t>
            </a:r>
          </a:p>
          <a:p>
            <a:r>
              <a:rPr lang="en-US" sz="2400" dirty="0" smtClean="0"/>
              <a:t>   </a:t>
            </a:r>
            <a:r>
              <a:rPr lang="en-US" sz="2400" dirty="0" err="1" smtClean="0"/>
              <a:t>cout</a:t>
            </a:r>
            <a:r>
              <a:rPr lang="en-US" sz="2400" dirty="0" smtClean="0"/>
              <a:t> </a:t>
            </a:r>
            <a:r>
              <a:rPr lang="en-US" sz="2400" dirty="0" smtClean="0"/>
              <a:t>&lt;&lt; "</a:t>
            </a:r>
            <a:r>
              <a:rPr lang="en-US" sz="2400" dirty="0" err="1" smtClean="0"/>
              <a:t>sizeof</a:t>
            </a:r>
            <a:r>
              <a:rPr lang="en-US" sz="2400" dirty="0" smtClean="0"/>
              <a:t>(</a:t>
            </a:r>
            <a:r>
              <a:rPr lang="en-US" sz="2400" dirty="0" err="1" smtClean="0"/>
              <a:t>bool</a:t>
            </a:r>
            <a:r>
              <a:rPr lang="en-US" sz="2400" dirty="0" smtClean="0"/>
              <a:t>) = " &lt;&lt; </a:t>
            </a:r>
            <a:r>
              <a:rPr lang="en-US" sz="2400" dirty="0" err="1" smtClean="0"/>
              <a:t>sizeof</a:t>
            </a:r>
            <a:r>
              <a:rPr lang="en-US" sz="2400" dirty="0" smtClean="0"/>
              <a:t>(</a:t>
            </a:r>
            <a:r>
              <a:rPr lang="en-US" sz="2400" dirty="0" err="1" smtClean="0"/>
              <a:t>bool</a:t>
            </a:r>
            <a:r>
              <a:rPr lang="en-US" sz="2400" dirty="0" smtClean="0"/>
              <a:t>) &lt;&lt; " byte(s)" &lt;&lt; </a:t>
            </a:r>
            <a:r>
              <a:rPr lang="en-US" sz="2400" dirty="0" err="1" smtClean="0"/>
              <a:t>endl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   </a:t>
            </a:r>
            <a:r>
              <a:rPr lang="en-US" sz="2400" dirty="0" err="1" smtClean="0"/>
              <a:t>cout</a:t>
            </a:r>
            <a:r>
              <a:rPr lang="en-US" sz="2400" dirty="0" smtClean="0"/>
              <a:t> </a:t>
            </a:r>
            <a:r>
              <a:rPr lang="en-US" sz="2400" dirty="0" smtClean="0"/>
              <a:t>&lt;&lt; "</a:t>
            </a:r>
            <a:r>
              <a:rPr lang="en-US" sz="2400" dirty="0" err="1" smtClean="0"/>
              <a:t>sizeof</a:t>
            </a:r>
            <a:r>
              <a:rPr lang="en-US" sz="2400" dirty="0" smtClean="0"/>
              <a:t>(</a:t>
            </a:r>
            <a:r>
              <a:rPr lang="en-US" sz="2400" dirty="0" err="1" smtClean="0"/>
              <a:t>int</a:t>
            </a:r>
            <a:r>
              <a:rPr lang="en-US" sz="2400" dirty="0" smtClean="0"/>
              <a:t>) = " &lt;&lt; </a:t>
            </a:r>
            <a:r>
              <a:rPr lang="en-US" sz="2400" dirty="0" err="1" smtClean="0"/>
              <a:t>sizeof</a:t>
            </a:r>
            <a:r>
              <a:rPr lang="en-US" sz="2400" dirty="0" smtClean="0"/>
              <a:t>(</a:t>
            </a:r>
            <a:r>
              <a:rPr lang="en-US" sz="2400" dirty="0" err="1" smtClean="0"/>
              <a:t>int</a:t>
            </a:r>
            <a:r>
              <a:rPr lang="en-US" sz="2400" dirty="0" smtClean="0"/>
              <a:t>) &lt;&lt; " byte(s)" &lt;&lt; </a:t>
            </a:r>
            <a:r>
              <a:rPr lang="en-US" sz="2400" dirty="0" err="1" smtClean="0"/>
              <a:t>endl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   </a:t>
            </a:r>
            <a:r>
              <a:rPr lang="en-US" sz="2400" dirty="0" err="1" smtClean="0"/>
              <a:t>cout</a:t>
            </a:r>
            <a:r>
              <a:rPr lang="en-US" sz="2400" dirty="0" smtClean="0"/>
              <a:t> </a:t>
            </a:r>
            <a:r>
              <a:rPr lang="en-US" sz="2400" dirty="0" smtClean="0"/>
              <a:t>&lt;&lt; "</a:t>
            </a:r>
            <a:r>
              <a:rPr lang="en-US" sz="2400" dirty="0" err="1" smtClean="0"/>
              <a:t>sizeof</a:t>
            </a:r>
            <a:r>
              <a:rPr lang="en-US" sz="2400" dirty="0" smtClean="0"/>
              <a:t>(long) = " &lt;&lt; </a:t>
            </a:r>
            <a:r>
              <a:rPr lang="en-US" sz="2400" dirty="0" err="1" smtClean="0"/>
              <a:t>sizeof</a:t>
            </a:r>
            <a:r>
              <a:rPr lang="en-US" sz="2400" dirty="0" smtClean="0"/>
              <a:t>(long) &lt;&lt; " byte(s)" &lt;&lt; </a:t>
            </a:r>
            <a:r>
              <a:rPr lang="en-US" sz="2400" dirty="0" err="1" smtClean="0"/>
              <a:t>endl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   return </a:t>
            </a:r>
            <a:r>
              <a:rPr lang="en-US" sz="2400" dirty="0" smtClean="0"/>
              <a:t>0;</a:t>
            </a:r>
          </a:p>
          <a:p>
            <a:r>
              <a:rPr lang="ru-RU" sz="2400" dirty="0" smtClean="0"/>
              <a:t>}</a:t>
            </a:r>
          </a:p>
          <a:p>
            <a:pPr marL="342900"/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2</a:t>
            </a:r>
            <a:r>
              <a:rPr lang="ru-RU" dirty="0" smtClean="0">
                <a:solidFill>
                  <a:schemeClr val="tx2"/>
                </a:solidFill>
              </a:rPr>
              <a:t>.4. Базовые типы данных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Попов В. С., ИСОТ МГТУ им. Н. Э. Баумана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" y="1524000"/>
            <a:ext cx="8534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/>
              <a:t>В обозначении типа может использоваться одновременно несколько служебных слов:</a:t>
            </a:r>
          </a:p>
          <a:p>
            <a:pPr marL="342900"/>
            <a:r>
              <a:rPr lang="en-US" sz="3600" dirty="0" smtClean="0"/>
              <a:t>long double ld1 = 1.123456789012345678;</a:t>
            </a:r>
          </a:p>
          <a:p>
            <a:pPr marL="342900"/>
            <a:r>
              <a:rPr lang="en-US" sz="3600" dirty="0" smtClean="0"/>
              <a:t>/* </a:t>
            </a:r>
            <a:r>
              <a:rPr lang="ru-RU" sz="3600" dirty="0" smtClean="0"/>
              <a:t>вещественный тип расширенной точности</a:t>
            </a:r>
            <a:r>
              <a:rPr lang="en-US" sz="3600" dirty="0" smtClean="0"/>
              <a:t> */</a:t>
            </a:r>
            <a:endParaRPr lang="ru-RU" sz="3600" dirty="0" smtClean="0"/>
          </a:p>
          <a:p>
            <a:pPr marL="342900"/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2</a:t>
            </a:r>
            <a:r>
              <a:rPr lang="ru-RU" dirty="0" smtClean="0">
                <a:solidFill>
                  <a:schemeClr val="tx2"/>
                </a:solidFill>
              </a:rPr>
              <a:t>.4. Базовые типы данных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Попов В. С., ИСОТ МГТУ им. Н. Э. Баумана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" y="1524000"/>
            <a:ext cx="8534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/>
              <a:t>Служебные слова </a:t>
            </a:r>
            <a:r>
              <a:rPr lang="en-US" sz="3600" dirty="0" smtClean="0"/>
              <a:t>unsigned </a:t>
            </a:r>
            <a:r>
              <a:rPr lang="ru-RU" sz="3600" dirty="0" smtClean="0"/>
              <a:t>и </a:t>
            </a:r>
            <a:r>
              <a:rPr lang="en-US" sz="3600" dirty="0" smtClean="0"/>
              <a:t>signed </a:t>
            </a:r>
            <a:r>
              <a:rPr lang="ru-RU" sz="3600" dirty="0" smtClean="0"/>
              <a:t>позволяют выбрать способ учёта знакового разряда: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</a:t>
            </a:r>
            <a:r>
              <a:rPr lang="en-US" sz="3600" dirty="0" smtClean="0"/>
              <a:t>unsigned = </a:t>
            </a:r>
            <a:r>
              <a:rPr lang="ru-RU" sz="3600" dirty="0" smtClean="0"/>
              <a:t>«без знака»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</a:t>
            </a:r>
            <a:r>
              <a:rPr lang="en-US" sz="3600" dirty="0" smtClean="0"/>
              <a:t>signed = </a:t>
            </a:r>
            <a:r>
              <a:rPr lang="ru-RU" sz="3600" dirty="0" smtClean="0"/>
              <a:t>«со знаком»</a:t>
            </a:r>
          </a:p>
          <a:p>
            <a:pPr marL="342900"/>
            <a:r>
              <a:rPr lang="ru-RU" sz="3600" dirty="0" smtClean="0"/>
              <a:t>Пример: </a:t>
            </a:r>
            <a:r>
              <a:rPr lang="en-US" sz="3600" dirty="0" smtClean="0"/>
              <a:t>unsigned </a:t>
            </a:r>
            <a:r>
              <a:rPr lang="en-US" sz="3600" dirty="0" err="1" smtClean="0"/>
              <a:t>int</a:t>
            </a:r>
            <a:r>
              <a:rPr lang="en-US" sz="3600" dirty="0" smtClean="0"/>
              <a:t> ui1;</a:t>
            </a:r>
          </a:p>
          <a:p>
            <a:pPr marL="342900"/>
            <a:r>
              <a:rPr lang="en-US" sz="3600" dirty="0" smtClean="0"/>
              <a:t>// ui1 </a:t>
            </a:r>
            <a:r>
              <a:rPr lang="ru-RU" sz="3600" dirty="0" smtClean="0"/>
              <a:t>может принимать целые положительные значения от 0 до</a:t>
            </a:r>
            <a:r>
              <a:rPr lang="en-US" sz="3600" dirty="0" smtClean="0"/>
              <a:t> UINT_MAX</a:t>
            </a:r>
            <a:r>
              <a:rPr lang="ru-RU" sz="3600" dirty="0" smtClean="0"/>
              <a:t> </a:t>
            </a:r>
          </a:p>
          <a:p>
            <a:pPr marL="342900"/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2</a:t>
            </a:r>
            <a:r>
              <a:rPr lang="ru-RU" dirty="0" smtClean="0">
                <a:solidFill>
                  <a:schemeClr val="tx2"/>
                </a:solidFill>
              </a:rPr>
              <a:t>.4. Базовые типы данных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Попов В. С., ИСОТ МГТУ им. Н. Э. Баумана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" y="1524000"/>
            <a:ext cx="8534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/>
              <a:t>Служебное слово </a:t>
            </a:r>
            <a:r>
              <a:rPr lang="en-US" sz="3600" dirty="0" smtClean="0"/>
              <a:t>signed </a:t>
            </a:r>
            <a:r>
              <a:rPr lang="ru-RU" sz="3600" dirty="0" smtClean="0"/>
              <a:t>обычно опускается:</a:t>
            </a:r>
            <a:endParaRPr lang="en-US" sz="3600" dirty="0" smtClean="0"/>
          </a:p>
          <a:p>
            <a:pPr marL="342900"/>
            <a:r>
              <a:rPr lang="en-US" sz="3600" dirty="0" smtClean="0"/>
              <a:t>signed </a:t>
            </a:r>
            <a:r>
              <a:rPr lang="en-US" sz="3600" dirty="0" err="1" smtClean="0"/>
              <a:t>int</a:t>
            </a:r>
            <a:r>
              <a:rPr lang="en-US" sz="3600" dirty="0" smtClean="0"/>
              <a:t> 	</a:t>
            </a:r>
            <a:r>
              <a:rPr lang="ru-RU" sz="3600" i="1" dirty="0" smtClean="0"/>
              <a:t>эквивалентно</a:t>
            </a:r>
            <a:r>
              <a:rPr lang="ru-RU" sz="3600" dirty="0" smtClean="0"/>
              <a:t> </a:t>
            </a:r>
            <a:r>
              <a:rPr lang="en-US" sz="3600" dirty="0" smtClean="0"/>
              <a:t>	</a:t>
            </a:r>
            <a:r>
              <a:rPr lang="en-US" sz="3600" dirty="0" err="1" smtClean="0"/>
              <a:t>int</a:t>
            </a:r>
            <a:endParaRPr lang="en-US" sz="3600" dirty="0" smtClean="0"/>
          </a:p>
          <a:p>
            <a:pPr marL="342900"/>
            <a:r>
              <a:rPr lang="en-US" sz="3600" dirty="0" smtClean="0"/>
              <a:t>signed char					</a:t>
            </a:r>
            <a:r>
              <a:rPr lang="en-US" sz="3600" dirty="0" err="1" smtClean="0"/>
              <a:t>char</a:t>
            </a:r>
            <a:endParaRPr lang="en-US" sz="3600" dirty="0" smtClean="0"/>
          </a:p>
          <a:p>
            <a:pPr marL="342900"/>
            <a:r>
              <a:rPr lang="en-US" sz="3600" dirty="0" smtClean="0"/>
              <a:t>signed short					</a:t>
            </a:r>
            <a:r>
              <a:rPr lang="en-US" sz="3600" dirty="0" err="1" smtClean="0"/>
              <a:t>short</a:t>
            </a:r>
            <a:endParaRPr lang="en-US" sz="3600" dirty="0" smtClean="0"/>
          </a:p>
          <a:p>
            <a:pPr marL="342900"/>
            <a:r>
              <a:rPr lang="en-US" sz="3600" dirty="0" smtClean="0"/>
              <a:t>signed long					</a:t>
            </a:r>
            <a:r>
              <a:rPr lang="en-US" sz="3600" dirty="0" err="1" smtClean="0"/>
              <a:t>long</a:t>
            </a:r>
            <a:endParaRPr lang="en-US" sz="3600" dirty="0" smtClean="0"/>
          </a:p>
          <a:p>
            <a:pPr marL="342900"/>
            <a:endParaRPr lang="en-US" sz="3600" dirty="0" smtClean="0"/>
          </a:p>
          <a:p>
            <a:pPr marL="342900"/>
            <a:r>
              <a:rPr lang="en-US" sz="3600" dirty="0" smtClean="0"/>
              <a:t>unsigned				</a:t>
            </a:r>
            <a:r>
              <a:rPr lang="en-US" sz="3600" dirty="0" err="1" smtClean="0"/>
              <a:t>unsigned</a:t>
            </a:r>
            <a:r>
              <a:rPr lang="en-US" sz="3600" dirty="0" smtClean="0"/>
              <a:t> </a:t>
            </a:r>
            <a:r>
              <a:rPr lang="en-US" sz="3600" dirty="0" err="1" smtClean="0"/>
              <a:t>int</a:t>
            </a:r>
            <a:endParaRPr lang="ru-RU" sz="3600" dirty="0" smtClean="0"/>
          </a:p>
          <a:p>
            <a:pPr marL="342900"/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2</a:t>
            </a:r>
            <a:r>
              <a:rPr lang="ru-RU" dirty="0" smtClean="0">
                <a:solidFill>
                  <a:schemeClr val="tx2"/>
                </a:solidFill>
              </a:rPr>
              <a:t>.4. Базовые типы данных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Попов В. С., ИСОТ МГТУ им. Н. Э. Баумана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" y="1524000"/>
            <a:ext cx="8534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/>
              <a:t>Б. Страуструп: «В большинстве приложений можно обойтись типами </a:t>
            </a:r>
            <a:r>
              <a:rPr lang="en-US" sz="3600" dirty="0" err="1" smtClean="0"/>
              <a:t>bool</a:t>
            </a:r>
            <a:r>
              <a:rPr lang="en-US" sz="3600" dirty="0" smtClean="0"/>
              <a:t> </a:t>
            </a:r>
            <a:r>
              <a:rPr lang="ru-RU" sz="3600" dirty="0" smtClean="0"/>
              <a:t>для логических значений, </a:t>
            </a:r>
            <a:r>
              <a:rPr lang="en-US" sz="3600" dirty="0" err="1" smtClean="0"/>
              <a:t>int</a:t>
            </a:r>
            <a:r>
              <a:rPr lang="en-US" sz="3600" dirty="0" smtClean="0"/>
              <a:t> – </a:t>
            </a:r>
            <a:r>
              <a:rPr lang="ru-RU" sz="3600" dirty="0" smtClean="0"/>
              <a:t>для целых, </a:t>
            </a:r>
            <a:r>
              <a:rPr lang="en-US" sz="3600" dirty="0" smtClean="0"/>
              <a:t>char – </a:t>
            </a:r>
            <a:r>
              <a:rPr lang="ru-RU" sz="3600" dirty="0" smtClean="0"/>
              <a:t>для символов и </a:t>
            </a:r>
            <a:r>
              <a:rPr lang="en-US" sz="3600" dirty="0" smtClean="0"/>
              <a:t>double – </a:t>
            </a:r>
            <a:r>
              <a:rPr lang="ru-RU" sz="3600" dirty="0" smtClean="0"/>
              <a:t>для чисел с плавающей точкой. Остальные фундаментальные типы являются вариациями для оптимизации и решения других специальных задач.»</a:t>
            </a:r>
          </a:p>
          <a:p>
            <a:pPr marL="342900"/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2</a:t>
            </a:r>
            <a:r>
              <a:rPr lang="ru-RU" dirty="0" smtClean="0">
                <a:solidFill>
                  <a:schemeClr val="tx2"/>
                </a:solidFill>
              </a:rPr>
              <a:t>.4. Базовые типы данных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Попов В. С., ИСОТ МГТУ им. Н. Э. Баумана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" y="1524000"/>
            <a:ext cx="8534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/>
              <a:t>Спецификатор </a:t>
            </a:r>
            <a:r>
              <a:rPr lang="en-US" sz="3600" dirty="0" err="1" smtClean="0"/>
              <a:t>typedef</a:t>
            </a:r>
            <a:r>
              <a:rPr lang="en-US" sz="3600" dirty="0" smtClean="0"/>
              <a:t> </a:t>
            </a:r>
            <a:r>
              <a:rPr lang="ru-RU" sz="3600" dirty="0" smtClean="0"/>
              <a:t>позволяет вводить удобные названия для сложных обозначений типов:</a:t>
            </a:r>
            <a:endParaRPr lang="en-US" sz="3600" dirty="0" smtClean="0"/>
          </a:p>
          <a:p>
            <a:pPr marL="342900"/>
            <a:endParaRPr lang="ru-RU" sz="3600" dirty="0" smtClean="0"/>
          </a:p>
          <a:p>
            <a:pPr marL="342900"/>
            <a:r>
              <a:rPr lang="en-US" sz="3600" dirty="0" err="1" smtClean="0"/>
              <a:t>typedef</a:t>
            </a:r>
            <a:r>
              <a:rPr lang="en-US" sz="3600" dirty="0" smtClean="0"/>
              <a:t> unsigned char </a:t>
            </a:r>
            <a:r>
              <a:rPr lang="en-US" sz="3600" dirty="0" err="1" smtClean="0"/>
              <a:t>uch</a:t>
            </a:r>
            <a:r>
              <a:rPr lang="en-US" sz="3600" dirty="0" smtClean="0"/>
              <a:t>;</a:t>
            </a:r>
          </a:p>
          <a:p>
            <a:pPr marL="342900"/>
            <a:r>
              <a:rPr lang="en-US" sz="3600" dirty="0" err="1" smtClean="0"/>
              <a:t>uch</a:t>
            </a:r>
            <a:r>
              <a:rPr lang="en-US" sz="3600" dirty="0" smtClean="0"/>
              <a:t> </a:t>
            </a:r>
            <a:r>
              <a:rPr lang="en-US" sz="3600" dirty="0" err="1" smtClean="0"/>
              <a:t>mySymbol</a:t>
            </a:r>
            <a:r>
              <a:rPr lang="en-US" sz="3600" dirty="0" smtClean="0"/>
              <a:t>;</a:t>
            </a:r>
            <a:endParaRPr lang="ru-RU" sz="3600" dirty="0" smtClean="0"/>
          </a:p>
          <a:p>
            <a:pPr marL="342900"/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2</a:t>
            </a:r>
            <a:r>
              <a:rPr lang="ru-RU" dirty="0" smtClean="0">
                <a:solidFill>
                  <a:schemeClr val="tx2"/>
                </a:solidFill>
              </a:rPr>
              <a:t>.4. Базовые типы данных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Попов В. С., ИСОТ МГТУ им. Н. Э. Баумана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" y="1225689"/>
            <a:ext cx="8534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/>
              <a:t>Из базовых типов данных можно конструировать множество производных типов: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массивы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функции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указатели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ссылки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классы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перечисления</a:t>
            </a:r>
          </a:p>
          <a:p>
            <a:pPr marL="342900"/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2</a:t>
            </a:r>
            <a:r>
              <a:rPr lang="ru-RU" dirty="0" smtClean="0">
                <a:solidFill>
                  <a:schemeClr val="tx2"/>
                </a:solidFill>
              </a:rPr>
              <a:t>.4. Базовые типы данных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Попов В. С., ИСОТ МГТУ им. Н. Э. Баумана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" y="1524000"/>
            <a:ext cx="8534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/>
              <a:t>Пример. Для каждого перечисления может быть введено имя типа: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</a:t>
            </a:r>
            <a:r>
              <a:rPr lang="en-US" sz="3600" dirty="0" err="1" smtClean="0"/>
              <a:t>enum</a:t>
            </a:r>
            <a:r>
              <a:rPr lang="en-US" sz="3600" dirty="0" smtClean="0"/>
              <a:t> week {</a:t>
            </a:r>
            <a:r>
              <a:rPr lang="en-US" sz="3600" dirty="0" err="1" smtClean="0"/>
              <a:t>sunday</a:t>
            </a:r>
            <a:r>
              <a:rPr lang="en-US" sz="3600" dirty="0" smtClean="0"/>
              <a:t>, </a:t>
            </a:r>
            <a:r>
              <a:rPr lang="en-US" sz="3600" dirty="0" err="1" smtClean="0"/>
              <a:t>monday</a:t>
            </a:r>
            <a:r>
              <a:rPr lang="en-US" sz="3600" dirty="0" smtClean="0"/>
              <a:t>, </a:t>
            </a:r>
            <a:r>
              <a:rPr lang="en-US" sz="3600" dirty="0" err="1" smtClean="0"/>
              <a:t>tuesday</a:t>
            </a:r>
            <a:r>
              <a:rPr lang="en-US" sz="3600" dirty="0" smtClean="0"/>
              <a:t>, </a:t>
            </a:r>
            <a:r>
              <a:rPr lang="en-US" sz="3600" dirty="0" err="1" smtClean="0"/>
              <a:t>wednesday</a:t>
            </a:r>
            <a:r>
              <a:rPr lang="en-US" sz="3600" dirty="0" smtClean="0"/>
              <a:t>, </a:t>
            </a:r>
            <a:r>
              <a:rPr lang="en-US" sz="3600" dirty="0" err="1" smtClean="0"/>
              <a:t>thursday</a:t>
            </a:r>
            <a:r>
              <a:rPr lang="en-US" sz="3600" dirty="0" smtClean="0"/>
              <a:t>, </a:t>
            </a:r>
            <a:r>
              <a:rPr lang="en-US" sz="3600" dirty="0" err="1" smtClean="0"/>
              <a:t>friday</a:t>
            </a:r>
            <a:r>
              <a:rPr lang="en-US" sz="3600" dirty="0" smtClean="0"/>
              <a:t>, </a:t>
            </a:r>
            <a:r>
              <a:rPr lang="en-US" sz="3600" dirty="0" err="1" smtClean="0"/>
              <a:t>saturday</a:t>
            </a:r>
            <a:r>
              <a:rPr lang="en-US" sz="3600" dirty="0" smtClean="0"/>
              <a:t>};</a:t>
            </a:r>
          </a:p>
          <a:p>
            <a:pPr marL="342900">
              <a:buFont typeface="Arial" pitchFamily="34" charset="0"/>
              <a:buChar char="•"/>
            </a:pPr>
            <a:endParaRPr lang="en-US" sz="3600" dirty="0" smtClean="0"/>
          </a:p>
          <a:p>
            <a:pPr marL="342900"/>
            <a:r>
              <a:rPr lang="en-US" sz="3600" dirty="0" err="1" smtClean="0"/>
              <a:t>enum</a:t>
            </a:r>
            <a:r>
              <a:rPr lang="en-US" sz="3600" dirty="0" smtClean="0"/>
              <a:t> – </a:t>
            </a:r>
            <a:r>
              <a:rPr lang="ru-RU" sz="3600" dirty="0" smtClean="0"/>
              <a:t>служебное слово</a:t>
            </a:r>
            <a:r>
              <a:rPr lang="en-US" sz="3600" dirty="0" smtClean="0"/>
              <a:t>, </a:t>
            </a:r>
            <a:r>
              <a:rPr lang="ru-RU" sz="3600" dirty="0" smtClean="0"/>
              <a:t>позволяющее создать перечисление</a:t>
            </a:r>
          </a:p>
          <a:p>
            <a:pPr marL="342900"/>
            <a:r>
              <a:rPr lang="en-US" sz="3600" dirty="0" smtClean="0"/>
              <a:t>week</a:t>
            </a:r>
            <a:r>
              <a:rPr lang="ru-RU" sz="3600" dirty="0" smtClean="0"/>
              <a:t> – имя созданного производного  типа</a:t>
            </a: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6962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2</a:t>
            </a:r>
            <a:r>
              <a:rPr lang="ru-RU" dirty="0" smtClean="0">
                <a:solidFill>
                  <a:schemeClr val="tx2"/>
                </a:solidFill>
              </a:rPr>
              <a:t>.</a:t>
            </a:r>
            <a:r>
              <a:rPr lang="en-US" dirty="0" smtClean="0">
                <a:solidFill>
                  <a:schemeClr val="tx2"/>
                </a:solidFill>
              </a:rPr>
              <a:t>5</a:t>
            </a:r>
            <a:r>
              <a:rPr lang="ru-RU" dirty="0" smtClean="0">
                <a:solidFill>
                  <a:schemeClr val="tx2"/>
                </a:solidFill>
              </a:rPr>
              <a:t>. Константы: препроцессорные и именованные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Попов В. С., ИСОТ МГТУ им. Н. Э. Баумана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" y="1524000"/>
            <a:ext cx="8534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/>
              <a:t>Препроцессорная константа:</a:t>
            </a:r>
          </a:p>
          <a:p>
            <a:pPr marL="342900"/>
            <a:r>
              <a:rPr lang="en-US" sz="3200" dirty="0" smtClean="0"/>
              <a:t>#define </a:t>
            </a:r>
            <a:r>
              <a:rPr lang="ru-RU" sz="3200" dirty="0" smtClean="0"/>
              <a:t>идентификатор </a:t>
            </a:r>
            <a:r>
              <a:rPr lang="ru-RU" sz="3200" dirty="0" err="1" smtClean="0"/>
              <a:t>строка_замещения</a:t>
            </a:r>
            <a:endParaRPr lang="ru-RU" dirty="0" smtClean="0"/>
          </a:p>
          <a:p>
            <a:pPr marL="342900"/>
            <a:endParaRPr lang="ru-RU" sz="3600" dirty="0" smtClean="0"/>
          </a:p>
          <a:p>
            <a:pPr marL="342900"/>
            <a:r>
              <a:rPr lang="ru-RU" sz="3600" dirty="0" smtClean="0"/>
              <a:t>Примеры:</a:t>
            </a:r>
          </a:p>
          <a:p>
            <a:pPr marL="342900" lvl="0"/>
            <a:r>
              <a:rPr lang="en-US" sz="3200" dirty="0" smtClean="0">
                <a:solidFill>
                  <a:prstClr val="black"/>
                </a:solidFill>
              </a:rPr>
              <a:t>#define </a:t>
            </a:r>
            <a:r>
              <a:rPr lang="en-US" sz="3200" dirty="0" smtClean="0">
                <a:solidFill>
                  <a:prstClr val="black"/>
                </a:solidFill>
              </a:rPr>
              <a:t>begin {</a:t>
            </a:r>
            <a:endParaRPr lang="en-US" sz="3200" dirty="0" smtClean="0">
              <a:solidFill>
                <a:prstClr val="black"/>
              </a:solidFill>
            </a:endParaRPr>
          </a:p>
          <a:p>
            <a:pPr marL="342900" lvl="0"/>
            <a:r>
              <a:rPr lang="en-US" sz="3200" dirty="0" smtClean="0">
                <a:solidFill>
                  <a:prstClr val="black"/>
                </a:solidFill>
              </a:rPr>
              <a:t>#define K 30</a:t>
            </a:r>
          </a:p>
          <a:p>
            <a:pPr marL="342900" lvl="0"/>
            <a:r>
              <a:rPr lang="en-US" sz="3200" dirty="0" smtClean="0">
                <a:solidFill>
                  <a:prstClr val="black"/>
                </a:solidFill>
              </a:rPr>
              <a:t>#define HW "Hello world"</a:t>
            </a: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6962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2</a:t>
            </a:r>
            <a:r>
              <a:rPr lang="ru-RU" dirty="0" smtClean="0">
                <a:solidFill>
                  <a:schemeClr val="tx2"/>
                </a:solidFill>
              </a:rPr>
              <a:t>.</a:t>
            </a:r>
            <a:r>
              <a:rPr lang="en-US" dirty="0" smtClean="0">
                <a:solidFill>
                  <a:schemeClr val="tx2"/>
                </a:solidFill>
              </a:rPr>
              <a:t>5</a:t>
            </a:r>
            <a:r>
              <a:rPr lang="ru-RU" dirty="0" smtClean="0">
                <a:solidFill>
                  <a:schemeClr val="tx2"/>
                </a:solidFill>
              </a:rPr>
              <a:t>. Константы: препроцессорные и именованные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Попов В. С., ИСОТ МГТУ им. Н. Э. Баумана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" y="1524000"/>
            <a:ext cx="8534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/>
              <a:t>Препроцессорные замены происходят до компиляции программы и не выполняются внутри строковых и символьных констант и комментариев</a:t>
            </a: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2. Арифметические типы данных, переменные и константы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524000"/>
            <a:ext cx="8534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3600" dirty="0" smtClean="0"/>
              <a:t> Что такое переменная</a:t>
            </a:r>
          </a:p>
          <a:p>
            <a:pPr marL="342900" indent="-342900">
              <a:buAutoNum type="arabicPeriod"/>
            </a:pPr>
            <a:r>
              <a:rPr lang="ru-RU" sz="3600" dirty="0" smtClean="0"/>
              <a:t> Классификация типов данных</a:t>
            </a:r>
          </a:p>
          <a:p>
            <a:pPr marL="342900" indent="-342900">
              <a:buAutoNum type="arabicPeriod"/>
            </a:pPr>
            <a:r>
              <a:rPr lang="ru-RU" sz="3600" dirty="0" smtClean="0"/>
              <a:t> Определение и описание переменных</a:t>
            </a:r>
          </a:p>
          <a:p>
            <a:pPr marL="342900" indent="-342900">
              <a:buAutoNum type="arabicPeriod"/>
            </a:pPr>
            <a:r>
              <a:rPr lang="ru-RU" sz="3600" dirty="0" smtClean="0"/>
              <a:t> Ключевые слова для определения и описания переменных (типы данных)</a:t>
            </a:r>
          </a:p>
          <a:p>
            <a:pPr marL="342900" indent="-342900">
              <a:buAutoNum type="arabicPeriod"/>
            </a:pPr>
            <a:r>
              <a:rPr lang="ru-RU" sz="3600" dirty="0" smtClean="0"/>
              <a:t> Константы: препроцессорные и именованные</a:t>
            </a:r>
          </a:p>
          <a:p>
            <a:pPr marL="342900" indent="-342900">
              <a:buAutoNum type="arabicPeriod"/>
            </a:pPr>
            <a:endParaRPr lang="ru-RU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6962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2</a:t>
            </a:r>
            <a:r>
              <a:rPr lang="ru-RU" dirty="0" smtClean="0">
                <a:solidFill>
                  <a:schemeClr val="tx2"/>
                </a:solidFill>
              </a:rPr>
              <a:t>.</a:t>
            </a:r>
            <a:r>
              <a:rPr lang="en-US" dirty="0" smtClean="0">
                <a:solidFill>
                  <a:schemeClr val="tx2"/>
                </a:solidFill>
              </a:rPr>
              <a:t>5</a:t>
            </a:r>
            <a:r>
              <a:rPr lang="ru-RU" dirty="0" smtClean="0">
                <a:solidFill>
                  <a:schemeClr val="tx2"/>
                </a:solidFill>
              </a:rPr>
              <a:t>. Константы: препроцессорные и именованные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Попов В. С., ИСОТ МГТУ им. Н. Э. Баумана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" y="1524000"/>
            <a:ext cx="8534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/>
              <a:t>Именованные константы:</a:t>
            </a:r>
          </a:p>
          <a:p>
            <a:pPr marL="342900"/>
            <a:r>
              <a:rPr lang="en-US" sz="3600" dirty="0" smtClean="0"/>
              <a:t>const </a:t>
            </a:r>
            <a:r>
              <a:rPr lang="ru-RU" sz="3600" dirty="0" smtClean="0"/>
              <a:t>тип имя</a:t>
            </a:r>
            <a:r>
              <a:rPr lang="en-US" sz="3600" dirty="0" smtClean="0"/>
              <a:t>_</a:t>
            </a:r>
            <a:r>
              <a:rPr lang="ru-RU" sz="3600" dirty="0" smtClean="0"/>
              <a:t>константы инициализатор</a:t>
            </a:r>
          </a:p>
          <a:p>
            <a:pPr marL="342900"/>
            <a:endParaRPr lang="ru-RU" sz="3600" dirty="0" smtClean="0"/>
          </a:p>
          <a:p>
            <a:pPr marL="342900"/>
            <a:r>
              <a:rPr lang="ru-RU" sz="3600" dirty="0" smtClean="0"/>
              <a:t>Пример:</a:t>
            </a:r>
          </a:p>
          <a:p>
            <a:pPr marL="342900"/>
            <a:r>
              <a:rPr lang="en-US" sz="3600" dirty="0" smtClean="0"/>
              <a:t>const </a:t>
            </a:r>
            <a:r>
              <a:rPr lang="en-US" sz="3600" dirty="0" err="1" smtClean="0"/>
              <a:t>int</a:t>
            </a:r>
            <a:r>
              <a:rPr lang="en-US" sz="3600" dirty="0" smtClean="0"/>
              <a:t> five = 5;</a:t>
            </a:r>
            <a:endParaRPr lang="ru-RU" sz="3600" dirty="0" smtClean="0"/>
          </a:p>
          <a:p>
            <a:pPr marL="342900"/>
            <a:r>
              <a:rPr lang="en-US" sz="3600" dirty="0" smtClean="0"/>
              <a:t>const </a:t>
            </a:r>
            <a:r>
              <a:rPr lang="en-US" sz="3600" dirty="0" err="1" smtClean="0"/>
              <a:t>int</a:t>
            </a:r>
            <a:r>
              <a:rPr lang="en-US" sz="3600" dirty="0" smtClean="0"/>
              <a:t> six(6);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6962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2</a:t>
            </a:r>
            <a:r>
              <a:rPr lang="ru-RU" dirty="0" smtClean="0">
                <a:solidFill>
                  <a:schemeClr val="tx2"/>
                </a:solidFill>
              </a:rPr>
              <a:t>.</a:t>
            </a:r>
            <a:r>
              <a:rPr lang="en-US" dirty="0" smtClean="0">
                <a:solidFill>
                  <a:schemeClr val="tx2"/>
                </a:solidFill>
              </a:rPr>
              <a:t>5</a:t>
            </a:r>
            <a:r>
              <a:rPr lang="ru-RU" dirty="0" smtClean="0">
                <a:solidFill>
                  <a:schemeClr val="tx2"/>
                </a:solidFill>
              </a:rPr>
              <a:t>. Константы: препроцессорные и именованные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Попов В. С., ИСОТ МГТУ им. Н. Э. Баумана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1524000"/>
            <a:ext cx="8534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Пример. </a:t>
            </a:r>
            <a:r>
              <a:rPr lang="ru-RU" sz="2400" smtClean="0"/>
              <a:t>Использование констант.</a:t>
            </a:r>
            <a:endParaRPr lang="en-US" sz="2400" smtClean="0"/>
          </a:p>
          <a:p>
            <a:r>
              <a:rPr lang="en-US" sz="2400" dirty="0" smtClean="0"/>
              <a:t>#</a:t>
            </a:r>
            <a:r>
              <a:rPr lang="en-US" sz="2400" dirty="0" smtClean="0"/>
              <a:t>include "</a:t>
            </a:r>
            <a:r>
              <a:rPr lang="en-US" sz="2400" dirty="0" err="1" smtClean="0"/>
              <a:t>stdafx.h</a:t>
            </a:r>
            <a:r>
              <a:rPr lang="en-US" sz="2400" dirty="0" smtClean="0"/>
              <a:t>"</a:t>
            </a:r>
          </a:p>
          <a:p>
            <a:r>
              <a:rPr lang="en-US" sz="2400" dirty="0" smtClean="0"/>
              <a:t>#include &lt;</a:t>
            </a:r>
            <a:r>
              <a:rPr lang="en-US" sz="2400" dirty="0" err="1" smtClean="0"/>
              <a:t>iostream</a:t>
            </a:r>
            <a:r>
              <a:rPr lang="en-US" sz="2400" dirty="0" smtClean="0"/>
              <a:t>&gt;</a:t>
            </a:r>
          </a:p>
          <a:p>
            <a:r>
              <a:rPr lang="en-US" sz="2400" dirty="0" smtClean="0"/>
              <a:t>using namespace std;</a:t>
            </a:r>
          </a:p>
          <a:p>
            <a:r>
              <a:rPr lang="en-US" sz="2400" dirty="0" smtClean="0"/>
              <a:t>#define begin {</a:t>
            </a:r>
          </a:p>
          <a:p>
            <a:r>
              <a:rPr lang="en-US" sz="2400" dirty="0" err="1" smtClean="0"/>
              <a:t>int</a:t>
            </a:r>
            <a:r>
              <a:rPr lang="en-US" sz="2400" dirty="0" smtClean="0"/>
              <a:t> _</a:t>
            </a:r>
            <a:r>
              <a:rPr lang="en-US" sz="2400" dirty="0" err="1" smtClean="0"/>
              <a:t>tmain</a:t>
            </a:r>
            <a:r>
              <a:rPr lang="en-US" sz="2400" dirty="0" smtClean="0"/>
              <a:t>()</a:t>
            </a:r>
          </a:p>
          <a:p>
            <a:r>
              <a:rPr lang="en-US" sz="2400" dirty="0" smtClean="0"/>
              <a:t>begin</a:t>
            </a:r>
          </a:p>
          <a:p>
            <a:r>
              <a:rPr lang="en-US" sz="2400" dirty="0" smtClean="0"/>
              <a:t>   </a:t>
            </a:r>
            <a:r>
              <a:rPr lang="en-US" sz="2400" dirty="0" err="1" smtClean="0"/>
              <a:t>enum</a:t>
            </a:r>
            <a:r>
              <a:rPr lang="en-US" sz="2400" dirty="0" smtClean="0"/>
              <a:t> </a:t>
            </a:r>
            <a:r>
              <a:rPr lang="en-US" sz="2400" dirty="0" smtClean="0"/>
              <a:t>{zero, one, two, </a:t>
            </a:r>
            <a:r>
              <a:rPr lang="en-US" sz="2400" dirty="0" err="1" smtClean="0"/>
              <a:t>dva</a:t>
            </a:r>
            <a:r>
              <a:rPr lang="en-US" sz="2400" dirty="0" smtClean="0"/>
              <a:t> = 2, three};</a:t>
            </a:r>
          </a:p>
          <a:p>
            <a:r>
              <a:rPr lang="en-US" sz="2400" dirty="0" smtClean="0"/>
              <a:t>   const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nn</a:t>
            </a:r>
            <a:r>
              <a:rPr lang="en-US" sz="2400" dirty="0" smtClean="0"/>
              <a:t> = 40;</a:t>
            </a:r>
          </a:p>
          <a:p>
            <a:r>
              <a:rPr lang="en-US" sz="2400" dirty="0" smtClean="0"/>
              <a:t>   </a:t>
            </a:r>
            <a:r>
              <a:rPr lang="en-US" sz="2400" dirty="0" err="1" smtClean="0"/>
              <a:t>cout</a:t>
            </a:r>
            <a:r>
              <a:rPr lang="en-US" sz="2400" dirty="0" smtClean="0"/>
              <a:t> </a:t>
            </a:r>
            <a:r>
              <a:rPr lang="en-US" sz="2400" dirty="0" smtClean="0"/>
              <a:t>&lt;&lt; "</a:t>
            </a:r>
            <a:r>
              <a:rPr lang="en-US" sz="2400" dirty="0" err="1" smtClean="0"/>
              <a:t>nn</a:t>
            </a:r>
            <a:r>
              <a:rPr lang="en-US" sz="2400" dirty="0" smtClean="0"/>
              <a:t> = " &lt;&lt; </a:t>
            </a:r>
            <a:r>
              <a:rPr lang="en-US" sz="2400" dirty="0" err="1" smtClean="0"/>
              <a:t>nn</a:t>
            </a:r>
            <a:r>
              <a:rPr lang="en-US" sz="2400" dirty="0" smtClean="0"/>
              <a:t> &lt;&lt; </a:t>
            </a:r>
            <a:r>
              <a:rPr lang="en-US" sz="2400" dirty="0" err="1" smtClean="0"/>
              <a:t>endl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   </a:t>
            </a:r>
            <a:r>
              <a:rPr lang="en-US" sz="2400" dirty="0" err="1" smtClean="0"/>
              <a:t>cout</a:t>
            </a:r>
            <a:r>
              <a:rPr lang="en-US" sz="2400" dirty="0" smtClean="0"/>
              <a:t> </a:t>
            </a:r>
            <a:r>
              <a:rPr lang="en-US" sz="2400" dirty="0" smtClean="0"/>
              <a:t>&lt;&lt; "one = " &lt;&lt; one &lt;&lt; </a:t>
            </a:r>
            <a:r>
              <a:rPr lang="en-US" sz="2400" dirty="0" err="1" smtClean="0"/>
              <a:t>endl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   return </a:t>
            </a:r>
            <a:r>
              <a:rPr lang="en-US" sz="2400" dirty="0" smtClean="0"/>
              <a:t>0;</a:t>
            </a:r>
          </a:p>
          <a:p>
            <a:r>
              <a:rPr lang="ru-RU" sz="2400" dirty="0" smtClean="0"/>
              <a:t>}</a:t>
            </a:r>
            <a:endParaRPr lang="ru-RU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2.1. Что такое переменная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524000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/>
              <a:t>В языке </a:t>
            </a:r>
            <a:r>
              <a:rPr lang="en-US" sz="3600" dirty="0" smtClean="0"/>
              <a:t>C++ </a:t>
            </a:r>
            <a:r>
              <a:rPr lang="ru-RU" sz="3600" b="1" dirty="0" smtClean="0"/>
              <a:t>переменная – частный случай объекта</a:t>
            </a:r>
            <a:r>
              <a:rPr lang="ru-RU" sz="3600" dirty="0" smtClean="0"/>
              <a:t>; объект – непрерывный участок памяти, для которого </a:t>
            </a:r>
            <a:r>
              <a:rPr lang="ru-RU" sz="3600" b="1" dirty="0" smtClean="0"/>
              <a:t>типом объекта определены: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b="1" dirty="0" smtClean="0"/>
              <a:t> размеры, 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b="1" dirty="0" smtClean="0"/>
              <a:t> структура, 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b="1" dirty="0" smtClean="0"/>
              <a:t> множество возможных значений, 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b="1" dirty="0" smtClean="0"/>
              <a:t> набор допустимых операций</a:t>
            </a:r>
            <a:endParaRPr lang="ru-RU" b="1" dirty="0" smtClean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2.1. Что такое переменная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524000"/>
            <a:ext cx="8534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/>
              <a:t>Переменную чаще всего определяют как пару «имя-значение». Имени соответствует адрес участка памяти, выделенный переменной, а значением является содержимое этого участка.</a:t>
            </a:r>
            <a:endParaRPr lang="ru-RU" b="1" dirty="0" smtClean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2.2. Классификация типов данных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4114800"/>
            <a:ext cx="586740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Интегральные типы (обобщённые целые</a:t>
            </a:r>
            <a:r>
              <a:rPr lang="ru-RU" dirty="0" smtClean="0"/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33800" y="5181600"/>
            <a:ext cx="198120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Символьные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905000" y="5181600"/>
            <a:ext cx="182880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Логические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8600" y="5181600"/>
            <a:ext cx="167640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Целые</a:t>
            </a:r>
          </a:p>
        </p:txBody>
      </p:sp>
      <p:cxnSp>
        <p:nvCxnSpPr>
          <p:cNvPr id="17" name="Прямая со стрелкой 16"/>
          <p:cNvCxnSpPr>
            <a:stCxn id="11" idx="2"/>
            <a:endCxn id="15" idx="0"/>
          </p:cNvCxnSpPr>
          <p:nvPr/>
        </p:nvCxnSpPr>
        <p:spPr>
          <a:xfrm flipH="1">
            <a:off x="1066800" y="4576465"/>
            <a:ext cx="1866900" cy="605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11" idx="2"/>
            <a:endCxn id="14" idx="0"/>
          </p:cNvCxnSpPr>
          <p:nvPr/>
        </p:nvCxnSpPr>
        <p:spPr>
          <a:xfrm flipH="1">
            <a:off x="2819400" y="4576465"/>
            <a:ext cx="114300" cy="605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1" idx="2"/>
            <a:endCxn id="13" idx="0"/>
          </p:cNvCxnSpPr>
          <p:nvPr/>
        </p:nvCxnSpPr>
        <p:spPr>
          <a:xfrm>
            <a:off x="2933700" y="4576465"/>
            <a:ext cx="1790700" cy="605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324600" y="4114800"/>
            <a:ext cx="213360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Вещественные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600200" y="3048000"/>
            <a:ext cx="586740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Арифметические типы</a:t>
            </a:r>
            <a:endParaRPr lang="ru-RU" dirty="0" smtClean="0"/>
          </a:p>
        </p:txBody>
      </p:sp>
      <p:cxnSp>
        <p:nvCxnSpPr>
          <p:cNvPr id="31" name="Прямая со стрелкой 30"/>
          <p:cNvCxnSpPr>
            <a:stCxn id="29" idx="2"/>
            <a:endCxn id="11" idx="0"/>
          </p:cNvCxnSpPr>
          <p:nvPr/>
        </p:nvCxnSpPr>
        <p:spPr>
          <a:xfrm flipH="1">
            <a:off x="2933700" y="3509665"/>
            <a:ext cx="1600200" cy="605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29" idx="2"/>
            <a:endCxn id="25" idx="0"/>
          </p:cNvCxnSpPr>
          <p:nvPr/>
        </p:nvCxnSpPr>
        <p:spPr>
          <a:xfrm>
            <a:off x="4533900" y="3509665"/>
            <a:ext cx="2857500" cy="605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600200" y="1524000"/>
            <a:ext cx="586740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Скалярные типы</a:t>
            </a:r>
            <a:endParaRPr lang="ru-RU" dirty="0" smtClean="0"/>
          </a:p>
        </p:txBody>
      </p:sp>
      <p:cxnSp>
        <p:nvCxnSpPr>
          <p:cNvPr id="38" name="Прямая со стрелкой 37"/>
          <p:cNvCxnSpPr>
            <a:stCxn id="36" idx="2"/>
            <a:endCxn id="29" idx="0"/>
          </p:cNvCxnSpPr>
          <p:nvPr/>
        </p:nvCxnSpPr>
        <p:spPr>
          <a:xfrm>
            <a:off x="4533900" y="1985665"/>
            <a:ext cx="0" cy="1062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28600" y="2286000"/>
            <a:ext cx="213360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Указатели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14600" y="2286001"/>
            <a:ext cx="144780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Ссылки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257800" y="2286001"/>
            <a:ext cx="213360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Перечисления</a:t>
            </a:r>
          </a:p>
        </p:txBody>
      </p:sp>
      <p:cxnSp>
        <p:nvCxnSpPr>
          <p:cNvPr id="44" name="Прямая со стрелкой 43"/>
          <p:cNvCxnSpPr>
            <a:stCxn id="36" idx="2"/>
            <a:endCxn id="41" idx="0"/>
          </p:cNvCxnSpPr>
          <p:nvPr/>
        </p:nvCxnSpPr>
        <p:spPr>
          <a:xfrm flipH="1">
            <a:off x="3238500" y="1985665"/>
            <a:ext cx="1295400" cy="3003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>
            <a:stCxn id="36" idx="2"/>
            <a:endCxn id="40" idx="0"/>
          </p:cNvCxnSpPr>
          <p:nvPr/>
        </p:nvCxnSpPr>
        <p:spPr>
          <a:xfrm flipH="1">
            <a:off x="1295400" y="1985665"/>
            <a:ext cx="3238500" cy="300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36" idx="2"/>
            <a:endCxn id="42" idx="0"/>
          </p:cNvCxnSpPr>
          <p:nvPr/>
        </p:nvCxnSpPr>
        <p:spPr>
          <a:xfrm>
            <a:off x="4533900" y="1985665"/>
            <a:ext cx="1790700" cy="3003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2</a:t>
            </a:r>
            <a:r>
              <a:rPr lang="ru-RU" dirty="0" smtClean="0">
                <a:solidFill>
                  <a:schemeClr val="tx2"/>
                </a:solidFill>
              </a:rPr>
              <a:t>.</a:t>
            </a:r>
            <a:r>
              <a:rPr lang="en-US" dirty="0" smtClean="0">
                <a:solidFill>
                  <a:schemeClr val="tx2"/>
                </a:solidFill>
              </a:rPr>
              <a:t>3</a:t>
            </a:r>
            <a:r>
              <a:rPr lang="ru-RU" dirty="0" smtClean="0">
                <a:solidFill>
                  <a:schemeClr val="tx2"/>
                </a:solidFill>
              </a:rPr>
              <a:t>. Определение и описание переменных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Попов В. С., ИСОТ МГТУ им. Н. Э. Баумана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" y="1524000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/>
              <a:t>Формат определения: тип имя </a:t>
            </a:r>
            <a:r>
              <a:rPr lang="en-US" sz="3600" dirty="0" smtClean="0"/>
              <a:t>[</a:t>
            </a:r>
            <a:r>
              <a:rPr lang="ru-RU" sz="3600" dirty="0" smtClean="0"/>
              <a:t>= значение</a:t>
            </a:r>
            <a:r>
              <a:rPr lang="en-US" sz="3600" dirty="0" smtClean="0"/>
              <a:t>];</a:t>
            </a:r>
            <a:r>
              <a:rPr lang="ru-RU" sz="3600" dirty="0" smtClean="0"/>
              <a:t> или тип имя </a:t>
            </a:r>
            <a:r>
              <a:rPr lang="en-US" sz="3600" dirty="0" smtClean="0"/>
              <a:t>[(</a:t>
            </a:r>
            <a:r>
              <a:rPr lang="ru-RU" sz="3600" dirty="0" smtClean="0"/>
              <a:t>значение</a:t>
            </a:r>
            <a:r>
              <a:rPr lang="en-US" sz="3600" dirty="0" smtClean="0"/>
              <a:t>)];</a:t>
            </a:r>
          </a:p>
          <a:p>
            <a:pPr marL="342900"/>
            <a:r>
              <a:rPr lang="ru-RU" sz="3600" dirty="0" smtClean="0"/>
              <a:t>Пример: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</a:t>
            </a:r>
            <a:r>
              <a:rPr lang="en-US" sz="3600" dirty="0" err="1" smtClean="0"/>
              <a:t>int</a:t>
            </a:r>
            <a:r>
              <a:rPr lang="en-US" sz="3600" dirty="0" smtClean="0"/>
              <a:t> </a:t>
            </a:r>
            <a:r>
              <a:rPr lang="en-US" sz="3600" dirty="0" err="1" smtClean="0"/>
              <a:t>i</a:t>
            </a:r>
            <a:r>
              <a:rPr lang="en-US" sz="3600" dirty="0" smtClean="0"/>
              <a:t> = 2;</a:t>
            </a:r>
            <a:r>
              <a:rPr lang="ru-RU" sz="3600" dirty="0" smtClean="0"/>
              <a:t> </a:t>
            </a:r>
            <a:r>
              <a:rPr lang="en-US" sz="3600" dirty="0" smtClean="0"/>
              <a:t>// </a:t>
            </a:r>
            <a:r>
              <a:rPr lang="ru-RU" sz="3600" dirty="0" smtClean="0"/>
              <a:t>определение</a:t>
            </a:r>
          </a:p>
          <a:p>
            <a:pPr marL="342900">
              <a:buFont typeface="Arial" pitchFamily="34" charset="0"/>
              <a:buChar char="•"/>
            </a:pPr>
            <a:r>
              <a:rPr lang="en-US" sz="3600" dirty="0" smtClean="0"/>
              <a:t> extern </a:t>
            </a:r>
            <a:r>
              <a:rPr lang="en-US" sz="3600" dirty="0" err="1" smtClean="0"/>
              <a:t>int</a:t>
            </a:r>
            <a:r>
              <a:rPr lang="en-US" sz="3600" dirty="0" smtClean="0"/>
              <a:t> j;</a:t>
            </a:r>
            <a:r>
              <a:rPr lang="ru-RU" sz="3600" dirty="0" smtClean="0"/>
              <a:t> </a:t>
            </a:r>
            <a:r>
              <a:rPr lang="en-US" sz="3600" dirty="0" smtClean="0"/>
              <a:t>// </a:t>
            </a:r>
            <a:r>
              <a:rPr lang="ru-RU" sz="3600" dirty="0" smtClean="0"/>
              <a:t>описание</a:t>
            </a:r>
            <a:endParaRPr lang="ru-RU" sz="2800" dirty="0" smtClean="0"/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</a:t>
            </a:r>
            <a:r>
              <a:rPr lang="en-US" sz="3600" dirty="0" smtClean="0"/>
              <a:t>char letter = 's';</a:t>
            </a:r>
          </a:p>
          <a:p>
            <a:pPr marL="342900">
              <a:buFont typeface="Arial" pitchFamily="34" charset="0"/>
              <a:buChar char="•"/>
            </a:pPr>
            <a:r>
              <a:rPr lang="en-US" sz="3600" dirty="0" smtClean="0"/>
              <a:t> </a:t>
            </a:r>
            <a:r>
              <a:rPr lang="en-US" sz="3600" dirty="0" err="1" smtClean="0"/>
              <a:t>bool</a:t>
            </a:r>
            <a:r>
              <a:rPr lang="en-US" sz="3600" dirty="0" smtClean="0"/>
              <a:t> </a:t>
            </a:r>
            <a:r>
              <a:rPr lang="en-US" sz="3600" dirty="0" err="1" smtClean="0"/>
              <a:t>isEmpty</a:t>
            </a:r>
            <a:r>
              <a:rPr lang="en-US" sz="3600" dirty="0" smtClean="0"/>
              <a:t> = false;</a:t>
            </a:r>
          </a:p>
          <a:p>
            <a:pPr marL="342900">
              <a:buFont typeface="Arial" pitchFamily="34" charset="0"/>
              <a:buChar char="•"/>
            </a:pPr>
            <a:r>
              <a:rPr lang="en-US" sz="3600" dirty="0" smtClean="0"/>
              <a:t> float number1 = 3.67;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2</a:t>
            </a:r>
            <a:r>
              <a:rPr lang="ru-RU" dirty="0" smtClean="0">
                <a:solidFill>
                  <a:schemeClr val="tx2"/>
                </a:solidFill>
              </a:rPr>
              <a:t>.</a:t>
            </a:r>
            <a:r>
              <a:rPr lang="en-US" dirty="0" smtClean="0">
                <a:solidFill>
                  <a:schemeClr val="tx2"/>
                </a:solidFill>
              </a:rPr>
              <a:t>3</a:t>
            </a:r>
            <a:r>
              <a:rPr lang="ru-RU" dirty="0" smtClean="0">
                <a:solidFill>
                  <a:schemeClr val="tx2"/>
                </a:solidFill>
              </a:rPr>
              <a:t>. Определение и описание переменных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Попов В. С., ИСОТ МГТУ им. Н. Э. Баумана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" y="1524000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/>
              <a:t>Описание является определением, если: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вводит переменную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содержит инициализатор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полностью описывает функцию (включает тело функции)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вводит объединение или структуру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вводит класс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вводит шаблон классов или функций</a:t>
            </a: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2</a:t>
            </a:r>
            <a:r>
              <a:rPr lang="ru-RU" dirty="0" smtClean="0">
                <a:solidFill>
                  <a:schemeClr val="tx2"/>
                </a:solidFill>
              </a:rPr>
              <a:t>.</a:t>
            </a:r>
            <a:r>
              <a:rPr lang="en-US" dirty="0" smtClean="0">
                <a:solidFill>
                  <a:schemeClr val="tx2"/>
                </a:solidFill>
              </a:rPr>
              <a:t>3</a:t>
            </a:r>
            <a:r>
              <a:rPr lang="ru-RU" dirty="0" smtClean="0">
                <a:solidFill>
                  <a:schemeClr val="tx2"/>
                </a:solidFill>
              </a:rPr>
              <a:t>. Определение и описание переменных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Попов В. С., ИСОТ МГТУ им. Н. Э. Баумана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" y="1524000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/>
              <a:t>Описание не является определением, если: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это прототип функции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содержит спецификатор </a:t>
            </a:r>
            <a:r>
              <a:rPr lang="en-US" sz="3600" dirty="0" smtClean="0"/>
              <a:t>extern</a:t>
            </a:r>
          </a:p>
          <a:p>
            <a:pPr marL="342900">
              <a:buFont typeface="Arial" pitchFamily="34" charset="0"/>
              <a:buChar char="•"/>
            </a:pPr>
            <a:r>
              <a:rPr lang="en-US" sz="3600" dirty="0" smtClean="0"/>
              <a:t> </a:t>
            </a:r>
            <a:r>
              <a:rPr lang="ru-RU" sz="3600" dirty="0" smtClean="0"/>
              <a:t>вводит статический компонент класса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вводит имя класса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вводит имя типа (</a:t>
            </a:r>
            <a:r>
              <a:rPr lang="en-US" sz="3600" dirty="0" err="1" smtClean="0"/>
              <a:t>typedef</a:t>
            </a:r>
            <a:r>
              <a:rPr lang="ru-RU" sz="3600" dirty="0" smtClean="0"/>
              <a:t>)</a:t>
            </a:r>
            <a:endParaRPr lang="en-US" sz="3600" dirty="0" smtClean="0"/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вводит прототип шаблона</a:t>
            </a: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2</a:t>
            </a:r>
            <a:r>
              <a:rPr lang="ru-RU" dirty="0" smtClean="0">
                <a:solidFill>
                  <a:schemeClr val="tx2"/>
                </a:solidFill>
              </a:rPr>
              <a:t>.4. Базовые типы данных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Попов В. С., ИСОТ МГТУ им. Н. Э. Баумана</a:t>
            </a:r>
            <a:endParaRPr lang="en-US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533400" y="1397000"/>
          <a:ext cx="7543800" cy="4267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81200"/>
                <a:gridCol w="1981200"/>
                <a:gridCol w="35814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Имя</a:t>
                      </a:r>
                      <a:r>
                        <a:rPr lang="ru-RU" sz="2400" baseline="0" dirty="0" smtClean="0"/>
                        <a:t> типа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Размер, байт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Диапазон (см. </a:t>
                      </a:r>
                      <a:r>
                        <a:rPr lang="en-US" sz="2400" dirty="0" smtClean="0"/>
                        <a:t>limits</a:t>
                      </a:r>
                      <a:r>
                        <a:rPr lang="ru-RU" sz="2400" dirty="0" smtClean="0"/>
                        <a:t>)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bool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{true</a:t>
                      </a:r>
                      <a:r>
                        <a:rPr lang="en-US" sz="2400" smtClean="0"/>
                        <a:t>,</a:t>
                      </a:r>
                      <a:r>
                        <a:rPr lang="en-US" sz="2400" baseline="0" smtClean="0"/>
                        <a:t> false</a:t>
                      </a:r>
                      <a:r>
                        <a:rPr lang="en-US" sz="2400" smtClean="0"/>
                        <a:t>}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char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[CHAR_MIN; CHAR_MAX]</a:t>
                      </a:r>
                      <a:endParaRPr lang="ru-RU" sz="2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short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2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[SHRT_MIN; SHRT_MAX]</a:t>
                      </a:r>
                      <a:endParaRPr lang="ru-RU" sz="2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int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4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[INT_MIN; INT_MAX]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long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4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[LONG_MIN; LONG_MAX]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float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4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[</a:t>
                      </a:r>
                      <a:r>
                        <a:rPr lang="ru-RU" sz="2400" dirty="0" smtClean="0"/>
                        <a:t>-2 147 483 648.0</a:t>
                      </a:r>
                      <a:r>
                        <a:rPr lang="en-US" sz="2400" dirty="0" smtClean="0"/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 smtClean="0"/>
                        <a:t>2 147 483 647.0</a:t>
                      </a:r>
                      <a:r>
                        <a:rPr lang="en-US" sz="2400" dirty="0" smtClean="0"/>
                        <a:t>]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double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8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[</a:t>
                      </a:r>
                      <a:r>
                        <a:rPr lang="ru-RU" sz="2000" dirty="0" smtClean="0"/>
                        <a:t>-9 223 372 036 854 775 808 .0</a:t>
                      </a:r>
                      <a:r>
                        <a:rPr lang="en-US" sz="2000" dirty="0" smtClean="0"/>
                        <a:t>;</a:t>
                      </a:r>
                      <a:br>
                        <a:rPr lang="en-US" sz="2000" dirty="0" smtClean="0"/>
                      </a:br>
                      <a:r>
                        <a:rPr lang="ru-RU" sz="2000" dirty="0" smtClean="0"/>
                        <a:t>9 223 372 036 854 775 807.0</a:t>
                      </a:r>
                      <a:r>
                        <a:rPr lang="en-US" sz="2000" dirty="0" smtClean="0"/>
                        <a:t>]</a:t>
                      </a:r>
                      <a:endParaRPr lang="ru-RU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1187</Words>
  <Application>Microsoft Office PowerPoint</Application>
  <PresentationFormat>Экран (4:3)</PresentationFormat>
  <Paragraphs>201</Paragraphs>
  <Slides>21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Office Theme</vt:lpstr>
      <vt:lpstr>Семинар 1. Лексические основы,  арифметические типы данных, переменные и константы,  операторы,  линейный алгоритм</vt:lpstr>
      <vt:lpstr>2. Арифметические типы данных, переменные и константы</vt:lpstr>
      <vt:lpstr>2.1. Что такое переменная</vt:lpstr>
      <vt:lpstr>2.1. Что такое переменная</vt:lpstr>
      <vt:lpstr>2.2. Классификация типов данных</vt:lpstr>
      <vt:lpstr>2.3. Определение и описание переменных</vt:lpstr>
      <vt:lpstr>2.3. Определение и описание переменных</vt:lpstr>
      <vt:lpstr>2.3. Определение и описание переменных</vt:lpstr>
      <vt:lpstr>2.4. Базовые типы данных</vt:lpstr>
      <vt:lpstr>2.4. Базовые типы данных</vt:lpstr>
      <vt:lpstr>2.4. Базовые типы данных</vt:lpstr>
      <vt:lpstr>2.4. Базовые типы данных</vt:lpstr>
      <vt:lpstr>2.4. Базовые типы данных</vt:lpstr>
      <vt:lpstr>2.4. Базовые типы данных</vt:lpstr>
      <vt:lpstr>2.4. Базовые типы данных</vt:lpstr>
      <vt:lpstr>2.4. Базовые типы данных</vt:lpstr>
      <vt:lpstr>2.4. Базовые типы данных</vt:lpstr>
      <vt:lpstr>2.5. Константы: препроцессорные и именованные</vt:lpstr>
      <vt:lpstr>2.5. Константы: препроцессорные и именованные</vt:lpstr>
      <vt:lpstr>2.5. Константы: препроцессорные и именованные</vt:lpstr>
      <vt:lpstr>2.5. Константы: препроцессорные и именованные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Получение данных люксметра CEM DT-1309 в LabVIEW</dc:title>
  <dc:creator>Admin</dc:creator>
  <cp:lastModifiedBy>Дженгиз</cp:lastModifiedBy>
  <cp:revision>70</cp:revision>
  <dcterms:created xsi:type="dcterms:W3CDTF">2014-12-15T08:53:20Z</dcterms:created>
  <dcterms:modified xsi:type="dcterms:W3CDTF">2015-02-10T14:31:00Z</dcterms:modified>
</cp:coreProperties>
</file>