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2" r:id="rId20"/>
    <p:sldId id="281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97" autoAdjust="0"/>
    <p:restoredTop sz="94660"/>
  </p:normalViewPr>
  <p:slideViewPr>
    <p:cSldViewPr>
      <p:cViewPr>
        <p:scale>
          <a:sx n="68" d="100"/>
          <a:sy n="68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17.11.2016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ath.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1.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Лексические основы,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арифметические типы данных, переменные и константы,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операции, </a:t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линейный алгоритм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сдвига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35299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/>
                <a:gridCol w="7239000"/>
              </a:tblGrid>
              <a:tr h="695325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&lt;&lt;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Сдвиг</a:t>
                      </a:r>
                      <a:r>
                        <a:rPr lang="ru-RU" sz="3600" b="0" baseline="0" dirty="0" smtClean="0"/>
                        <a:t> влево двоичного представления значения левого операнда на кол-во разрядов, равного значению правого целочисленного операнда</a:t>
                      </a:r>
                      <a:endParaRPr lang="ru-RU" sz="3600" b="0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&gt;&gt;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Сдвиг вправо</a:t>
                      </a:r>
                      <a:endParaRPr lang="ru-RU" sz="3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сдвига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4 &lt;&lt; 1 равняется 8</a:t>
            </a:r>
          </a:p>
          <a:p>
            <a:pPr marL="342900"/>
            <a:r>
              <a:rPr lang="ru-RU" sz="3600" dirty="0" smtClean="0"/>
              <a:t>(4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=100</a:t>
            </a:r>
            <a:r>
              <a:rPr lang="ru-RU" sz="3600" baseline="-25000" dirty="0" smtClean="0"/>
              <a:t>2</a:t>
            </a:r>
            <a:r>
              <a:rPr lang="ru-RU" sz="3600" dirty="0" smtClean="0"/>
              <a:t>, 8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=1000</a:t>
            </a:r>
            <a:r>
              <a:rPr lang="ru-RU" sz="3600" baseline="-25000" dirty="0" smtClean="0"/>
              <a:t>2</a:t>
            </a:r>
            <a:r>
              <a:rPr lang="ru-RU" sz="3600" dirty="0" smtClean="0"/>
              <a:t>)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10 &gt;&gt; 2 равняется 2</a:t>
            </a:r>
          </a:p>
          <a:p>
            <a:pPr marL="342900"/>
            <a:r>
              <a:rPr lang="ru-RU" sz="3600" dirty="0" smtClean="0"/>
              <a:t>(10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=1010</a:t>
            </a:r>
            <a:r>
              <a:rPr lang="ru-RU" sz="3600" baseline="-25000" dirty="0" smtClean="0"/>
              <a:t>2</a:t>
            </a:r>
            <a:r>
              <a:rPr lang="ru-RU" sz="3600" dirty="0" smtClean="0"/>
              <a:t>, 2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=10</a:t>
            </a:r>
            <a:r>
              <a:rPr lang="ru-RU" sz="3600" baseline="-25000" dirty="0" smtClean="0"/>
              <a:t>2</a:t>
            </a:r>
            <a:r>
              <a:rPr lang="ru-RU" sz="3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сравнения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39820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0500"/>
                <a:gridCol w="4000500"/>
              </a:tblGrid>
              <a:tr h="391339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==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Равно</a:t>
                      </a:r>
                      <a:endParaRPr lang="ru-RU" sz="36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!=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Не</a:t>
                      </a:r>
                      <a:r>
                        <a:rPr lang="ru-RU" sz="3600" b="0" baseline="0" dirty="0" smtClean="0"/>
                        <a:t> равно</a:t>
                      </a:r>
                      <a:endParaRPr lang="ru-RU" sz="36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&gt;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Больше</a:t>
                      </a:r>
                      <a:endParaRPr lang="ru-RU" sz="36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&lt;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Меньше</a:t>
                      </a:r>
                      <a:endParaRPr lang="ru-RU" sz="36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&gt;=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Больше</a:t>
                      </a:r>
                      <a:r>
                        <a:rPr lang="ru-RU" sz="3600" b="0" baseline="0" dirty="0" smtClean="0"/>
                        <a:t> или равно</a:t>
                      </a:r>
                      <a:endParaRPr lang="ru-RU" sz="36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&lt;=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Меньше или равно</a:t>
                      </a:r>
                      <a:endParaRPr lang="ru-RU" sz="3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Аддитивные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 marL="342900"/>
            <a:r>
              <a:rPr lang="en-US" sz="2400" dirty="0" smtClean="0"/>
              <a:t>using namespace std;</a:t>
            </a:r>
          </a:p>
          <a:p>
            <a:pPr marL="342900"/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 marL="342900"/>
            <a:r>
              <a:rPr lang="en-US" sz="2400" dirty="0" smtClean="0"/>
              <a:t>{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8;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"1 == 2 is " &lt;&lt; (1 == 2)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"-100 &lt; 100 is " &lt;&lt; (-100 &lt; 100)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  </a:t>
            </a:r>
          </a:p>
          <a:p>
            <a:pPr marL="342900"/>
            <a:r>
              <a:rPr lang="en-US" sz="2400" dirty="0" smtClean="0"/>
              <a:t>   return 0;</a:t>
            </a:r>
          </a:p>
          <a:p>
            <a:pPr marL="342900"/>
            <a:r>
              <a:rPr lang="en-US" sz="2400" dirty="0" smtClean="0"/>
              <a:t>}</a:t>
            </a:r>
            <a:endParaRPr lang="ru-RU" sz="2400" dirty="0" smtClean="0"/>
          </a:p>
          <a:p>
            <a:pPr marL="342900"/>
            <a:endParaRPr lang="ru-RU" sz="2400" dirty="0" smtClean="0"/>
          </a:p>
          <a:p>
            <a:pPr marL="342900"/>
            <a:r>
              <a:rPr lang="ru-RU" sz="2400" dirty="0" smtClean="0"/>
              <a:t>Вывод:</a:t>
            </a:r>
          </a:p>
          <a:p>
            <a:pPr marL="342900"/>
            <a:r>
              <a:rPr lang="nl-NL" sz="2400" dirty="0" smtClean="0"/>
              <a:t>1 == 2 is 0 </a:t>
            </a:r>
            <a:endParaRPr lang="ru-RU" sz="2400" dirty="0" smtClean="0"/>
          </a:p>
          <a:p>
            <a:pPr marL="342900"/>
            <a:r>
              <a:rPr lang="nl-NL" sz="2400" dirty="0" smtClean="0"/>
              <a:t>-100 &lt; 100 is 1</a:t>
            </a:r>
            <a:endParaRPr lang="ru-RU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Логические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48049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0500"/>
                <a:gridCol w="4000500"/>
              </a:tblGrid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&amp;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Поразрядная</a:t>
                      </a:r>
                      <a:r>
                        <a:rPr lang="ru-RU" sz="2400" b="0" baseline="0" dirty="0" smtClean="0"/>
                        <a:t> конъюнкция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|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Поразрядная</a:t>
                      </a:r>
                      <a:r>
                        <a:rPr lang="ru-RU" sz="2400" b="0" baseline="0" dirty="0" smtClean="0"/>
                        <a:t> дизъюнкция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^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Поразрядное исключающее или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~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Поразрядное</a:t>
                      </a:r>
                      <a:r>
                        <a:rPr lang="ru-RU" sz="2400" b="0" baseline="0" dirty="0" smtClean="0"/>
                        <a:t> отрицание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!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Логическое</a:t>
                      </a:r>
                      <a:r>
                        <a:rPr lang="ru-RU" sz="2400" b="0" baseline="0" dirty="0" smtClean="0"/>
                        <a:t> отрицание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&amp;&amp;</a:t>
                      </a:r>
                      <a:endParaRPr lang="ru-RU" sz="3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Конъюнкция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||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Дизъюнкция</a:t>
                      </a:r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Операция присваивания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Оператор присваивания 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записывается как «=».</a:t>
            </a:r>
          </a:p>
          <a:p>
            <a:pPr marL="342900"/>
            <a:r>
              <a:rPr lang="ru-RU" sz="3600" dirty="0" smtClean="0"/>
              <a:t>Операция присваивания выполняется справа налево.</a:t>
            </a:r>
            <a:endParaRPr lang="en-US" sz="2400" dirty="0" smtClean="0"/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Операция присваивания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 Обмен значений двух переменных без участия третьей:</a:t>
            </a:r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a = 10;</a:t>
            </a:r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b = 3;</a:t>
            </a:r>
          </a:p>
          <a:p>
            <a:pPr lvl="1"/>
            <a:r>
              <a:rPr lang="en-US" sz="2400" dirty="0" smtClean="0"/>
              <a:t>a = a + b;</a:t>
            </a:r>
          </a:p>
          <a:p>
            <a:pPr lvl="1"/>
            <a:r>
              <a:rPr lang="en-US" sz="2400" dirty="0" smtClean="0"/>
              <a:t>b = a - b;</a:t>
            </a:r>
          </a:p>
          <a:p>
            <a:pPr lvl="1"/>
            <a:r>
              <a:rPr lang="en-US" sz="2400" dirty="0" smtClean="0"/>
              <a:t>a = a - b;</a:t>
            </a:r>
          </a:p>
          <a:p>
            <a:pPr lvl="1"/>
            <a:r>
              <a:rPr lang="en-US" sz="2400" dirty="0" err="1" smtClean="0"/>
              <a:t>cout</a:t>
            </a:r>
            <a:r>
              <a:rPr lang="en-US" sz="2400" dirty="0" smtClean="0"/>
              <a:t> &lt;&lt; "a = " &lt;&lt; a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r>
              <a:rPr lang="en-US" sz="2400" dirty="0" smtClean="0"/>
              <a:t>// a = 3</a:t>
            </a:r>
          </a:p>
          <a:p>
            <a:pPr lvl="1"/>
            <a:r>
              <a:rPr lang="en-US" sz="2400" dirty="0" err="1" smtClean="0"/>
              <a:t>cout</a:t>
            </a:r>
            <a:r>
              <a:rPr lang="en-US" sz="2400" dirty="0" smtClean="0"/>
              <a:t> &lt;&lt; "b = " &lt;&lt; b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// b = 10</a:t>
            </a:r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Операция присваивания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46574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7010400"/>
              </a:tblGrid>
              <a:tr h="391339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*=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*=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* b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/=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/=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/ b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%=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%=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% b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+=</a:t>
                      </a:r>
                      <a:endParaRPr lang="ru-RU" sz="3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a +=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+ b</a:t>
                      </a:r>
                      <a:endParaRPr lang="ru-RU" sz="2400" b="0" dirty="0" smtClean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-=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-=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- b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&lt;&lt;=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a &lt;&lt;=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&lt;&lt; b</a:t>
                      </a:r>
                      <a:endParaRPr lang="ru-RU" sz="2400" b="0" dirty="0" smtClean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&gt;&gt;=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a &gt;&gt;=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&gt;&gt; b</a:t>
                      </a:r>
                      <a:endParaRPr lang="ru-RU" sz="2400" b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Операция присваивания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447800"/>
          <a:ext cx="8001000" cy="195562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7010400"/>
              </a:tblGrid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&amp;=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&amp;=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&amp; b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|=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|=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| b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^=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^=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^ b</a:t>
                      </a:r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приведения типов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447800"/>
          <a:ext cx="800100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14600"/>
                <a:gridCol w="5486400"/>
              </a:tblGrid>
              <a:tr h="391339"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(тип)операнд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Унаследована</a:t>
                      </a:r>
                      <a:r>
                        <a:rPr lang="ru-RU" sz="2400" b="0" baseline="0" dirty="0" smtClean="0"/>
                        <a:t> из языка Си.  Не изменяя самого операнда, операция преобразует его значение к типу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тип(операнд)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Функцио</a:t>
                      </a:r>
                      <a:r>
                        <a:rPr lang="ru-RU" sz="2400" b="0" baseline="0" dirty="0" smtClean="0"/>
                        <a:t>нальная форма преобразования типа. Может использоваться только в тех случаях, когда тип  имеет несоставное наименование.</a:t>
                      </a:r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66707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3600" dirty="0" err="1" smtClean="0"/>
              <a:t>int</a:t>
            </a:r>
            <a:r>
              <a:rPr lang="en-US" sz="3600" dirty="0" smtClean="0"/>
              <a:t>(true) </a:t>
            </a:r>
            <a:r>
              <a:rPr lang="ru-RU" sz="3600" dirty="0" smtClean="0"/>
              <a:t>эквивалентно 1</a:t>
            </a:r>
          </a:p>
          <a:p>
            <a:pPr marL="342900"/>
            <a:r>
              <a:rPr lang="en-US" sz="3600" dirty="0" err="1" smtClean="0"/>
              <a:t>bool</a:t>
            </a:r>
            <a:r>
              <a:rPr lang="en-US" sz="3600" dirty="0" smtClean="0"/>
              <a:t>(2) </a:t>
            </a:r>
            <a:r>
              <a:rPr lang="ru-RU" sz="3600" dirty="0" smtClean="0"/>
              <a:t>эквивалентно </a:t>
            </a:r>
            <a:r>
              <a:rPr lang="en-US" sz="3600" dirty="0" smtClean="0"/>
              <a:t>true</a:t>
            </a:r>
          </a:p>
          <a:p>
            <a:pPr marL="342900"/>
            <a:r>
              <a:rPr lang="en-US" sz="3600" dirty="0" smtClean="0"/>
              <a:t>char(51) </a:t>
            </a:r>
            <a:r>
              <a:rPr lang="ru-RU" sz="3600" dirty="0" smtClean="0"/>
              <a:t>эквивалентно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Операции,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линейный алгоритм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 smtClean="0"/>
              <a:t> Классификация операций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Описание операций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Математические функции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Линейный алгоритм</a:t>
            </a: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приведения типов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447800"/>
          <a:ext cx="8001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1800"/>
                <a:gridCol w="5029200"/>
              </a:tblGrid>
              <a:tr h="391339"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dynamic_cast</a:t>
                      </a:r>
                      <a:r>
                        <a:rPr lang="en-US" sz="2400" b="0" baseline="0" dirty="0" smtClean="0"/>
                        <a:t>&lt;</a:t>
                      </a:r>
                      <a:r>
                        <a:rPr lang="ru-RU" sz="2400" b="0" baseline="0" dirty="0" smtClean="0"/>
                        <a:t>тип</a:t>
                      </a:r>
                      <a:r>
                        <a:rPr lang="en-US" sz="2400" b="0" baseline="0" dirty="0" smtClean="0"/>
                        <a:t>&gt;</a:t>
                      </a:r>
                      <a:br>
                        <a:rPr lang="en-US" sz="2400" b="0" baseline="0" dirty="0" smtClean="0"/>
                      </a:br>
                      <a:r>
                        <a:rPr lang="ru-RU" sz="2400" b="0" baseline="0" dirty="0" smtClean="0"/>
                        <a:t>(выражение)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Приведение</a:t>
                      </a:r>
                      <a:r>
                        <a:rPr lang="ru-RU" sz="2400" b="0" baseline="0" dirty="0" smtClean="0"/>
                        <a:t> типов с проверкой допустимости приведения во время выполнения программы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static_cast</a:t>
                      </a:r>
                      <a:r>
                        <a:rPr lang="en-US" sz="2400" b="0" baseline="0" dirty="0" smtClean="0"/>
                        <a:t>&lt;</a:t>
                      </a:r>
                      <a:r>
                        <a:rPr lang="ru-RU" sz="2400" b="0" baseline="0" dirty="0" smtClean="0"/>
                        <a:t>тип</a:t>
                      </a:r>
                      <a:r>
                        <a:rPr lang="en-US" sz="2400" b="0" baseline="0" dirty="0" smtClean="0"/>
                        <a:t>&gt;</a:t>
                      </a:r>
                      <a:br>
                        <a:rPr lang="en-US" sz="2400" b="0" baseline="0" dirty="0" smtClean="0"/>
                      </a:br>
                      <a:r>
                        <a:rPr lang="ru-RU" sz="2400" b="0" baseline="0" dirty="0" smtClean="0"/>
                        <a:t>(выражение)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Эквивалентно тип(выражение) для базовых классов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reinterpret_cast</a:t>
                      </a:r>
                      <a:r>
                        <a:rPr lang="en-US" sz="2400" b="0" baseline="0" dirty="0" smtClean="0"/>
                        <a:t>&lt;</a:t>
                      </a:r>
                      <a:r>
                        <a:rPr lang="ru-RU" sz="2400" b="0" baseline="0" dirty="0" smtClean="0"/>
                        <a:t>тип</a:t>
                      </a:r>
                      <a:r>
                        <a:rPr lang="en-US" sz="2400" b="0" baseline="0" dirty="0" smtClean="0"/>
                        <a:t>&gt;</a:t>
                      </a:r>
                      <a:br>
                        <a:rPr lang="en-US" sz="2400" b="0" baseline="0" dirty="0" smtClean="0"/>
                      </a:br>
                      <a:r>
                        <a:rPr lang="ru-RU" sz="2400" b="0" baseline="0" dirty="0" smtClean="0"/>
                        <a:t>(выражение)</a:t>
                      </a:r>
                      <a:endParaRPr lang="ru-RU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Приведение</a:t>
                      </a:r>
                      <a:r>
                        <a:rPr lang="ru-RU" sz="2400" b="0" baseline="0" dirty="0" smtClean="0"/>
                        <a:t> типов без проверки допустимости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const_cast</a:t>
                      </a:r>
                      <a:r>
                        <a:rPr lang="en-US" sz="2400" b="0" baseline="0" dirty="0" smtClean="0"/>
                        <a:t>&lt;</a:t>
                      </a:r>
                      <a:r>
                        <a:rPr lang="ru-RU" sz="2400" b="0" baseline="0" dirty="0" smtClean="0"/>
                        <a:t>тип</a:t>
                      </a:r>
                      <a:r>
                        <a:rPr lang="en-US" sz="2400" b="0" baseline="0" dirty="0" smtClean="0"/>
                        <a:t>&gt;</a:t>
                      </a:r>
                      <a:br>
                        <a:rPr lang="en-US" sz="2400" b="0" baseline="0" dirty="0" smtClean="0"/>
                      </a:br>
                      <a:r>
                        <a:rPr lang="ru-RU" sz="2400" b="0" baseline="0" dirty="0" smtClean="0"/>
                        <a:t>(выражение)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Аннулирует</a:t>
                      </a:r>
                      <a:r>
                        <a:rPr lang="ru-RU" sz="2400" b="0" baseline="0" dirty="0" smtClean="0"/>
                        <a:t> действие модификатора </a:t>
                      </a:r>
                      <a:r>
                        <a:rPr lang="en-US" sz="2400" b="0" baseline="0" dirty="0" smtClean="0"/>
                        <a:t>const</a:t>
                      </a:r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Математические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Для использования математических функций необходимо подключить библиотеку </a:t>
            </a:r>
            <a:r>
              <a:rPr lang="en-US" sz="3600" dirty="0" err="1" smtClean="0"/>
              <a:t>math.h</a:t>
            </a:r>
            <a:r>
              <a:rPr lang="en-US" sz="3600" dirty="0" smtClean="0"/>
              <a:t>: include &lt;</a:t>
            </a:r>
            <a:r>
              <a:rPr lang="en-US" sz="3600" dirty="0" err="1" smtClean="0"/>
              <a:t>math.h</a:t>
            </a:r>
            <a:r>
              <a:rPr lang="en-US" sz="3600" dirty="0" smtClean="0"/>
              <a:t>&gt;</a:t>
            </a:r>
          </a:p>
          <a:p>
            <a:pPr marL="342900"/>
            <a:endParaRPr lang="en-US" sz="3600" dirty="0" smtClean="0"/>
          </a:p>
          <a:p>
            <a:pPr marL="342900"/>
            <a:r>
              <a:rPr lang="en-US" sz="3600" dirty="0" smtClean="0">
                <a:hlinkClick r:id="rId3"/>
              </a:rPr>
              <a:t>https://ru.wikipedia.org/wiki/Math.h</a:t>
            </a:r>
            <a:r>
              <a:rPr lang="en-US" sz="3600" dirty="0" smtClean="0"/>
              <a:t> </a:t>
            </a:r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Математические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37465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7010400"/>
              </a:tblGrid>
              <a:tr h="2007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Возвращает абсолютную величину целого числа</a:t>
                      </a:r>
                    </a:p>
                  </a:txBody>
                  <a:tcPr marL="9525" marR="9525" marT="9525" marB="0" anchor="b"/>
                </a:tc>
              </a:tr>
              <a:tr h="2007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арккосинус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арксинус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арктангенс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арктангенс с двумя параметрами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округление до ближайшего большего целого числа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косинус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random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выводит случайное число от 0 до аргумента функции.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вычисление экспоненты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абсолютная величина (числа с плавающей точкой)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округление до ближайшего меньшего целого числа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Математические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685800" y="1489710"/>
          <a:ext cx="8001000" cy="4975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7010400"/>
              </a:tblGrid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fmod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вычисление остатка от деления нацело для чисел с плавающей точкой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разбивает число с плавающей точкой на мантиссу и показатель степени.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ldexp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умножение числа с плавающей точкой на целую степень двух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натуральный логарифм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логарифм по основанию 10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modf(x,p)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извлекает целую и дробную части (с учетом знака) из числа с плавающей точкой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pow(x,y)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результат возведения x в степень y, xy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гиперболический 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квадратный корень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тангенс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гиперболический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тангенс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3.4. Линейный алгоритм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13716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Линейный алгоритм – тип алгоритма, в котором действия выполняются однократно в заданном порядке</a:t>
            </a:r>
            <a:endParaRPr lang="en-US" sz="3600" dirty="0" smtClean="0"/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3.4. Линейный алгоритм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137160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000" dirty="0" smtClean="0"/>
              <a:t>Пример. Вычисление площади и периметра квадрата по известной длине.</a:t>
            </a:r>
          </a:p>
          <a:p>
            <a:pPr marL="342900"/>
            <a:r>
              <a:rPr lang="en-US" sz="2000" dirty="0" smtClean="0"/>
              <a:t>#include "</a:t>
            </a:r>
            <a:r>
              <a:rPr lang="en-US" sz="2000" dirty="0" err="1" smtClean="0"/>
              <a:t>stdafx.h</a:t>
            </a:r>
            <a:r>
              <a:rPr lang="en-US" sz="2000" dirty="0" smtClean="0"/>
              <a:t>"</a:t>
            </a:r>
          </a:p>
          <a:p>
            <a:pPr marL="342900"/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marL="342900"/>
            <a:r>
              <a:rPr lang="en-US" sz="2000" dirty="0" smtClean="0"/>
              <a:t>#include &lt;</a:t>
            </a:r>
            <a:r>
              <a:rPr lang="en-US" sz="2000" dirty="0" err="1" smtClean="0"/>
              <a:t>math.h</a:t>
            </a:r>
            <a:r>
              <a:rPr lang="en-US" sz="2000" dirty="0" smtClean="0"/>
              <a:t>&gt;</a:t>
            </a:r>
          </a:p>
          <a:p>
            <a:pPr marL="342900"/>
            <a:r>
              <a:rPr lang="en-US" sz="2000" dirty="0" smtClean="0"/>
              <a:t>using namespace std;</a:t>
            </a:r>
          </a:p>
          <a:p>
            <a:pPr marL="342900"/>
            <a:r>
              <a:rPr lang="en-US" sz="2000" dirty="0" err="1" smtClean="0"/>
              <a:t>int</a:t>
            </a:r>
            <a:r>
              <a:rPr lang="en-US" sz="2000" dirty="0" smtClean="0"/>
              <a:t> _</a:t>
            </a:r>
            <a:r>
              <a:rPr lang="en-US" sz="2000" dirty="0" err="1" smtClean="0"/>
              <a:t>tmain</a:t>
            </a:r>
            <a:r>
              <a:rPr lang="en-US" sz="2000" dirty="0" smtClean="0"/>
              <a:t>()</a:t>
            </a:r>
          </a:p>
          <a:p>
            <a:pPr marL="342900"/>
            <a:r>
              <a:rPr lang="en-US" sz="2000" dirty="0" smtClean="0"/>
              <a:t>{</a:t>
            </a:r>
          </a:p>
          <a:p>
            <a:pPr marL="342900"/>
            <a:r>
              <a:rPr lang="en-US" sz="2000" dirty="0" smtClean="0"/>
              <a:t>	float dl, s;</a:t>
            </a:r>
          </a:p>
          <a:p>
            <a:pPr marL="342900"/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"Enter the length of side:"; // </a:t>
            </a:r>
            <a:r>
              <a:rPr lang="ru-RU" sz="2000" dirty="0" smtClean="0"/>
              <a:t>Вывод литеральной строки</a:t>
            </a:r>
            <a:endParaRPr lang="en-US" sz="2000" dirty="0" smtClean="0"/>
          </a:p>
          <a:p>
            <a:pPr marL="342900"/>
            <a:r>
              <a:rPr lang="en-US" sz="2000" dirty="0" smtClean="0"/>
              <a:t>	</a:t>
            </a:r>
            <a:r>
              <a:rPr lang="en-US" sz="2000" dirty="0" err="1" smtClean="0"/>
              <a:t>cin</a:t>
            </a:r>
            <a:r>
              <a:rPr lang="en-US" sz="2000" dirty="0" smtClean="0"/>
              <a:t> &gt;&gt; dl;</a:t>
            </a:r>
            <a:r>
              <a:rPr lang="ru-RU" sz="2000" dirty="0" smtClean="0"/>
              <a:t> </a:t>
            </a:r>
            <a:r>
              <a:rPr lang="en-US" sz="2000" dirty="0" smtClean="0"/>
              <a:t>// </a:t>
            </a:r>
            <a:r>
              <a:rPr lang="ru-RU" sz="2000" dirty="0" smtClean="0"/>
              <a:t>Ввод</a:t>
            </a:r>
            <a:endParaRPr lang="en-US" sz="2000" dirty="0" smtClean="0"/>
          </a:p>
          <a:p>
            <a:pPr marL="342900"/>
            <a:r>
              <a:rPr lang="en-US" sz="2000" dirty="0" smtClean="0"/>
              <a:t>	s = </a:t>
            </a:r>
            <a:r>
              <a:rPr lang="en-US" sz="2000" dirty="0" err="1" smtClean="0"/>
              <a:t>pow</a:t>
            </a:r>
            <a:r>
              <a:rPr lang="en-US" sz="2000" dirty="0" smtClean="0"/>
              <a:t>(dl, 2);</a:t>
            </a:r>
            <a:r>
              <a:rPr lang="ru-RU" sz="2000" dirty="0" smtClean="0"/>
              <a:t> </a:t>
            </a:r>
            <a:r>
              <a:rPr lang="en-US" sz="2000" dirty="0" smtClean="0"/>
              <a:t>// </a:t>
            </a:r>
            <a:r>
              <a:rPr lang="ru-RU" sz="2000" dirty="0" smtClean="0"/>
              <a:t>Вызов функции </a:t>
            </a:r>
            <a:r>
              <a:rPr lang="en-US" sz="2000" dirty="0" err="1" smtClean="0"/>
              <a:t>pow</a:t>
            </a:r>
            <a:endParaRPr lang="en-US" sz="2000" dirty="0" smtClean="0"/>
          </a:p>
          <a:p>
            <a:pPr marL="342900"/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"s = " &lt;&lt; s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 // </a:t>
            </a:r>
            <a:r>
              <a:rPr lang="ru-RU" sz="2000" dirty="0" smtClean="0"/>
              <a:t>Вывод строки</a:t>
            </a:r>
            <a:r>
              <a:rPr lang="en-US" sz="2000" dirty="0" smtClean="0"/>
              <a:t> "s =" ,</a:t>
            </a:r>
            <a:r>
              <a:rPr lang="ru-RU" sz="2000" dirty="0" smtClean="0"/>
              <a:t> значения </a:t>
            </a:r>
            <a:r>
              <a:rPr lang="en-US" sz="2000" dirty="0" smtClean="0"/>
              <a:t>s, </a:t>
            </a:r>
            <a:r>
              <a:rPr lang="ru-RU" sz="2000" dirty="0" smtClean="0"/>
              <a:t>кон. стр.</a:t>
            </a:r>
            <a:endParaRPr lang="en-US" sz="2000" dirty="0" smtClean="0"/>
          </a:p>
          <a:p>
            <a:pPr marL="342900"/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"p = " &lt;&lt; dl * 4;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marL="342900"/>
            <a:r>
              <a:rPr lang="en-US" sz="2000" dirty="0" smtClean="0"/>
              <a:t>	return 0;</a:t>
            </a:r>
          </a:p>
          <a:p>
            <a:pPr marL="342900"/>
            <a:r>
              <a:rPr lang="en-US" sz="2000" dirty="0" smtClean="0"/>
              <a:t>}</a:t>
            </a:r>
          </a:p>
          <a:p>
            <a:pPr marL="342900"/>
            <a:endParaRPr lang="en-US" sz="3600" dirty="0" smtClean="0"/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3.4. Линейный алгоритм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137160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000" dirty="0" smtClean="0"/>
              <a:t>Задания.</a:t>
            </a:r>
          </a:p>
          <a:p>
            <a:pPr marL="800100" indent="-457200">
              <a:buFontTx/>
              <a:buAutoNum type="arabicPeriod"/>
            </a:pPr>
            <a:r>
              <a:rPr lang="ru-RU" sz="2000" dirty="0" smtClean="0"/>
              <a:t>Нарисовать прямоугольник из звёздочек в </a:t>
            </a:r>
            <a:r>
              <a:rPr lang="ru-RU" sz="2000" smtClean="0"/>
              <a:t>консоли.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Вычислить по известному радиусу площадь круга и длину окружности.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Пользователь вводит два числа. Оба числа не являются нулём. Вывести их сумму, разность, произведение, частное.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Пользователь вводит число. Вывести на экран квадрат, куб и четвёртую степень этого числа.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Пользователь вводит количество секунд, прошедшее с некоторого момента. Вывести на экран это количество времени в формате: дни часы минуты секунды.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Банкомат имеет купюры достоинством 5000, 1000, 500, 100 руб. Пользователь банкомата вводит сумму, кратную 100 руб. Пользователь банкомата должен получить минимальное количество купюр. Подсказка: использовать целочисленное деление и получение остатка от целочисленного деления.</a:t>
            </a:r>
            <a:endParaRPr lang="en-US" sz="2000" dirty="0" smtClean="0"/>
          </a:p>
          <a:p>
            <a:pPr marL="342900"/>
            <a:endParaRPr lang="en-US" sz="3600" dirty="0" smtClean="0"/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3.1. Классификация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По количеству операндов, операции: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унарные (операнд один), которые, в свою очередь, по порядку записи операнда и операции делятся на:</a:t>
            </a:r>
          </a:p>
          <a:p>
            <a:pPr marL="800100" lvl="1">
              <a:buFont typeface="Arial" pitchFamily="34" charset="0"/>
              <a:buChar char="•"/>
            </a:pPr>
            <a:r>
              <a:rPr lang="ru-RU" sz="3600" dirty="0" smtClean="0"/>
              <a:t> префиксные</a:t>
            </a:r>
          </a:p>
          <a:p>
            <a:pPr marL="800100" lvl="1">
              <a:buFont typeface="Arial" pitchFamily="34" charset="0"/>
              <a:buChar char="•"/>
            </a:pPr>
            <a:r>
              <a:rPr lang="ru-RU" sz="3600" dirty="0" smtClean="0"/>
              <a:t> постфиксные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бинарные (два операнда</a:t>
            </a:r>
            <a:r>
              <a:rPr lang="ru-RU" sz="3600" dirty="0" smtClean="0"/>
              <a:t>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smtClean="0"/>
              <a:t>тернарные (три операнда)</a:t>
            </a:r>
            <a:endParaRPr lang="ru-RU" sz="3600" dirty="0" smtClean="0"/>
          </a:p>
          <a:p>
            <a:pPr marL="342900"/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3.1. Классификация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По назначению, операции: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аддитивные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мультипликативные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сдвига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сравнения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логические поразрядные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логические бинарные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присваивания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тернарная операция</a:t>
            </a:r>
          </a:p>
          <a:p>
            <a:pPr marL="342900"/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3.1. Классификация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По назначению, операции: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приведения типов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доступа к компонентам объектов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генерации исключения</a:t>
            </a:r>
            <a:r>
              <a:rPr lang="en-US" sz="3600" dirty="0" smtClean="0"/>
              <a:t> (throw)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вычисления размера объекта (</a:t>
            </a:r>
            <a:r>
              <a:rPr lang="en-US" sz="3600" dirty="0" err="1" smtClean="0"/>
              <a:t>sizeof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идентификации типа (</a:t>
            </a:r>
            <a:r>
              <a:rPr lang="en-US" sz="3600" dirty="0" err="1" smtClean="0"/>
              <a:t>typeid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выделения</a:t>
            </a:r>
            <a:r>
              <a:rPr lang="en-US" sz="3600" dirty="0" smtClean="0"/>
              <a:t>/</a:t>
            </a:r>
            <a:r>
              <a:rPr lang="ru-RU" sz="3600" dirty="0" smtClean="0"/>
              <a:t>освобождения памяти (</a:t>
            </a:r>
            <a:r>
              <a:rPr lang="en-US" sz="3600" dirty="0" smtClean="0"/>
              <a:t>new/delete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запятая</a:t>
            </a:r>
          </a:p>
          <a:p>
            <a:pPr marL="342900"/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Аддитивные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унарный инкремент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унарный декремент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унарный плюс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унарный минус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бинарный плюс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бинарный минус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Аддитивные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 marL="342900"/>
            <a:r>
              <a:rPr lang="en-US" sz="2400" dirty="0" smtClean="0"/>
              <a:t>using namespace std;</a:t>
            </a:r>
          </a:p>
          <a:p>
            <a:pPr marL="342900"/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 marL="342900"/>
            <a:r>
              <a:rPr lang="en-US" sz="2400" dirty="0" smtClean="0"/>
              <a:t>{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</a:t>
            </a:r>
            <a:r>
              <a:rPr lang="en-US" sz="2400" dirty="0" smtClean="0"/>
              <a:t>++ = "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++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"++</a:t>
            </a:r>
            <a:r>
              <a:rPr lang="en-US" sz="2400" dirty="0" err="1" smtClean="0"/>
              <a:t>i</a:t>
            </a:r>
            <a:r>
              <a:rPr lang="en-US" sz="2400" dirty="0" smtClean="0"/>
              <a:t> = " &lt;&lt; ++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i+i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i+i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</a:t>
            </a:r>
            <a:r>
              <a:rPr lang="en-US" sz="2400" dirty="0" smtClean="0"/>
              <a:t>-- = "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--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"--</a:t>
            </a:r>
            <a:r>
              <a:rPr lang="en-US" sz="2400" dirty="0" err="1" smtClean="0"/>
              <a:t>i</a:t>
            </a:r>
            <a:r>
              <a:rPr lang="en-US" sz="2400" dirty="0" smtClean="0"/>
              <a:t> = " &lt;&lt; --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return 0;</a:t>
            </a:r>
          </a:p>
          <a:p>
            <a:pPr marL="342900"/>
            <a:r>
              <a:rPr lang="en-US" sz="2400" dirty="0" smtClean="0"/>
              <a:t>}</a:t>
            </a:r>
            <a:endParaRPr lang="ru-RU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Аддитивные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Вывод:</a:t>
            </a:r>
          </a:p>
          <a:p>
            <a:r>
              <a:rPr lang="nn-NO" sz="2400" dirty="0" smtClean="0"/>
              <a:t>i = 0 </a:t>
            </a:r>
            <a:endParaRPr lang="ru-RU" sz="2400" dirty="0" smtClean="0"/>
          </a:p>
          <a:p>
            <a:r>
              <a:rPr lang="nn-NO" sz="2400" dirty="0" smtClean="0"/>
              <a:t>i++ = 0 </a:t>
            </a:r>
            <a:endParaRPr lang="ru-RU" sz="2400" dirty="0" smtClean="0"/>
          </a:p>
          <a:p>
            <a:r>
              <a:rPr lang="nn-NO" sz="2400" dirty="0" smtClean="0"/>
              <a:t>++i = 2 </a:t>
            </a:r>
            <a:endParaRPr lang="ru-RU" sz="2400" dirty="0" smtClean="0"/>
          </a:p>
          <a:p>
            <a:r>
              <a:rPr lang="nn-NO" sz="2400" dirty="0" smtClean="0"/>
              <a:t>i+i = 4 </a:t>
            </a:r>
            <a:endParaRPr lang="ru-RU" sz="2400" dirty="0" smtClean="0"/>
          </a:p>
          <a:p>
            <a:r>
              <a:rPr lang="nn-NO" sz="2400" dirty="0" smtClean="0"/>
              <a:t>i-- = 2 </a:t>
            </a:r>
            <a:endParaRPr lang="ru-RU" sz="2400" dirty="0" smtClean="0"/>
          </a:p>
          <a:p>
            <a:r>
              <a:rPr lang="nn-NO" sz="2400" dirty="0" smtClean="0"/>
              <a:t>--i = 0 </a:t>
            </a:r>
            <a:endParaRPr lang="ru-RU" sz="2400" dirty="0" smtClean="0"/>
          </a:p>
          <a:p>
            <a:r>
              <a:rPr lang="nn-NO" sz="2400" dirty="0" smtClean="0"/>
              <a:t>i = 0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Мультипликативные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25907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0500"/>
                <a:gridCol w="4000500"/>
              </a:tblGrid>
              <a:tr h="695325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*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Умножение</a:t>
                      </a:r>
                      <a:endParaRPr lang="ru-RU" sz="3600" b="0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/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Деление</a:t>
                      </a:r>
                      <a:endParaRPr lang="ru-RU" sz="3600" b="0" dirty="0"/>
                    </a:p>
                  </a:txBody>
                  <a:tcPr/>
                </a:tc>
              </a:tr>
              <a:tr h="120014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%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Получение остатка от деления</a:t>
                      </a:r>
                      <a:endParaRPr lang="ru-RU" sz="3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4343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-20</a:t>
            </a:r>
            <a:r>
              <a:rPr lang="en-US" sz="3600" dirty="0" smtClean="0"/>
              <a:t>/3 </a:t>
            </a:r>
            <a:r>
              <a:rPr lang="ru-RU" sz="3600" dirty="0" smtClean="0"/>
              <a:t>равняется -6</a:t>
            </a:r>
          </a:p>
          <a:p>
            <a:pPr marL="342900"/>
            <a:r>
              <a:rPr lang="ru-RU" sz="3600" dirty="0" smtClean="0"/>
              <a:t>13%4 равняется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1538</Words>
  <Application>Microsoft Office PowerPoint</Application>
  <PresentationFormat>Экран (4:3)</PresentationFormat>
  <Paragraphs>306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Семинар 1. Лексические основы,  арифметические типы данных, переменные и константы,  операции,  линейный алгоритм</vt:lpstr>
      <vt:lpstr>3. Операции, линейный алгоритм</vt:lpstr>
      <vt:lpstr>3.1. Классификация операций</vt:lpstr>
      <vt:lpstr>3.1. Классификация операций</vt:lpstr>
      <vt:lpstr>3.1. Классификация операций</vt:lpstr>
      <vt:lpstr>3.2. Аддитивные операции</vt:lpstr>
      <vt:lpstr>3.2. Аддитивные операции</vt:lpstr>
      <vt:lpstr>3.2. Аддитивные операции</vt:lpstr>
      <vt:lpstr>3.2. Мультипликативные операции</vt:lpstr>
      <vt:lpstr>3.2. Операции сдвига</vt:lpstr>
      <vt:lpstr>3.2. Операции сдвига</vt:lpstr>
      <vt:lpstr>3.2. Операции сравнения</vt:lpstr>
      <vt:lpstr>3.2. Аддитивные операции</vt:lpstr>
      <vt:lpstr>3.2. Логические операции</vt:lpstr>
      <vt:lpstr>3.2. Операция присваивания</vt:lpstr>
      <vt:lpstr>3.2. Операция присваивания</vt:lpstr>
      <vt:lpstr>3.2. Операция присваивания</vt:lpstr>
      <vt:lpstr>3.2. Операция присваивания</vt:lpstr>
      <vt:lpstr>3.2. Операции приведения типов</vt:lpstr>
      <vt:lpstr>3.2. Операции приведения типов</vt:lpstr>
      <vt:lpstr>3.3. Математические функции</vt:lpstr>
      <vt:lpstr>3.3. Математические функции</vt:lpstr>
      <vt:lpstr>3.3. Математические функции</vt:lpstr>
      <vt:lpstr>3.4. Линейный алгоритм</vt:lpstr>
      <vt:lpstr>3.4. Линейный алгоритм</vt:lpstr>
      <vt:lpstr>3.4. Линейный алгоритм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Владислав</cp:lastModifiedBy>
  <cp:revision>87</cp:revision>
  <dcterms:created xsi:type="dcterms:W3CDTF">2014-12-15T08:53:20Z</dcterms:created>
  <dcterms:modified xsi:type="dcterms:W3CDTF">2016-11-17T10:31:44Z</dcterms:modified>
</cp:coreProperties>
</file>