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64" r:id="rId5"/>
    <p:sldId id="267" r:id="rId6"/>
    <p:sldId id="290" r:id="rId7"/>
    <p:sldId id="265" r:id="rId8"/>
    <p:sldId id="291" r:id="rId9"/>
    <p:sldId id="266" r:id="rId10"/>
    <p:sldId id="271" r:id="rId11"/>
    <p:sldId id="282" r:id="rId12"/>
    <p:sldId id="284" r:id="rId13"/>
    <p:sldId id="285" r:id="rId14"/>
    <p:sldId id="287" r:id="rId15"/>
    <p:sldId id="288" r:id="rId16"/>
    <p:sldId id="289" r:id="rId17"/>
    <p:sldId id="269" r:id="rId18"/>
    <p:sldId id="272" r:id="rId19"/>
    <p:sldId id="273" r:id="rId20"/>
    <p:sldId id="274" r:id="rId21"/>
    <p:sldId id="276" r:id="rId22"/>
    <p:sldId id="275" r:id="rId23"/>
    <p:sldId id="286" r:id="rId24"/>
    <p:sldId id="277" r:id="rId25"/>
    <p:sldId id="279" r:id="rId26"/>
    <p:sldId id="278" r:id="rId27"/>
    <p:sldId id="280" r:id="rId28"/>
    <p:sldId id="281" r:id="rId29"/>
    <p:sldId id="283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F706-ADF3-42EE-B1D5-1446C15EF731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3CF7-1ECA-45CB-B73E-71B334A4DE4D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47D3-5FE8-4816-9938-B4A8BDB5CD7D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F5F9-184A-4307-9271-3EA3F6BCD477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0287-7286-4669-BBCA-BAA7B7036FF7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6EFF-F7D9-4DBF-B665-7BEFA8D2CB91}" type="datetime1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6FE-087E-4BFD-A000-DC46306B4F6B}" type="datetime1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5FF-E5AD-4811-991A-0CB08C0375C3}" type="datetime1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236-4ADA-43DC-9348-2A81DAAA7B0E}" type="datetime1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6833-ABCA-4707-9D6F-845AAF72EBC0}" type="datetime1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65E-266D-4098-AF01-DCCB8778E59F}" type="datetime1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BAA66-9FA8-48E0-AED5-14FC572D1ECF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spu.ac.ru/~chul/dijkstra/goto/goto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2.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Алгоритмы ветвления,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условный оператор,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тернарный оператор,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переключатель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оператор безусловного перехода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Определение чётности числа.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n;</a:t>
            </a:r>
          </a:p>
          <a:p>
            <a:r>
              <a:rPr lang="en-US" sz="3600" dirty="0" err="1" smtClean="0"/>
              <a:t>cout</a:t>
            </a:r>
            <a:r>
              <a:rPr lang="en-US" sz="3600" dirty="0" smtClean="0"/>
              <a:t> &lt;&lt; "Enter integer\n";</a:t>
            </a:r>
          </a:p>
          <a:p>
            <a:r>
              <a:rPr lang="en-US" sz="3600" dirty="0" err="1" smtClean="0"/>
              <a:t>cin</a:t>
            </a:r>
            <a:r>
              <a:rPr lang="en-US" sz="3600" dirty="0" smtClean="0"/>
              <a:t> &gt;&gt; n;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if (n % 2 == 0)</a:t>
            </a:r>
          </a:p>
          <a:p>
            <a:r>
              <a:rPr lang="ru-RU" sz="3600" dirty="0" smtClean="0">
                <a:solidFill>
                  <a:schemeClr val="tx2"/>
                </a:solidFill>
              </a:rPr>
              <a:t>	</a:t>
            </a:r>
            <a:r>
              <a:rPr lang="en-US" sz="3600" dirty="0" err="1" smtClean="0">
                <a:solidFill>
                  <a:schemeClr val="tx2"/>
                </a:solidFill>
              </a:rPr>
              <a:t>cout</a:t>
            </a:r>
            <a:r>
              <a:rPr lang="en-US" sz="3600" dirty="0" smtClean="0">
                <a:solidFill>
                  <a:schemeClr val="tx2"/>
                </a:solidFill>
              </a:rPr>
              <a:t> &lt;&lt; "Even\n";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else</a:t>
            </a:r>
          </a:p>
          <a:p>
            <a:r>
              <a:rPr lang="ru-RU" sz="3600" dirty="0" smtClean="0">
                <a:solidFill>
                  <a:schemeClr val="tx2"/>
                </a:solidFill>
              </a:rPr>
              <a:t>	</a:t>
            </a:r>
            <a:r>
              <a:rPr lang="en-US" sz="3600" dirty="0" err="1" smtClean="0">
                <a:solidFill>
                  <a:schemeClr val="tx2"/>
                </a:solidFill>
              </a:rPr>
              <a:t>cout</a:t>
            </a:r>
            <a:r>
              <a:rPr lang="en-US" sz="3600" dirty="0" smtClean="0">
                <a:solidFill>
                  <a:schemeClr val="tx2"/>
                </a:solidFill>
              </a:rPr>
              <a:t> &lt;&lt; "Odd\n";</a:t>
            </a:r>
          </a:p>
          <a:p>
            <a:r>
              <a:rPr lang="en-US" sz="3600" dirty="0" smtClean="0"/>
              <a:t>return 0;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Вложенные условные операторы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 целях решения задач, зависящих от нескольких условий, условные операторы могут быть вложенными друг в друга</a:t>
            </a:r>
            <a:endParaRPr lang="en-US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Вложенные условные операторы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Пример. Получение максимального из трёх чисел.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a, b, c;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"Enter 3 integers\n";</a:t>
            </a:r>
          </a:p>
          <a:p>
            <a:r>
              <a:rPr lang="en-US" sz="2000" dirty="0" err="1" smtClean="0"/>
              <a:t>cin</a:t>
            </a:r>
            <a:r>
              <a:rPr lang="en-US" sz="2000" dirty="0" smtClean="0"/>
              <a:t> &gt;&gt; a &gt;&gt; b &gt;&gt; c;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"Max = ";</a:t>
            </a:r>
          </a:p>
          <a:p>
            <a:r>
              <a:rPr lang="en-US" sz="2000" dirty="0" smtClean="0"/>
              <a:t>if (a &gt; b)</a:t>
            </a:r>
          </a:p>
          <a:p>
            <a:r>
              <a:rPr lang="ru-RU" sz="2000" dirty="0" smtClean="0"/>
              <a:t>	</a:t>
            </a:r>
            <a:r>
              <a:rPr lang="en-US" sz="2000" dirty="0" smtClean="0"/>
              <a:t>if (c &gt; a)</a:t>
            </a:r>
          </a:p>
          <a:p>
            <a:r>
              <a:rPr lang="ru-RU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c;</a:t>
            </a:r>
          </a:p>
          <a:p>
            <a:r>
              <a:rPr lang="ru-RU" sz="2000" dirty="0" smtClean="0"/>
              <a:t>	</a:t>
            </a:r>
            <a:r>
              <a:rPr lang="en-US" sz="2000" dirty="0" smtClean="0"/>
              <a:t>else</a:t>
            </a:r>
          </a:p>
          <a:p>
            <a:r>
              <a:rPr lang="ru-RU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a;</a:t>
            </a:r>
          </a:p>
          <a:p>
            <a:r>
              <a:rPr lang="en-US" sz="2000" dirty="0" smtClean="0"/>
              <a:t>else</a:t>
            </a:r>
          </a:p>
          <a:p>
            <a:r>
              <a:rPr lang="ru-RU" sz="2000" dirty="0" smtClean="0"/>
              <a:t>	</a:t>
            </a:r>
            <a:r>
              <a:rPr lang="en-US" sz="2000" dirty="0" smtClean="0"/>
              <a:t>if (c &gt; b)</a:t>
            </a:r>
          </a:p>
          <a:p>
            <a:r>
              <a:rPr lang="ru-RU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c;</a:t>
            </a:r>
          </a:p>
          <a:p>
            <a:r>
              <a:rPr lang="ru-RU" sz="2000" dirty="0" smtClean="0"/>
              <a:t>	</a:t>
            </a:r>
            <a:r>
              <a:rPr lang="en-US" sz="2000" dirty="0" smtClean="0"/>
              <a:t>else</a:t>
            </a:r>
          </a:p>
          <a:p>
            <a:r>
              <a:rPr lang="ru-RU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b;</a:t>
            </a:r>
          </a:p>
          <a:p>
            <a:r>
              <a:rPr lang="en-US" sz="2000" dirty="0" smtClean="0"/>
              <a:t>return 0;</a:t>
            </a:r>
          </a:p>
          <a:p>
            <a:pPr marL="342900"/>
            <a:endParaRPr lang="en-US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Условные операторы и логические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a, b, c;</a:t>
            </a:r>
          </a:p>
          <a:p>
            <a:r>
              <a:rPr lang="en-US" sz="3600" dirty="0" err="1" smtClean="0"/>
              <a:t>cout</a:t>
            </a:r>
            <a:r>
              <a:rPr lang="en-US" sz="3600" dirty="0" smtClean="0"/>
              <a:t> &lt;&lt; "Enter 3 integers\n";</a:t>
            </a:r>
          </a:p>
          <a:p>
            <a:r>
              <a:rPr lang="en-US" sz="3600" dirty="0" err="1" smtClean="0"/>
              <a:t>cin</a:t>
            </a:r>
            <a:r>
              <a:rPr lang="en-US" sz="3600" dirty="0" smtClean="0"/>
              <a:t> &gt;&gt; a &gt;&gt; b &gt;&gt; c;</a:t>
            </a:r>
          </a:p>
          <a:p>
            <a:r>
              <a:rPr lang="en-US" sz="3600" dirty="0" err="1" smtClean="0"/>
              <a:t>cout</a:t>
            </a:r>
            <a:r>
              <a:rPr lang="en-US" sz="3600" dirty="0" smtClean="0"/>
              <a:t> &lt;&lt; "Max = ";</a:t>
            </a:r>
          </a:p>
          <a:p>
            <a:r>
              <a:rPr lang="en-US" sz="3600" dirty="0" smtClean="0"/>
              <a:t>if (a &gt;= b &amp;&amp; a &gt;= c) {</a:t>
            </a:r>
            <a:r>
              <a:rPr lang="en-US" sz="3600" dirty="0" err="1" smtClean="0"/>
              <a:t>cout</a:t>
            </a:r>
            <a:r>
              <a:rPr lang="en-US" sz="3600" dirty="0" smtClean="0"/>
              <a:t> &lt;&lt; a; return 0;}</a:t>
            </a:r>
          </a:p>
          <a:p>
            <a:r>
              <a:rPr lang="en-US" sz="3600" dirty="0" smtClean="0"/>
              <a:t>if (b &gt;= a &amp;&amp; b &gt;= c) {</a:t>
            </a:r>
            <a:r>
              <a:rPr lang="en-US" sz="3600" dirty="0" err="1" smtClean="0"/>
              <a:t>cout</a:t>
            </a:r>
            <a:r>
              <a:rPr lang="en-US" sz="3600" dirty="0" smtClean="0"/>
              <a:t> &lt;&lt; b; return 0;}</a:t>
            </a:r>
          </a:p>
          <a:p>
            <a:r>
              <a:rPr lang="en-US" sz="3600" dirty="0" smtClean="0"/>
              <a:t>if (c &gt;= a &amp;&amp; c &gt;= b) {</a:t>
            </a:r>
            <a:r>
              <a:rPr lang="en-US" sz="3600" dirty="0" err="1" smtClean="0"/>
              <a:t>cout</a:t>
            </a:r>
            <a:r>
              <a:rPr lang="en-US" sz="3600" dirty="0" smtClean="0"/>
              <a:t> &lt;&lt; c; return 0;}</a:t>
            </a:r>
          </a:p>
          <a:p>
            <a:r>
              <a:rPr lang="en-US" sz="3600" dirty="0" smtClean="0"/>
              <a:t>return 0;</a:t>
            </a:r>
          </a:p>
          <a:p>
            <a:pPr marL="342900"/>
            <a:endParaRPr lang="en-US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Условные операторы и логические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24000" y="1752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&amp;&amp;</a:t>
                      </a:r>
                      <a:r>
                        <a:rPr lang="en-US" baseline="0" dirty="0" smtClean="0"/>
                        <a:t> 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38862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Конъюнкция. Логическое и. Логическое умножение.</a:t>
            </a:r>
          </a:p>
          <a:p>
            <a:r>
              <a:rPr lang="ru-RU" sz="3600" dirty="0" smtClean="0"/>
              <a:t>Результат конъюнкции истинен тогда, когда все операнды</a:t>
            </a:r>
            <a:r>
              <a:rPr lang="en-US" sz="3600" dirty="0" smtClean="0"/>
              <a:t> </a:t>
            </a:r>
            <a:r>
              <a:rPr lang="ru-RU" sz="3600" dirty="0" smtClean="0"/>
              <a:t>истинны.</a:t>
            </a:r>
            <a:endParaRPr lang="en-US" sz="3600" dirty="0" smtClean="0"/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Условные операторы и логические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24000" y="1752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||</a:t>
                      </a:r>
                      <a:r>
                        <a:rPr lang="en-US" baseline="0" dirty="0" smtClean="0"/>
                        <a:t> 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38862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Дизъюнкция. Логическое или. Логическое сложение.</a:t>
            </a:r>
          </a:p>
          <a:p>
            <a:r>
              <a:rPr lang="ru-RU" sz="3600" dirty="0" smtClean="0"/>
              <a:t>Результат дизъюнкции истинен тогда, когда хотя бы один из операндов истинен.</a:t>
            </a:r>
            <a:endParaRPr lang="en-US" sz="3600" dirty="0" smtClean="0"/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Условные операторы и логические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438400" y="2133600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!</a:t>
                      </a: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388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Отрицание. Инверсия. Логическое не.</a:t>
            </a:r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Тернарный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Вид тернарного оператора:</a:t>
            </a:r>
          </a:p>
          <a:p>
            <a:pPr marL="342900"/>
            <a:r>
              <a:rPr lang="ru-RU" sz="2800" dirty="0" err="1" smtClean="0"/>
              <a:t>усл_выражение</a:t>
            </a:r>
            <a:r>
              <a:rPr lang="ru-RU" sz="2800" dirty="0" smtClean="0"/>
              <a:t> ? </a:t>
            </a:r>
            <a:r>
              <a:rPr lang="ru-RU" sz="2800" dirty="0" err="1" smtClean="0"/>
              <a:t>выр_если_ист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ru-RU" sz="2800" dirty="0" err="1" smtClean="0"/>
              <a:t>выр_если_ложь</a:t>
            </a:r>
            <a:endParaRPr lang="en-US" sz="2800" dirty="0" smtClean="0"/>
          </a:p>
          <a:p>
            <a:pPr marL="342900"/>
            <a:endParaRPr lang="en-US" sz="2800" dirty="0" smtClean="0"/>
          </a:p>
          <a:p>
            <a:pPr marL="342900"/>
            <a:r>
              <a:rPr lang="ru-RU" sz="2800" dirty="0" smtClean="0"/>
              <a:t>Тернарные операторы, как и операторы </a:t>
            </a:r>
            <a:r>
              <a:rPr lang="en-US" sz="2800" dirty="0" smtClean="0"/>
              <a:t>if, </a:t>
            </a:r>
            <a:r>
              <a:rPr lang="ru-RU" sz="2800" dirty="0" smtClean="0"/>
              <a:t>могут быть вложенными.</a:t>
            </a:r>
            <a:endParaRPr lang="en-US" sz="28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Тернарный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Пример. Определение чётности числа.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n;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"Enter integer\n";</a:t>
            </a:r>
          </a:p>
          <a:p>
            <a:r>
              <a:rPr lang="en-US" sz="2800" dirty="0" err="1" smtClean="0"/>
              <a:t>cin</a:t>
            </a:r>
            <a:r>
              <a:rPr lang="en-US" sz="2800" dirty="0" smtClean="0"/>
              <a:t> &gt;&gt; n;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(n % 2 == 0) ? (</a:t>
            </a:r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 &lt;&lt; "Even\n") : (</a:t>
            </a:r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 &lt;&lt; "Odd\n");</a:t>
            </a:r>
          </a:p>
          <a:p>
            <a:r>
              <a:rPr lang="en-US" sz="2800" dirty="0" smtClean="0"/>
              <a:t>return 0;</a:t>
            </a:r>
          </a:p>
          <a:p>
            <a:endParaRPr lang="en-US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Оператор </a:t>
            </a:r>
            <a:r>
              <a:rPr lang="en-US" dirty="0" smtClean="0">
                <a:solidFill>
                  <a:schemeClr val="tx2"/>
                </a:solidFill>
              </a:rPr>
              <a:t>switch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(оператор выбора)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3600" dirty="0" smtClean="0"/>
              <a:t>switch(</a:t>
            </a:r>
            <a:r>
              <a:rPr lang="ru-RU" sz="3600" dirty="0" err="1" smtClean="0"/>
              <a:t>переключающее_выражение</a:t>
            </a:r>
            <a:r>
              <a:rPr lang="ru-RU" sz="3600" dirty="0" smtClean="0"/>
              <a:t>)</a:t>
            </a:r>
          </a:p>
          <a:p>
            <a:pPr marL="342900"/>
            <a:r>
              <a:rPr lang="en-US" sz="3600" dirty="0" smtClean="0"/>
              <a:t>{</a:t>
            </a:r>
          </a:p>
          <a:p>
            <a:pPr marL="342900"/>
            <a:r>
              <a:rPr lang="en-US" sz="3600" dirty="0" smtClean="0"/>
              <a:t>	case </a:t>
            </a:r>
            <a:r>
              <a:rPr lang="ru-RU" sz="3600" dirty="0" smtClean="0"/>
              <a:t>выражение1</a:t>
            </a:r>
            <a:r>
              <a:rPr lang="en-US" sz="3600" dirty="0" smtClean="0"/>
              <a:t>: </a:t>
            </a:r>
            <a:r>
              <a:rPr lang="ru-RU" sz="3600" dirty="0" smtClean="0"/>
              <a:t>операторы1</a:t>
            </a:r>
            <a:r>
              <a:rPr lang="en-US" sz="3600" dirty="0" smtClean="0"/>
              <a:t>;</a:t>
            </a:r>
          </a:p>
          <a:p>
            <a:pPr marL="342900"/>
            <a:r>
              <a:rPr lang="en-US" sz="3600" dirty="0" smtClean="0"/>
              <a:t>	case </a:t>
            </a:r>
            <a:r>
              <a:rPr lang="ru-RU" sz="3600" dirty="0" smtClean="0"/>
              <a:t>выражение</a:t>
            </a:r>
            <a:r>
              <a:rPr lang="en-US" sz="3600" dirty="0" smtClean="0"/>
              <a:t>2: </a:t>
            </a:r>
            <a:r>
              <a:rPr lang="ru-RU" sz="3600" dirty="0" smtClean="0"/>
              <a:t>операторы</a:t>
            </a:r>
            <a:r>
              <a:rPr lang="en-US" sz="3600" dirty="0" smtClean="0"/>
              <a:t>2;</a:t>
            </a:r>
          </a:p>
          <a:p>
            <a:pPr marL="342900"/>
            <a:r>
              <a:rPr lang="en-US" sz="3600" dirty="0" smtClean="0"/>
              <a:t>	case </a:t>
            </a:r>
            <a:r>
              <a:rPr lang="ru-RU" sz="3600" dirty="0" smtClean="0"/>
              <a:t>выражение</a:t>
            </a:r>
            <a:r>
              <a:rPr lang="en-US" sz="3600" dirty="0" smtClean="0"/>
              <a:t>_n: </a:t>
            </a:r>
            <a:r>
              <a:rPr lang="ru-RU" sz="3600" dirty="0" smtClean="0"/>
              <a:t>операторы</a:t>
            </a:r>
            <a:r>
              <a:rPr lang="en-US" sz="3600" dirty="0" smtClean="0"/>
              <a:t>_n;</a:t>
            </a:r>
          </a:p>
          <a:p>
            <a:pPr marL="342900"/>
            <a:r>
              <a:rPr lang="en-US" sz="3600" dirty="0" smtClean="0"/>
              <a:t>	default: </a:t>
            </a:r>
            <a:r>
              <a:rPr lang="ru-RU" sz="3600" dirty="0" smtClean="0"/>
              <a:t>операторы</a:t>
            </a:r>
            <a:endParaRPr lang="en-US" sz="3600" dirty="0" smtClean="0"/>
          </a:p>
          <a:p>
            <a:pPr marL="342900"/>
            <a:r>
              <a:rPr lang="en-US" sz="3600" dirty="0" smtClean="0"/>
              <a:t>}</a:t>
            </a:r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Алгоритмы ветвления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Это алгоритм, в котором существует несколько различных путей исполнения кода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Оператор </a:t>
            </a:r>
            <a:r>
              <a:rPr lang="en-US" dirty="0" smtClean="0">
                <a:solidFill>
                  <a:schemeClr val="tx2"/>
                </a:solidFill>
              </a:rPr>
              <a:t>switch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 (оператор выбора)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3600" dirty="0" smtClean="0"/>
              <a:t>Switch</a:t>
            </a:r>
            <a:r>
              <a:rPr lang="ru-RU" sz="3600" dirty="0" smtClean="0"/>
              <a:t> – наиболее удобное средство для организации множественного ветвления.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Оператор </a:t>
            </a:r>
            <a:r>
              <a:rPr lang="en-US" dirty="0" smtClean="0">
                <a:solidFill>
                  <a:schemeClr val="tx2"/>
                </a:solidFill>
              </a:rPr>
              <a:t>switch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 (оператор выбора)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Управление передаётся к тому из операторов, для которого значение</a:t>
            </a:r>
            <a:r>
              <a:rPr lang="en-US" sz="3600" dirty="0" smtClean="0"/>
              <a:t> </a:t>
            </a:r>
            <a:r>
              <a:rPr lang="ru-RU" sz="3600" dirty="0" smtClean="0"/>
              <a:t>константного выражения после </a:t>
            </a:r>
            <a:r>
              <a:rPr lang="en-US" sz="3600" dirty="0" smtClean="0"/>
              <a:t>case</a:t>
            </a:r>
            <a:r>
              <a:rPr lang="ru-RU" sz="3600" dirty="0" smtClean="0"/>
              <a:t> совпадает со значением переключающего выражения.</a:t>
            </a:r>
          </a:p>
          <a:p>
            <a:pPr marL="342900"/>
            <a:r>
              <a:rPr lang="ru-RU" sz="3600" dirty="0" smtClean="0"/>
              <a:t>Выполняются все операторы, следующие после оператора, которому передано управление.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Оператор </a:t>
            </a:r>
            <a:r>
              <a:rPr lang="en-US" dirty="0" smtClean="0">
                <a:solidFill>
                  <a:schemeClr val="tx2"/>
                </a:solidFill>
              </a:rPr>
              <a:t>switch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57200"/>
            <a:r>
              <a:rPr lang="ru-RU" sz="2000" dirty="0" smtClean="0"/>
              <a:t>Пример. Организация меню.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a, b, item;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"Enter 2 integers\n";</a:t>
            </a:r>
          </a:p>
          <a:p>
            <a:r>
              <a:rPr lang="en-US" sz="2000" dirty="0" err="1" smtClean="0"/>
              <a:t>cin</a:t>
            </a:r>
            <a:r>
              <a:rPr lang="en-US" sz="2000" dirty="0" smtClean="0"/>
              <a:t> &gt;&gt; a &gt;&gt; b;</a:t>
            </a:r>
          </a:p>
          <a:p>
            <a:r>
              <a:rPr lang="fr-FR" sz="2000" dirty="0" smtClean="0"/>
              <a:t>cout &lt;&lt; "1 - addition, 2 - subtraction, 3 - multiplication, 4 - division\n";</a:t>
            </a:r>
          </a:p>
          <a:p>
            <a:r>
              <a:rPr lang="en-US" sz="2000" dirty="0" err="1" smtClean="0"/>
              <a:t>cin</a:t>
            </a:r>
            <a:r>
              <a:rPr lang="en-US" sz="2000" dirty="0" smtClean="0"/>
              <a:t> &gt;&gt; item;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"Result = ";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switch (item)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case 1: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</a:t>
            </a:r>
            <a:r>
              <a:rPr lang="en-US" sz="2000" dirty="0" err="1" smtClean="0">
                <a:solidFill>
                  <a:schemeClr val="tx2"/>
                </a:solidFill>
              </a:rPr>
              <a:t>a+b</a:t>
            </a:r>
            <a:r>
              <a:rPr lang="en-US" sz="2000" dirty="0" smtClean="0">
                <a:solidFill>
                  <a:schemeClr val="tx2"/>
                </a:solidFill>
              </a:rPr>
              <a:t>; break;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case 2: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a-b; break;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case 3: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a*b; break;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case 4: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a/b;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break;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default: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" invalid operation ";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"\n";</a:t>
            </a:r>
          </a:p>
          <a:p>
            <a:r>
              <a:rPr lang="en-US" sz="2000" dirty="0" smtClean="0"/>
              <a:t>return 0;</a:t>
            </a:r>
          </a:p>
          <a:p>
            <a:pPr marL="342900"/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Оператор </a:t>
            </a:r>
            <a:r>
              <a:rPr lang="en-US" dirty="0" smtClean="0">
                <a:solidFill>
                  <a:schemeClr val="tx2"/>
                </a:solidFill>
              </a:rPr>
              <a:t>switch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57200"/>
            <a:r>
              <a:rPr lang="ru-RU" sz="2000" dirty="0" smtClean="0"/>
              <a:t>Пример. Организация меню.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a, b, item;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"Enter 2 integers\n";</a:t>
            </a:r>
          </a:p>
          <a:p>
            <a:r>
              <a:rPr lang="en-US" sz="2000" dirty="0" err="1" smtClean="0"/>
              <a:t>cin</a:t>
            </a:r>
            <a:r>
              <a:rPr lang="en-US" sz="2000" dirty="0" smtClean="0"/>
              <a:t> &gt;&gt; a &gt;&gt; b;</a:t>
            </a:r>
          </a:p>
          <a:p>
            <a:r>
              <a:rPr lang="fr-FR" sz="2000" dirty="0" smtClean="0"/>
              <a:t>cout &lt;&lt; "1 - addition, 2 - subtraction, 3 - multiplication, 4 - division\n";</a:t>
            </a:r>
          </a:p>
          <a:p>
            <a:r>
              <a:rPr lang="en-US" sz="2000" dirty="0" err="1" smtClean="0"/>
              <a:t>cin</a:t>
            </a:r>
            <a:r>
              <a:rPr lang="en-US" sz="2000" dirty="0" smtClean="0"/>
              <a:t> &gt;&gt; item;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"Result = ";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if (item==1)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</a:t>
            </a:r>
            <a:r>
              <a:rPr lang="en-US" sz="2000" dirty="0" err="1" smtClean="0">
                <a:solidFill>
                  <a:schemeClr val="tx2"/>
                </a:solidFill>
              </a:rPr>
              <a:t>a+b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else if (item==2)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a-b;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else if (item==3)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a*b;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else if (item==4)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a/b;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else 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" invalid operation ";</a:t>
            </a:r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"\n";</a:t>
            </a:r>
          </a:p>
          <a:p>
            <a:r>
              <a:rPr lang="en-US" sz="2000" dirty="0" smtClean="0"/>
              <a:t>return 0;</a:t>
            </a:r>
          </a:p>
          <a:p>
            <a:pPr marL="342900"/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Оператор безусловного перехода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существует оператор безусловного перехода – оператор </a:t>
            </a:r>
            <a:r>
              <a:rPr lang="en-US" sz="3600" dirty="0" err="1" smtClean="0"/>
              <a:t>goto</a:t>
            </a:r>
            <a:r>
              <a:rPr lang="en-US" sz="3600" dirty="0" smtClean="0"/>
              <a:t>. </a:t>
            </a:r>
            <a:endParaRPr lang="ru-RU" sz="3600" dirty="0" smtClean="0"/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Вид оператора:</a:t>
            </a:r>
          </a:p>
          <a:p>
            <a:pPr marL="342900"/>
            <a:r>
              <a:rPr lang="en-US" sz="3600" dirty="0" err="1" smtClean="0"/>
              <a:t>goto</a:t>
            </a:r>
            <a:r>
              <a:rPr lang="en-US" sz="3600" dirty="0" smtClean="0"/>
              <a:t> </a:t>
            </a:r>
            <a:r>
              <a:rPr lang="ru-RU" sz="3600" dirty="0" smtClean="0"/>
              <a:t>идентификатор;</a:t>
            </a:r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Оператор безусловного перехода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53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«За многие годы я утвердился во мнении о том, что квалификация программистов - функция, обратно зависящая от частоты появления операторов </a:t>
            </a:r>
            <a:r>
              <a:rPr lang="ru-RU" sz="3600" dirty="0" err="1" smtClean="0"/>
              <a:t>go</a:t>
            </a:r>
            <a:r>
              <a:rPr lang="ru-RU" sz="3600" dirty="0" smtClean="0"/>
              <a:t> </a:t>
            </a:r>
            <a:r>
              <a:rPr lang="ru-RU" sz="3600" dirty="0" err="1" smtClean="0"/>
              <a:t>to</a:t>
            </a:r>
            <a:r>
              <a:rPr lang="ru-RU" sz="3600" dirty="0" smtClean="0"/>
              <a:t> в их программах.»</a:t>
            </a:r>
          </a:p>
          <a:p>
            <a:pPr marL="342900"/>
            <a:r>
              <a:rPr lang="ru-RU" sz="3600" dirty="0" err="1" smtClean="0">
                <a:solidFill>
                  <a:schemeClr val="bg1">
                    <a:lumMod val="50000"/>
                  </a:schemeClr>
                </a:solidFill>
              </a:rPr>
              <a:t>Эдсгер</a:t>
            </a:r>
            <a:r>
              <a:rPr lang="ru-RU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50000"/>
                  </a:schemeClr>
                </a:solidFill>
              </a:rPr>
              <a:t>Вайб</a:t>
            </a:r>
            <a:r>
              <a:rPr lang="ru-RU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50000"/>
                  </a:schemeClr>
                </a:solidFill>
              </a:rPr>
              <a:t>Дейкстра</a:t>
            </a:r>
            <a:r>
              <a:rPr lang="ru-RU" sz="3600" dirty="0" smtClean="0">
                <a:solidFill>
                  <a:schemeClr val="bg1">
                    <a:lumMod val="50000"/>
                  </a:schemeClr>
                </a:solidFill>
              </a:rPr>
              <a:t>, Технологический университет, Нидерланды</a:t>
            </a:r>
          </a:p>
          <a:p>
            <a:pPr marL="342900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http://www.vspu.ac.ru/~chul/dijkstra/goto/goto.htm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/>
            <a:endParaRPr lang="ru-RU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Оператор безусловного перехода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Организация бесконечного цикла.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n;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M1: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"Enter integer\n";</a:t>
            </a:r>
          </a:p>
          <a:p>
            <a:r>
              <a:rPr lang="en-US" sz="2800" dirty="0" err="1" smtClean="0"/>
              <a:t>cin</a:t>
            </a:r>
            <a:r>
              <a:rPr lang="en-US" sz="2800" dirty="0" smtClean="0"/>
              <a:t> &gt;&gt; n;</a:t>
            </a:r>
          </a:p>
          <a:p>
            <a:r>
              <a:rPr lang="en-US" sz="2800" dirty="0" smtClean="0"/>
              <a:t>(n % 2 == 0) ? (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"Even\n") : (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"Odd\n");</a:t>
            </a:r>
          </a:p>
          <a:p>
            <a:r>
              <a:rPr lang="en-US" sz="2800" dirty="0" err="1" smtClean="0">
                <a:solidFill>
                  <a:schemeClr val="tx2"/>
                </a:solidFill>
              </a:rPr>
              <a:t>goto</a:t>
            </a:r>
            <a:r>
              <a:rPr lang="en-US" sz="2800" dirty="0" smtClean="0">
                <a:solidFill>
                  <a:schemeClr val="tx2"/>
                </a:solidFill>
              </a:rPr>
              <a:t> M1;</a:t>
            </a:r>
          </a:p>
          <a:p>
            <a:r>
              <a:rPr lang="en-US" sz="2800" dirty="0" smtClean="0"/>
              <a:t>return 0;</a:t>
            </a:r>
          </a:p>
          <a:p>
            <a:pPr marL="342900"/>
            <a:endParaRPr lang="ru-RU" sz="3600" dirty="0" smtClean="0"/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Оператор безусловного перехода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Оператор </a:t>
            </a:r>
            <a:r>
              <a:rPr lang="en-US" sz="3600" dirty="0" smtClean="0"/>
              <a:t>break – </a:t>
            </a:r>
            <a:r>
              <a:rPr lang="ru-RU" sz="3600" dirty="0" smtClean="0"/>
              <a:t>частный случай оператора </a:t>
            </a:r>
            <a:r>
              <a:rPr lang="en-US" sz="3600" dirty="0" err="1" smtClean="0"/>
              <a:t>goto</a:t>
            </a:r>
            <a:r>
              <a:rPr lang="en-US" sz="3600" dirty="0" smtClean="0"/>
              <a:t>, </a:t>
            </a:r>
            <a:r>
              <a:rPr lang="ru-RU" sz="3600" dirty="0" smtClean="0"/>
              <a:t>служит для принудительного выхода из цикла или из переключателя </a:t>
            </a:r>
            <a:r>
              <a:rPr lang="en-US" sz="3600" dirty="0" smtClean="0"/>
              <a:t>switch.</a:t>
            </a: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Оператор </a:t>
            </a:r>
            <a:r>
              <a:rPr lang="en-US" dirty="0" smtClean="0">
                <a:solidFill>
                  <a:schemeClr val="tx2"/>
                </a:solidFill>
              </a:rPr>
              <a:t>continue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Оператор </a:t>
            </a:r>
            <a:r>
              <a:rPr lang="en-US" sz="3600" dirty="0" smtClean="0"/>
              <a:t>continue </a:t>
            </a:r>
            <a:r>
              <a:rPr lang="ru-RU" sz="3600" dirty="0" smtClean="0"/>
              <a:t>употребляется только в операторах цикла. С его помощью завершается текущая итерация и начинается проверка условия дальнейшего продолжения цикла.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Задачи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для решения в классе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53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50" indent="-742950">
              <a:buAutoNum type="arabicPeriod"/>
            </a:pPr>
            <a:r>
              <a:rPr lang="ru-RU" sz="2000" dirty="0" smtClean="0"/>
              <a:t>Составить программу для решения квадратного уравнения вида </a:t>
            </a:r>
            <a:r>
              <a:rPr lang="en-US" sz="2000" dirty="0" smtClean="0"/>
              <a:t>ax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+bx+c=0</a:t>
            </a:r>
            <a:endParaRPr lang="ru-RU" sz="2000" dirty="0" smtClean="0"/>
          </a:p>
          <a:p>
            <a:pPr marL="1085850" indent="-742950">
              <a:buAutoNum type="arabicPeriod"/>
            </a:pPr>
            <a:r>
              <a:rPr lang="ru-RU" sz="2000" dirty="0" smtClean="0"/>
              <a:t>Составить программу, принимающую в качестве входных значений длины трёх сторон треугольника. Программа должна выводить следующие данные о треугольнике (в порядке приоритета):</a:t>
            </a:r>
          </a:p>
          <a:p>
            <a:pPr marL="1543050" lvl="1" indent="-742950">
              <a:buFont typeface="Arial" pitchFamily="34" charset="0"/>
              <a:buChar char="•"/>
            </a:pPr>
            <a:r>
              <a:rPr lang="ru-RU" sz="2000" dirty="0" smtClean="0"/>
              <a:t>Прямоугольный</a:t>
            </a:r>
          </a:p>
          <a:p>
            <a:pPr marL="1543050" lvl="1" indent="-742950">
              <a:buFont typeface="Arial" pitchFamily="34" charset="0"/>
              <a:buChar char="•"/>
            </a:pPr>
            <a:r>
              <a:rPr lang="ru-RU" sz="2000" dirty="0" smtClean="0"/>
              <a:t>Равносторонний (правильный)</a:t>
            </a:r>
          </a:p>
          <a:p>
            <a:pPr marL="1543050" lvl="1" indent="-742950">
              <a:buFont typeface="Arial" pitchFamily="34" charset="0"/>
              <a:buChar char="•"/>
            </a:pPr>
            <a:r>
              <a:rPr lang="ru-RU" sz="2000" dirty="0" smtClean="0"/>
              <a:t>Равнобедренный (любые две стороны равны)</a:t>
            </a:r>
          </a:p>
          <a:p>
            <a:pPr marL="1543050" lvl="1" indent="-742950">
              <a:buFont typeface="Arial" pitchFamily="34" charset="0"/>
              <a:buChar char="•"/>
            </a:pPr>
            <a:r>
              <a:rPr lang="ru-RU" sz="2000" dirty="0" smtClean="0"/>
              <a:t>Вырожденный (сумма каких-либо двух сторон равна третьей)</a:t>
            </a:r>
          </a:p>
          <a:p>
            <a:pPr marL="1543050" lvl="1" indent="-742950">
              <a:buFont typeface="Arial" pitchFamily="34" charset="0"/>
              <a:buChar char="•"/>
            </a:pPr>
            <a:r>
              <a:rPr lang="ru-RU" sz="2000" dirty="0" smtClean="0"/>
              <a:t>Не является треугольником (введены нули или отрицательные числа)</a:t>
            </a:r>
          </a:p>
          <a:p>
            <a:pPr marL="1085850" indent="-742950"/>
            <a:r>
              <a:rPr lang="ru-RU" sz="2000" dirty="0" smtClean="0"/>
              <a:t>	Если программа вывела какое-либо из слов, стоящих выше в списке, то другие слова не выводятся.</a:t>
            </a:r>
            <a:endParaRPr lang="en-US" sz="2000" dirty="0" smtClean="0"/>
          </a:p>
          <a:p>
            <a:pPr marL="1085850" indent="-742950">
              <a:buAutoNum type="arabicPeriod"/>
            </a:pP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Существует две формы условного оператора:</a:t>
            </a:r>
          </a:p>
          <a:p>
            <a:pPr marL="1085850" indent="-742950">
              <a:buFont typeface="+mj-lt"/>
              <a:buAutoNum type="arabicPeriod"/>
            </a:pPr>
            <a:r>
              <a:rPr lang="ru-RU" sz="3600" dirty="0" smtClean="0"/>
              <a:t>Сокращённая форма (</a:t>
            </a:r>
            <a:r>
              <a:rPr lang="en-US" sz="3600" dirty="0" smtClean="0"/>
              <a:t>if </a:t>
            </a:r>
            <a:r>
              <a:rPr lang="ru-RU" sz="3600" dirty="0" smtClean="0"/>
              <a:t>без </a:t>
            </a:r>
            <a:r>
              <a:rPr lang="en-US" sz="3600" dirty="0" smtClean="0"/>
              <a:t>else</a:t>
            </a:r>
            <a:r>
              <a:rPr lang="ru-RU" sz="3600" dirty="0" smtClean="0"/>
              <a:t>)</a:t>
            </a:r>
          </a:p>
          <a:p>
            <a:pPr marL="1085850" indent="-742950">
              <a:buFont typeface="+mj-lt"/>
              <a:buAutoNum type="arabicPeriod"/>
            </a:pPr>
            <a:r>
              <a:rPr lang="ru-RU" sz="3600" dirty="0" smtClean="0"/>
              <a:t>Полная форма</a:t>
            </a:r>
            <a:r>
              <a:rPr lang="en-US" sz="3600" dirty="0" smtClean="0"/>
              <a:t> (if … else …)</a:t>
            </a:r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Задачи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 http://digital-revolution.ru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50" indent="-742950">
              <a:buAutoNum type="arabicPeriod"/>
            </a:pPr>
            <a:r>
              <a:rPr lang="ru-RU" sz="2400" dirty="0" smtClean="0"/>
              <a:t>Пользователь вводит порядковый номер пальца руки (1 – большой, 2 – указательный, …). Вывести на экран название этого пальца.</a:t>
            </a:r>
          </a:p>
          <a:p>
            <a:pPr marL="1085850" indent="-742950">
              <a:buAutoNum type="arabicPeriod"/>
            </a:pPr>
            <a:r>
              <a:rPr lang="ru-RU" sz="2400" dirty="0" smtClean="0"/>
              <a:t>Даны два числа. Вывести большее из них.</a:t>
            </a:r>
          </a:p>
          <a:p>
            <a:pPr marL="1085850" indent="-742950">
              <a:buAutoNum type="arabicPeriod"/>
            </a:pPr>
            <a:r>
              <a:rPr lang="ru-RU" sz="2400" dirty="0" smtClean="0"/>
              <a:t>Даны четыре числа. Вывести большее из них.</a:t>
            </a:r>
          </a:p>
          <a:p>
            <a:pPr marL="1085850" indent="-742950">
              <a:buAutoNum type="arabicPeriod"/>
            </a:pPr>
            <a:r>
              <a:rPr lang="ru-RU" sz="2400" dirty="0" smtClean="0"/>
              <a:t>Дано целое число. Если оно чётное, прибавить к нему 2, а если нечётное – вычесть 1. Вывести результат.</a:t>
            </a:r>
          </a:p>
          <a:p>
            <a:pPr marL="1085850" indent="-742950">
              <a:buAutoNum type="arabicPeriod"/>
            </a:pPr>
            <a:r>
              <a:rPr lang="ru-RU" sz="2400" dirty="0" smtClean="0"/>
              <a:t>Пользователь вводит число от 0 до 9999. Вывести количество цифр в числе.</a:t>
            </a:r>
          </a:p>
          <a:p>
            <a:pPr marL="1085850" indent="-742950">
              <a:buAutoNum type="arabicPeriod"/>
            </a:pPr>
            <a:r>
              <a:rPr lang="ru-RU" sz="2400" dirty="0" smtClean="0"/>
              <a:t>По введённым номеру дня в месяце, номеру месяца и </a:t>
            </a:r>
            <a:r>
              <a:rPr lang="ru-RU" sz="2400" dirty="0" err="1" smtClean="0"/>
              <a:t>високосности</a:t>
            </a:r>
            <a:r>
              <a:rPr lang="ru-RU" sz="2400" dirty="0" smtClean="0"/>
              <a:t> года вывести количество дней, прошёдшее с начала года.</a:t>
            </a:r>
          </a:p>
          <a:p>
            <a:pPr marL="1085850" indent="-742950">
              <a:buAutoNum type="arabicPeriod"/>
            </a:pP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Сокращённая форма условного оператора:</a:t>
            </a:r>
          </a:p>
          <a:p>
            <a:pPr marL="342900"/>
            <a:r>
              <a:rPr lang="en-US" sz="3600" dirty="0" smtClean="0"/>
              <a:t>if (</a:t>
            </a:r>
            <a:r>
              <a:rPr lang="ru-RU" sz="3600" dirty="0" smtClean="0"/>
              <a:t>условие</a:t>
            </a:r>
            <a:r>
              <a:rPr lang="en-US" sz="3600" dirty="0" smtClean="0"/>
              <a:t>)</a:t>
            </a:r>
            <a:r>
              <a:rPr lang="ru-RU" sz="3600" dirty="0" smtClean="0"/>
              <a:t> оператор</a:t>
            </a:r>
            <a:r>
              <a:rPr lang="en-US" sz="3600" dirty="0" smtClean="0"/>
              <a:t>;</a:t>
            </a:r>
          </a:p>
          <a:p>
            <a:pPr marL="342900"/>
            <a:endParaRPr lang="en-US" sz="3600" dirty="0" smtClean="0"/>
          </a:p>
          <a:p>
            <a:pPr marL="342900"/>
            <a:r>
              <a:rPr lang="ru-RU" sz="3600" dirty="0" smtClean="0"/>
              <a:t>Если условие является истинным, то оператор будет выполнен.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Существует возможность исполнить несколько операторов</a:t>
            </a:r>
            <a:r>
              <a:rPr lang="en-US" sz="3600" dirty="0" smtClean="0"/>
              <a:t>, </a:t>
            </a:r>
            <a:r>
              <a:rPr lang="ru-RU" sz="3600" dirty="0" smtClean="0"/>
              <a:t>для этого нужно вставить эти операторы внутрь т.н. операторных скобок:</a:t>
            </a:r>
          </a:p>
          <a:p>
            <a:pPr marL="342900"/>
            <a:r>
              <a:rPr lang="en-US" sz="3600" dirty="0" smtClean="0"/>
              <a:t>if (</a:t>
            </a:r>
            <a:r>
              <a:rPr lang="ru-RU" sz="3600" dirty="0" smtClean="0"/>
              <a:t>условие</a:t>
            </a:r>
            <a:r>
              <a:rPr lang="en-US" sz="3600" dirty="0" smtClean="0"/>
              <a:t>)</a:t>
            </a:r>
            <a:r>
              <a:rPr lang="ru-RU" sz="3600" dirty="0" smtClean="0"/>
              <a:t> </a:t>
            </a:r>
            <a:r>
              <a:rPr lang="en-US" sz="3600" dirty="0" smtClean="0"/>
              <a:t>{</a:t>
            </a:r>
            <a:r>
              <a:rPr lang="ru-RU" sz="3600" dirty="0" smtClean="0"/>
              <a:t>оператор</a:t>
            </a:r>
            <a:r>
              <a:rPr lang="en-US" sz="3600" dirty="0" smtClean="0"/>
              <a:t>1; </a:t>
            </a:r>
            <a:r>
              <a:rPr lang="ru-RU" sz="3600" dirty="0" smtClean="0"/>
              <a:t>оператор2</a:t>
            </a:r>
            <a:r>
              <a:rPr lang="en-US" sz="3600" dirty="0" smtClean="0"/>
              <a:t>; …}</a:t>
            </a:r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Операторные скобки, </a:t>
            </a:r>
            <a:r>
              <a:rPr lang="en-US" sz="3600" dirty="0" smtClean="0"/>
              <a:t>{</a:t>
            </a:r>
            <a:r>
              <a:rPr lang="ru-RU" sz="3600" dirty="0" smtClean="0"/>
              <a:t> </a:t>
            </a:r>
            <a:r>
              <a:rPr lang="en-US" sz="3600" dirty="0" smtClean="0"/>
              <a:t>}, </a:t>
            </a:r>
            <a:r>
              <a:rPr lang="ru-RU" sz="3600" dirty="0" smtClean="0"/>
              <a:t>для внешнего кода формируют единый блок-оператор, называемый в программировании составным оператором. Внутри операторных скобок может быть сколь угодно много других операторов.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Пример. Получение частного (результат деления).</a:t>
            </a:r>
            <a:endParaRPr lang="en-US" sz="2400" dirty="0" smtClean="0"/>
          </a:p>
          <a:p>
            <a:r>
              <a:rPr lang="en-US" sz="2400" dirty="0" smtClean="0"/>
              <a:t>double a, b;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"Enter 2 numbers\n";</a:t>
            </a:r>
          </a:p>
          <a:p>
            <a:r>
              <a:rPr lang="en-US" sz="2400" dirty="0" err="1" smtClean="0"/>
              <a:t>cin</a:t>
            </a:r>
            <a:r>
              <a:rPr lang="en-US" sz="2400" dirty="0" smtClean="0"/>
              <a:t> &gt;&gt; a &gt;&gt; b;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if (b == 0)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"The denominator equal to zero\n";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	return 0;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r>
              <a:rPr lang="fr-FR" sz="2400" dirty="0" smtClean="0"/>
              <a:t>cout &lt;&lt; "Quotient = " &lt;&lt; a / b &lt;&lt; "\n";</a:t>
            </a:r>
          </a:p>
          <a:p>
            <a:r>
              <a:rPr lang="en-US" sz="2400" dirty="0" smtClean="0"/>
              <a:t>return 0;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 программе в 2 различных местах может произойти возврат.</a:t>
            </a:r>
            <a:endParaRPr lang="en-US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Пример. Получение частного (результат деления).</a:t>
            </a:r>
            <a:endParaRPr lang="en-US" sz="2400" dirty="0" smtClean="0"/>
          </a:p>
          <a:p>
            <a:r>
              <a:rPr lang="en-US" sz="2400" dirty="0" smtClean="0"/>
              <a:t>double a, b;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"Enter 2 numbers\n";</a:t>
            </a:r>
          </a:p>
          <a:p>
            <a:r>
              <a:rPr lang="en-US" sz="2400" dirty="0" err="1" smtClean="0"/>
              <a:t>cin</a:t>
            </a:r>
            <a:r>
              <a:rPr lang="en-US" sz="2400" dirty="0" smtClean="0"/>
              <a:t> &gt;&gt; a &gt;&gt; b;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if (b == 0)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{</a:t>
            </a:r>
            <a:r>
              <a:rPr lang="en-US" sz="2400" dirty="0" smtClean="0">
                <a:solidFill>
                  <a:schemeClr val="tx2"/>
                </a:solidFill>
              </a:rPr>
              <a:t> // </a:t>
            </a:r>
            <a:r>
              <a:rPr lang="ru-RU" sz="2400" dirty="0" smtClean="0">
                <a:solidFill>
                  <a:schemeClr val="tx2"/>
                </a:solidFill>
              </a:rPr>
              <a:t>эти скобки можно опустить по причине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  </a:t>
            </a:r>
            <a:r>
              <a:rPr lang="en-US" sz="2400" dirty="0" smtClean="0">
                <a:solidFill>
                  <a:schemeClr val="tx2"/>
                </a:solidFill>
              </a:rPr>
              <a:t>// </a:t>
            </a:r>
            <a:r>
              <a:rPr lang="ru-RU" sz="2400" dirty="0" smtClean="0">
                <a:solidFill>
                  <a:schemeClr val="tx2"/>
                </a:solidFill>
              </a:rPr>
              <a:t>вхождения в составной оператор только одного оператора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"The denominator equal to zero\n";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else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{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// </a:t>
            </a:r>
            <a:r>
              <a:rPr lang="ru-RU" sz="2400" dirty="0" smtClean="0">
                <a:solidFill>
                  <a:schemeClr val="tx2"/>
                </a:solidFill>
              </a:rPr>
              <a:t>и эти скобки также можно опустить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	cout &lt;&lt; "Quotient = " &lt;&lt; a / b &lt;&lt; "\n";</a:t>
            </a:r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}</a:t>
            </a:r>
          </a:p>
          <a:p>
            <a:pPr marL="342900" indent="-342900"/>
            <a:r>
              <a:rPr lang="en-US" dirty="0" smtClean="0"/>
              <a:t>return 0;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Условный оператор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Полная форма условного оператора:</a:t>
            </a:r>
          </a:p>
          <a:p>
            <a:pPr marL="342900"/>
            <a:r>
              <a:rPr lang="en-US" sz="3600" dirty="0" smtClean="0"/>
              <a:t>if (</a:t>
            </a:r>
            <a:r>
              <a:rPr lang="ru-RU" sz="3600" dirty="0" smtClean="0"/>
              <a:t>условие</a:t>
            </a:r>
            <a:r>
              <a:rPr lang="en-US" sz="3600" dirty="0" smtClean="0"/>
              <a:t>)</a:t>
            </a:r>
            <a:endParaRPr lang="ru-RU" sz="3600" dirty="0" smtClean="0"/>
          </a:p>
          <a:p>
            <a:pPr marL="342900"/>
            <a:r>
              <a:rPr lang="ru-RU" sz="3600" dirty="0" smtClean="0"/>
              <a:t>	оператор1</a:t>
            </a:r>
            <a:r>
              <a:rPr lang="en-US" sz="3600" dirty="0" smtClean="0"/>
              <a:t>;</a:t>
            </a:r>
            <a:endParaRPr lang="ru-RU" sz="3600" dirty="0" smtClean="0"/>
          </a:p>
          <a:p>
            <a:pPr marL="342900"/>
            <a:r>
              <a:rPr lang="en-US" sz="3600" dirty="0" smtClean="0"/>
              <a:t>else</a:t>
            </a:r>
          </a:p>
          <a:p>
            <a:pPr marL="342900"/>
            <a:r>
              <a:rPr lang="en-US" sz="3600" dirty="0" smtClean="0"/>
              <a:t>	</a:t>
            </a:r>
            <a:r>
              <a:rPr lang="ru-RU" sz="3600" dirty="0" smtClean="0"/>
              <a:t>оператор2</a:t>
            </a:r>
            <a:r>
              <a:rPr lang="en-US" sz="3600" dirty="0" smtClean="0"/>
              <a:t>;</a:t>
            </a:r>
          </a:p>
          <a:p>
            <a:pPr marL="342900"/>
            <a:endParaRPr lang="en-US" sz="3600" dirty="0" smtClean="0"/>
          </a:p>
          <a:p>
            <a:pPr marL="342900"/>
            <a:r>
              <a:rPr lang="ru-RU" sz="3600" dirty="0" smtClean="0"/>
              <a:t>Если условие истинно, выполнится оператор1, если ложно – оператор2.</a:t>
            </a:r>
            <a:endParaRPr lang="en-US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 http://digital-revolution.ru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1780</Words>
  <Application>Microsoft Office PowerPoint</Application>
  <PresentationFormat>Экран (4:3)</PresentationFormat>
  <Paragraphs>291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Office Theme</vt:lpstr>
      <vt:lpstr>Семинар 2. Алгоритмы ветвления, условный оператор, тернарный оператор, оператор switch (переключатель), оператор безусловного перехода</vt:lpstr>
      <vt:lpstr>1. Алгоритмы ветвления</vt:lpstr>
      <vt:lpstr>2. Условный оператор</vt:lpstr>
      <vt:lpstr>2. Условный оператор</vt:lpstr>
      <vt:lpstr>2. Условный оператор</vt:lpstr>
      <vt:lpstr>2. Условный оператор</vt:lpstr>
      <vt:lpstr>2. Условный оператор</vt:lpstr>
      <vt:lpstr>2. Условный оператор</vt:lpstr>
      <vt:lpstr>2. Условный оператор</vt:lpstr>
      <vt:lpstr>2. Условный оператор</vt:lpstr>
      <vt:lpstr>2. Вложенные условные операторы</vt:lpstr>
      <vt:lpstr>2. Вложенные условные операторы</vt:lpstr>
      <vt:lpstr>2. Условные операторы и логические операции</vt:lpstr>
      <vt:lpstr>2. Условные операторы и логические операции</vt:lpstr>
      <vt:lpstr>2. Условные операторы и логические операции</vt:lpstr>
      <vt:lpstr>2. Условные операторы и логические операции</vt:lpstr>
      <vt:lpstr>3. Тернарный оператор</vt:lpstr>
      <vt:lpstr>3. Тернарный оператор</vt:lpstr>
      <vt:lpstr>4. Оператор switch (оператор выбора)</vt:lpstr>
      <vt:lpstr>4. Оператор switch  (оператор выбора)</vt:lpstr>
      <vt:lpstr>4. Оператор switch  (оператор выбора)</vt:lpstr>
      <vt:lpstr>4. Оператор switch</vt:lpstr>
      <vt:lpstr>4. Оператор switch</vt:lpstr>
      <vt:lpstr>5. Оператор безусловного перехода</vt:lpstr>
      <vt:lpstr>5. Оператор безусловного перехода</vt:lpstr>
      <vt:lpstr>5. Оператор безусловного перехода</vt:lpstr>
      <vt:lpstr>5. Оператор безусловного перехода</vt:lpstr>
      <vt:lpstr>5. Оператор continue</vt:lpstr>
      <vt:lpstr>Задачи для решения в классе</vt:lpstr>
      <vt:lpstr>Задачи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Владислав</cp:lastModifiedBy>
  <cp:revision>86</cp:revision>
  <dcterms:created xsi:type="dcterms:W3CDTF">2014-12-15T08:53:20Z</dcterms:created>
  <dcterms:modified xsi:type="dcterms:W3CDTF">2015-12-12T17:04:46Z</dcterms:modified>
</cp:coreProperties>
</file>