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3" r:id="rId4"/>
    <p:sldId id="284" r:id="rId5"/>
    <p:sldId id="285" r:id="rId6"/>
    <p:sldId id="286" r:id="rId7"/>
    <p:sldId id="287" r:id="rId8"/>
    <p:sldId id="288" r:id="rId9"/>
    <p:sldId id="297" r:id="rId10"/>
    <p:sldId id="298" r:id="rId11"/>
    <p:sldId id="293" r:id="rId12"/>
    <p:sldId id="289" r:id="rId13"/>
    <p:sldId id="290" r:id="rId14"/>
    <p:sldId id="292" r:id="rId15"/>
    <p:sldId id="294" r:id="rId16"/>
    <p:sldId id="295" r:id="rId17"/>
    <p:sldId id="296" r:id="rId18"/>
    <p:sldId id="283" r:id="rId1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16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A46E0-5035-49A6-8834-FD54D9455735}" type="datetimeFigureOut">
              <a:rPr lang="ru-RU" smtClean="0"/>
              <a:pPr/>
              <a:t>24.02.2015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D5302-1159-4E8B-B2B7-D948979EA1F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930068-7189-4ADC-A31D-4CFE869ABD30}" type="datetime1">
              <a:rPr lang="en-US" smtClean="0"/>
              <a:pPr/>
              <a:t>2/24/2015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37095-9C7C-487E-9A5B-9ADD4E174C9E}" type="datetime1">
              <a:rPr lang="en-US" smtClean="0"/>
              <a:pPr/>
              <a:t>2/24/2015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85973-EE00-40A6-9C7B-4E6530306CB1}" type="datetime1">
              <a:rPr lang="en-US" smtClean="0"/>
              <a:pPr/>
              <a:t>2/24/2015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B298-558F-4712-AABC-FACAC4A852D2}" type="datetime1">
              <a:rPr lang="en-US" smtClean="0"/>
              <a:pPr/>
              <a:t>2/24/2015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BD25A-1094-4169-AD76-8CCD528DC5DC}" type="datetime1">
              <a:rPr lang="en-US" smtClean="0"/>
              <a:pPr/>
              <a:t>2/24/2015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3B472-322C-45B1-B468-D9DD185601BF}" type="datetime1">
              <a:rPr lang="en-US" smtClean="0"/>
              <a:pPr/>
              <a:t>2/24/2015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5EBE1-227B-4609-8625-DFD7934AB99E}" type="datetime1">
              <a:rPr lang="en-US" smtClean="0"/>
              <a:pPr/>
              <a:t>2/24/2015</a:t>
            </a:fld>
            <a:endParaRPr lang="en-US"/>
          </a:p>
        </p:txBody>
      </p:sp>
      <p:sp>
        <p:nvSpPr>
          <p:cNvPr id="8" name="Footer Placeholder 7"/>
          <p:cNvSpPr>
            <a:spLocks noGrp="1"/>
          </p:cNvSpPr>
          <p:nvPr>
            <p:ph type="ftr" sz="quarter" idx="11"/>
          </p:nvPr>
        </p:nvSpPr>
        <p:spPr/>
        <p:txBody>
          <a:bodyPr/>
          <a:lstStyle/>
          <a:p>
            <a:r>
              <a:rPr lang="ru-RU" smtClean="0"/>
              <a:t>Попов В. С., ИСОТ МГТУ им. Н. Э. Баумана</a:t>
            </a:r>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B02370-DB51-4458-B467-7B57E3FF258B}" type="datetime1">
              <a:rPr lang="en-US" smtClean="0"/>
              <a:pPr/>
              <a:t>2/24/2015</a:t>
            </a:fld>
            <a:endParaRPr lang="en-US"/>
          </a:p>
        </p:txBody>
      </p:sp>
      <p:sp>
        <p:nvSpPr>
          <p:cNvPr id="4" name="Footer Placeholder 3"/>
          <p:cNvSpPr>
            <a:spLocks noGrp="1"/>
          </p:cNvSpPr>
          <p:nvPr>
            <p:ph type="ftr" sz="quarter" idx="11"/>
          </p:nvPr>
        </p:nvSpPr>
        <p:spPr/>
        <p:txBody>
          <a:bodyPr/>
          <a:lstStyle/>
          <a:p>
            <a:r>
              <a:rPr lang="ru-RU" smtClean="0"/>
              <a:t>Попов В. С., ИСОТ МГТУ им. Н. Э. Баумана</a:t>
            </a:r>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6AB9-FFEE-4806-8FC0-915951A9E088}" type="datetime1">
              <a:rPr lang="en-US" smtClean="0"/>
              <a:pPr/>
              <a:t>2/24/2015</a:t>
            </a:fld>
            <a:endParaRPr lang="en-US"/>
          </a:p>
        </p:txBody>
      </p:sp>
      <p:sp>
        <p:nvSpPr>
          <p:cNvPr id="3" name="Footer Placeholder 2"/>
          <p:cNvSpPr>
            <a:spLocks noGrp="1"/>
          </p:cNvSpPr>
          <p:nvPr>
            <p:ph type="ftr" sz="quarter" idx="11"/>
          </p:nvPr>
        </p:nvSpPr>
        <p:spPr/>
        <p:txBody>
          <a:bodyPr/>
          <a:lstStyle/>
          <a:p>
            <a:r>
              <a:rPr lang="ru-RU" smtClean="0"/>
              <a:t>Попов В. С., ИСОТ МГТУ им. Н. Э. Баумана</a:t>
            </a:r>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BDFE3-5B61-4EA1-97F4-6F68E5A9F387}" type="datetime1">
              <a:rPr lang="en-US" smtClean="0"/>
              <a:pPr/>
              <a:t>2/24/2015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C099D-FE67-4EB2-A1AC-AF85E0D664C9}" type="datetime1">
              <a:rPr lang="en-US" smtClean="0"/>
              <a:pPr/>
              <a:t>2/24/2015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F9D8F-4B9F-4CC6-B134-6970A59785F3}" type="datetime1">
              <a:rPr lang="en-US" smtClean="0"/>
              <a:pPr/>
              <a:t>2/24/2015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Попов В. С., ИСОТ МГТУ им. Н. Э. Баумана</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143000"/>
            <a:ext cx="7772400" cy="4800600"/>
          </a:xfrm>
        </p:spPr>
        <p:txBody>
          <a:bodyPr>
            <a:normAutofit/>
          </a:bodyPr>
          <a:lstStyle/>
          <a:p>
            <a:r>
              <a:rPr lang="ru-RU" dirty="0" smtClean="0">
                <a:solidFill>
                  <a:schemeClr val="accent1">
                    <a:lumMod val="75000"/>
                  </a:schemeClr>
                </a:solidFill>
              </a:rPr>
              <a:t>Семинар 2.</a:t>
            </a:r>
            <a:br>
              <a:rPr lang="ru-RU" dirty="0" smtClean="0">
                <a:solidFill>
                  <a:schemeClr val="accent1">
                    <a:lumMod val="75000"/>
                  </a:schemeClr>
                </a:solidFill>
              </a:rPr>
            </a:br>
            <a:r>
              <a:rPr lang="ru-RU" dirty="0" smtClean="0">
                <a:solidFill>
                  <a:schemeClr val="accent1">
                    <a:lumMod val="75000"/>
                  </a:schemeClr>
                </a:solidFill>
              </a:rPr>
              <a:t>Циклический алгоритм,</a:t>
            </a:r>
            <a:br>
              <a:rPr lang="ru-RU" dirty="0" smtClean="0">
                <a:solidFill>
                  <a:schemeClr val="accent1">
                    <a:lumMod val="75000"/>
                  </a:schemeClr>
                </a:solidFill>
              </a:rPr>
            </a:br>
            <a:r>
              <a:rPr lang="ru-RU" dirty="0" smtClean="0">
                <a:solidFill>
                  <a:schemeClr val="accent1">
                    <a:lumMod val="75000"/>
                  </a:schemeClr>
                </a:solidFill>
              </a:rPr>
              <a:t>цикл со счётчиком,</a:t>
            </a:r>
            <a:br>
              <a:rPr lang="ru-RU" dirty="0" smtClean="0">
                <a:solidFill>
                  <a:schemeClr val="accent1">
                    <a:lumMod val="75000"/>
                  </a:schemeClr>
                </a:solidFill>
              </a:rPr>
            </a:br>
            <a:r>
              <a:rPr lang="ru-RU" dirty="0" smtClean="0">
                <a:solidFill>
                  <a:schemeClr val="accent1">
                    <a:lumMod val="75000"/>
                  </a:schemeClr>
                </a:solidFill>
              </a:rPr>
              <a:t>цикл с предусловием,</a:t>
            </a:r>
            <a:br>
              <a:rPr lang="ru-RU" dirty="0" smtClean="0">
                <a:solidFill>
                  <a:schemeClr val="accent1">
                    <a:lumMod val="75000"/>
                  </a:schemeClr>
                </a:solidFill>
              </a:rPr>
            </a:br>
            <a:r>
              <a:rPr lang="ru-RU" dirty="0" smtClean="0">
                <a:solidFill>
                  <a:schemeClr val="accent1">
                    <a:lumMod val="75000"/>
                  </a:schemeClr>
                </a:solidFill>
              </a:rPr>
              <a:t>цикл с постусловием,</a:t>
            </a:r>
            <a:br>
              <a:rPr lang="ru-RU" dirty="0" smtClean="0">
                <a:solidFill>
                  <a:schemeClr val="accent1">
                    <a:lumMod val="75000"/>
                  </a:schemeClr>
                </a:solidFill>
              </a:rPr>
            </a:br>
            <a:r>
              <a:rPr lang="ru-RU" dirty="0" smtClean="0">
                <a:solidFill>
                  <a:schemeClr val="accent1">
                    <a:lumMod val="75000"/>
                  </a:schemeClr>
                </a:solidFill>
              </a:rPr>
              <a:t>вложенные циклы</a:t>
            </a:r>
            <a:endParaRPr lang="ru-RU" dirty="0">
              <a:solidFill>
                <a:schemeClr val="accent1">
                  <a:lumMod val="75000"/>
                </a:schemeClr>
              </a:solidFill>
            </a:endParaRPr>
          </a:p>
        </p:txBody>
      </p:sp>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304800" y="228600"/>
            <a:ext cx="1252191" cy="1438275"/>
          </a:xfrm>
          <a:prstGeom prst="rect">
            <a:avLst/>
          </a:prstGeom>
          <a:noFill/>
        </p:spPr>
      </p:pic>
      <p:sp>
        <p:nvSpPr>
          <p:cNvPr id="6" name="Номер слайда 5"/>
          <p:cNvSpPr>
            <a:spLocks noGrp="1"/>
          </p:cNvSpPr>
          <p:nvPr>
            <p:ph type="sldNum" sz="quarter" idx="12"/>
          </p:nvPr>
        </p:nvSpPr>
        <p:spPr/>
        <p:txBody>
          <a:bodyPr/>
          <a:lstStyle/>
          <a:p>
            <a:fld id="{A483448D-3A78-4528-A469-B745A65DA480}" type="slidenum">
              <a:rPr lang="en-US" smtClean="0"/>
              <a:pPr/>
              <a:t>1</a:t>
            </a:fld>
            <a:endParaRPr lang="en-US"/>
          </a:p>
        </p:txBody>
      </p:sp>
      <p:sp>
        <p:nvSpPr>
          <p:cNvPr id="7" name="Нижний колонтитул 6"/>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847755"/>
          </a:xfrm>
          <a:prstGeom prst="rect">
            <a:avLst/>
          </a:prstGeom>
          <a:noFill/>
        </p:spPr>
        <p:txBody>
          <a:bodyPr wrap="square" rtlCol="0">
            <a:spAutoFit/>
          </a:bodyPr>
          <a:lstStyle/>
          <a:p>
            <a:r>
              <a:rPr lang="en-US" sz="2000" dirty="0" err="1" smtClean="0"/>
              <a:t>int</a:t>
            </a:r>
            <a:r>
              <a:rPr lang="en-US" sz="2000" dirty="0" smtClean="0"/>
              <a:t> </a:t>
            </a:r>
            <a:r>
              <a:rPr lang="en-US" sz="2000" dirty="0" err="1" smtClean="0"/>
              <a:t>fibCurr</a:t>
            </a:r>
            <a:r>
              <a:rPr lang="en-US" sz="2000" dirty="0" smtClean="0"/>
              <a:t> = 1, </a:t>
            </a:r>
            <a:r>
              <a:rPr lang="en-US" sz="2000" dirty="0" err="1" smtClean="0"/>
              <a:t>fibPrev</a:t>
            </a:r>
            <a:r>
              <a:rPr lang="en-US" sz="2000" dirty="0" smtClean="0"/>
              <a:t> = 0, n, </a:t>
            </a:r>
            <a:r>
              <a:rPr lang="en-US" sz="2000" dirty="0" err="1" smtClean="0"/>
              <a:t>vspom</a:t>
            </a:r>
            <a:r>
              <a:rPr lang="en-US" sz="2000" dirty="0" smtClean="0"/>
              <a:t>;</a:t>
            </a:r>
          </a:p>
          <a:p>
            <a:r>
              <a:rPr lang="en-US" sz="2000" dirty="0" err="1" smtClean="0"/>
              <a:t>cout</a:t>
            </a:r>
            <a:r>
              <a:rPr lang="en-US" sz="2000" dirty="0" smtClean="0"/>
              <a:t> &lt;&lt; "Enter number: ";</a:t>
            </a:r>
          </a:p>
          <a:p>
            <a:r>
              <a:rPr lang="en-US" sz="2000" dirty="0" err="1" smtClean="0"/>
              <a:t>cin</a:t>
            </a:r>
            <a:r>
              <a:rPr lang="en-US" sz="2000" dirty="0" smtClean="0"/>
              <a:t> &gt;&gt; n;</a:t>
            </a:r>
          </a:p>
          <a:p>
            <a:r>
              <a:rPr lang="en-US" sz="2000" dirty="0" smtClean="0"/>
              <a:t>if (n&gt;=3){</a:t>
            </a:r>
          </a:p>
          <a:p>
            <a:r>
              <a:rPr lang="ru-RU" sz="2000" dirty="0" smtClean="0"/>
              <a:t>	</a:t>
            </a:r>
            <a:r>
              <a:rPr lang="nn-NO" sz="2000" dirty="0" smtClean="0"/>
              <a:t>for(int i = 3; i&lt;=n; i++)</a:t>
            </a:r>
          </a:p>
          <a:p>
            <a:r>
              <a:rPr lang="ru-RU" sz="2000" dirty="0" smtClean="0"/>
              <a:t>	{	</a:t>
            </a:r>
          </a:p>
          <a:p>
            <a:r>
              <a:rPr lang="ru-RU" sz="2000" dirty="0" smtClean="0"/>
              <a:t>		</a:t>
            </a:r>
            <a:r>
              <a:rPr lang="en-US" sz="2000" dirty="0" err="1" smtClean="0"/>
              <a:t>vspom</a:t>
            </a:r>
            <a:r>
              <a:rPr lang="en-US" sz="2000" dirty="0" smtClean="0"/>
              <a:t> = </a:t>
            </a:r>
            <a:r>
              <a:rPr lang="en-US" sz="2000" dirty="0" err="1" smtClean="0"/>
              <a:t>fibCurr</a:t>
            </a:r>
            <a:r>
              <a:rPr lang="en-US" sz="2000" dirty="0" smtClean="0"/>
              <a:t>;</a:t>
            </a:r>
          </a:p>
          <a:p>
            <a:r>
              <a:rPr lang="ru-RU" sz="2000" dirty="0" smtClean="0"/>
              <a:t>		</a:t>
            </a:r>
            <a:r>
              <a:rPr lang="en-US" sz="2000" dirty="0" err="1" smtClean="0"/>
              <a:t>fibCurr</a:t>
            </a:r>
            <a:r>
              <a:rPr lang="en-US" sz="2000" dirty="0" smtClean="0"/>
              <a:t> += </a:t>
            </a:r>
            <a:r>
              <a:rPr lang="en-US" sz="2000" dirty="0" err="1" smtClean="0"/>
              <a:t>fibPrev</a:t>
            </a:r>
            <a:r>
              <a:rPr lang="en-US" sz="2000" dirty="0" smtClean="0"/>
              <a:t>;</a:t>
            </a:r>
          </a:p>
          <a:p>
            <a:r>
              <a:rPr lang="ru-RU" sz="2000" dirty="0" smtClean="0"/>
              <a:t>		</a:t>
            </a:r>
            <a:r>
              <a:rPr lang="en-US" sz="2000" dirty="0" err="1" smtClean="0"/>
              <a:t>fibPrev</a:t>
            </a:r>
            <a:r>
              <a:rPr lang="en-US" sz="2000" dirty="0" smtClean="0"/>
              <a:t> = </a:t>
            </a:r>
            <a:r>
              <a:rPr lang="en-US" sz="2000" dirty="0" err="1" smtClean="0"/>
              <a:t>vspom</a:t>
            </a:r>
            <a:r>
              <a:rPr lang="en-US" sz="2000" dirty="0" smtClean="0"/>
              <a:t>;</a:t>
            </a:r>
          </a:p>
          <a:p>
            <a:r>
              <a:rPr lang="ru-RU" sz="2000" dirty="0" smtClean="0"/>
              <a:t>	}</a:t>
            </a:r>
          </a:p>
          <a:p>
            <a:r>
              <a:rPr lang="ru-RU" sz="2000" dirty="0" smtClean="0"/>
              <a:t>	</a:t>
            </a:r>
            <a:r>
              <a:rPr lang="en-US" sz="2000" dirty="0" err="1" smtClean="0"/>
              <a:t>cout</a:t>
            </a:r>
            <a:r>
              <a:rPr lang="en-US" sz="2000" dirty="0" smtClean="0"/>
              <a:t> &lt;&lt; </a:t>
            </a:r>
            <a:r>
              <a:rPr lang="en-US" sz="2000" dirty="0" err="1" smtClean="0"/>
              <a:t>fibCurr</a:t>
            </a:r>
            <a:r>
              <a:rPr lang="en-US" sz="2000" dirty="0" smtClean="0"/>
              <a:t>;</a:t>
            </a:r>
          </a:p>
          <a:p>
            <a:r>
              <a:rPr lang="ru-RU" sz="2000" smtClean="0"/>
              <a:t>}</a:t>
            </a:r>
            <a:endParaRPr lang="ru-RU" sz="2000" dirty="0" smtClean="0"/>
          </a:p>
          <a:p>
            <a:r>
              <a:rPr lang="en-US" sz="2000" dirty="0" smtClean="0"/>
              <a:t>else if (n == 2) </a:t>
            </a:r>
            <a:r>
              <a:rPr lang="en-US" sz="2000" dirty="0" err="1" smtClean="0"/>
              <a:t>cout</a:t>
            </a:r>
            <a:r>
              <a:rPr lang="en-US" sz="2000" dirty="0" smtClean="0"/>
              <a:t> &lt;&lt; </a:t>
            </a:r>
            <a:r>
              <a:rPr lang="en-US" sz="2000" dirty="0" err="1" smtClean="0"/>
              <a:t>fibCurr</a:t>
            </a:r>
            <a:r>
              <a:rPr lang="en-US" sz="2000" dirty="0" smtClean="0"/>
              <a:t>;</a:t>
            </a:r>
          </a:p>
          <a:p>
            <a:r>
              <a:rPr lang="en-US" sz="2000" dirty="0" smtClean="0"/>
              <a:t>else if (n == 1) </a:t>
            </a:r>
            <a:r>
              <a:rPr lang="en-US" sz="2000" dirty="0" err="1" smtClean="0"/>
              <a:t>cout</a:t>
            </a:r>
            <a:r>
              <a:rPr lang="en-US" sz="2000" dirty="0" smtClean="0"/>
              <a:t> &lt;&lt; </a:t>
            </a:r>
            <a:r>
              <a:rPr lang="en-US" sz="2000" dirty="0" err="1" smtClean="0"/>
              <a:t>fibPrev</a:t>
            </a:r>
            <a:r>
              <a:rPr lang="en-US" sz="2000" dirty="0" smtClean="0"/>
              <a:t>;</a:t>
            </a:r>
          </a:p>
          <a:p>
            <a:r>
              <a:rPr lang="en-US" sz="2000" dirty="0" smtClean="0"/>
              <a:t>else </a:t>
            </a:r>
            <a:r>
              <a:rPr lang="en-US" sz="2000" dirty="0" err="1" smtClean="0"/>
              <a:t>cout</a:t>
            </a:r>
            <a:r>
              <a:rPr lang="en-US" sz="2000" dirty="0" smtClean="0"/>
              <a:t> &lt;&lt; "Invalid number";</a:t>
            </a:r>
          </a:p>
          <a:p>
            <a:r>
              <a:rPr lang="en-US" sz="2000" dirty="0" smtClean="0"/>
              <a:t>return 0;</a:t>
            </a:r>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1477328"/>
          </a:xfrm>
          <a:prstGeom prst="rect">
            <a:avLst/>
          </a:prstGeom>
          <a:noFill/>
        </p:spPr>
        <p:txBody>
          <a:bodyPr wrap="square" rtlCol="0">
            <a:spAutoFit/>
          </a:bodyPr>
          <a:lstStyle/>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graphicFrame>
        <p:nvGraphicFramePr>
          <p:cNvPr id="8" name="Таблица 7"/>
          <p:cNvGraphicFramePr>
            <a:graphicFrameLocks noGrp="1"/>
          </p:cNvGraphicFramePr>
          <p:nvPr/>
        </p:nvGraphicFramePr>
        <p:xfrm>
          <a:off x="1524000" y="2819400"/>
          <a:ext cx="6096000" cy="2966720"/>
        </p:xfrm>
        <a:graphic>
          <a:graphicData uri="http://schemas.openxmlformats.org/drawingml/2006/table">
            <a:tbl>
              <a:tblPr firstRow="1" bandRow="1">
                <a:tableStyleId>{0660B408-B3CF-4A94-85FC-2B1E0A45F4A2}</a:tableStyleId>
              </a:tblPr>
              <a:tblGrid>
                <a:gridCol w="3048000"/>
                <a:gridCol w="3048000"/>
              </a:tblGrid>
              <a:tr h="370840">
                <a:tc>
                  <a:txBody>
                    <a:bodyPr/>
                    <a:lstStyle/>
                    <a:p>
                      <a:pPr algn="ctr"/>
                      <a:r>
                        <a:rPr lang="en-US" dirty="0" err="1" smtClean="0"/>
                        <a:t>i</a:t>
                      </a:r>
                      <a:r>
                        <a:rPr lang="ru-RU" dirty="0" smtClean="0"/>
                        <a:t> (номер итерации)</a:t>
                      </a:r>
                      <a:endParaRPr lang="ru-RU" dirty="0"/>
                    </a:p>
                  </a:txBody>
                  <a:tcPr/>
                </a:tc>
                <a:tc>
                  <a:txBody>
                    <a:bodyPr/>
                    <a:lstStyle/>
                    <a:p>
                      <a:pPr algn="ctr"/>
                      <a:r>
                        <a:rPr lang="en-US" dirty="0" smtClean="0"/>
                        <a:t>s</a:t>
                      </a:r>
                      <a:r>
                        <a:rPr lang="ru-RU" dirty="0" smtClean="0"/>
                        <a:t> (накопившаяся сумма)</a:t>
                      </a:r>
                      <a:endParaRPr lang="ru-RU" dirty="0"/>
                    </a:p>
                  </a:txBody>
                  <a:tcPr/>
                </a:tc>
              </a:tr>
              <a:tr h="370840">
                <a:tc>
                  <a:txBody>
                    <a:bodyPr/>
                    <a:lstStyle/>
                    <a:p>
                      <a:r>
                        <a:rPr lang="en-US" dirty="0" smtClean="0"/>
                        <a:t>1</a:t>
                      </a:r>
                      <a:endParaRPr lang="ru-RU" dirty="0"/>
                    </a:p>
                  </a:txBody>
                  <a:tcPr/>
                </a:tc>
                <a:tc>
                  <a:txBody>
                    <a:bodyPr/>
                    <a:lstStyle/>
                    <a:p>
                      <a:r>
                        <a:rPr lang="ru-RU" dirty="0" smtClean="0"/>
                        <a:t>0 + </a:t>
                      </a:r>
                      <a:r>
                        <a:rPr lang="en-US" dirty="0" smtClean="0"/>
                        <a:t>1</a:t>
                      </a:r>
                      <a:r>
                        <a:rPr lang="ru-RU" dirty="0" smtClean="0"/>
                        <a:t> == 1</a:t>
                      </a:r>
                      <a:endParaRPr lang="ru-RU" dirty="0"/>
                    </a:p>
                  </a:txBody>
                  <a:tcPr/>
                </a:tc>
              </a:tr>
              <a:tr h="370840">
                <a:tc>
                  <a:txBody>
                    <a:bodyPr/>
                    <a:lstStyle/>
                    <a:p>
                      <a:r>
                        <a:rPr lang="en-US" dirty="0" smtClean="0"/>
                        <a:t>2</a:t>
                      </a:r>
                      <a:endParaRPr lang="ru-RU" dirty="0"/>
                    </a:p>
                  </a:txBody>
                  <a:tcPr/>
                </a:tc>
                <a:tc>
                  <a:txBody>
                    <a:bodyPr/>
                    <a:lstStyle/>
                    <a:p>
                      <a:r>
                        <a:rPr lang="en-US" dirty="0" smtClean="0"/>
                        <a:t>1 + 2 ==</a:t>
                      </a:r>
                      <a:r>
                        <a:rPr lang="en-US" baseline="0" dirty="0" smtClean="0"/>
                        <a:t> 3</a:t>
                      </a:r>
                      <a:endParaRPr lang="ru-RU" dirty="0"/>
                    </a:p>
                  </a:txBody>
                  <a:tcPr/>
                </a:tc>
              </a:tr>
              <a:tr h="370840">
                <a:tc>
                  <a:txBody>
                    <a:bodyPr/>
                    <a:lstStyle/>
                    <a:p>
                      <a:r>
                        <a:rPr lang="en-US" dirty="0" smtClean="0"/>
                        <a:t>3</a:t>
                      </a:r>
                      <a:endParaRPr lang="ru-RU" dirty="0"/>
                    </a:p>
                  </a:txBody>
                  <a:tcPr/>
                </a:tc>
                <a:tc>
                  <a:txBody>
                    <a:bodyPr/>
                    <a:lstStyle/>
                    <a:p>
                      <a:r>
                        <a:rPr lang="en-US" dirty="0" smtClean="0"/>
                        <a:t>3 + 3 == 6</a:t>
                      </a:r>
                      <a:endParaRPr lang="ru-RU" dirty="0"/>
                    </a:p>
                  </a:txBody>
                  <a:tcPr/>
                </a:tc>
              </a:tr>
              <a:tr h="370840">
                <a:tc>
                  <a:txBody>
                    <a:bodyPr/>
                    <a:lstStyle/>
                    <a:p>
                      <a:r>
                        <a:rPr lang="en-US" dirty="0" smtClean="0"/>
                        <a:t>4</a:t>
                      </a:r>
                      <a:endParaRPr lang="ru-RU" dirty="0"/>
                    </a:p>
                  </a:txBody>
                  <a:tcPr/>
                </a:tc>
                <a:tc>
                  <a:txBody>
                    <a:bodyPr/>
                    <a:lstStyle/>
                    <a:p>
                      <a:r>
                        <a:rPr lang="en-US" dirty="0" smtClean="0"/>
                        <a:t>6</a:t>
                      </a:r>
                      <a:r>
                        <a:rPr lang="en-US" baseline="0" dirty="0" smtClean="0"/>
                        <a:t> + 4 == 10</a:t>
                      </a:r>
                      <a:endParaRPr lang="ru-RU" dirty="0"/>
                    </a:p>
                  </a:txBody>
                  <a:tcPr/>
                </a:tc>
              </a:tr>
              <a:tr h="370840">
                <a:tc>
                  <a:txBody>
                    <a:bodyPr/>
                    <a:lstStyle/>
                    <a:p>
                      <a:r>
                        <a:rPr lang="en-US" dirty="0" smtClean="0"/>
                        <a:t>5</a:t>
                      </a:r>
                      <a:endParaRPr lang="ru-RU" dirty="0"/>
                    </a:p>
                  </a:txBody>
                  <a:tcPr/>
                </a:tc>
                <a:tc>
                  <a:txBody>
                    <a:bodyPr/>
                    <a:lstStyle/>
                    <a:p>
                      <a:r>
                        <a:rPr lang="en-US" dirty="0" smtClean="0"/>
                        <a:t>10 + 5 ==</a:t>
                      </a:r>
                      <a:r>
                        <a:rPr lang="en-US" baseline="0" dirty="0" smtClean="0"/>
                        <a:t> 15</a:t>
                      </a:r>
                    </a:p>
                  </a:txBody>
                  <a:tcPr/>
                </a:tc>
              </a:tr>
              <a:tr h="370840">
                <a:tc>
                  <a:txBody>
                    <a:bodyPr/>
                    <a:lstStyle/>
                    <a:p>
                      <a:r>
                        <a:rPr lang="en-US" dirty="0" smtClean="0"/>
                        <a:t>6</a:t>
                      </a:r>
                      <a:endParaRPr lang="ru-RU" dirty="0"/>
                    </a:p>
                  </a:txBody>
                  <a:tcPr/>
                </a:tc>
                <a:tc>
                  <a:txBody>
                    <a:bodyPr/>
                    <a:lstStyle/>
                    <a:p>
                      <a:r>
                        <a:rPr lang="en-US" dirty="0" smtClean="0"/>
                        <a:t>15 + 6 == 21</a:t>
                      </a:r>
                      <a:endParaRPr lang="ru-RU" dirty="0"/>
                    </a:p>
                  </a:txBody>
                  <a:tcPr/>
                </a:tc>
              </a:tr>
              <a:tr h="370840">
                <a:tc>
                  <a:txBody>
                    <a:bodyPr/>
                    <a:lstStyle/>
                    <a:p>
                      <a:r>
                        <a:rPr lang="en-US" dirty="0" smtClean="0"/>
                        <a:t>…</a:t>
                      </a:r>
                      <a:endParaRPr lang="ru-RU" dirty="0"/>
                    </a:p>
                  </a:txBody>
                  <a:tcPr/>
                </a:tc>
                <a:tc>
                  <a:txBody>
                    <a:bodyPr/>
                    <a:lstStyle/>
                    <a:p>
                      <a:r>
                        <a:rPr lang="en-US" dirty="0" smtClean="0"/>
                        <a:t>…</a:t>
                      </a:r>
                      <a:endParaRPr lang="ru-RU" dirty="0"/>
                    </a:p>
                  </a:txBody>
                  <a:tcPr/>
                </a:tc>
              </a:tr>
            </a:tbl>
          </a:graphicData>
        </a:graphic>
      </p:graphicFrame>
      <p:sp>
        <p:nvSpPr>
          <p:cNvPr id="9" name="TextBox 8"/>
          <p:cNvSpPr txBox="1"/>
          <p:nvPr/>
        </p:nvSpPr>
        <p:spPr>
          <a:xfrm>
            <a:off x="304800" y="1524000"/>
            <a:ext cx="8534400" cy="2031325"/>
          </a:xfrm>
          <a:prstGeom prst="rect">
            <a:avLst/>
          </a:prstGeom>
          <a:noFill/>
        </p:spPr>
        <p:txBody>
          <a:bodyPr wrap="square" rtlCol="0">
            <a:spAutoFit/>
          </a:bodyPr>
          <a:lstStyle/>
          <a:p>
            <a:r>
              <a:rPr lang="ru-RU" sz="3600" dirty="0" smtClean="0"/>
              <a:t>Как это работает?</a:t>
            </a:r>
            <a:endParaRPr lang="en-US" sz="3600" dirty="0" smtClean="0"/>
          </a:p>
          <a:p>
            <a:pPr marL="342900"/>
            <a:endParaRPr lang="ru-RU" sz="3600" dirty="0" smtClean="0"/>
          </a:p>
          <a:p>
            <a:pPr marL="342900"/>
            <a:endParaRPr lang="ru-RU" sz="3600" dirty="0" smtClean="0"/>
          </a:p>
          <a:p>
            <a:pPr marL="342900" indent="-342900">
              <a:buAutoNum type="arabicPeriod"/>
            </a:pPr>
            <a:endParaRPr lang="ru-RU"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Цикл с предусловием</a:t>
            </a:r>
            <a:endParaRPr lang="ru-RU" dirty="0">
              <a:solidFill>
                <a:schemeClr val="tx2"/>
              </a:solidFill>
            </a:endParaRPr>
          </a:p>
        </p:txBody>
      </p:sp>
      <p:sp>
        <p:nvSpPr>
          <p:cNvPr id="10" name="TextBox 9"/>
          <p:cNvSpPr txBox="1"/>
          <p:nvPr/>
        </p:nvSpPr>
        <p:spPr>
          <a:xfrm>
            <a:off x="304800" y="1524000"/>
            <a:ext cx="8534400" cy="3693319"/>
          </a:xfrm>
          <a:prstGeom prst="rect">
            <a:avLst/>
          </a:prstGeom>
          <a:noFill/>
        </p:spPr>
        <p:txBody>
          <a:bodyPr wrap="square" rtlCol="0">
            <a:spAutoFit/>
          </a:bodyPr>
          <a:lstStyle/>
          <a:p>
            <a:pPr marL="342900"/>
            <a:r>
              <a:rPr lang="ru-RU" sz="3600" dirty="0" smtClean="0"/>
              <a:t>Цикл с предусловием</a:t>
            </a:r>
            <a:r>
              <a:rPr lang="en-US" sz="3600" dirty="0" smtClean="0"/>
              <a:t> </a:t>
            </a:r>
            <a:r>
              <a:rPr lang="ru-RU" sz="3600" dirty="0" smtClean="0"/>
              <a:t>имеет формат:</a:t>
            </a:r>
          </a:p>
          <a:p>
            <a:pPr marL="342900"/>
            <a:r>
              <a:rPr lang="en-US" sz="3600" dirty="0" smtClean="0"/>
              <a:t>while(</a:t>
            </a:r>
            <a:r>
              <a:rPr lang="ru-RU" sz="3600" dirty="0" smtClean="0"/>
              <a:t>выражение-условие</a:t>
            </a:r>
            <a:r>
              <a:rPr lang="en-US" sz="3600" dirty="0" smtClean="0"/>
              <a:t>)</a:t>
            </a:r>
            <a:endParaRPr lang="ru-RU" sz="3600" dirty="0" smtClean="0"/>
          </a:p>
          <a:p>
            <a:pPr marL="342900"/>
            <a:r>
              <a:rPr lang="ru-RU" sz="3600" dirty="0" smtClean="0"/>
              <a:t>	</a:t>
            </a:r>
            <a:r>
              <a:rPr lang="ru-RU" sz="3600" dirty="0" err="1" smtClean="0"/>
              <a:t>тело_цикла</a:t>
            </a:r>
            <a:r>
              <a:rPr lang="en-US" sz="3600" dirty="0" smtClean="0"/>
              <a:t>;</a:t>
            </a:r>
          </a:p>
          <a:p>
            <a:pPr marL="342900"/>
            <a:endParaRPr lang="en-US" sz="3600" dirty="0" smtClean="0"/>
          </a:p>
          <a:p>
            <a:pPr marL="342900"/>
            <a:r>
              <a:rPr lang="ru-RU" sz="3600" dirty="0" smtClean="0"/>
              <a:t>Пока выражение-условие истинно, тело цикла будет выполняться.</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Цикл с предусловием</a:t>
            </a:r>
            <a:endParaRPr lang="ru-RU" dirty="0">
              <a:solidFill>
                <a:schemeClr val="tx2"/>
              </a:solidFill>
            </a:endParaRPr>
          </a:p>
        </p:txBody>
      </p:sp>
      <p:sp>
        <p:nvSpPr>
          <p:cNvPr id="10" name="TextBox 9"/>
          <p:cNvSpPr txBox="1"/>
          <p:nvPr/>
        </p:nvSpPr>
        <p:spPr>
          <a:xfrm>
            <a:off x="304800" y="1524000"/>
            <a:ext cx="8534400" cy="5909310"/>
          </a:xfrm>
          <a:prstGeom prst="rect">
            <a:avLst/>
          </a:prstGeom>
          <a:noFill/>
        </p:spPr>
        <p:txBody>
          <a:bodyPr wrap="square" rtlCol="0">
            <a:spAutoFit/>
          </a:bodyPr>
          <a:lstStyle/>
          <a:p>
            <a:r>
              <a:rPr lang="ru-RU" sz="3600" dirty="0" smtClean="0"/>
              <a:t>Пример. Вывод всех целых чисел</a:t>
            </a:r>
            <a:br>
              <a:rPr lang="ru-RU" sz="3600" dirty="0" smtClean="0"/>
            </a:br>
            <a:r>
              <a:rPr lang="ru-RU" sz="3600" dirty="0" smtClean="0"/>
              <a:t>от 0 до 100.</a:t>
            </a:r>
          </a:p>
          <a:p>
            <a:r>
              <a:rPr lang="en-US" sz="3600" dirty="0" err="1" smtClean="0"/>
              <a:t>int</a:t>
            </a:r>
            <a:r>
              <a:rPr lang="en-US" sz="3600" dirty="0" smtClean="0"/>
              <a:t> </a:t>
            </a:r>
            <a:r>
              <a:rPr lang="en-US" sz="3600" dirty="0" err="1" smtClean="0"/>
              <a:t>i</a:t>
            </a:r>
            <a:r>
              <a:rPr lang="en-US" sz="3600" dirty="0" smtClean="0"/>
              <a:t> = 0;</a:t>
            </a:r>
          </a:p>
          <a:p>
            <a:r>
              <a:rPr lang="en-US" sz="3600" dirty="0" smtClean="0"/>
              <a:t>while(</a:t>
            </a:r>
            <a:r>
              <a:rPr lang="en-US" sz="3600" dirty="0" err="1" smtClean="0"/>
              <a:t>i</a:t>
            </a:r>
            <a:r>
              <a:rPr lang="en-US" sz="3600" dirty="0" smtClean="0"/>
              <a:t>&lt;=100){</a:t>
            </a:r>
          </a:p>
          <a:p>
            <a:r>
              <a:rPr lang="ru-RU" sz="3600" dirty="0" smtClean="0"/>
              <a:t>	</a:t>
            </a:r>
            <a:r>
              <a:rPr lang="en-US" sz="3600" dirty="0" err="1" smtClean="0"/>
              <a:t>cout</a:t>
            </a:r>
            <a:r>
              <a:rPr lang="en-US" sz="3600" dirty="0" smtClean="0"/>
              <a:t>&lt;&lt;</a:t>
            </a:r>
            <a:r>
              <a:rPr lang="en-US" sz="3600" dirty="0" err="1" smtClean="0"/>
              <a:t>i</a:t>
            </a:r>
            <a:r>
              <a:rPr lang="en-US" sz="3600" dirty="0" smtClean="0"/>
              <a:t>&lt;&lt;'\t';</a:t>
            </a:r>
          </a:p>
          <a:p>
            <a:r>
              <a:rPr lang="ru-RU" sz="3600" dirty="0" smtClean="0"/>
              <a:t>	</a:t>
            </a:r>
            <a:r>
              <a:rPr lang="en-US" sz="3600" dirty="0" err="1" smtClean="0"/>
              <a:t>i</a:t>
            </a:r>
            <a:r>
              <a:rPr lang="en-US" sz="3600" dirty="0" smtClean="0"/>
              <a:t>++;</a:t>
            </a:r>
          </a:p>
          <a:p>
            <a:r>
              <a:rPr lang="ru-RU" sz="3600" dirty="0" smtClean="0"/>
              <a:t>}</a:t>
            </a:r>
          </a:p>
          <a:p>
            <a:r>
              <a:rPr lang="en-US" sz="3600" dirty="0" smtClean="0"/>
              <a:t>return 0;</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Цикл с постусловием</a:t>
            </a:r>
            <a:endParaRPr lang="ru-RU" dirty="0">
              <a:solidFill>
                <a:schemeClr val="tx2"/>
              </a:solidFill>
            </a:endParaRPr>
          </a:p>
        </p:txBody>
      </p:sp>
      <p:sp>
        <p:nvSpPr>
          <p:cNvPr id="10" name="TextBox 9"/>
          <p:cNvSpPr txBox="1"/>
          <p:nvPr/>
        </p:nvSpPr>
        <p:spPr>
          <a:xfrm>
            <a:off x="304800" y="1524000"/>
            <a:ext cx="8534400" cy="5355312"/>
          </a:xfrm>
          <a:prstGeom prst="rect">
            <a:avLst/>
          </a:prstGeom>
          <a:noFill/>
        </p:spPr>
        <p:txBody>
          <a:bodyPr wrap="square" rtlCol="0">
            <a:spAutoFit/>
          </a:bodyPr>
          <a:lstStyle/>
          <a:p>
            <a:pPr marL="342900"/>
            <a:r>
              <a:rPr lang="ru-RU" sz="3600" dirty="0" smtClean="0"/>
              <a:t>Цикл с постусловием</a:t>
            </a:r>
            <a:r>
              <a:rPr lang="en-US" sz="3600" dirty="0" smtClean="0"/>
              <a:t> </a:t>
            </a:r>
            <a:r>
              <a:rPr lang="ru-RU" sz="3600" dirty="0" smtClean="0"/>
              <a:t>имеет формат:</a:t>
            </a:r>
          </a:p>
          <a:p>
            <a:pPr marL="342900"/>
            <a:r>
              <a:rPr lang="en-US" sz="3600" dirty="0" smtClean="0"/>
              <a:t>do</a:t>
            </a:r>
          </a:p>
          <a:p>
            <a:pPr marL="342900"/>
            <a:r>
              <a:rPr lang="en-US" sz="3600" dirty="0" smtClean="0"/>
              <a:t>	</a:t>
            </a:r>
            <a:r>
              <a:rPr lang="ru-RU" sz="3600" dirty="0" err="1" smtClean="0"/>
              <a:t>тело_цикла</a:t>
            </a:r>
            <a:r>
              <a:rPr lang="ru-RU" sz="3600" dirty="0" smtClean="0"/>
              <a:t>;</a:t>
            </a:r>
          </a:p>
          <a:p>
            <a:pPr marL="342900"/>
            <a:r>
              <a:rPr lang="en-US" sz="3600" dirty="0" smtClean="0"/>
              <a:t>while(</a:t>
            </a:r>
            <a:r>
              <a:rPr lang="ru-RU" sz="3600" dirty="0" smtClean="0"/>
              <a:t>выражение-условие</a:t>
            </a:r>
            <a:r>
              <a:rPr lang="en-US" sz="3600" dirty="0" smtClean="0"/>
              <a:t>)</a:t>
            </a:r>
          </a:p>
          <a:p>
            <a:pPr marL="342900"/>
            <a:endParaRPr lang="en-US" sz="3600" dirty="0" smtClean="0"/>
          </a:p>
          <a:p>
            <a:pPr marL="342900"/>
            <a:r>
              <a:rPr lang="ru-RU" sz="3600" dirty="0" smtClean="0"/>
              <a:t>Пока выражение-условие истинно, тело цикла будет выполняться. Тело цикла обязательно выполнится хотя бы один раз.</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Вложенные циклы</a:t>
            </a:r>
            <a:endParaRPr lang="ru-RU" dirty="0">
              <a:solidFill>
                <a:schemeClr val="tx2"/>
              </a:solidFill>
            </a:endParaRPr>
          </a:p>
        </p:txBody>
      </p:sp>
      <p:sp>
        <p:nvSpPr>
          <p:cNvPr id="10" name="TextBox 9"/>
          <p:cNvSpPr txBox="1"/>
          <p:nvPr/>
        </p:nvSpPr>
        <p:spPr>
          <a:xfrm>
            <a:off x="304800" y="1524000"/>
            <a:ext cx="8534400" cy="2585323"/>
          </a:xfrm>
          <a:prstGeom prst="rect">
            <a:avLst/>
          </a:prstGeom>
          <a:noFill/>
        </p:spPr>
        <p:txBody>
          <a:bodyPr wrap="square" rtlCol="0">
            <a:spAutoFit/>
          </a:bodyPr>
          <a:lstStyle/>
          <a:p>
            <a:pPr marL="342900"/>
            <a:r>
              <a:rPr lang="ru-RU" sz="3600" dirty="0" smtClean="0"/>
              <a:t>Зачастую возникает необходимость использования вложенных циклов. Циклы можно «вкладывать» друг в друга независимо от их вида.</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Вложенные циклы</a:t>
            </a:r>
            <a:endParaRPr lang="ru-RU" dirty="0">
              <a:solidFill>
                <a:schemeClr val="tx2"/>
              </a:solidFill>
            </a:endParaRPr>
          </a:p>
        </p:txBody>
      </p:sp>
      <p:sp>
        <p:nvSpPr>
          <p:cNvPr id="10" name="TextBox 9"/>
          <p:cNvSpPr txBox="1"/>
          <p:nvPr/>
        </p:nvSpPr>
        <p:spPr>
          <a:xfrm>
            <a:off x="304800" y="1524000"/>
            <a:ext cx="8534400" cy="5909310"/>
          </a:xfrm>
          <a:prstGeom prst="rect">
            <a:avLst/>
          </a:prstGeom>
          <a:noFill/>
        </p:spPr>
        <p:txBody>
          <a:bodyPr wrap="square" rtlCol="0">
            <a:spAutoFit/>
          </a:bodyPr>
          <a:lstStyle/>
          <a:p>
            <a:r>
              <a:rPr lang="ru-RU" sz="3600" dirty="0" smtClean="0"/>
              <a:t>Пример. Вывести прямоугольник из звёздочек.</a:t>
            </a:r>
          </a:p>
          <a:p>
            <a:r>
              <a:rPr lang="nn-NO" sz="3600" dirty="0" smtClean="0"/>
              <a:t>for(int i = 0; i&lt;5; i++)</a:t>
            </a:r>
          </a:p>
          <a:p>
            <a:r>
              <a:rPr lang="ru-RU" sz="3600" dirty="0" smtClean="0"/>
              <a:t>{</a:t>
            </a:r>
          </a:p>
          <a:p>
            <a:r>
              <a:rPr lang="ru-RU" sz="3600" dirty="0" smtClean="0"/>
              <a:t>	</a:t>
            </a:r>
            <a:r>
              <a:rPr lang="en-US" sz="3600" dirty="0" smtClean="0"/>
              <a:t>for(</a:t>
            </a:r>
            <a:r>
              <a:rPr lang="en-US" sz="3600" dirty="0" err="1" smtClean="0"/>
              <a:t>int</a:t>
            </a:r>
            <a:r>
              <a:rPr lang="en-US" sz="3600" dirty="0" smtClean="0"/>
              <a:t> j = 0; j&lt;5; j++)</a:t>
            </a:r>
          </a:p>
          <a:p>
            <a:r>
              <a:rPr lang="ru-RU" sz="3600" dirty="0" smtClean="0"/>
              <a:t>		</a:t>
            </a:r>
            <a:r>
              <a:rPr lang="en-US" sz="3600" dirty="0" err="1" smtClean="0"/>
              <a:t>cout</a:t>
            </a:r>
            <a:r>
              <a:rPr lang="en-US" sz="3600" dirty="0" smtClean="0"/>
              <a:t>&lt;&lt;"*";</a:t>
            </a:r>
          </a:p>
          <a:p>
            <a:r>
              <a:rPr lang="ru-RU" sz="3600" dirty="0" smtClean="0"/>
              <a:t>	</a:t>
            </a:r>
            <a:r>
              <a:rPr lang="en-US" sz="3600" dirty="0" err="1" smtClean="0"/>
              <a:t>cout</a:t>
            </a:r>
            <a:r>
              <a:rPr lang="en-US" sz="3600" dirty="0" smtClean="0"/>
              <a:t>&lt;&lt;'\n';</a:t>
            </a:r>
          </a:p>
          <a:p>
            <a:r>
              <a:rPr lang="ru-RU" sz="3600" dirty="0" smtClean="0"/>
              <a:t>}</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Вложенные циклы</a:t>
            </a:r>
            <a:endParaRPr lang="ru-RU" dirty="0">
              <a:solidFill>
                <a:schemeClr val="tx2"/>
              </a:solidFill>
            </a:endParaRPr>
          </a:p>
        </p:txBody>
      </p:sp>
      <p:sp>
        <p:nvSpPr>
          <p:cNvPr id="10" name="TextBox 9"/>
          <p:cNvSpPr txBox="1"/>
          <p:nvPr/>
        </p:nvSpPr>
        <p:spPr>
          <a:xfrm>
            <a:off x="304800" y="1524000"/>
            <a:ext cx="8534400" cy="6463308"/>
          </a:xfrm>
          <a:prstGeom prst="rect">
            <a:avLst/>
          </a:prstGeom>
          <a:noFill/>
        </p:spPr>
        <p:txBody>
          <a:bodyPr wrap="square" rtlCol="0">
            <a:spAutoFit/>
          </a:bodyPr>
          <a:lstStyle/>
          <a:p>
            <a:r>
              <a:rPr lang="ru-RU" sz="3600" dirty="0" smtClean="0"/>
              <a:t>Пример. Вывести треугольник из звёздочек</a:t>
            </a:r>
            <a:r>
              <a:rPr lang="en-US" sz="3600" dirty="0" smtClean="0"/>
              <a:t>, </a:t>
            </a:r>
            <a:r>
              <a:rPr lang="ru-RU" sz="3600" dirty="0" smtClean="0"/>
              <a:t>расположенных под главной диагональю.</a:t>
            </a:r>
          </a:p>
          <a:p>
            <a:r>
              <a:rPr lang="nn-NO" sz="3600" dirty="0" smtClean="0"/>
              <a:t>for(int i = 0; i&lt;5; i++)</a:t>
            </a:r>
          </a:p>
          <a:p>
            <a:r>
              <a:rPr lang="ru-RU" sz="3600" dirty="0" smtClean="0"/>
              <a:t>{</a:t>
            </a:r>
          </a:p>
          <a:p>
            <a:r>
              <a:rPr lang="ru-RU" sz="3600" dirty="0" smtClean="0"/>
              <a:t>	</a:t>
            </a:r>
            <a:r>
              <a:rPr lang="en-US" sz="3600" dirty="0" smtClean="0"/>
              <a:t>for(</a:t>
            </a:r>
            <a:r>
              <a:rPr lang="en-US" sz="3600" dirty="0" err="1" smtClean="0"/>
              <a:t>int</a:t>
            </a:r>
            <a:r>
              <a:rPr lang="en-US" sz="3600" dirty="0" smtClean="0"/>
              <a:t> j = 0; j&lt;=</a:t>
            </a:r>
            <a:r>
              <a:rPr lang="en-US" sz="3600" dirty="0" err="1" smtClean="0"/>
              <a:t>i</a:t>
            </a:r>
            <a:r>
              <a:rPr lang="en-US" sz="3600" dirty="0" smtClean="0"/>
              <a:t>; j++)</a:t>
            </a:r>
          </a:p>
          <a:p>
            <a:r>
              <a:rPr lang="ru-RU" sz="3600" dirty="0" smtClean="0"/>
              <a:t>		</a:t>
            </a:r>
            <a:r>
              <a:rPr lang="en-US" sz="3600" dirty="0" err="1" smtClean="0"/>
              <a:t>cout</a:t>
            </a:r>
            <a:r>
              <a:rPr lang="en-US" sz="3600" dirty="0" smtClean="0"/>
              <a:t>&lt;&lt;"*";</a:t>
            </a:r>
          </a:p>
          <a:p>
            <a:r>
              <a:rPr lang="ru-RU" sz="3600" dirty="0" smtClean="0"/>
              <a:t>	</a:t>
            </a:r>
            <a:r>
              <a:rPr lang="en-US" sz="3600" dirty="0" err="1" smtClean="0"/>
              <a:t>cout</a:t>
            </a:r>
            <a:r>
              <a:rPr lang="en-US" sz="3600" dirty="0" smtClean="0"/>
              <a:t>&lt;&lt;'\n';</a:t>
            </a:r>
          </a:p>
          <a:p>
            <a:r>
              <a:rPr lang="ru-RU" sz="3600" dirty="0" smtClean="0"/>
              <a:t>}</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17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Задачи</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18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
        <p:nvSpPr>
          <p:cNvPr id="8" name="TextBox 7"/>
          <p:cNvSpPr txBox="1"/>
          <p:nvPr/>
        </p:nvSpPr>
        <p:spPr>
          <a:xfrm>
            <a:off x="304800" y="1524000"/>
            <a:ext cx="8534400" cy="5078313"/>
          </a:xfrm>
          <a:prstGeom prst="rect">
            <a:avLst/>
          </a:prstGeom>
          <a:noFill/>
        </p:spPr>
        <p:txBody>
          <a:bodyPr wrap="square" rtlCol="0">
            <a:spAutoFit/>
          </a:bodyPr>
          <a:lstStyle/>
          <a:p>
            <a:pPr marL="1085850" indent="-742950">
              <a:buAutoNum type="arabicPeriod"/>
            </a:pPr>
            <a:r>
              <a:rPr lang="ru-RU" sz="2400" dirty="0" smtClean="0"/>
              <a:t>Написать программу для вывода на экран всех трёхзначных чисел.</a:t>
            </a:r>
          </a:p>
          <a:p>
            <a:pPr marL="1085850" indent="-742950">
              <a:buAutoNum type="arabicPeriod"/>
            </a:pPr>
            <a:r>
              <a:rPr lang="ru-RU" sz="2400" dirty="0" smtClean="0"/>
              <a:t>Вывести все чётные числ</a:t>
            </a:r>
            <a:r>
              <a:rPr lang="ru-RU" sz="2400" dirty="0" smtClean="0"/>
              <a:t>а в диапазоне от 1 до 100. Подсказка: используйте условный оператор.</a:t>
            </a:r>
          </a:p>
          <a:p>
            <a:pPr marL="1085850" indent="-742950">
              <a:buAutoNum type="arabicPeriod"/>
            </a:pPr>
            <a:r>
              <a:rPr lang="ru-RU" sz="2400" dirty="0" smtClean="0"/>
              <a:t>Нарисовать на экране с помощью цикла треугольник в виде:</a:t>
            </a:r>
          </a:p>
          <a:p>
            <a:pPr marL="1085850" indent="-742950">
              <a:buAutoNum type="arabicPeriod"/>
            </a:pPr>
            <a:endParaRPr lang="ru-RU" sz="2400" dirty="0" smtClean="0"/>
          </a:p>
          <a:p>
            <a:pPr marL="1085850" indent="-742950">
              <a:buAutoNum type="arabicPeriod"/>
            </a:pPr>
            <a:endParaRPr lang="ru-RU" sz="2400" dirty="0" smtClean="0"/>
          </a:p>
          <a:p>
            <a:pPr marL="1085850" indent="-742950">
              <a:buAutoNum type="arabicPeriod"/>
            </a:pPr>
            <a:r>
              <a:rPr lang="ru-RU" sz="2400" dirty="0" smtClean="0"/>
              <a:t>За 555 дней Э. С. </a:t>
            </a:r>
            <a:r>
              <a:rPr lang="ru-RU" sz="2400" dirty="0" err="1" smtClean="0"/>
              <a:t>Набиуллина</a:t>
            </a:r>
            <a:r>
              <a:rPr lang="ru-RU" sz="2400" dirty="0" smtClean="0"/>
              <a:t> лишила лицензий 100 банков. Подсчитать, за какое количество лет лишатся лицензий все 815 оставшихся банков при неизменной </a:t>
            </a:r>
            <a:r>
              <a:rPr lang="ru-RU" sz="2400" smtClean="0"/>
              <a:t>и постоянной </a:t>
            </a:r>
            <a:r>
              <a:rPr lang="ru-RU" sz="2400" dirty="0" smtClean="0"/>
              <a:t>скорости </a:t>
            </a:r>
            <a:r>
              <a:rPr lang="ru-RU" sz="2400" smtClean="0"/>
              <a:t>отзыва лицензий.</a:t>
            </a:r>
            <a:r>
              <a:rPr lang="ru-RU" sz="3600" dirty="0" smtClean="0"/>
              <a:t/>
            </a:r>
            <a:br>
              <a:rPr lang="ru-RU" sz="3600" dirty="0" smtClean="0"/>
            </a:br>
            <a:endParaRPr lang="ru-RU" sz="3600" dirty="0" smtClean="0"/>
          </a:p>
        </p:txBody>
      </p:sp>
      <p:pic>
        <p:nvPicPr>
          <p:cNvPr id="1026" name="Picture 2"/>
          <p:cNvPicPr>
            <a:picLocks noChangeAspect="1" noChangeArrowheads="1"/>
          </p:cNvPicPr>
          <p:nvPr/>
        </p:nvPicPr>
        <p:blipFill>
          <a:blip r:embed="rId3"/>
          <a:srcRect t="7895" r="86632" b="73392"/>
          <a:stretch>
            <a:fillRect/>
          </a:stretch>
        </p:blipFill>
        <p:spPr bwMode="auto">
          <a:xfrm>
            <a:off x="1447800" y="3810000"/>
            <a:ext cx="862012"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Циклический алгоритм</a:t>
            </a:r>
            <a:endParaRPr lang="ru-RU" dirty="0">
              <a:solidFill>
                <a:schemeClr val="tx2"/>
              </a:solidFill>
            </a:endParaRPr>
          </a:p>
        </p:txBody>
      </p:sp>
      <p:sp>
        <p:nvSpPr>
          <p:cNvPr id="10" name="TextBox 9"/>
          <p:cNvSpPr txBox="1"/>
          <p:nvPr/>
        </p:nvSpPr>
        <p:spPr>
          <a:xfrm>
            <a:off x="304800" y="1524000"/>
            <a:ext cx="8534400" cy="1477328"/>
          </a:xfrm>
          <a:prstGeom prst="rect">
            <a:avLst/>
          </a:prstGeom>
          <a:noFill/>
        </p:spPr>
        <p:txBody>
          <a:bodyPr wrap="square" rtlCol="0">
            <a:spAutoFit/>
          </a:bodyPr>
          <a:lstStyle/>
          <a:p>
            <a:pPr marL="342900"/>
            <a:r>
              <a:rPr lang="ru-RU" sz="3600" dirty="0" smtClean="0"/>
              <a:t>Это алгоритм, в котором некоторые операторы исполняются многократно</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3139321"/>
          </a:xfrm>
          <a:prstGeom prst="rect">
            <a:avLst/>
          </a:prstGeom>
          <a:noFill/>
        </p:spPr>
        <p:txBody>
          <a:bodyPr wrap="square" rtlCol="0">
            <a:spAutoFit/>
          </a:bodyPr>
          <a:lstStyle/>
          <a:p>
            <a:pPr marL="342900"/>
            <a:r>
              <a:rPr lang="ru-RU" sz="3600" dirty="0" smtClean="0"/>
              <a:t>Цикл со счётчиком </a:t>
            </a:r>
            <a:r>
              <a:rPr lang="en-US" sz="3600" dirty="0" smtClean="0"/>
              <a:t>for </a:t>
            </a:r>
            <a:r>
              <a:rPr lang="ru-RU" sz="3600" dirty="0" smtClean="0"/>
              <a:t>имеет формат:</a:t>
            </a:r>
          </a:p>
          <a:p>
            <a:pPr marL="342900"/>
            <a:r>
              <a:rPr lang="en-US" sz="3600" dirty="0" smtClean="0"/>
              <a:t>for(</a:t>
            </a:r>
            <a:r>
              <a:rPr lang="ru-RU" sz="3600" dirty="0" err="1" smtClean="0"/>
              <a:t>инициализатор_цикла</a:t>
            </a:r>
            <a:r>
              <a:rPr lang="ru-RU" sz="3600" dirty="0" smtClean="0"/>
              <a:t>;</a:t>
            </a:r>
          </a:p>
          <a:p>
            <a:pPr marL="342900"/>
            <a:r>
              <a:rPr lang="ru-RU" sz="3600" dirty="0" smtClean="0"/>
              <a:t>       выражение-условие;</a:t>
            </a:r>
          </a:p>
          <a:p>
            <a:pPr marL="342900"/>
            <a:r>
              <a:rPr lang="ru-RU" sz="3600" dirty="0" smtClean="0"/>
              <a:t>       выражение</a:t>
            </a:r>
            <a:r>
              <a:rPr lang="en-US" sz="3600" dirty="0" smtClean="0"/>
              <a:t>)</a:t>
            </a:r>
          </a:p>
          <a:p>
            <a:pPr marL="342900"/>
            <a:r>
              <a:rPr lang="en-US" sz="3600" dirty="0" smtClean="0"/>
              <a:t>	</a:t>
            </a:r>
            <a:r>
              <a:rPr lang="ru-RU" sz="3600" dirty="0" err="1" smtClean="0"/>
              <a:t>тело_цикла</a:t>
            </a:r>
            <a:r>
              <a:rPr lang="en-US" sz="3600" dirty="0" smtClean="0"/>
              <a:t>;</a:t>
            </a:r>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4247317"/>
          </a:xfrm>
          <a:prstGeom prst="rect">
            <a:avLst/>
          </a:prstGeom>
          <a:noFill/>
        </p:spPr>
        <p:txBody>
          <a:bodyPr wrap="square" rtlCol="0">
            <a:spAutoFit/>
          </a:bodyPr>
          <a:lstStyle/>
          <a:p>
            <a:pPr marL="342900"/>
            <a:r>
              <a:rPr lang="ru-RU" sz="3600" b="1" dirty="0" smtClean="0"/>
              <a:t>Инициализатор цикла</a:t>
            </a:r>
            <a:r>
              <a:rPr lang="ru-RU" sz="3600" dirty="0" smtClean="0"/>
              <a:t> – выражение или определение объектов одного типа. Обычно здесь определяются и инициализируются некие параметры цикла. Все выражения, входящие в инициализатор цикла, вычисляются только один раз при входе в цикл.</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3139321"/>
          </a:xfrm>
          <a:prstGeom prst="rect">
            <a:avLst/>
          </a:prstGeom>
          <a:noFill/>
        </p:spPr>
        <p:txBody>
          <a:bodyPr wrap="square" rtlCol="0">
            <a:spAutoFit/>
          </a:bodyPr>
          <a:lstStyle/>
          <a:p>
            <a:pPr marL="342900"/>
            <a:r>
              <a:rPr lang="ru-RU" sz="3600" dirty="0" smtClean="0"/>
              <a:t>Если </a:t>
            </a:r>
            <a:r>
              <a:rPr lang="ru-RU" sz="3600" b="1" dirty="0" smtClean="0"/>
              <a:t>выражение-условие</a:t>
            </a:r>
            <a:r>
              <a:rPr lang="ru-RU" sz="3600" dirty="0" smtClean="0"/>
              <a:t> равно </a:t>
            </a:r>
            <a:r>
              <a:rPr lang="en-US" sz="3600" dirty="0" smtClean="0"/>
              <a:t>false, </a:t>
            </a:r>
            <a:r>
              <a:rPr lang="ru-RU" sz="3600" dirty="0" smtClean="0"/>
              <a:t>то выполнение цикла прекращается. В случае отсутствия выражения-условия предполагается, что его значение всегда истинно.</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2585323"/>
          </a:xfrm>
          <a:prstGeom prst="rect">
            <a:avLst/>
          </a:prstGeom>
          <a:noFill/>
        </p:spPr>
        <p:txBody>
          <a:bodyPr wrap="square" rtlCol="0">
            <a:spAutoFit/>
          </a:bodyPr>
          <a:lstStyle/>
          <a:p>
            <a:pPr marL="342900"/>
            <a:r>
              <a:rPr lang="ru-RU" sz="3600" dirty="0" smtClean="0"/>
              <a:t>Последнее </a:t>
            </a:r>
            <a:r>
              <a:rPr lang="ru-RU" sz="3600" b="1" dirty="0" smtClean="0"/>
              <a:t>выражение</a:t>
            </a:r>
            <a:r>
              <a:rPr lang="ru-RU" sz="3600" dirty="0" smtClean="0"/>
              <a:t> вычисляется на каждой итерации после выполнения операторов тела цикла и до следующей проверки выражения-условия.</a:t>
            </a:r>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4801314"/>
          </a:xfrm>
          <a:prstGeom prst="rect">
            <a:avLst/>
          </a:prstGeom>
          <a:noFill/>
        </p:spPr>
        <p:txBody>
          <a:bodyPr wrap="square" rtlCol="0">
            <a:spAutoFit/>
          </a:bodyPr>
          <a:lstStyle/>
          <a:p>
            <a:r>
              <a:rPr lang="ru-RU" sz="3600" dirty="0" smtClean="0"/>
              <a:t>Пример. Многократный вывод одной строки.</a:t>
            </a:r>
          </a:p>
          <a:p>
            <a:endParaRPr lang="ru-RU" sz="3600" dirty="0" smtClean="0"/>
          </a:p>
          <a:p>
            <a:r>
              <a:rPr lang="nn-NO" sz="3600" dirty="0" smtClean="0"/>
              <a:t>for(int i = 0; i&lt; 10; i++)</a:t>
            </a:r>
          </a:p>
          <a:p>
            <a:r>
              <a:rPr lang="en-US" sz="3600" dirty="0" err="1" smtClean="0"/>
              <a:t>cout</a:t>
            </a:r>
            <a:r>
              <a:rPr lang="en-US" sz="3600" dirty="0" smtClean="0"/>
              <a:t> &lt;&lt; "*****************\n";</a:t>
            </a:r>
          </a:p>
          <a:p>
            <a:r>
              <a:rPr lang="en-US" sz="3600" dirty="0" smtClean="0"/>
              <a:t>return 0;</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909310"/>
          </a:xfrm>
          <a:prstGeom prst="rect">
            <a:avLst/>
          </a:prstGeom>
          <a:noFill/>
        </p:spPr>
        <p:txBody>
          <a:bodyPr wrap="square" rtlCol="0">
            <a:spAutoFit/>
          </a:bodyPr>
          <a:lstStyle/>
          <a:p>
            <a:r>
              <a:rPr lang="ru-RU" sz="3600" dirty="0" smtClean="0"/>
              <a:t>Пример. Подсчёт суммы всех чисел</a:t>
            </a:r>
            <a:br>
              <a:rPr lang="ru-RU" sz="3600" dirty="0" smtClean="0"/>
            </a:br>
            <a:r>
              <a:rPr lang="ru-RU" sz="3600" dirty="0" smtClean="0"/>
              <a:t>от 1 до 99.</a:t>
            </a:r>
          </a:p>
          <a:p>
            <a:endParaRPr lang="ru-RU" sz="3600" dirty="0" smtClean="0"/>
          </a:p>
          <a:p>
            <a:r>
              <a:rPr lang="en-US" sz="3600" dirty="0" err="1" smtClean="0"/>
              <a:t>int</a:t>
            </a:r>
            <a:r>
              <a:rPr lang="en-US" sz="3600" dirty="0" smtClean="0"/>
              <a:t> s = 0;</a:t>
            </a:r>
          </a:p>
          <a:p>
            <a:r>
              <a:rPr lang="nn-NO" sz="3600" dirty="0" smtClean="0"/>
              <a:t>for(int i = 1; i&lt;100; i++)</a:t>
            </a:r>
          </a:p>
          <a:p>
            <a:r>
              <a:rPr lang="ru-RU" sz="3600" dirty="0" smtClean="0"/>
              <a:t>	</a:t>
            </a:r>
            <a:r>
              <a:rPr lang="en-US" sz="3600" dirty="0" smtClean="0"/>
              <a:t>s += </a:t>
            </a:r>
            <a:r>
              <a:rPr lang="en-US" sz="3600" dirty="0" err="1" smtClean="0"/>
              <a:t>i</a:t>
            </a:r>
            <a:r>
              <a:rPr lang="en-US" sz="3600" dirty="0" smtClean="0"/>
              <a:t>;</a:t>
            </a:r>
          </a:p>
          <a:p>
            <a:r>
              <a:rPr lang="en-US" sz="3600" dirty="0" err="1" smtClean="0"/>
              <a:t>cout</a:t>
            </a:r>
            <a:r>
              <a:rPr lang="en-US" sz="3600" dirty="0" smtClean="0"/>
              <a:t> &lt;&lt; "Sum = " &lt;&lt; s;</a:t>
            </a:r>
          </a:p>
          <a:p>
            <a:r>
              <a:rPr lang="en-US" sz="3600" dirty="0" smtClean="0"/>
              <a:t>return 0;</a:t>
            </a:r>
          </a:p>
          <a:p>
            <a:pPr marL="342900"/>
            <a:endParaRPr lang="ru-RU" sz="3600" dirty="0" smtClean="0"/>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Цикл со счётчиком</a:t>
            </a:r>
            <a:endParaRPr lang="ru-RU" dirty="0">
              <a:solidFill>
                <a:schemeClr val="tx2"/>
              </a:solidFill>
            </a:endParaRPr>
          </a:p>
        </p:txBody>
      </p:sp>
      <p:sp>
        <p:nvSpPr>
          <p:cNvPr id="10" name="TextBox 9"/>
          <p:cNvSpPr txBox="1"/>
          <p:nvPr/>
        </p:nvSpPr>
        <p:spPr>
          <a:xfrm>
            <a:off x="304800" y="1524000"/>
            <a:ext cx="8534400" cy="5478423"/>
          </a:xfrm>
          <a:prstGeom prst="rect">
            <a:avLst/>
          </a:prstGeom>
          <a:noFill/>
        </p:spPr>
        <p:txBody>
          <a:bodyPr wrap="square" rtlCol="0">
            <a:spAutoFit/>
          </a:bodyPr>
          <a:lstStyle/>
          <a:p>
            <a:r>
              <a:rPr lang="ru-RU" sz="3600" dirty="0" smtClean="0"/>
              <a:t>Пример. Вычисление </a:t>
            </a:r>
            <a:r>
              <a:rPr lang="en-US" sz="3600" dirty="0" smtClean="0"/>
              <a:t>n-</a:t>
            </a:r>
            <a:r>
              <a:rPr lang="ru-RU" sz="3600" dirty="0" smtClean="0"/>
              <a:t>го члена ряда Фибоначчи.</a:t>
            </a:r>
          </a:p>
          <a:p>
            <a:r>
              <a:rPr lang="ru-RU" sz="3200" dirty="0" smtClean="0"/>
              <a:t>В место, огороженное со всех сторон стеной, поместили пару кроликов, природа которых такова, что любая пара кроликов производит на свет другую пару каждый месяц, начиная со второго месяца своего существования. Сколько пар кроликов будет через указанное количество месяцев?</a:t>
            </a:r>
          </a:p>
          <a:p>
            <a:pPr marL="342900"/>
            <a:endParaRPr lang="ru-RU" sz="3600" dirty="0" smtClean="0"/>
          </a:p>
          <a:p>
            <a:pPr marL="342900" indent="-342900">
              <a:buAutoNum type="arabicPeriod"/>
            </a:pPr>
            <a:endParaRPr lang="ru-RU"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769</Words>
  <Application>Microsoft Office PowerPoint</Application>
  <PresentationFormat>Экран (4:3)</PresentationFormat>
  <Paragraphs>156</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Office Theme</vt:lpstr>
      <vt:lpstr>Семинар 2. Циклический алгоритм, цикл со счётчиком, цикл с предусловием, цикл с постусловием, вложенные циклы</vt:lpstr>
      <vt:lpstr>1. Циклический алгоритм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2. Цикл со счётчиком</vt:lpstr>
      <vt:lpstr>3. Цикл с предусловием</vt:lpstr>
      <vt:lpstr>3. Цикл с предусловием</vt:lpstr>
      <vt:lpstr>4. Цикл с постусловием</vt:lpstr>
      <vt:lpstr>4. Вложенные циклы</vt:lpstr>
      <vt:lpstr>4. Вложенные циклы</vt:lpstr>
      <vt:lpstr>4. Вложенные циклы</vt:lpstr>
      <vt:lpstr>Задачи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Получение данных люксметра CEM DT-1309 в LabVIEW</dc:title>
  <dc:creator>Admin</dc:creator>
  <cp:lastModifiedBy>Дженгиз</cp:lastModifiedBy>
  <cp:revision>106</cp:revision>
  <dcterms:created xsi:type="dcterms:W3CDTF">2014-12-15T08:53:20Z</dcterms:created>
  <dcterms:modified xsi:type="dcterms:W3CDTF">2015-02-24T14:26:20Z</dcterms:modified>
</cp:coreProperties>
</file>