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91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98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8" r:id="rId26"/>
    <p:sldId id="283" r:id="rId27"/>
    <p:sldId id="284" r:id="rId28"/>
    <p:sldId id="286" r:id="rId29"/>
    <p:sldId id="285" r:id="rId30"/>
    <p:sldId id="287" r:id="rId31"/>
    <p:sldId id="289" r:id="rId32"/>
    <p:sldId id="292" r:id="rId33"/>
    <p:sldId id="293" r:id="rId34"/>
    <p:sldId id="294" r:id="rId35"/>
    <p:sldId id="295" r:id="rId36"/>
    <p:sldId id="296" r:id="rId37"/>
    <p:sldId id="297" r:id="rId38"/>
    <p:sldId id="299" r:id="rId39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4" autoAdjust="0"/>
    <p:restoredTop sz="94660"/>
  </p:normalViewPr>
  <p:slideViewPr>
    <p:cSldViewPr>
      <p:cViewPr varScale="1">
        <p:scale>
          <a:sx n="50" d="100"/>
          <a:sy n="50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A46E0-5035-49A6-8834-FD54D9455735}" type="datetimeFigureOut">
              <a:rPr lang="ru-RU" smtClean="0"/>
              <a:pPr/>
              <a:t>23.03.2015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D5302-1159-4E8B-B2B7-D948979EA1F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0068-7189-4ADC-A31D-4CFE869ABD30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7095-9C7C-487E-9A5B-9ADD4E174C9E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5973-EE00-40A6-9C7B-4E6530306CB1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B298-558F-4712-AABC-FACAC4A852D2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25A-1094-4169-AD76-8CCD528DC5DC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B472-322C-45B1-B468-D9DD185601BF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EBE1-227B-4609-8625-DFD7934AB99E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2370-DB51-4458-B467-7B57E3FF258B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6AB9-FFEE-4806-8FC0-915951A9E088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DFE3-5B61-4EA1-97F4-6F68E5A9F387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099D-FE67-4EB2-A1AC-AF85E0D664C9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F9D8F-4B9F-4CC6-B134-6970A59785F3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4800600"/>
          </a:xfrm>
        </p:spPr>
        <p:txBody>
          <a:bodyPr>
            <a:normAutofit/>
          </a:bodyPr>
          <a:lstStyle/>
          <a:p>
            <a:r>
              <a:rPr lang="ru-RU" smtClean="0">
                <a:solidFill>
                  <a:schemeClr val="accent1">
                    <a:lumMod val="75000"/>
                  </a:schemeClr>
                </a:solidFill>
              </a:rPr>
              <a:t>Семинар </a:t>
            </a:r>
            <a:r>
              <a:rPr lang="ru-RU" smtClean="0">
                <a:solidFill>
                  <a:schemeClr val="accent1">
                    <a:lumMod val="75000"/>
                  </a:schemeClr>
                </a:solidFill>
              </a:rPr>
              <a:t>3.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Указатели,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ссылки,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массивы,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адресная арифметика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1252191" cy="1438275"/>
          </a:xfrm>
          <a:prstGeom prst="rect">
            <a:avLst/>
          </a:prstGeom>
          <a:noFill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2. Ссылки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Пример. Знакомство со ссылками.</a:t>
            </a:r>
          </a:p>
          <a:p>
            <a:r>
              <a:rPr lang="en-US" sz="3600" dirty="0" err="1" smtClean="0"/>
              <a:t>int</a:t>
            </a:r>
            <a:r>
              <a:rPr lang="en-US" sz="3600" dirty="0" smtClean="0"/>
              <a:t> L = 80;</a:t>
            </a:r>
          </a:p>
          <a:p>
            <a:r>
              <a:rPr lang="en-US" sz="3600" dirty="0" err="1" smtClean="0"/>
              <a:t>int</a:t>
            </a:r>
            <a:r>
              <a:rPr lang="en-US" sz="3600" dirty="0" smtClean="0"/>
              <a:t> &amp;RL = L;</a:t>
            </a:r>
          </a:p>
          <a:p>
            <a:r>
              <a:rPr lang="en-US" sz="3600" dirty="0" err="1" smtClean="0"/>
              <a:t>cout</a:t>
            </a:r>
            <a:r>
              <a:rPr lang="en-US" sz="3600" dirty="0" smtClean="0"/>
              <a:t> &lt;&lt; "RL = " &lt;&lt; RL &lt;&lt; </a:t>
            </a:r>
            <a:r>
              <a:rPr lang="en-US" sz="3600" dirty="0" err="1" smtClean="0"/>
              <a:t>endl</a:t>
            </a:r>
            <a:r>
              <a:rPr lang="en-US" sz="3600" dirty="0" smtClean="0"/>
              <a:t>;</a:t>
            </a:r>
          </a:p>
          <a:p>
            <a:r>
              <a:rPr lang="en-US" sz="3600" dirty="0" smtClean="0"/>
              <a:t>return 0;</a:t>
            </a:r>
          </a:p>
          <a:p>
            <a:pPr marL="342900"/>
            <a:endParaRPr lang="ru-RU" sz="3600" dirty="0" smtClean="0"/>
          </a:p>
          <a:p>
            <a:pPr marL="342900" indent="-342900">
              <a:buAutoNum type="arabicPeriod"/>
            </a:pPr>
            <a:endParaRPr lang="ru-RU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2. Ссылки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Имена переменной и ссылки, «настроенной» на эту переменную, полностью равноправны и соотносятся с одним и тем же участком памяти. Присваивание значения переменной приводит к изменению значения, связанного со ссылкой, и наоборот.</a:t>
            </a:r>
          </a:p>
          <a:p>
            <a:pPr marL="342900" indent="-342900">
              <a:buAutoNum type="arabicPeriod"/>
            </a:pPr>
            <a:endParaRPr lang="ru-RU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 Массивы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Массив – один из агрегатных типов языка Си ++. Массив отличается тем, что все его элементы имеют один и тот же тип и что все его элементы расположены в памяти подряд.</a:t>
            </a:r>
          </a:p>
          <a:p>
            <a:pPr marL="342900" indent="-342900">
              <a:buAutoNum type="arabicPeriod"/>
            </a:pPr>
            <a:endParaRPr lang="ru-RU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143000" y="4953000"/>
            <a:ext cx="381000" cy="381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524000" y="4953000"/>
            <a:ext cx="381000" cy="381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905000" y="4953000"/>
            <a:ext cx="381000" cy="381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286000" y="4953000"/>
            <a:ext cx="381000" cy="381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667000" y="4953000"/>
            <a:ext cx="381000" cy="381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048000" y="4953000"/>
            <a:ext cx="381000" cy="381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1143000" y="4572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0" y="4572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905000" y="4572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2286000" y="4572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2667000" y="4572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048000" y="4572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3733800" y="4572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Индексы элементов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3733800" y="4953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Значения элементов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143000" y="4953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524000" y="4953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1905000" y="4953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-1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286000" y="4953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667000" y="4953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048000" y="4953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 Массивы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Примеры определения массивов:</a:t>
            </a:r>
          </a:p>
          <a:p>
            <a:pPr marL="342900"/>
            <a:r>
              <a:rPr lang="en-US" sz="3600" dirty="0" smtClean="0"/>
              <a:t>char CH[] = {'A', 'B', 'C', 'D'};</a:t>
            </a:r>
          </a:p>
          <a:p>
            <a:pPr marL="342900"/>
            <a:r>
              <a:rPr lang="en-US" sz="3600" dirty="0" err="1" smtClean="0"/>
              <a:t>int</a:t>
            </a:r>
            <a:r>
              <a:rPr lang="en-US" sz="3600" dirty="0" smtClean="0"/>
              <a:t> IN[6] = {10, 20, 30, 40};</a:t>
            </a:r>
          </a:p>
          <a:p>
            <a:pPr marL="342900"/>
            <a:r>
              <a:rPr lang="en-US" sz="3600" dirty="0" smtClean="0"/>
              <a:t>char STR[] = "ABCD "; // 5 </a:t>
            </a:r>
            <a:r>
              <a:rPr lang="ru-RU" sz="3600" dirty="0" smtClean="0"/>
              <a:t>элементов!</a:t>
            </a:r>
          </a:p>
          <a:p>
            <a:pPr marL="342900"/>
            <a:endParaRPr lang="ru-RU" sz="3600" dirty="0" smtClean="0"/>
          </a:p>
          <a:p>
            <a:pPr marL="342900"/>
            <a:r>
              <a:rPr lang="en-US" sz="3600" dirty="0" smtClean="0"/>
              <a:t>double B[4] = {1, 2, 3, 4, 5, 6};</a:t>
            </a:r>
          </a:p>
          <a:p>
            <a:pPr marL="342900"/>
            <a:r>
              <a:rPr lang="en-US" sz="3600" dirty="0" smtClean="0"/>
              <a:t>// </a:t>
            </a:r>
            <a:r>
              <a:rPr lang="ru-RU" sz="3600" dirty="0" smtClean="0"/>
              <a:t>ошибка инициализации</a:t>
            </a:r>
          </a:p>
          <a:p>
            <a:pPr marL="342900" indent="-342900">
              <a:buAutoNum type="arabicPeriod"/>
            </a:pPr>
            <a:endParaRPr lang="ru-RU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 Массивы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Операция </a:t>
            </a:r>
            <a:r>
              <a:rPr lang="ru-RU" sz="3600" dirty="0" err="1" smtClean="0"/>
              <a:t>имя_массива</a:t>
            </a:r>
            <a:r>
              <a:rPr lang="en-US" sz="3600" dirty="0" smtClean="0"/>
              <a:t>[</a:t>
            </a:r>
            <a:r>
              <a:rPr lang="ru-RU" sz="3600" dirty="0" smtClean="0"/>
              <a:t>индекс</a:t>
            </a:r>
            <a:r>
              <a:rPr lang="en-US" sz="3600" dirty="0" smtClean="0"/>
              <a:t>]</a:t>
            </a:r>
            <a:r>
              <a:rPr lang="ru-RU" sz="3600" dirty="0" smtClean="0"/>
              <a:t> называется операцией индексации элементов массива. Пример.</a:t>
            </a:r>
          </a:p>
          <a:p>
            <a:r>
              <a:rPr lang="en-US" sz="3600" dirty="0" err="1" smtClean="0"/>
              <a:t>int</a:t>
            </a:r>
            <a:r>
              <a:rPr lang="en-US" sz="3600" dirty="0" smtClean="0"/>
              <a:t> </a:t>
            </a:r>
            <a:r>
              <a:rPr lang="en-US" sz="3600" dirty="0" err="1" smtClean="0"/>
              <a:t>arr</a:t>
            </a:r>
            <a:r>
              <a:rPr lang="en-US" sz="3600" dirty="0" smtClean="0"/>
              <a:t>[] = {10, 20, 30, 40};</a:t>
            </a:r>
          </a:p>
          <a:p>
            <a:r>
              <a:rPr lang="en-US" sz="3600" dirty="0" err="1" smtClean="0"/>
              <a:t>cout</a:t>
            </a:r>
            <a:r>
              <a:rPr lang="en-US" sz="3600" dirty="0" smtClean="0"/>
              <a:t> &lt;&lt; "</a:t>
            </a:r>
            <a:r>
              <a:rPr lang="en-US" sz="3600" dirty="0" err="1" smtClean="0"/>
              <a:t>arr</a:t>
            </a:r>
            <a:r>
              <a:rPr lang="en-US" sz="3600" dirty="0" smtClean="0"/>
              <a:t>[0] = " &lt;&lt; </a:t>
            </a:r>
            <a:r>
              <a:rPr lang="en-US" sz="3600" dirty="0" err="1" smtClean="0"/>
              <a:t>arr</a:t>
            </a:r>
            <a:r>
              <a:rPr lang="en-US" sz="3600" dirty="0" smtClean="0"/>
              <a:t>[0] &lt;&lt; </a:t>
            </a:r>
            <a:r>
              <a:rPr lang="en-US" sz="3600" dirty="0" err="1" smtClean="0"/>
              <a:t>endl</a:t>
            </a:r>
            <a:r>
              <a:rPr lang="en-US" sz="3600" dirty="0" smtClean="0"/>
              <a:t>;</a:t>
            </a:r>
          </a:p>
          <a:p>
            <a:r>
              <a:rPr lang="en-US" sz="3600" dirty="0" err="1" smtClean="0"/>
              <a:t>cout</a:t>
            </a:r>
            <a:r>
              <a:rPr lang="en-US" sz="3600" dirty="0" smtClean="0"/>
              <a:t> &lt;&lt; "</a:t>
            </a:r>
            <a:r>
              <a:rPr lang="en-US" sz="3600" dirty="0" err="1" smtClean="0"/>
              <a:t>arr</a:t>
            </a:r>
            <a:r>
              <a:rPr lang="en-US" sz="3600" dirty="0" smtClean="0"/>
              <a:t>[1] = " &lt;&lt; </a:t>
            </a:r>
            <a:r>
              <a:rPr lang="en-US" sz="3600" dirty="0" err="1" smtClean="0"/>
              <a:t>arr</a:t>
            </a:r>
            <a:r>
              <a:rPr lang="en-US" sz="3600" dirty="0" smtClean="0"/>
              <a:t>[1] &lt;&lt; </a:t>
            </a:r>
            <a:r>
              <a:rPr lang="en-US" sz="3600" dirty="0" err="1" smtClean="0"/>
              <a:t>endl</a:t>
            </a:r>
            <a:r>
              <a:rPr lang="en-US" sz="3600" dirty="0" smtClean="0"/>
              <a:t>;</a:t>
            </a:r>
          </a:p>
          <a:p>
            <a:r>
              <a:rPr lang="en-US" sz="3600" dirty="0" err="1" smtClean="0"/>
              <a:t>cout</a:t>
            </a:r>
            <a:r>
              <a:rPr lang="en-US" sz="3600" dirty="0" smtClean="0"/>
              <a:t> &lt;&lt; "</a:t>
            </a:r>
            <a:r>
              <a:rPr lang="en-US" sz="3600" dirty="0" err="1" smtClean="0"/>
              <a:t>arr</a:t>
            </a:r>
            <a:r>
              <a:rPr lang="en-US" sz="3600" dirty="0" smtClean="0"/>
              <a:t>[2] = " &lt;&lt; </a:t>
            </a:r>
            <a:r>
              <a:rPr lang="en-US" sz="3600" dirty="0" err="1" smtClean="0"/>
              <a:t>arr</a:t>
            </a:r>
            <a:r>
              <a:rPr lang="en-US" sz="3600" dirty="0" smtClean="0"/>
              <a:t>[2] &lt;&lt; </a:t>
            </a:r>
            <a:r>
              <a:rPr lang="en-US" sz="3600" dirty="0" err="1" smtClean="0"/>
              <a:t>endl</a:t>
            </a:r>
            <a:r>
              <a:rPr lang="en-US" sz="3600" dirty="0" smtClean="0"/>
              <a:t>;</a:t>
            </a:r>
          </a:p>
          <a:p>
            <a:r>
              <a:rPr lang="en-US" sz="3600" dirty="0" err="1" smtClean="0"/>
              <a:t>cout</a:t>
            </a:r>
            <a:r>
              <a:rPr lang="en-US" sz="3600" dirty="0" smtClean="0"/>
              <a:t> &lt;&lt; "</a:t>
            </a:r>
            <a:r>
              <a:rPr lang="en-US" sz="3600" dirty="0" err="1" smtClean="0"/>
              <a:t>arr</a:t>
            </a:r>
            <a:r>
              <a:rPr lang="en-US" sz="3600" dirty="0" smtClean="0"/>
              <a:t>[3] = " &lt;&lt; </a:t>
            </a:r>
            <a:r>
              <a:rPr lang="en-US" sz="3600" dirty="0" err="1" smtClean="0"/>
              <a:t>arr</a:t>
            </a:r>
            <a:r>
              <a:rPr lang="en-US" sz="3600" dirty="0" smtClean="0"/>
              <a:t>[3] &lt;&lt; </a:t>
            </a:r>
            <a:r>
              <a:rPr lang="en-US" sz="3600" dirty="0" err="1" smtClean="0"/>
              <a:t>endl</a:t>
            </a:r>
            <a:r>
              <a:rPr lang="en-US" sz="3600" dirty="0" smtClean="0"/>
              <a:t>;</a:t>
            </a:r>
          </a:p>
          <a:p>
            <a:r>
              <a:rPr lang="en-US" sz="3600" dirty="0" smtClean="0"/>
              <a:t>return 0;</a:t>
            </a:r>
          </a:p>
          <a:p>
            <a:pPr marL="342900"/>
            <a:endParaRPr lang="ru-RU" sz="3600" dirty="0" smtClean="0"/>
          </a:p>
          <a:p>
            <a:pPr marL="342900" indent="-342900">
              <a:buAutoNum type="arabicPeriod"/>
            </a:pPr>
            <a:endParaRPr lang="ru-RU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 Массивы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Ещё один пример индексации массивов.</a:t>
            </a:r>
          </a:p>
          <a:p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 smtClean="0"/>
              <a:t>arr</a:t>
            </a:r>
            <a:r>
              <a:rPr lang="en-US" sz="3200" dirty="0" smtClean="0"/>
              <a:t>[4];</a:t>
            </a:r>
          </a:p>
          <a:p>
            <a:r>
              <a:rPr lang="en-US" sz="3200" dirty="0" err="1" smtClean="0"/>
              <a:t>arr</a:t>
            </a:r>
            <a:r>
              <a:rPr lang="en-US" sz="3200" dirty="0" smtClean="0"/>
              <a:t>[0]=10;</a:t>
            </a:r>
          </a:p>
          <a:p>
            <a:r>
              <a:rPr lang="en-US" sz="3200" dirty="0" err="1" smtClean="0"/>
              <a:t>arr</a:t>
            </a:r>
            <a:r>
              <a:rPr lang="en-US" sz="3200" dirty="0" smtClean="0"/>
              <a:t>[1]=20;</a:t>
            </a:r>
          </a:p>
          <a:p>
            <a:r>
              <a:rPr lang="en-US" sz="3200" dirty="0" err="1" smtClean="0"/>
              <a:t>arr</a:t>
            </a:r>
            <a:r>
              <a:rPr lang="en-US" sz="3200" dirty="0" smtClean="0"/>
              <a:t>[2]=30;</a:t>
            </a:r>
          </a:p>
          <a:p>
            <a:r>
              <a:rPr lang="en-US" sz="3200" dirty="0" err="1" smtClean="0"/>
              <a:t>arr</a:t>
            </a:r>
            <a:r>
              <a:rPr lang="en-US" sz="3200" dirty="0" smtClean="0"/>
              <a:t>[3]=40;</a:t>
            </a:r>
          </a:p>
          <a:p>
            <a:r>
              <a:rPr lang="en-US" sz="3200" dirty="0" err="1" smtClean="0"/>
              <a:t>cout</a:t>
            </a:r>
            <a:r>
              <a:rPr lang="en-US" sz="3200" dirty="0" smtClean="0"/>
              <a:t> &lt;&lt; "summa = " &lt;&lt; </a:t>
            </a:r>
            <a:r>
              <a:rPr lang="en-US" sz="3200" dirty="0" err="1" smtClean="0"/>
              <a:t>arr</a:t>
            </a:r>
            <a:r>
              <a:rPr lang="en-US" sz="3200" dirty="0" smtClean="0"/>
              <a:t>[0]+</a:t>
            </a:r>
            <a:r>
              <a:rPr lang="en-US" sz="3200" dirty="0" err="1" smtClean="0"/>
              <a:t>arr</a:t>
            </a:r>
            <a:r>
              <a:rPr lang="en-US" sz="3200" dirty="0" smtClean="0"/>
              <a:t>[1]+</a:t>
            </a:r>
            <a:r>
              <a:rPr lang="en-US" sz="3200" dirty="0" err="1" smtClean="0"/>
              <a:t>arr</a:t>
            </a:r>
            <a:r>
              <a:rPr lang="en-US" sz="3200" dirty="0" smtClean="0"/>
              <a:t>[2]+</a:t>
            </a:r>
            <a:r>
              <a:rPr lang="en-US" sz="3200" dirty="0" err="1" smtClean="0"/>
              <a:t>arr</a:t>
            </a:r>
            <a:r>
              <a:rPr lang="en-US" sz="3200" dirty="0" smtClean="0"/>
              <a:t>[3];</a:t>
            </a:r>
          </a:p>
          <a:p>
            <a:r>
              <a:rPr lang="en-US" sz="3200" dirty="0" smtClean="0"/>
              <a:t>return 0;</a:t>
            </a:r>
          </a:p>
          <a:p>
            <a:pPr marL="342900"/>
            <a:endParaRPr lang="ru-RU" sz="3600" dirty="0" smtClean="0"/>
          </a:p>
          <a:p>
            <a:pPr marL="342900" indent="-342900">
              <a:buAutoNum type="arabicPeriod"/>
            </a:pPr>
            <a:endParaRPr lang="ru-RU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 Массивы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>
                <a:solidFill>
                  <a:srgbClr val="FF0000"/>
                </a:solidFill>
              </a:rPr>
              <a:t>Важно! Первый элемент массива в </a:t>
            </a:r>
            <a:r>
              <a:rPr lang="ru-RU" sz="3600" dirty="0" err="1" smtClean="0">
                <a:solidFill>
                  <a:srgbClr val="FF0000"/>
                </a:solidFill>
              </a:rPr>
              <a:t>Си++</a:t>
            </a:r>
            <a:r>
              <a:rPr lang="ru-RU" sz="3600" dirty="0" smtClean="0">
                <a:solidFill>
                  <a:srgbClr val="FF0000"/>
                </a:solidFill>
              </a:rPr>
              <a:t> имеет индекс 0. Индекс = расстояние от начала массива. Последний элемент массива </a:t>
            </a:r>
            <a:r>
              <a:rPr lang="en-US" sz="3600" dirty="0" err="1" smtClean="0">
                <a:solidFill>
                  <a:srgbClr val="FF0000"/>
                </a:solidFill>
              </a:rPr>
              <a:t>arr</a:t>
            </a:r>
            <a:r>
              <a:rPr lang="en-US" sz="3600" dirty="0" smtClean="0">
                <a:solidFill>
                  <a:srgbClr val="FF0000"/>
                </a:solidFill>
              </a:rPr>
              <a:t>[n] </a:t>
            </a:r>
            <a:r>
              <a:rPr lang="ru-RU" sz="3600" dirty="0" smtClean="0">
                <a:solidFill>
                  <a:srgbClr val="FF0000"/>
                </a:solidFill>
              </a:rPr>
              <a:t>имеет индекс (</a:t>
            </a:r>
            <a:r>
              <a:rPr lang="en-US" sz="3600" dirty="0" smtClean="0">
                <a:solidFill>
                  <a:srgbClr val="FF0000"/>
                </a:solidFill>
              </a:rPr>
              <a:t>n-1</a:t>
            </a:r>
            <a:r>
              <a:rPr lang="ru-RU" sz="3600" dirty="0" smtClean="0">
                <a:solidFill>
                  <a:srgbClr val="FF0000"/>
                </a:solidFill>
              </a:rPr>
              <a:t>)</a:t>
            </a:r>
            <a:r>
              <a:rPr lang="en-US" sz="3600" smtClean="0">
                <a:solidFill>
                  <a:srgbClr val="FF0000"/>
                </a:solidFill>
              </a:rPr>
              <a:t>.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342900"/>
            <a:endParaRPr lang="ru-RU" sz="3600" dirty="0" smtClean="0"/>
          </a:p>
          <a:p>
            <a:pPr marL="342900" indent="-342900">
              <a:buAutoNum type="arabicPeriod"/>
            </a:pPr>
            <a:endParaRPr lang="ru-RU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 Массивы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С помощью операции </a:t>
            </a:r>
            <a:r>
              <a:rPr lang="en-US" sz="3600" dirty="0" err="1" smtClean="0"/>
              <a:t>sizeof</a:t>
            </a:r>
            <a:r>
              <a:rPr lang="en-US" sz="3600" dirty="0" smtClean="0"/>
              <a:t>(</a:t>
            </a:r>
            <a:r>
              <a:rPr lang="ru-RU" sz="3600" dirty="0" err="1" smtClean="0"/>
              <a:t>имя_массива</a:t>
            </a:r>
            <a:r>
              <a:rPr lang="en-US" sz="3600" dirty="0" smtClean="0"/>
              <a:t>)</a:t>
            </a:r>
            <a:r>
              <a:rPr lang="ru-RU" sz="3600" dirty="0" smtClean="0"/>
              <a:t> можно определить размер массива в байтах. Так как все элементы массива имеют одинаковый размер, то частное</a:t>
            </a:r>
            <a:endParaRPr lang="en-US" sz="3600" dirty="0" smtClean="0"/>
          </a:p>
          <a:p>
            <a:pPr marL="342900"/>
            <a:r>
              <a:rPr lang="en-US" sz="3200" dirty="0" err="1" smtClean="0"/>
              <a:t>sizeof</a:t>
            </a:r>
            <a:r>
              <a:rPr lang="en-US" sz="3200" dirty="0" smtClean="0"/>
              <a:t>(</a:t>
            </a:r>
            <a:r>
              <a:rPr lang="ru-RU" sz="3200" dirty="0" err="1" smtClean="0"/>
              <a:t>имя_массива</a:t>
            </a:r>
            <a:r>
              <a:rPr lang="en-US" sz="3200" dirty="0" smtClean="0"/>
              <a:t>)</a:t>
            </a:r>
            <a:r>
              <a:rPr lang="ru-RU" sz="3200" dirty="0" smtClean="0"/>
              <a:t> </a:t>
            </a:r>
            <a:r>
              <a:rPr lang="en-US" sz="3200" dirty="0" smtClean="0"/>
              <a:t>/ </a:t>
            </a:r>
            <a:r>
              <a:rPr lang="en-US" sz="3200" dirty="0" err="1" smtClean="0"/>
              <a:t>sizeof</a:t>
            </a:r>
            <a:r>
              <a:rPr lang="en-US" sz="3200" dirty="0" smtClean="0"/>
              <a:t>(</a:t>
            </a:r>
            <a:r>
              <a:rPr lang="ru-RU" sz="3200" dirty="0" err="1" smtClean="0"/>
              <a:t>имя_массива</a:t>
            </a:r>
            <a:r>
              <a:rPr lang="en-US" sz="3200" dirty="0" smtClean="0"/>
              <a:t>[0])</a:t>
            </a:r>
            <a:r>
              <a:rPr lang="ru-RU" sz="3200" dirty="0" smtClean="0"/>
              <a:t> </a:t>
            </a:r>
            <a:endParaRPr lang="en-US" sz="3200" dirty="0" smtClean="0"/>
          </a:p>
          <a:p>
            <a:pPr marL="342900"/>
            <a:r>
              <a:rPr lang="ru-RU" sz="3600" dirty="0" smtClean="0"/>
              <a:t>определяет количество элементов в массиве</a:t>
            </a:r>
          </a:p>
          <a:p>
            <a:pPr marL="342900" indent="-342900">
              <a:buAutoNum type="arabicPeriod"/>
            </a:pPr>
            <a:endParaRPr lang="ru-RU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 Массивы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Пример. Ввод и вывод массива.</a:t>
            </a:r>
          </a:p>
          <a:p>
            <a:r>
              <a:rPr lang="en-US" dirty="0" smtClean="0"/>
              <a:t>#include "</a:t>
            </a:r>
            <a:r>
              <a:rPr lang="en-US" dirty="0" err="1" smtClean="0"/>
              <a:t>stdafx.h</a:t>
            </a:r>
            <a:r>
              <a:rPr lang="en-US" dirty="0" smtClean="0"/>
              <a:t>"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r>
              <a:rPr lang="en-US" dirty="0" smtClean="0"/>
              <a:t># define N 5</a:t>
            </a:r>
          </a:p>
          <a:p>
            <a:endParaRPr lang="ru-RU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_</a:t>
            </a:r>
            <a:r>
              <a:rPr lang="en-US" dirty="0" err="1" smtClean="0"/>
              <a:t>tmain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_TCHAR* </a:t>
            </a:r>
            <a:r>
              <a:rPr lang="en-US" dirty="0" err="1" smtClean="0"/>
              <a:t>argv</a:t>
            </a:r>
            <a:r>
              <a:rPr lang="en-US" dirty="0" smtClean="0"/>
              <a:t>[])</a:t>
            </a:r>
          </a:p>
          <a:p>
            <a:r>
              <a:rPr lang="ru-RU" dirty="0" smtClean="0"/>
              <a:t>{</a:t>
            </a:r>
          </a:p>
          <a:p>
            <a:r>
              <a:rPr lang="ru-RU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[N];</a:t>
            </a:r>
          </a:p>
          <a:p>
            <a:r>
              <a:rPr lang="ru-RU" dirty="0" smtClean="0"/>
              <a:t>   </a:t>
            </a:r>
            <a:r>
              <a:rPr lang="nn-NO" dirty="0" smtClean="0"/>
              <a:t>for(int i = 0; i &lt; N; i++){ // </a:t>
            </a:r>
            <a:r>
              <a:rPr lang="ru-RU" dirty="0" smtClean="0"/>
              <a:t>Цикл для ввода элементов массива</a:t>
            </a:r>
            <a:endParaRPr lang="nn-NO" dirty="0" smtClean="0"/>
          </a:p>
          <a:p>
            <a:r>
              <a:rPr lang="ru-RU" dirty="0" smtClean="0"/>
              <a:t>      </a:t>
            </a:r>
            <a:r>
              <a:rPr lang="en-US" dirty="0" err="1" smtClean="0"/>
              <a:t>cout</a:t>
            </a:r>
            <a:r>
              <a:rPr lang="en-US" dirty="0" smtClean="0"/>
              <a:t> &lt;&lt; "Enter element #" &lt;&lt; </a:t>
            </a:r>
            <a:r>
              <a:rPr lang="en-US" dirty="0" err="1" smtClean="0"/>
              <a:t>i</a:t>
            </a:r>
            <a:r>
              <a:rPr lang="en-US" dirty="0" smtClean="0"/>
              <a:t> &lt;&lt; ": ";</a:t>
            </a:r>
          </a:p>
          <a:p>
            <a:r>
              <a:rPr lang="ru-RU" dirty="0" smtClean="0"/>
              <a:t>      </a:t>
            </a:r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ru-RU" dirty="0" smtClean="0"/>
              <a:t>   }</a:t>
            </a:r>
          </a:p>
          <a:p>
            <a:r>
              <a:rPr lang="ru-RU" dirty="0" smtClean="0"/>
              <a:t>   </a:t>
            </a:r>
            <a:r>
              <a:rPr lang="nn-NO" dirty="0" smtClean="0"/>
              <a:t>for(int i = 0; i &lt; N; i++)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ru-RU" dirty="0" smtClean="0"/>
              <a:t>Цикл для вывода элементов массива</a:t>
            </a:r>
            <a:endParaRPr lang="nn-NO" dirty="0" smtClean="0"/>
          </a:p>
          <a:p>
            <a:r>
              <a:rPr lang="ru-RU" dirty="0" smtClean="0"/>
              <a:t>      </a:t>
            </a:r>
            <a:r>
              <a:rPr lang="en-US" dirty="0" err="1" smtClean="0"/>
              <a:t>cout</a:t>
            </a:r>
            <a:r>
              <a:rPr lang="en-US" dirty="0" smtClean="0"/>
              <a:t> &lt;&lt; "\</a:t>
            </a:r>
            <a:r>
              <a:rPr lang="en-US" dirty="0" err="1" smtClean="0"/>
              <a:t>nEnter</a:t>
            </a:r>
            <a:r>
              <a:rPr lang="en-US" dirty="0" smtClean="0"/>
              <a:t> element #" &lt;&lt; </a:t>
            </a:r>
            <a:r>
              <a:rPr lang="en-US" dirty="0" err="1" smtClean="0"/>
              <a:t>i</a:t>
            </a:r>
            <a:r>
              <a:rPr lang="en-US" dirty="0" smtClean="0"/>
              <a:t> &lt;&lt; " = " &lt;&lt;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ru-RU" dirty="0" smtClean="0"/>
              <a:t>   </a:t>
            </a:r>
            <a:r>
              <a:rPr lang="en-US" dirty="0" smtClean="0"/>
              <a:t>return 0;</a:t>
            </a:r>
          </a:p>
          <a:p>
            <a:r>
              <a:rPr lang="ru-RU" dirty="0" smtClean="0"/>
              <a:t>}</a:t>
            </a:r>
          </a:p>
          <a:p>
            <a:pPr marL="342900"/>
            <a:endParaRPr lang="ru-RU" sz="3600" dirty="0" smtClean="0"/>
          </a:p>
          <a:p>
            <a:pPr marL="342900" indent="-342900">
              <a:buAutoNum type="arabicPeriod"/>
            </a:pPr>
            <a:endParaRPr lang="ru-RU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 Массивы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Пример. Ввод и вывод массива.</a:t>
            </a:r>
          </a:p>
          <a:p>
            <a:r>
              <a:rPr lang="en-US" dirty="0" smtClean="0"/>
              <a:t>#include "</a:t>
            </a:r>
            <a:r>
              <a:rPr lang="en-US" dirty="0" err="1" smtClean="0"/>
              <a:t>stdafx.h</a:t>
            </a:r>
            <a:r>
              <a:rPr lang="en-US" dirty="0" smtClean="0"/>
              <a:t>"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r>
              <a:rPr lang="en-US" dirty="0" smtClean="0"/>
              <a:t># define N 5</a:t>
            </a:r>
          </a:p>
          <a:p>
            <a:endParaRPr lang="ru-RU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_</a:t>
            </a:r>
            <a:r>
              <a:rPr lang="en-US" dirty="0" err="1" smtClean="0"/>
              <a:t>tmain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_TCHAR* </a:t>
            </a:r>
            <a:r>
              <a:rPr lang="en-US" dirty="0" err="1" smtClean="0"/>
              <a:t>argv</a:t>
            </a:r>
            <a:r>
              <a:rPr lang="en-US" dirty="0" smtClean="0"/>
              <a:t>[])</a:t>
            </a:r>
          </a:p>
          <a:p>
            <a:r>
              <a:rPr lang="ru-RU" dirty="0" smtClean="0"/>
              <a:t>{</a:t>
            </a:r>
          </a:p>
          <a:p>
            <a:r>
              <a:rPr lang="ru-RU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[N];</a:t>
            </a:r>
          </a:p>
          <a:p>
            <a:r>
              <a:rPr lang="ru-RU" dirty="0" smtClean="0"/>
              <a:t>   </a:t>
            </a:r>
            <a:r>
              <a:rPr lang="nn-NO" dirty="0" smtClean="0"/>
              <a:t>for(int i = 0; i &lt; </a:t>
            </a:r>
            <a:r>
              <a:rPr lang="en-US" dirty="0" err="1" smtClean="0">
                <a:solidFill>
                  <a:srgbClr val="FF0000"/>
                </a:solidFill>
              </a:rPr>
              <a:t>sizeof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arr</a:t>
            </a:r>
            <a:r>
              <a:rPr lang="en-US" dirty="0" smtClean="0">
                <a:solidFill>
                  <a:srgbClr val="FF0000"/>
                </a:solidFill>
              </a:rPr>
              <a:t>)/</a:t>
            </a:r>
            <a:r>
              <a:rPr lang="en-US" dirty="0" err="1" smtClean="0">
                <a:solidFill>
                  <a:srgbClr val="FF0000"/>
                </a:solidFill>
              </a:rPr>
              <a:t>sizeof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arr</a:t>
            </a:r>
            <a:r>
              <a:rPr lang="en-US" dirty="0" smtClean="0">
                <a:solidFill>
                  <a:srgbClr val="FF0000"/>
                </a:solidFill>
              </a:rPr>
              <a:t>[0])</a:t>
            </a:r>
            <a:r>
              <a:rPr lang="nn-NO" dirty="0" smtClean="0"/>
              <a:t>; i++){</a:t>
            </a:r>
          </a:p>
          <a:p>
            <a:r>
              <a:rPr lang="ru-RU" dirty="0" smtClean="0"/>
              <a:t>      </a:t>
            </a:r>
            <a:r>
              <a:rPr lang="en-US" dirty="0" err="1" smtClean="0"/>
              <a:t>cout</a:t>
            </a:r>
            <a:r>
              <a:rPr lang="en-US" dirty="0" smtClean="0"/>
              <a:t> &lt;&lt; "Enter element #" &lt;&lt; </a:t>
            </a:r>
            <a:r>
              <a:rPr lang="en-US" dirty="0" err="1" smtClean="0"/>
              <a:t>i</a:t>
            </a:r>
            <a:r>
              <a:rPr lang="en-US" dirty="0" smtClean="0"/>
              <a:t> &lt;&lt; ": ";</a:t>
            </a:r>
          </a:p>
          <a:p>
            <a:r>
              <a:rPr lang="ru-RU" dirty="0" smtClean="0"/>
              <a:t>      </a:t>
            </a:r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ru-RU" dirty="0" smtClean="0"/>
              <a:t>   }</a:t>
            </a:r>
          </a:p>
          <a:p>
            <a:r>
              <a:rPr lang="ru-RU" dirty="0" smtClean="0"/>
              <a:t>   </a:t>
            </a:r>
            <a:r>
              <a:rPr lang="nn-NO" dirty="0" smtClean="0"/>
              <a:t>for(int i = 0; i &lt; </a:t>
            </a:r>
            <a:r>
              <a:rPr lang="en-US" dirty="0" err="1" smtClean="0">
                <a:solidFill>
                  <a:srgbClr val="FF0000"/>
                </a:solidFill>
              </a:rPr>
              <a:t>sizeof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arr</a:t>
            </a:r>
            <a:r>
              <a:rPr lang="en-US" dirty="0" smtClean="0">
                <a:solidFill>
                  <a:srgbClr val="FF0000"/>
                </a:solidFill>
              </a:rPr>
              <a:t>)/</a:t>
            </a:r>
            <a:r>
              <a:rPr lang="en-US" dirty="0" err="1" smtClean="0">
                <a:solidFill>
                  <a:srgbClr val="FF0000"/>
                </a:solidFill>
              </a:rPr>
              <a:t>sizeof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arr</a:t>
            </a:r>
            <a:r>
              <a:rPr lang="en-US" dirty="0" smtClean="0">
                <a:solidFill>
                  <a:srgbClr val="FF0000"/>
                </a:solidFill>
              </a:rPr>
              <a:t>[0])</a:t>
            </a:r>
            <a:r>
              <a:rPr lang="nn-NO" dirty="0" smtClean="0"/>
              <a:t>; i++)</a:t>
            </a:r>
          </a:p>
          <a:p>
            <a:r>
              <a:rPr lang="ru-RU" dirty="0" smtClean="0"/>
              <a:t>      </a:t>
            </a:r>
            <a:r>
              <a:rPr lang="en-US" dirty="0" err="1" smtClean="0"/>
              <a:t>cout</a:t>
            </a:r>
            <a:r>
              <a:rPr lang="en-US" dirty="0" smtClean="0"/>
              <a:t> &lt;&lt; "\</a:t>
            </a:r>
            <a:r>
              <a:rPr lang="en-US" dirty="0" err="1" smtClean="0"/>
              <a:t>nEnter</a:t>
            </a:r>
            <a:r>
              <a:rPr lang="en-US" dirty="0" smtClean="0"/>
              <a:t> element #" &lt;&lt; </a:t>
            </a:r>
            <a:r>
              <a:rPr lang="en-US" dirty="0" err="1" smtClean="0"/>
              <a:t>i</a:t>
            </a:r>
            <a:r>
              <a:rPr lang="en-US" dirty="0" smtClean="0"/>
              <a:t> &lt;&lt; " = " &lt;&lt;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ru-RU" dirty="0" smtClean="0"/>
              <a:t>   </a:t>
            </a:r>
            <a:r>
              <a:rPr lang="en-US" dirty="0" smtClean="0"/>
              <a:t>return 0;</a:t>
            </a:r>
          </a:p>
          <a:p>
            <a:r>
              <a:rPr lang="ru-RU" dirty="0" smtClean="0"/>
              <a:t>}</a:t>
            </a:r>
          </a:p>
          <a:p>
            <a:pPr marL="342900"/>
            <a:endParaRPr lang="ru-RU" sz="3600" dirty="0" smtClean="0"/>
          </a:p>
          <a:p>
            <a:pPr marL="342900" indent="-342900">
              <a:buAutoNum type="arabicPeriod"/>
            </a:pPr>
            <a:endParaRPr lang="ru-RU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Указатели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Специальными объектами в языках </a:t>
            </a:r>
            <a:r>
              <a:rPr lang="en-US" sz="3600" dirty="0" smtClean="0"/>
              <a:t>C </a:t>
            </a:r>
            <a:r>
              <a:rPr lang="ru-RU" sz="3600" dirty="0" smtClean="0"/>
              <a:t>и </a:t>
            </a:r>
            <a:r>
              <a:rPr lang="en-US" sz="3600" dirty="0" smtClean="0"/>
              <a:t>C++ </a:t>
            </a:r>
            <a:r>
              <a:rPr lang="ru-RU" sz="3600" dirty="0" smtClean="0"/>
              <a:t>являются указатели. Различают указатели-переменные и указатели-константы. Значениями указателей служат адреса участков памяти, выделенных для объектов конкретных типов.</a:t>
            </a:r>
          </a:p>
          <a:p>
            <a:pPr marL="342900" indent="-342900">
              <a:buAutoNum type="arabicPeriod"/>
            </a:pPr>
            <a:endParaRPr lang="ru-RU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 Массивы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Многомерный массив в </a:t>
            </a:r>
            <a:r>
              <a:rPr lang="ru-RU" sz="3600" dirty="0" err="1" smtClean="0"/>
              <a:t>Си++</a:t>
            </a:r>
            <a:r>
              <a:rPr lang="ru-RU" sz="3600" dirty="0" smtClean="0"/>
              <a:t> является массивом массивов. Определение многомерного массива:</a:t>
            </a:r>
          </a:p>
          <a:p>
            <a:r>
              <a:rPr lang="en-US" sz="3600" dirty="0" smtClean="0"/>
              <a:t>type </a:t>
            </a:r>
            <a:r>
              <a:rPr lang="ru-RU" sz="3600" dirty="0" err="1" smtClean="0"/>
              <a:t>имя_массива</a:t>
            </a:r>
            <a:r>
              <a:rPr lang="en-US" sz="3600" dirty="0" smtClean="0"/>
              <a:t>[K1][K2]…[KN];</a:t>
            </a:r>
            <a:endParaRPr lang="ru-RU" sz="3600" dirty="0" smtClean="0"/>
          </a:p>
          <a:p>
            <a:endParaRPr lang="ru-RU" sz="3600" dirty="0" smtClean="0"/>
          </a:p>
          <a:p>
            <a:endParaRPr lang="ru-RU" dirty="0" smtClean="0"/>
          </a:p>
          <a:p>
            <a:pPr marL="342900"/>
            <a:endParaRPr lang="ru-RU" sz="3600" dirty="0" smtClean="0"/>
          </a:p>
          <a:p>
            <a:pPr marL="342900" indent="-342900">
              <a:buAutoNum type="arabicPeriod"/>
            </a:pPr>
            <a:endParaRPr lang="ru-RU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 Массивы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1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Например,</a:t>
            </a:r>
          </a:p>
          <a:p>
            <a:r>
              <a:rPr lang="en-US" sz="3600" dirty="0" err="1" smtClean="0"/>
              <a:t>int</a:t>
            </a:r>
            <a:r>
              <a:rPr lang="en-US" sz="3600" dirty="0" smtClean="0"/>
              <a:t> arr3[4][3][6];</a:t>
            </a:r>
          </a:p>
          <a:p>
            <a:r>
              <a:rPr lang="ru-RU" sz="3600" dirty="0" smtClean="0"/>
              <a:t>Это массив из 4 элементов, каждый из которых является двумерным массивом </a:t>
            </a:r>
            <a:r>
              <a:rPr lang="en-US" sz="3600" dirty="0" smtClean="0"/>
              <a:t>3x6. </a:t>
            </a:r>
            <a:r>
              <a:rPr lang="ru-RU" sz="3600" dirty="0" smtClean="0"/>
              <a:t>В памяти массив </a:t>
            </a:r>
            <a:r>
              <a:rPr lang="en-US" sz="3600" dirty="0" smtClean="0"/>
              <a:t>arr3 </a:t>
            </a:r>
            <a:r>
              <a:rPr lang="ru-RU" sz="3600" dirty="0" smtClean="0"/>
              <a:t>размещается в порядке возрастания самого правого индекса. Младший элемент </a:t>
            </a:r>
            <a:r>
              <a:rPr lang="en-US" sz="3600" dirty="0" smtClean="0"/>
              <a:t>arr3[0][0][0], </a:t>
            </a:r>
            <a:r>
              <a:rPr lang="ru-RU" sz="3600" dirty="0" smtClean="0"/>
              <a:t>далее – </a:t>
            </a:r>
            <a:r>
              <a:rPr lang="en-US" sz="3600" dirty="0" smtClean="0"/>
              <a:t>arr3[0][0][1], </a:t>
            </a:r>
            <a:r>
              <a:rPr lang="ru-RU" sz="3600" dirty="0" smtClean="0"/>
              <a:t>последний – </a:t>
            </a:r>
            <a:r>
              <a:rPr lang="en-US" sz="3600" dirty="0" smtClean="0"/>
              <a:t>arr3[3][2][5].</a:t>
            </a:r>
            <a:endParaRPr lang="ru-RU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 Массивы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2590800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Например,</a:t>
            </a:r>
          </a:p>
          <a:p>
            <a:r>
              <a:rPr lang="en-US" sz="3600" dirty="0" err="1" smtClean="0"/>
              <a:t>int</a:t>
            </a:r>
            <a:r>
              <a:rPr lang="en-US" sz="3600" dirty="0" smtClean="0"/>
              <a:t> arr3[4][3][6];</a:t>
            </a:r>
          </a:p>
          <a:p>
            <a:endParaRPr lang="en-US" sz="36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4648200" y="0"/>
          <a:ext cx="2590800" cy="6304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63600"/>
                <a:gridCol w="863600"/>
                <a:gridCol w="86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Прямая со стрелкой 12"/>
          <p:cNvCxnSpPr/>
          <p:nvPr/>
        </p:nvCxnSpPr>
        <p:spPr>
          <a:xfrm rot="5400000">
            <a:off x="5029200" y="3276600"/>
            <a:ext cx="5029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6242566" y="36634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Возрастание адресов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 Массивы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143000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Пример. Ввод и вывод двумерного массива.</a:t>
            </a:r>
          </a:p>
          <a:p>
            <a:r>
              <a:rPr lang="en-US" dirty="0" smtClean="0"/>
              <a:t>#define N 5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ru-RU" dirty="0" smtClean="0"/>
              <a:t>количество строк</a:t>
            </a:r>
            <a:endParaRPr lang="en-US" dirty="0" smtClean="0"/>
          </a:p>
          <a:p>
            <a:r>
              <a:rPr lang="en-US" dirty="0" smtClean="0"/>
              <a:t>#define M 3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ru-RU" dirty="0" smtClean="0"/>
              <a:t>количество столбцов</a:t>
            </a:r>
          </a:p>
          <a:p>
            <a:r>
              <a:rPr lang="ru-RU" dirty="0" smtClean="0"/>
              <a:t>…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[N][M];</a:t>
            </a:r>
          </a:p>
          <a:p>
            <a:r>
              <a:rPr lang="nn-NO" dirty="0" smtClean="0"/>
              <a:t> for(int i = 0; i &lt; N; i++)</a:t>
            </a:r>
          </a:p>
          <a:p>
            <a:r>
              <a:rPr lang="en-US" dirty="0" smtClean="0"/>
              <a:t>   </a:t>
            </a:r>
            <a:r>
              <a:rPr lang="ru-RU" dirty="0" smtClean="0"/>
              <a:t>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 = 0; j &lt; M; j++){</a:t>
            </a:r>
          </a:p>
          <a:p>
            <a:r>
              <a:rPr lang="en-US" dirty="0" smtClean="0"/>
              <a:t>  </a:t>
            </a:r>
            <a:r>
              <a:rPr lang="ru-RU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&lt;&lt;"Enter element ["&lt;&lt;</a:t>
            </a:r>
            <a:r>
              <a:rPr lang="en-US" dirty="0" err="1" smtClean="0"/>
              <a:t>i</a:t>
            </a:r>
            <a:r>
              <a:rPr lang="en-US" dirty="0" smtClean="0"/>
              <a:t>&lt;&lt;"]["&lt;&lt;j&lt;&lt;"]:";</a:t>
            </a:r>
          </a:p>
          <a:p>
            <a:r>
              <a:rPr lang="en-US" dirty="0" smtClean="0"/>
              <a:t>  </a:t>
            </a:r>
            <a:r>
              <a:rPr lang="ru-RU" dirty="0" smtClean="0"/>
              <a:t>     </a:t>
            </a:r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][j];</a:t>
            </a:r>
          </a:p>
          <a:p>
            <a:r>
              <a:rPr lang="ru-RU" dirty="0" smtClean="0"/>
              <a:t>    }</a:t>
            </a:r>
          </a:p>
          <a:p>
            <a:r>
              <a:rPr lang="ru-RU" dirty="0" smtClean="0"/>
              <a:t> </a:t>
            </a:r>
            <a:r>
              <a:rPr lang="nn-NO" dirty="0" smtClean="0"/>
              <a:t>for(int i = 0; i &lt; N; i++){</a:t>
            </a:r>
          </a:p>
          <a:p>
            <a:r>
              <a:rPr lang="en-US" dirty="0" smtClean="0"/>
              <a:t>   </a:t>
            </a:r>
            <a:r>
              <a:rPr lang="ru-RU" dirty="0" smtClean="0"/>
              <a:t>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 = 0; j &lt; M; j++)</a:t>
            </a:r>
          </a:p>
          <a:p>
            <a:r>
              <a:rPr lang="en-US" dirty="0" smtClean="0"/>
              <a:t>  </a:t>
            </a:r>
            <a:r>
              <a:rPr lang="ru-RU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][j]&lt;&lt;'\t';</a:t>
            </a:r>
          </a:p>
          <a:p>
            <a:r>
              <a:rPr lang="en-US" dirty="0" smtClean="0"/>
              <a:t>   </a:t>
            </a:r>
            <a:r>
              <a:rPr lang="ru-RU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ru-RU" dirty="0" smtClean="0"/>
              <a:t> }</a:t>
            </a:r>
          </a:p>
          <a:p>
            <a:r>
              <a:rPr lang="en-US" dirty="0" smtClean="0"/>
              <a:t> return 0;</a:t>
            </a:r>
            <a:endParaRPr lang="ru-RU" sz="3600" dirty="0" smtClean="0"/>
          </a:p>
          <a:p>
            <a:pPr marL="342900" indent="-342900">
              <a:buAutoNum type="arabicPeriod"/>
            </a:pPr>
            <a:endParaRPr lang="ru-RU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 Массивы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143000"/>
            <a:ext cx="85344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Пример. Поиск максимального элемента в двумерном массиве.</a:t>
            </a:r>
          </a:p>
          <a:p>
            <a:endParaRPr lang="ru-RU" dirty="0" smtClean="0"/>
          </a:p>
          <a:p>
            <a:r>
              <a:rPr lang="en-US" sz="3200" dirty="0" err="1" smtClean="0"/>
              <a:t>int</a:t>
            </a:r>
            <a:r>
              <a:rPr lang="en-US" sz="3200" dirty="0" smtClean="0"/>
              <a:t> max = </a:t>
            </a:r>
            <a:r>
              <a:rPr lang="en-US" sz="3200" dirty="0" err="1" smtClean="0"/>
              <a:t>arr</a:t>
            </a:r>
            <a:r>
              <a:rPr lang="en-US" sz="3200" dirty="0" smtClean="0"/>
              <a:t>[0][0];</a:t>
            </a:r>
          </a:p>
          <a:p>
            <a:r>
              <a:rPr lang="nn-NO" sz="3200" dirty="0" smtClean="0"/>
              <a:t>for(int i = 0; i &lt; N; i++)</a:t>
            </a:r>
          </a:p>
          <a:p>
            <a:r>
              <a:rPr lang="ru-RU" sz="3200" dirty="0" smtClean="0"/>
              <a:t>   </a:t>
            </a:r>
            <a:r>
              <a:rPr lang="en-US" sz="3200" dirty="0" smtClean="0"/>
              <a:t>for(</a:t>
            </a:r>
            <a:r>
              <a:rPr lang="en-US" sz="3200" dirty="0" err="1" smtClean="0"/>
              <a:t>int</a:t>
            </a:r>
            <a:r>
              <a:rPr lang="en-US" sz="3200" dirty="0" smtClean="0"/>
              <a:t> j = 0; j &lt; M; j++)</a:t>
            </a:r>
          </a:p>
          <a:p>
            <a:r>
              <a:rPr lang="en-US" sz="3200" dirty="0" smtClean="0"/>
              <a:t>  </a:t>
            </a:r>
            <a:r>
              <a:rPr lang="ru-RU" sz="3200" dirty="0" smtClean="0"/>
              <a:t>    </a:t>
            </a:r>
            <a:r>
              <a:rPr lang="en-US" sz="3200" dirty="0" smtClean="0"/>
              <a:t>if(max&lt;</a:t>
            </a:r>
            <a:r>
              <a:rPr lang="en-US" sz="3200" dirty="0" err="1" smtClean="0"/>
              <a:t>arr</a:t>
            </a:r>
            <a:r>
              <a:rPr lang="en-US" sz="3200" dirty="0" smtClean="0"/>
              <a:t>[</a:t>
            </a:r>
            <a:r>
              <a:rPr lang="en-US" sz="3200" dirty="0" err="1" smtClean="0"/>
              <a:t>i</a:t>
            </a:r>
            <a:r>
              <a:rPr lang="en-US" sz="3200" dirty="0" smtClean="0"/>
              <a:t>][j]) max = </a:t>
            </a:r>
            <a:r>
              <a:rPr lang="en-US" sz="3200" dirty="0" err="1" smtClean="0"/>
              <a:t>arr</a:t>
            </a:r>
            <a:r>
              <a:rPr lang="en-US" sz="3200" dirty="0" smtClean="0"/>
              <a:t>[</a:t>
            </a:r>
            <a:r>
              <a:rPr lang="en-US" sz="3200" dirty="0" err="1" smtClean="0"/>
              <a:t>i</a:t>
            </a:r>
            <a:r>
              <a:rPr lang="en-US" sz="3200" dirty="0" smtClean="0"/>
              <a:t>][j];</a:t>
            </a:r>
            <a:endParaRPr lang="ru-RU" sz="3200" dirty="0" smtClean="0"/>
          </a:p>
          <a:p>
            <a:r>
              <a:rPr lang="en-US" sz="3200" dirty="0" err="1" smtClean="0"/>
              <a:t>cout</a:t>
            </a:r>
            <a:r>
              <a:rPr lang="en-US" sz="3200" dirty="0" smtClean="0"/>
              <a:t> &lt;&lt; "max = " &lt;&lt; max &lt;&lt; </a:t>
            </a:r>
            <a:r>
              <a:rPr lang="en-US" sz="3200" dirty="0" err="1" smtClean="0"/>
              <a:t>endl</a:t>
            </a:r>
            <a:r>
              <a:rPr lang="en-US" sz="3200" dirty="0" smtClean="0"/>
              <a:t>;</a:t>
            </a:r>
            <a:endParaRPr lang="ru-RU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 Массивы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Задания.</a:t>
            </a:r>
          </a:p>
          <a:p>
            <a:pPr marL="742950" indent="-742950">
              <a:buAutoNum type="arabicPeriod"/>
            </a:pPr>
            <a:r>
              <a:rPr lang="ru-RU" sz="2000" dirty="0" smtClean="0"/>
              <a:t>В одномерном массиве из </a:t>
            </a:r>
            <a:r>
              <a:rPr lang="en-US" sz="2000" dirty="0" smtClean="0"/>
              <a:t>N </a:t>
            </a:r>
            <a:r>
              <a:rPr lang="ru-RU" sz="2000" dirty="0" smtClean="0"/>
              <a:t>элементов найти и вывести на экран индексы двух соседних элементов, разница между которыми по модулю максимальна. Если таких пар несколько, вывести первую.</a:t>
            </a:r>
          </a:p>
          <a:p>
            <a:pPr marL="742950" indent="-742950">
              <a:buAutoNum type="arabicPeriod"/>
            </a:pPr>
            <a:r>
              <a:rPr lang="ru-RU" sz="2000" dirty="0" smtClean="0"/>
              <a:t>Дан массив целых чисел. Проверить, есть ли в массиве одинаковые элементы.</a:t>
            </a:r>
          </a:p>
          <a:p>
            <a:pPr marL="742950" indent="-742950">
              <a:buAutoNum type="arabicPeriod"/>
            </a:pPr>
            <a:r>
              <a:rPr lang="ru-RU" sz="2000" dirty="0" smtClean="0"/>
              <a:t>Дан массив целых чисел. Найти количество элементов, превосходящих среднее значение элементов массива.</a:t>
            </a:r>
          </a:p>
          <a:p>
            <a:pPr marL="742950" indent="-742950">
              <a:buAutoNum type="arabicPeriod"/>
            </a:pPr>
            <a:r>
              <a:rPr lang="ru-RU" sz="2000" dirty="0" smtClean="0"/>
              <a:t>Создать одномерный массив из </a:t>
            </a:r>
            <a:r>
              <a:rPr lang="en-US" sz="2000" dirty="0" smtClean="0"/>
              <a:t>N </a:t>
            </a:r>
            <a:r>
              <a:rPr lang="ru-RU" sz="2000" dirty="0" smtClean="0"/>
              <a:t>элементов, заполнить массив простыми числами (простое число – это натуральное число, которое делится без остатка только на 1 и на самого себя): в первом элементе – 2, во втором – 3, в третьем – 5, в четвёртом – 7 и т.д..</a:t>
            </a:r>
          </a:p>
          <a:p>
            <a:pPr marL="742950" indent="-742950">
              <a:buFontTx/>
              <a:buAutoNum type="arabicPeriod"/>
            </a:pPr>
            <a:r>
              <a:rPr lang="ru-RU" sz="2000" dirty="0" smtClean="0"/>
              <a:t>В двумерном массиве </a:t>
            </a:r>
            <a:r>
              <a:rPr lang="en-US" sz="2000" dirty="0" smtClean="0"/>
              <a:t>N </a:t>
            </a:r>
            <a:r>
              <a:rPr lang="ru-RU" sz="2000" dirty="0" smtClean="0"/>
              <a:t>на </a:t>
            </a:r>
            <a:r>
              <a:rPr lang="en-US" sz="2000" dirty="0" smtClean="0"/>
              <a:t>M </a:t>
            </a:r>
            <a:r>
              <a:rPr lang="ru-RU" sz="2000" dirty="0" smtClean="0"/>
              <a:t>элементов вычислить сумму элементов в каждой строке и в каждом столбце.</a:t>
            </a:r>
          </a:p>
          <a:p>
            <a:pPr marL="742950" indent="-742950">
              <a:buAutoNum type="arabicPeriod"/>
            </a:pPr>
            <a:r>
              <a:rPr lang="ru-RU" sz="2000" dirty="0" smtClean="0"/>
              <a:t>В двумерном массиве </a:t>
            </a:r>
            <a:r>
              <a:rPr lang="en-US" sz="2000" dirty="0" smtClean="0"/>
              <a:t>N </a:t>
            </a:r>
            <a:r>
              <a:rPr lang="ru-RU" sz="2000" dirty="0" smtClean="0"/>
              <a:t>на </a:t>
            </a:r>
            <a:r>
              <a:rPr lang="en-US" sz="2000" dirty="0" smtClean="0"/>
              <a:t>M</a:t>
            </a:r>
            <a:r>
              <a:rPr lang="ru-RU" sz="2000" dirty="0" smtClean="0"/>
              <a:t> различных целочисленных</a:t>
            </a:r>
            <a:r>
              <a:rPr lang="en-US" sz="2000" dirty="0" smtClean="0"/>
              <a:t> </a:t>
            </a:r>
            <a:r>
              <a:rPr lang="ru-RU" sz="2000" dirty="0" smtClean="0"/>
              <a:t>элементов найти максимальный элемент и вывести на экран строку, содержащую максимальный элемент и столбец, содержащий максимальный элемент.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 Массивы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1430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Динамическое распределение памяти – способ выделения оперативной памяти для объектов, при котором выделение памяти осуществляется во время выполнения программы. Для создания динамических массивов в </a:t>
            </a:r>
            <a:r>
              <a:rPr lang="ru-RU" sz="3600" dirty="0" err="1" smtClean="0"/>
              <a:t>Си++</a:t>
            </a:r>
            <a:r>
              <a:rPr lang="ru-RU" sz="3600" dirty="0" smtClean="0"/>
              <a:t> необходимо использование операции </a:t>
            </a:r>
            <a:r>
              <a:rPr lang="en-US" sz="3600" dirty="0" smtClean="0"/>
              <a:t>new.</a:t>
            </a:r>
            <a:r>
              <a:rPr lang="ru-RU" sz="3600" dirty="0" smtClean="0"/>
              <a:t> Для освобождения памяти – операцию </a:t>
            </a:r>
            <a:r>
              <a:rPr lang="en-US" sz="3600" dirty="0" smtClean="0"/>
              <a:t>delete.</a:t>
            </a:r>
            <a:endParaRPr lang="ru-RU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 Массивы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143000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Только первый (самый левый) размер массива может быть задан с помощью переменной.</a:t>
            </a:r>
            <a:endParaRPr lang="ru-RU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 Массивы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143000"/>
            <a:ext cx="853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Пример. Создать динамический массив, присвоив в его элементы значения</a:t>
            </a:r>
            <a:br>
              <a:rPr lang="ru-RU" dirty="0" smtClean="0"/>
            </a:br>
            <a:r>
              <a:rPr lang="ru-RU" dirty="0" smtClean="0"/>
              <a:t>от 1 до </a:t>
            </a:r>
            <a:r>
              <a:rPr lang="en-US" dirty="0" smtClean="0"/>
              <a:t>n.</a:t>
            </a:r>
            <a:r>
              <a:rPr lang="ru-RU" dirty="0" smtClean="0"/>
              <a:t> Вывести полученный массив на экран.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n;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"Enter n:";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cin</a:t>
            </a:r>
            <a:r>
              <a:rPr lang="en-US" dirty="0" smtClean="0"/>
              <a:t> &gt;&gt; n;</a:t>
            </a:r>
          </a:p>
          <a:p>
            <a:r>
              <a:rPr lang="ru-RU" dirty="0" smtClean="0"/>
              <a:t>   </a:t>
            </a:r>
            <a:r>
              <a:rPr lang="ru-RU" dirty="0" err="1" smtClean="0"/>
              <a:t>double</a:t>
            </a:r>
            <a:r>
              <a:rPr lang="ru-RU" dirty="0" smtClean="0"/>
              <a:t> *</a:t>
            </a:r>
            <a:r>
              <a:rPr lang="ru-RU" dirty="0" err="1" smtClean="0"/>
              <a:t>matr</a:t>
            </a:r>
            <a:r>
              <a:rPr lang="ru-RU" dirty="0" smtClean="0"/>
              <a:t>; //Указатель для массива указателей</a:t>
            </a:r>
          </a:p>
          <a:p>
            <a:r>
              <a:rPr lang="fr-FR" dirty="0" smtClean="0"/>
              <a:t>   matr = new double [n]; //Массив указателей double *</a:t>
            </a:r>
          </a:p>
          <a:p>
            <a:r>
              <a:rPr lang="nn-NO" dirty="0" smtClean="0"/>
              <a:t>   for(int i = 0; i&lt;n; i++)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matr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i</a:t>
            </a:r>
            <a:r>
              <a:rPr lang="en-US" dirty="0" smtClean="0"/>
              <a:t> + 1;</a:t>
            </a:r>
          </a:p>
          <a:p>
            <a:r>
              <a:rPr lang="nn-NO" dirty="0" smtClean="0"/>
              <a:t>   for(int i = 0; i&lt;n; i++)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matr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&lt;&lt; '\t';</a:t>
            </a:r>
          </a:p>
          <a:p>
            <a:r>
              <a:rPr lang="en-US" dirty="0" smtClean="0"/>
              <a:t>   delete [] </a:t>
            </a:r>
            <a:r>
              <a:rPr lang="en-US" dirty="0" err="1" smtClean="0"/>
              <a:t>matr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return 0;</a:t>
            </a:r>
            <a:endParaRPr lang="ru-RU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 Массивы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143000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Пример. Единичная матрица с изменяемым порядком.</a:t>
            </a:r>
          </a:p>
          <a:p>
            <a:r>
              <a:rPr lang="ru-RU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n;</a:t>
            </a:r>
          </a:p>
          <a:p>
            <a:r>
              <a:rPr lang="ru-RU" dirty="0" smtClean="0"/>
              <a:t>   </a:t>
            </a:r>
            <a:r>
              <a:rPr lang="en-US" dirty="0" err="1" smtClean="0"/>
              <a:t>cin</a:t>
            </a:r>
            <a:r>
              <a:rPr lang="en-US" dirty="0" smtClean="0"/>
              <a:t> &gt;&gt; n;</a:t>
            </a:r>
          </a:p>
          <a:p>
            <a:r>
              <a:rPr lang="ru-RU" dirty="0" smtClean="0"/>
              <a:t>   </a:t>
            </a:r>
            <a:r>
              <a:rPr lang="ru-RU" dirty="0" err="1" smtClean="0"/>
              <a:t>double</a:t>
            </a:r>
            <a:r>
              <a:rPr lang="ru-RU" dirty="0" smtClean="0"/>
              <a:t> **</a:t>
            </a:r>
            <a:r>
              <a:rPr lang="ru-RU" dirty="0" err="1" smtClean="0"/>
              <a:t>matr</a:t>
            </a:r>
            <a:r>
              <a:rPr lang="ru-RU" dirty="0" smtClean="0"/>
              <a:t>; //Указатель для массива указателей</a:t>
            </a:r>
          </a:p>
          <a:p>
            <a:r>
              <a:rPr lang="fr-FR" dirty="0" smtClean="0"/>
              <a:t>   matr = new double *[n]; //Массив указателей double *</a:t>
            </a:r>
          </a:p>
          <a:p>
            <a:r>
              <a:rPr lang="nn-NO" dirty="0" smtClean="0"/>
              <a:t>   for(int i = 0; i&lt;n; i++){</a:t>
            </a:r>
          </a:p>
          <a:p>
            <a:r>
              <a:rPr lang="en-US" dirty="0" smtClean="0"/>
              <a:t>   </a:t>
            </a:r>
            <a:r>
              <a:rPr lang="ru-RU" dirty="0" smtClean="0"/>
              <a:t>   </a:t>
            </a:r>
            <a:r>
              <a:rPr lang="en-US" dirty="0" err="1" smtClean="0"/>
              <a:t>matr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new double[n];</a:t>
            </a:r>
          </a:p>
          <a:p>
            <a:r>
              <a:rPr lang="ru-RU" dirty="0" smtClean="0"/>
              <a:t>   </a:t>
            </a:r>
            <a:r>
              <a:rPr lang="en-US" dirty="0" smtClean="0"/>
              <a:t>   for(</a:t>
            </a:r>
            <a:r>
              <a:rPr lang="en-US" dirty="0" err="1" smtClean="0"/>
              <a:t>int</a:t>
            </a:r>
            <a:r>
              <a:rPr lang="en-US" dirty="0" smtClean="0"/>
              <a:t> j = 0; j&lt;n; j++)</a:t>
            </a:r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 </a:t>
            </a:r>
            <a:r>
              <a:rPr lang="en-US" dirty="0" err="1" smtClean="0"/>
              <a:t>matr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 = (</a:t>
            </a:r>
            <a:r>
              <a:rPr lang="en-US" dirty="0" err="1" smtClean="0"/>
              <a:t>i</a:t>
            </a:r>
            <a:r>
              <a:rPr lang="en-US" dirty="0" smtClean="0"/>
              <a:t> != j ? 0 : 1);</a:t>
            </a:r>
          </a:p>
          <a:p>
            <a:r>
              <a:rPr lang="ru-RU" dirty="0" smtClean="0"/>
              <a:t>   }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"Result:\n";</a:t>
            </a:r>
          </a:p>
          <a:p>
            <a:r>
              <a:rPr lang="nn-NO" dirty="0" smtClean="0"/>
              <a:t>   for(int i = 0; i&lt;n; i++){</a:t>
            </a:r>
          </a:p>
          <a:p>
            <a:r>
              <a:rPr lang="en-US" dirty="0" smtClean="0"/>
              <a:t> </a:t>
            </a:r>
            <a:r>
              <a:rPr lang="ru-RU" dirty="0" smtClean="0"/>
              <a:t>   </a:t>
            </a:r>
            <a:r>
              <a:rPr lang="en-US" dirty="0" smtClean="0"/>
              <a:t>  for(</a:t>
            </a:r>
            <a:r>
              <a:rPr lang="en-US" dirty="0" err="1" smtClean="0"/>
              <a:t>int</a:t>
            </a:r>
            <a:r>
              <a:rPr lang="en-US" dirty="0" smtClean="0"/>
              <a:t> j = 0; j&lt;n; j++)</a:t>
            </a:r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 &lt;&lt; '\t' &lt;&lt; </a:t>
            </a:r>
            <a:r>
              <a:rPr lang="en-US" dirty="0" err="1" smtClean="0"/>
              <a:t>matr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][j];</a:t>
            </a:r>
          </a:p>
          <a:p>
            <a:r>
              <a:rPr lang="en-US" dirty="0" smtClean="0"/>
              <a:t>  </a:t>
            </a:r>
            <a:r>
              <a:rPr lang="ru-RU" dirty="0" smtClean="0"/>
              <a:t>   </a:t>
            </a: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   </a:t>
            </a:r>
          </a:p>
          <a:p>
            <a:r>
              <a:rPr lang="ru-RU" dirty="0" smtClean="0"/>
              <a:t>   }</a:t>
            </a:r>
          </a:p>
          <a:p>
            <a:r>
              <a:rPr lang="nn-NO" dirty="0" smtClean="0"/>
              <a:t>   for(int i = 0; i &lt; n; i++)</a:t>
            </a:r>
          </a:p>
          <a:p>
            <a:r>
              <a:rPr lang="en-US" dirty="0" smtClean="0"/>
              <a:t>  </a:t>
            </a:r>
            <a:r>
              <a:rPr lang="ru-RU" dirty="0" smtClean="0"/>
              <a:t>   </a:t>
            </a:r>
            <a:r>
              <a:rPr lang="en-US" dirty="0" smtClean="0"/>
              <a:t> delete [] </a:t>
            </a:r>
            <a:r>
              <a:rPr lang="en-US" dirty="0" err="1" smtClean="0"/>
              <a:t>matr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delete [] </a:t>
            </a:r>
            <a:r>
              <a:rPr lang="en-US" dirty="0" err="1" smtClean="0"/>
              <a:t>matr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return 0;</a:t>
            </a:r>
            <a:endParaRPr lang="ru-RU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Указатели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Определение и описание указателя имеет вид:</a:t>
            </a:r>
          </a:p>
          <a:p>
            <a:pPr marL="342900"/>
            <a:r>
              <a:rPr lang="en-US" sz="3600" dirty="0" smtClean="0"/>
              <a:t>type *</a:t>
            </a:r>
            <a:r>
              <a:rPr lang="ru-RU" sz="3600" dirty="0" err="1" smtClean="0"/>
              <a:t>имя_указателя</a:t>
            </a:r>
            <a:endParaRPr lang="ru-RU" sz="3600" dirty="0" smtClean="0"/>
          </a:p>
          <a:p>
            <a:pPr marL="342900"/>
            <a:endParaRPr lang="ru-RU" sz="3600" dirty="0" smtClean="0"/>
          </a:p>
          <a:p>
            <a:pPr marL="342900"/>
            <a:r>
              <a:rPr lang="en-US" sz="3600" dirty="0" smtClean="0"/>
              <a:t>type – </a:t>
            </a:r>
            <a:r>
              <a:rPr lang="ru-RU" sz="3600" dirty="0" smtClean="0"/>
              <a:t>обозначение типа</a:t>
            </a:r>
          </a:p>
          <a:p>
            <a:pPr marL="342900"/>
            <a:r>
              <a:rPr lang="ru-RU" sz="3600" dirty="0" err="1" smtClean="0"/>
              <a:t>имя_указателя</a:t>
            </a:r>
            <a:r>
              <a:rPr lang="ru-RU" sz="3600" dirty="0" smtClean="0"/>
              <a:t> – идентификатор</a:t>
            </a:r>
          </a:p>
          <a:p>
            <a:pPr marL="342900"/>
            <a:r>
              <a:rPr lang="ru-RU" sz="3600" dirty="0" smtClean="0"/>
              <a:t>* - унарная операция обращения</a:t>
            </a:r>
            <a:r>
              <a:rPr lang="en-US" sz="3600" dirty="0" smtClean="0"/>
              <a:t>/</a:t>
            </a:r>
            <a:r>
              <a:rPr lang="ru-RU" sz="3600" dirty="0" smtClean="0"/>
              <a:t>доступа по адресу (раскрытия ссылки, разыменования)</a:t>
            </a:r>
          </a:p>
          <a:p>
            <a:pPr marL="342900" indent="-342900">
              <a:buAutoNum type="arabicPeriod"/>
            </a:pPr>
            <a:endParaRPr lang="ru-RU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 Массивы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1430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Пример. Создать динамический массив размерности 3 и в каждый элемент </a:t>
            </a:r>
            <a:br>
              <a:rPr lang="ru-RU" dirty="0" smtClean="0"/>
            </a:br>
            <a:r>
              <a:rPr lang="ru-RU" dirty="0" smtClean="0"/>
              <a:t>этого массива присвоить сумму индексов этого элемента.</a:t>
            </a:r>
          </a:p>
          <a:p>
            <a:r>
              <a:rPr lang="en-US" dirty="0" smtClean="0"/>
              <a:t> </a:t>
            </a:r>
            <a:r>
              <a:rPr lang="ru-RU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n;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cin</a:t>
            </a:r>
            <a:r>
              <a:rPr lang="en-US" dirty="0" smtClean="0"/>
              <a:t> &gt;&gt; n;</a:t>
            </a:r>
          </a:p>
          <a:p>
            <a:r>
              <a:rPr lang="en-US" dirty="0" smtClean="0"/>
              <a:t>   double ***</a:t>
            </a:r>
            <a:r>
              <a:rPr lang="en-US" dirty="0" err="1" smtClean="0"/>
              <a:t>matr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matr</a:t>
            </a:r>
            <a:r>
              <a:rPr lang="en-US" dirty="0" smtClean="0"/>
              <a:t> = new double ** [n];</a:t>
            </a:r>
          </a:p>
          <a:p>
            <a:r>
              <a:rPr lang="nn-NO" dirty="0" smtClean="0"/>
              <a:t>   for(int i = 0; i&lt;n; i++){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matr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new double *[n];</a:t>
            </a:r>
          </a:p>
          <a:p>
            <a:r>
              <a:rPr lang="en-US" dirty="0" smtClean="0"/>
              <a:t>      for(</a:t>
            </a:r>
            <a:r>
              <a:rPr lang="en-US" dirty="0" err="1" smtClean="0"/>
              <a:t>int</a:t>
            </a:r>
            <a:r>
              <a:rPr lang="en-US" dirty="0" smtClean="0"/>
              <a:t> j = 0; j&lt;n; j++){</a:t>
            </a:r>
          </a:p>
          <a:p>
            <a:r>
              <a:rPr lang="en-US" dirty="0" smtClean="0"/>
              <a:t>     </a:t>
            </a:r>
            <a:r>
              <a:rPr lang="ru-RU" dirty="0" smtClean="0"/>
              <a:t>    </a:t>
            </a:r>
            <a:r>
              <a:rPr lang="en-US" dirty="0" err="1" smtClean="0"/>
              <a:t>matr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 = new double [n];</a:t>
            </a:r>
          </a:p>
          <a:p>
            <a:r>
              <a:rPr lang="en-US" dirty="0" smtClean="0"/>
              <a:t>     </a:t>
            </a:r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 = 0; k&lt;n; k++)</a:t>
            </a:r>
          </a:p>
          <a:p>
            <a:r>
              <a:rPr lang="en-US" dirty="0" smtClean="0"/>
              <a:t> </a:t>
            </a:r>
            <a:r>
              <a:rPr lang="ru-RU" dirty="0" smtClean="0"/>
              <a:t>           </a:t>
            </a:r>
            <a:r>
              <a:rPr lang="en-US" dirty="0" err="1" smtClean="0"/>
              <a:t>matr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][j][k] = </a:t>
            </a:r>
            <a:r>
              <a:rPr lang="en-US" dirty="0" err="1" smtClean="0"/>
              <a:t>i</a:t>
            </a:r>
            <a:r>
              <a:rPr lang="en-US" dirty="0" smtClean="0"/>
              <a:t> + j + k;</a:t>
            </a:r>
          </a:p>
          <a:p>
            <a:r>
              <a:rPr lang="ru-RU" dirty="0" smtClean="0"/>
              <a:t>      }</a:t>
            </a:r>
          </a:p>
          <a:p>
            <a:r>
              <a:rPr lang="ru-RU" dirty="0" smtClean="0"/>
              <a:t>   }</a:t>
            </a:r>
          </a:p>
          <a:p>
            <a:r>
              <a:rPr lang="nn-NO" dirty="0" smtClean="0"/>
              <a:t>   for(int i = 0; i&lt;n; i++)</a:t>
            </a:r>
          </a:p>
          <a:p>
            <a:r>
              <a:rPr lang="en-US" dirty="0" smtClean="0"/>
              <a:t>      for(</a:t>
            </a:r>
            <a:r>
              <a:rPr lang="en-US" dirty="0" err="1" smtClean="0"/>
              <a:t>int</a:t>
            </a:r>
            <a:r>
              <a:rPr lang="en-US" dirty="0" smtClean="0"/>
              <a:t> j = 0; j&lt;n; j++)</a:t>
            </a:r>
          </a:p>
          <a:p>
            <a:r>
              <a:rPr lang="en-US" dirty="0" smtClean="0"/>
              <a:t>     </a:t>
            </a:r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 = 0; k&lt;n; k++)</a:t>
            </a:r>
          </a:p>
          <a:p>
            <a:r>
              <a:rPr lang="ru-RU" dirty="0" smtClean="0"/>
              <a:t>            </a:t>
            </a:r>
            <a:r>
              <a:rPr lang="en-US" dirty="0" err="1" smtClean="0"/>
              <a:t>cout</a:t>
            </a:r>
            <a:r>
              <a:rPr lang="en-US" dirty="0" smtClean="0"/>
              <a:t>&lt;&lt;"</a:t>
            </a:r>
            <a:r>
              <a:rPr lang="en-US" dirty="0" err="1" smtClean="0"/>
              <a:t>matr</a:t>
            </a:r>
            <a:r>
              <a:rPr lang="en-US" dirty="0" smtClean="0"/>
              <a:t>["&lt;&lt;</a:t>
            </a:r>
            <a:r>
              <a:rPr lang="en-US" dirty="0" err="1" smtClean="0"/>
              <a:t>i</a:t>
            </a:r>
            <a:r>
              <a:rPr lang="en-US" dirty="0" smtClean="0"/>
              <a:t>&lt;&lt;"]["&lt;&lt;j&lt;&lt;"]["&lt;&lt;k&lt;&lt;"]="&lt;&lt;</a:t>
            </a:r>
            <a:r>
              <a:rPr lang="en-US" dirty="0" err="1" smtClean="0"/>
              <a:t>matr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][j][k]&lt;&lt;'\n';</a:t>
            </a:r>
            <a:endParaRPr lang="ru-RU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3. Массивы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Задания.</a:t>
            </a:r>
          </a:p>
          <a:p>
            <a:pPr marL="742950" indent="-742950">
              <a:buAutoNum type="arabicPeriod"/>
            </a:pPr>
            <a:r>
              <a:rPr lang="ru-RU" sz="2000" dirty="0" smtClean="0"/>
              <a:t>Освободить память, выделенную для динамического массива </a:t>
            </a:r>
            <a:r>
              <a:rPr lang="en-US" sz="2000" dirty="0" err="1" smtClean="0"/>
              <a:t>matr</a:t>
            </a:r>
            <a:r>
              <a:rPr lang="en-US" sz="2000" dirty="0" smtClean="0"/>
              <a:t> </a:t>
            </a:r>
            <a:r>
              <a:rPr lang="ru-RU" sz="2000" dirty="0" smtClean="0"/>
              <a:t>(на предыдущем слайде).</a:t>
            </a:r>
          </a:p>
          <a:p>
            <a:pPr marL="742950" indent="-742950">
              <a:buAutoNum type="arabicPeriod"/>
            </a:pPr>
            <a:r>
              <a:rPr lang="ru-RU" sz="2000" dirty="0" smtClean="0"/>
              <a:t>Создать двумерный динамический целочисленный массив размера </a:t>
            </a:r>
            <a:r>
              <a:rPr lang="en-US" sz="2000" dirty="0" smtClean="0"/>
              <a:t>N</a:t>
            </a:r>
            <a:r>
              <a:rPr lang="ru-RU" sz="2000" dirty="0" smtClean="0"/>
              <a:t> на </a:t>
            </a:r>
            <a:r>
              <a:rPr lang="en-US" sz="2000" dirty="0" smtClean="0"/>
              <a:t>M </a:t>
            </a:r>
            <a:r>
              <a:rPr lang="ru-RU" sz="2000" dirty="0" smtClean="0"/>
              <a:t>элементов. В элементы массива присвоить значения, равные произведению номера строки на номер столбца.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4. Адресная арифметика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1430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Значение выражения *указатель зависит не только от значения указателя, но и от типа.</a:t>
            </a:r>
          </a:p>
          <a:p>
            <a:r>
              <a:rPr lang="ru-RU" sz="3600" dirty="0" smtClean="0"/>
              <a:t>Арифметические операции с адресами заключаются в том, что при увеличении адреса на 1 результатом является адрес соседнего «справа» блока памяти длины </a:t>
            </a:r>
            <a:r>
              <a:rPr lang="en-US" sz="3600" dirty="0" err="1" smtClean="0"/>
              <a:t>sizeof</a:t>
            </a:r>
            <a:r>
              <a:rPr lang="en-US" sz="3600" dirty="0" smtClean="0"/>
              <a:t>(</a:t>
            </a:r>
            <a:r>
              <a:rPr lang="ru-RU" sz="3600" dirty="0" smtClean="0"/>
              <a:t>тип данных</a:t>
            </a:r>
            <a:r>
              <a:rPr lang="en-US" sz="3600" dirty="0" smtClean="0"/>
              <a:t>)</a:t>
            </a:r>
            <a:r>
              <a:rPr lang="ru-RU" sz="3600" dirty="0" smtClean="0"/>
              <a:t>, а при уменьшении на 1 – адрес соседнего «слева» блока памяти.</a:t>
            </a:r>
            <a:endParaRPr lang="ru-RU" sz="32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4. Адресная арифметика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143000"/>
            <a:ext cx="8534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Пример. Целое число: что внутри?</a:t>
            </a:r>
          </a:p>
          <a:p>
            <a:r>
              <a:rPr lang="en-US" sz="2400" dirty="0" smtClean="0"/>
              <a:t> </a:t>
            </a:r>
            <a:r>
              <a:rPr lang="ru-RU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I = INT_MAX;</a:t>
            </a:r>
          </a:p>
          <a:p>
            <a:r>
              <a:rPr lang="en-US" sz="2400" dirty="0" smtClean="0"/>
              <a:t>   char *cp = (char*)&amp;I;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*</a:t>
            </a:r>
            <a:r>
              <a:rPr lang="en-US" sz="2400" dirty="0" err="1" smtClean="0"/>
              <a:t>ip</a:t>
            </a:r>
            <a:r>
              <a:rPr lang="en-US" sz="2400" dirty="0" smtClean="0"/>
              <a:t> = &amp;I;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</a:t>
            </a:r>
            <a:r>
              <a:rPr lang="en-US" sz="2400" dirty="0" err="1" smtClean="0"/>
              <a:t>sizeof</a:t>
            </a:r>
            <a:r>
              <a:rPr lang="en-US" sz="2400" dirty="0" smtClean="0"/>
              <a:t> *cp = " &lt;&lt; </a:t>
            </a:r>
            <a:r>
              <a:rPr lang="en-US" sz="2400" dirty="0" err="1" smtClean="0"/>
              <a:t>sizeof</a:t>
            </a:r>
            <a:r>
              <a:rPr lang="en-US" sz="2400" dirty="0" smtClean="0"/>
              <a:t> * cp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</a:t>
            </a:r>
            <a:r>
              <a:rPr lang="en-US" sz="2400" dirty="0" err="1" smtClean="0"/>
              <a:t>sizeof</a:t>
            </a:r>
            <a:r>
              <a:rPr lang="en-US" sz="2400" dirty="0" smtClean="0"/>
              <a:t> *</a:t>
            </a:r>
            <a:r>
              <a:rPr lang="en-US" sz="2400" dirty="0" err="1" smtClean="0"/>
              <a:t>ip</a:t>
            </a:r>
            <a:r>
              <a:rPr lang="en-US" sz="2400" dirty="0" smtClean="0"/>
              <a:t> = " &lt;&lt; </a:t>
            </a:r>
            <a:r>
              <a:rPr lang="en-US" sz="2400" dirty="0" err="1" smtClean="0"/>
              <a:t>sizeof</a:t>
            </a:r>
            <a:r>
              <a:rPr lang="en-US" sz="2400" dirty="0" smtClean="0"/>
              <a:t> * </a:t>
            </a:r>
            <a:r>
              <a:rPr lang="en-US" sz="2400" dirty="0" err="1" smtClean="0"/>
              <a:t>ip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"The address of I = " &lt;&lt; &amp;I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</a:t>
            </a:r>
            <a:r>
              <a:rPr lang="en-US" sz="2400" dirty="0" err="1" smtClean="0"/>
              <a:t>ip</a:t>
            </a:r>
            <a:r>
              <a:rPr lang="en-US" sz="2400" dirty="0" smtClean="0"/>
              <a:t> = " &lt;&lt; (void*) </a:t>
            </a:r>
            <a:r>
              <a:rPr lang="en-US" sz="2400" dirty="0" err="1" smtClean="0"/>
              <a:t>ip</a:t>
            </a:r>
            <a:r>
              <a:rPr lang="en-US" sz="2400" dirty="0" smtClean="0"/>
              <a:t> &lt;&lt; "\t *</a:t>
            </a:r>
            <a:r>
              <a:rPr lang="en-US" sz="2400" dirty="0" err="1" smtClean="0"/>
              <a:t>ip</a:t>
            </a:r>
            <a:r>
              <a:rPr lang="en-US" sz="2400" dirty="0" smtClean="0"/>
              <a:t> = " &lt;&lt; *</a:t>
            </a:r>
            <a:r>
              <a:rPr lang="en-US" sz="2400" dirty="0" err="1" smtClean="0"/>
              <a:t>ip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for(; cp &lt; (char *)</a:t>
            </a:r>
            <a:r>
              <a:rPr lang="en-US" sz="2400" dirty="0" err="1" smtClean="0"/>
              <a:t>ip</a:t>
            </a:r>
            <a:r>
              <a:rPr lang="en-US" sz="2400" dirty="0" smtClean="0"/>
              <a:t> + 4; cp++)</a:t>
            </a:r>
          </a:p>
          <a:p>
            <a:r>
              <a:rPr lang="fr-FR" sz="2400" dirty="0" smtClean="0"/>
              <a:t>   </a:t>
            </a:r>
            <a:r>
              <a:rPr lang="ru-RU" sz="2400" dirty="0" smtClean="0"/>
              <a:t>   </a:t>
            </a:r>
            <a:r>
              <a:rPr lang="fr-FR" sz="2400" dirty="0" smtClean="0"/>
              <a:t>cout &lt;&lt; "cp = " &lt;&lt; (void *)cp &lt;&lt; "\t*cp = " &lt;&lt; (int)*cp &lt;&lt; endl;</a:t>
            </a:r>
            <a:endParaRPr lang="ru-RU" sz="2400" dirty="0" smtClean="0"/>
          </a:p>
          <a:p>
            <a:r>
              <a:rPr lang="en-US" sz="2400" dirty="0" smtClean="0"/>
              <a:t>   return 0;</a:t>
            </a:r>
            <a:endParaRPr lang="ru-RU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4. Адресная арифметика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1430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Пример. Целое число: что внутри?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905000"/>
            <a:ext cx="693865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4. Адресная арифметика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1430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В языке </a:t>
            </a:r>
            <a:r>
              <a:rPr lang="ru-RU" sz="3600" dirty="0" err="1" smtClean="0"/>
              <a:t>Си++</a:t>
            </a:r>
            <a:r>
              <a:rPr lang="ru-RU" sz="3600" dirty="0" smtClean="0"/>
              <a:t> истинно:</a:t>
            </a:r>
          </a:p>
          <a:p>
            <a:r>
              <a:rPr lang="ru-RU" sz="3600" dirty="0" err="1" smtClean="0"/>
              <a:t>имя_массива</a:t>
            </a:r>
            <a:endParaRPr lang="ru-RU" sz="3600" dirty="0" smtClean="0"/>
          </a:p>
          <a:p>
            <a:r>
              <a:rPr lang="ru-RU" sz="3600" dirty="0" smtClean="0"/>
              <a:t>== </a:t>
            </a:r>
            <a:r>
              <a:rPr lang="en-US" sz="3600" dirty="0" smtClean="0"/>
              <a:t>&amp;</a:t>
            </a:r>
            <a:r>
              <a:rPr lang="ru-RU" sz="3600" dirty="0" err="1" smtClean="0"/>
              <a:t>имя_массива</a:t>
            </a:r>
            <a:endParaRPr lang="ru-RU" sz="3600" dirty="0" smtClean="0"/>
          </a:p>
          <a:p>
            <a:r>
              <a:rPr lang="ru-RU" sz="3600" dirty="0" smtClean="0"/>
              <a:t>== </a:t>
            </a:r>
            <a:r>
              <a:rPr lang="en-US" sz="3600" dirty="0" smtClean="0"/>
              <a:t>&amp;</a:t>
            </a:r>
            <a:r>
              <a:rPr lang="ru-RU" sz="3600" dirty="0" err="1" smtClean="0"/>
              <a:t>имя_массива</a:t>
            </a:r>
            <a:r>
              <a:rPr lang="en-US" sz="3600" dirty="0" smtClean="0"/>
              <a:t>[0]</a:t>
            </a:r>
            <a:endParaRPr lang="ru-RU" sz="2400" dirty="0" smtClean="0"/>
          </a:p>
          <a:p>
            <a:endParaRPr lang="ru-RU" sz="3600" dirty="0" smtClean="0"/>
          </a:p>
          <a:p>
            <a:r>
              <a:rPr lang="ru-RU" sz="3600" dirty="0" smtClean="0"/>
              <a:t>Имя массива – константный указатель того типа, к которому отнесены элементы массива.</a:t>
            </a:r>
            <a:endParaRPr lang="ru-RU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4. Адресная арифметика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1430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Пример. Адресная арифметика и массивы. Вывод элементов символьного массива на экран с помощью операции разыменования (*).</a:t>
            </a:r>
          </a:p>
          <a:p>
            <a:endParaRPr lang="ru-RU" sz="3600" dirty="0" smtClean="0"/>
          </a:p>
          <a:p>
            <a:r>
              <a:rPr lang="en-US" sz="2400" dirty="0" smtClean="0"/>
              <a:t>char x[] = "QWERTY";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0;</a:t>
            </a:r>
          </a:p>
          <a:p>
            <a:r>
              <a:rPr lang="en-US" sz="2400" dirty="0" smtClean="0"/>
              <a:t>while(*(</a:t>
            </a:r>
            <a:r>
              <a:rPr lang="en-US" sz="2400" dirty="0" err="1" smtClean="0"/>
              <a:t>x+i</a:t>
            </a:r>
            <a:r>
              <a:rPr lang="en-US" sz="2400" dirty="0" smtClean="0"/>
              <a:t>)!='\0')</a:t>
            </a:r>
          </a:p>
          <a:p>
            <a:r>
              <a:rPr lang="en-US" sz="2400" dirty="0" err="1" smtClean="0"/>
              <a:t>cout</a:t>
            </a:r>
            <a:r>
              <a:rPr lang="en-US" sz="2400" dirty="0" smtClean="0"/>
              <a:t> &lt;&lt; *(x + </a:t>
            </a:r>
            <a:r>
              <a:rPr lang="en-US" sz="2400" dirty="0" err="1" smtClean="0"/>
              <a:t>i</a:t>
            </a:r>
            <a:r>
              <a:rPr lang="en-US" sz="2400" dirty="0" smtClean="0"/>
              <a:t>++)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return 0;</a:t>
            </a:r>
          </a:p>
          <a:p>
            <a:endParaRPr lang="ru-RU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4. Адресная арифметика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Задания.</a:t>
            </a:r>
          </a:p>
          <a:p>
            <a:pPr marL="742950" indent="-742950">
              <a:buAutoNum type="arabicPeriod"/>
            </a:pPr>
            <a:r>
              <a:rPr lang="ru-RU" sz="2000" dirty="0" smtClean="0"/>
              <a:t>Ввести и вывести элементы одномерного целочисленного массива размера </a:t>
            </a:r>
            <a:r>
              <a:rPr lang="en-US" sz="2000" dirty="0" smtClean="0"/>
              <a:t>N </a:t>
            </a:r>
            <a:r>
              <a:rPr lang="ru-RU" sz="2000" dirty="0" smtClean="0"/>
              <a:t>без операции </a:t>
            </a:r>
            <a:r>
              <a:rPr lang="en-US" sz="2000" dirty="0" smtClean="0"/>
              <a:t>[] (</a:t>
            </a:r>
            <a:r>
              <a:rPr lang="ru-RU" sz="2000" dirty="0" smtClean="0"/>
              <a:t>применять адресную арифметику и операцию разыменования</a:t>
            </a:r>
            <a:r>
              <a:rPr lang="en-US" sz="2000" dirty="0" smtClean="0"/>
              <a:t>)</a:t>
            </a:r>
            <a:r>
              <a:rPr lang="ru-RU" sz="2000" dirty="0" smtClean="0"/>
              <a:t>.</a:t>
            </a:r>
          </a:p>
          <a:p>
            <a:pPr marL="742950" indent="-742950">
              <a:buAutoNum type="arabicPeriod"/>
            </a:pPr>
            <a:r>
              <a:rPr lang="ru-RU" sz="2000" dirty="0" smtClean="0"/>
              <a:t>Вывести все отрицательные элементы одномерного целочисленного массива размера </a:t>
            </a:r>
            <a:r>
              <a:rPr lang="en-US" sz="2000" dirty="0" smtClean="0"/>
              <a:t>N </a:t>
            </a:r>
            <a:r>
              <a:rPr lang="ru-RU" sz="2000" dirty="0" smtClean="0"/>
              <a:t>без операции </a:t>
            </a:r>
            <a:r>
              <a:rPr lang="en-US" sz="2000" dirty="0" smtClean="0"/>
              <a:t>[].</a:t>
            </a:r>
          </a:p>
          <a:p>
            <a:pPr marL="742950" indent="-742950">
              <a:buAutoNum type="arabicPeriod"/>
            </a:pPr>
            <a:r>
              <a:rPr lang="ru-RU" sz="2000" dirty="0" smtClean="0"/>
              <a:t>Вывести те элементы одномерного целочисленного массива размера </a:t>
            </a:r>
            <a:r>
              <a:rPr lang="en-US" sz="2000" dirty="0" smtClean="0"/>
              <a:t>N </a:t>
            </a:r>
            <a:r>
              <a:rPr lang="ru-RU" sz="2000" dirty="0" smtClean="0"/>
              <a:t>на экран, которые имеют чётный индекс.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5</a:t>
            </a:r>
            <a:r>
              <a:rPr lang="ru-RU" dirty="0" smtClean="0">
                <a:solidFill>
                  <a:schemeClr val="tx2"/>
                </a:solidFill>
              </a:rPr>
              <a:t>. Сортировка пузырьком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853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int a[N] = {6, 3, 9, 10, 0, 12, 5, -1, 4, 9};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vspom</a:t>
            </a:r>
            <a:r>
              <a:rPr lang="en-US" sz="2000" dirty="0" smtClean="0"/>
              <a:t>;</a:t>
            </a:r>
          </a:p>
          <a:p>
            <a:r>
              <a:rPr lang="nn-NO" sz="2000" dirty="0" smtClean="0"/>
              <a:t>for(int i = 0; i &lt; N - 1; i++)</a:t>
            </a:r>
          </a:p>
          <a:p>
            <a:r>
              <a:rPr lang="ru-RU" sz="2000" dirty="0" smtClean="0"/>
              <a:t>   </a:t>
            </a:r>
            <a:r>
              <a:rPr lang="nb-NO" sz="2000" dirty="0" smtClean="0"/>
              <a:t>for(int j = 0; j &lt; N - i - 1; j++)</a:t>
            </a:r>
          </a:p>
          <a:p>
            <a:r>
              <a:rPr lang="ru-RU" sz="2000" dirty="0" smtClean="0"/>
              <a:t>      </a:t>
            </a:r>
            <a:r>
              <a:rPr lang="en-US" sz="2000" dirty="0" smtClean="0"/>
              <a:t>if(a[j] &gt; a[j + 1]){</a:t>
            </a:r>
          </a:p>
          <a:p>
            <a:r>
              <a:rPr lang="ru-RU" sz="2000" dirty="0" smtClean="0"/>
              <a:t>         </a:t>
            </a:r>
            <a:r>
              <a:rPr lang="en-US" sz="2000" dirty="0" err="1" smtClean="0"/>
              <a:t>vspom</a:t>
            </a:r>
            <a:r>
              <a:rPr lang="en-US" sz="2000" dirty="0" smtClean="0"/>
              <a:t> = a[j];</a:t>
            </a:r>
          </a:p>
          <a:p>
            <a:r>
              <a:rPr lang="ru-RU" sz="2000" dirty="0" smtClean="0"/>
              <a:t>         </a:t>
            </a:r>
            <a:r>
              <a:rPr lang="en-US" sz="2000" dirty="0" smtClean="0"/>
              <a:t>a[j] = a[j + 1];</a:t>
            </a:r>
          </a:p>
          <a:p>
            <a:r>
              <a:rPr lang="ru-RU" sz="2000" dirty="0" smtClean="0"/>
              <a:t>         </a:t>
            </a:r>
            <a:r>
              <a:rPr lang="en-US" sz="2000" dirty="0" smtClean="0"/>
              <a:t>a[j + 1] = </a:t>
            </a:r>
            <a:r>
              <a:rPr lang="en-US" sz="2000" dirty="0" err="1" smtClean="0"/>
              <a:t>vspom</a:t>
            </a:r>
            <a:r>
              <a:rPr lang="en-US" sz="2000" dirty="0" smtClean="0"/>
              <a:t>;</a:t>
            </a:r>
          </a:p>
          <a:p>
            <a:r>
              <a:rPr lang="ru-RU" sz="2000" dirty="0" smtClean="0"/>
              <a:t>      }</a:t>
            </a:r>
          </a:p>
          <a:p>
            <a:r>
              <a:rPr lang="nn-NO" sz="2000" dirty="0" smtClean="0"/>
              <a:t>for(int i = 0; i &lt; N - 1; i++)</a:t>
            </a:r>
          </a:p>
          <a:p>
            <a:r>
              <a:rPr lang="ru-RU" sz="2000" dirty="0" smtClean="0"/>
              <a:t>   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a[</a:t>
            </a:r>
            <a:r>
              <a:rPr lang="en-US" sz="2000" dirty="0" err="1" smtClean="0"/>
              <a:t>i</a:t>
            </a:r>
            <a:r>
              <a:rPr lang="en-US" sz="2000" dirty="0" smtClean="0"/>
              <a:t>] &lt;&lt; '\t';</a:t>
            </a:r>
          </a:p>
          <a:p>
            <a:r>
              <a:rPr lang="en-US" sz="2000" dirty="0" smtClean="0"/>
              <a:t>return 0;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Указатели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В совокупности имя типа и символ * перед идентификатором воспринимаются как обозначение особого типа данных «указатель на объект данного типа».</a:t>
            </a:r>
          </a:p>
          <a:p>
            <a:pPr marL="342900"/>
            <a:r>
              <a:rPr lang="ru-RU" sz="3600" dirty="0" smtClean="0"/>
              <a:t>Определение </a:t>
            </a:r>
            <a:r>
              <a:rPr lang="en-US" sz="3600" dirty="0" err="1" smtClean="0"/>
              <a:t>int</a:t>
            </a:r>
            <a:r>
              <a:rPr lang="en-US" sz="3600" dirty="0" smtClean="0"/>
              <a:t> *i1p, *i2p, *i3p, </a:t>
            </a:r>
            <a:r>
              <a:rPr lang="en-US" sz="3600" dirty="0" err="1" smtClean="0"/>
              <a:t>i</a:t>
            </a:r>
            <a:r>
              <a:rPr lang="en-US" sz="3600" dirty="0" smtClean="0"/>
              <a:t>;</a:t>
            </a:r>
          </a:p>
          <a:p>
            <a:pPr marL="342900"/>
            <a:r>
              <a:rPr lang="ru-RU" sz="3600" dirty="0" smtClean="0"/>
              <a:t>вводит три указателя на объекты целого типа и одну переменную </a:t>
            </a:r>
            <a:r>
              <a:rPr lang="en-US" sz="3600" dirty="0" err="1" smtClean="0"/>
              <a:t>i</a:t>
            </a:r>
            <a:r>
              <a:rPr lang="en-US" sz="3600" dirty="0" smtClean="0"/>
              <a:t> </a:t>
            </a:r>
            <a:r>
              <a:rPr lang="ru-RU" sz="3600" dirty="0" smtClean="0"/>
              <a:t>целого типа.</a:t>
            </a:r>
          </a:p>
          <a:p>
            <a:pPr marL="342900" indent="-342900">
              <a:buAutoNum type="arabicPeriod"/>
            </a:pPr>
            <a:endParaRPr lang="ru-RU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Указатели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В совокупности имя типа и символ * перед идентификатором воспринимаются как обозначение особого типа данных «указатель на объект данного типа».</a:t>
            </a:r>
          </a:p>
          <a:p>
            <a:pPr marL="342900"/>
            <a:r>
              <a:rPr lang="ru-RU" sz="3600" dirty="0" smtClean="0"/>
              <a:t>Определение </a:t>
            </a:r>
            <a:r>
              <a:rPr lang="en-US" sz="3600" dirty="0" err="1" smtClean="0"/>
              <a:t>int</a:t>
            </a:r>
            <a:r>
              <a:rPr lang="en-US" sz="3600" dirty="0" smtClean="0"/>
              <a:t> *i1p, *i2p, *i3p, </a:t>
            </a:r>
            <a:r>
              <a:rPr lang="en-US" sz="3600" dirty="0" err="1" smtClean="0"/>
              <a:t>i</a:t>
            </a:r>
            <a:r>
              <a:rPr lang="en-US" sz="3600" dirty="0" smtClean="0"/>
              <a:t>;</a:t>
            </a:r>
          </a:p>
          <a:p>
            <a:pPr marL="342900"/>
            <a:r>
              <a:rPr lang="ru-RU" sz="3600" dirty="0" smtClean="0"/>
              <a:t>вводит три указателя на объекты целого типа и одну переменную </a:t>
            </a:r>
            <a:r>
              <a:rPr lang="en-US" sz="3600" dirty="0" err="1" smtClean="0"/>
              <a:t>i</a:t>
            </a:r>
            <a:r>
              <a:rPr lang="en-US" sz="3600" dirty="0" smtClean="0"/>
              <a:t> </a:t>
            </a:r>
            <a:r>
              <a:rPr lang="ru-RU" sz="3600" dirty="0" smtClean="0"/>
              <a:t>целого типа.</a:t>
            </a:r>
          </a:p>
          <a:p>
            <a:pPr marL="342900" indent="-342900">
              <a:buAutoNum type="arabicPeriod"/>
            </a:pPr>
            <a:endParaRPr lang="ru-RU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Указатели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При определении указателя можно выполнить его инициализацию:</a:t>
            </a:r>
          </a:p>
          <a:p>
            <a:pPr marL="342900"/>
            <a:r>
              <a:rPr lang="en-US" sz="3600" dirty="0" smtClean="0"/>
              <a:t>type *</a:t>
            </a:r>
            <a:r>
              <a:rPr lang="ru-RU" sz="3600" dirty="0" err="1" smtClean="0"/>
              <a:t>имя_указателя</a:t>
            </a:r>
            <a:r>
              <a:rPr lang="ru-RU" sz="3600" dirty="0" smtClean="0"/>
              <a:t> инициализатор</a:t>
            </a:r>
            <a:r>
              <a:rPr lang="en-US" sz="3600" dirty="0" smtClean="0"/>
              <a:t>;</a:t>
            </a:r>
          </a:p>
          <a:p>
            <a:pPr marL="342900"/>
            <a:r>
              <a:rPr lang="ru-RU" sz="3600" dirty="0" smtClean="0"/>
              <a:t>В качестве инициализатора могут быть: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явно заданный адрес участка памяти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указатель, уже имеющий значение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выражение, позволяющее получить адрес объекта с помощью операции </a:t>
            </a:r>
            <a:r>
              <a:rPr lang="en-US" sz="3600" dirty="0" smtClean="0"/>
              <a:t>&amp;</a:t>
            </a:r>
            <a:endParaRPr lang="ru-RU" sz="3600" dirty="0" smtClean="0"/>
          </a:p>
          <a:p>
            <a:pPr marL="342900" indent="-342900">
              <a:buAutoNum type="arabicPeriod"/>
            </a:pPr>
            <a:endParaRPr lang="ru-RU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Указатели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Пример. Знакомство с указателями.</a:t>
            </a:r>
          </a:p>
          <a:p>
            <a:r>
              <a:rPr lang="en-US" sz="2800" dirty="0" smtClean="0"/>
              <a:t>char cc = 'd';</a:t>
            </a:r>
          </a:p>
          <a:p>
            <a:r>
              <a:rPr lang="en-US" sz="2800" dirty="0" smtClean="0"/>
              <a:t>char *pc = &amp;cc;</a:t>
            </a:r>
          </a:p>
          <a:p>
            <a:r>
              <a:rPr lang="en-US" sz="2800" dirty="0" smtClean="0"/>
              <a:t>char *</a:t>
            </a:r>
            <a:r>
              <a:rPr lang="en-US" sz="2800" dirty="0" err="1" smtClean="0"/>
              <a:t>ptr</a:t>
            </a:r>
            <a:r>
              <a:rPr lang="en-US" sz="2800" dirty="0" smtClean="0"/>
              <a:t>(0);</a:t>
            </a:r>
          </a:p>
          <a:p>
            <a:r>
              <a:rPr lang="en-US" sz="2800" dirty="0" smtClean="0"/>
              <a:t>char *p;</a:t>
            </a:r>
          </a:p>
          <a:p>
            <a:r>
              <a:rPr lang="en-US" sz="2800" dirty="0" err="1" smtClean="0"/>
              <a:t>cout</a:t>
            </a:r>
            <a:r>
              <a:rPr lang="en-US" sz="2800" dirty="0" smtClean="0"/>
              <a:t> &lt;&lt; "\n cc = " &lt;&lt; cc &lt;&lt; " and *pc=" &lt;&lt; *pc;</a:t>
            </a:r>
          </a:p>
          <a:p>
            <a:r>
              <a:rPr lang="ru-RU" sz="2800" dirty="0" err="1" smtClean="0"/>
              <a:t>ptr</a:t>
            </a:r>
            <a:r>
              <a:rPr lang="ru-RU" sz="2800" dirty="0" smtClean="0"/>
              <a:t> = &amp;</a:t>
            </a:r>
            <a:r>
              <a:rPr lang="ru-RU" sz="2800" dirty="0" err="1" smtClean="0"/>
              <a:t>cc</a:t>
            </a:r>
            <a:r>
              <a:rPr lang="ru-RU" sz="2800" dirty="0" smtClean="0"/>
              <a:t>; // эквивалентно </a:t>
            </a:r>
            <a:r>
              <a:rPr lang="ru-RU" sz="2800" dirty="0" err="1" smtClean="0"/>
              <a:t>ptr</a:t>
            </a:r>
            <a:r>
              <a:rPr lang="ru-RU" sz="2800" dirty="0" smtClean="0"/>
              <a:t> = </a:t>
            </a:r>
            <a:r>
              <a:rPr lang="ru-RU" sz="2800" dirty="0" err="1" smtClean="0"/>
              <a:t>pc</a:t>
            </a:r>
            <a:endParaRPr lang="ru-RU" sz="2800" dirty="0" smtClean="0"/>
          </a:p>
          <a:p>
            <a:r>
              <a:rPr lang="en-US" sz="2800" dirty="0" err="1" smtClean="0"/>
              <a:t>cout</a:t>
            </a:r>
            <a:r>
              <a:rPr lang="en-US" sz="2800" dirty="0" smtClean="0"/>
              <a:t> &lt;&lt; "\n *</a:t>
            </a:r>
            <a:r>
              <a:rPr lang="en-US" sz="2800" dirty="0" err="1" smtClean="0"/>
              <a:t>ptr</a:t>
            </a:r>
            <a:r>
              <a:rPr lang="en-US" sz="2800" dirty="0" smtClean="0"/>
              <a:t>= " &lt;&lt; *</a:t>
            </a:r>
            <a:r>
              <a:rPr lang="en-US" sz="2800" dirty="0" err="1" smtClean="0"/>
              <a:t>ptr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*</a:t>
            </a:r>
            <a:r>
              <a:rPr lang="en-US" sz="2800" dirty="0" err="1" smtClean="0"/>
              <a:t>ptr</a:t>
            </a:r>
            <a:r>
              <a:rPr lang="en-US" sz="2800" dirty="0" smtClean="0"/>
              <a:t> = 'y';</a:t>
            </a:r>
          </a:p>
          <a:p>
            <a:r>
              <a:rPr lang="en-US" sz="2800" dirty="0" err="1" smtClean="0"/>
              <a:t>cout</a:t>
            </a:r>
            <a:r>
              <a:rPr lang="en-US" sz="2800" dirty="0" smtClean="0"/>
              <a:t> &lt;&lt; "\n cc = " &lt;&lt; cc;</a:t>
            </a:r>
          </a:p>
          <a:p>
            <a:r>
              <a:rPr lang="en-US" sz="2800" dirty="0" smtClean="0"/>
              <a:t>return 0;</a:t>
            </a:r>
          </a:p>
          <a:p>
            <a:pPr marL="342900"/>
            <a:endParaRPr lang="ru-RU" sz="3600" dirty="0" smtClean="0"/>
          </a:p>
          <a:p>
            <a:pPr marL="342900" indent="-342900">
              <a:buAutoNum type="arabicPeriod"/>
            </a:pPr>
            <a:endParaRPr lang="ru-RU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Указатели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Возможные операции над указателями: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операция разыменования (*)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приведение типов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присваивание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получение адреса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сложение, вычитание, инкремент, декремент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операции сравнения</a:t>
            </a:r>
            <a:endParaRPr lang="ru-RU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2. Ссылки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Ссылка – другое имя уже существующего объекта. Основные достоинства ссылок проявляются при работе с функциями. Определение ссылки:</a:t>
            </a:r>
          </a:p>
          <a:p>
            <a:pPr marL="342900"/>
            <a:r>
              <a:rPr lang="en-US" sz="3600" dirty="0" smtClean="0"/>
              <a:t>type &amp; </a:t>
            </a:r>
            <a:r>
              <a:rPr lang="ru-RU" sz="3600" dirty="0" err="1" smtClean="0"/>
              <a:t>имя_ссылки</a:t>
            </a:r>
            <a:r>
              <a:rPr lang="ru-RU" sz="3600" dirty="0" smtClean="0"/>
              <a:t> инициализатор</a:t>
            </a:r>
            <a:r>
              <a:rPr lang="en-US" sz="3600" dirty="0" smtClean="0"/>
              <a:t>;</a:t>
            </a:r>
            <a:endParaRPr lang="ru-RU" sz="3600" dirty="0" smtClean="0"/>
          </a:p>
          <a:p>
            <a:pPr marL="342900" indent="-342900">
              <a:buAutoNum type="arabicPeriod"/>
            </a:pPr>
            <a:endParaRPr lang="ru-RU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2840</Words>
  <Application>Microsoft Office PowerPoint</Application>
  <PresentationFormat>Экран (4:3)</PresentationFormat>
  <Paragraphs>422</Paragraphs>
  <Slides>38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Office Theme</vt:lpstr>
      <vt:lpstr>Семинар 3. Указатели, ссылки, массивы, адресная арифметика</vt:lpstr>
      <vt:lpstr>1. Указатели</vt:lpstr>
      <vt:lpstr>1. Указатели</vt:lpstr>
      <vt:lpstr>1. Указатели</vt:lpstr>
      <vt:lpstr>1. Указатели</vt:lpstr>
      <vt:lpstr>1. Указатели</vt:lpstr>
      <vt:lpstr>1. Указатели</vt:lpstr>
      <vt:lpstr>1. Указатели</vt:lpstr>
      <vt:lpstr>2. Ссылки</vt:lpstr>
      <vt:lpstr>2. Ссылки</vt:lpstr>
      <vt:lpstr>2. Ссылки</vt:lpstr>
      <vt:lpstr>3. Массивы</vt:lpstr>
      <vt:lpstr>3. Массивы</vt:lpstr>
      <vt:lpstr>3. Массивы</vt:lpstr>
      <vt:lpstr>3. Массивы</vt:lpstr>
      <vt:lpstr>3. Массивы</vt:lpstr>
      <vt:lpstr>3. Массивы</vt:lpstr>
      <vt:lpstr>3. Массивы</vt:lpstr>
      <vt:lpstr>3. Массивы</vt:lpstr>
      <vt:lpstr>3. Массивы</vt:lpstr>
      <vt:lpstr>3. Массивы</vt:lpstr>
      <vt:lpstr>3. Массивы</vt:lpstr>
      <vt:lpstr>3. Массивы</vt:lpstr>
      <vt:lpstr>3. Массивы</vt:lpstr>
      <vt:lpstr>3. Массивы</vt:lpstr>
      <vt:lpstr>3. Массивы</vt:lpstr>
      <vt:lpstr>3. Массивы</vt:lpstr>
      <vt:lpstr>3. Массивы</vt:lpstr>
      <vt:lpstr>3. Массивы</vt:lpstr>
      <vt:lpstr>3. Массивы</vt:lpstr>
      <vt:lpstr>3. Массивы</vt:lpstr>
      <vt:lpstr>4. Адресная арифметика</vt:lpstr>
      <vt:lpstr>4. Адресная арифметика</vt:lpstr>
      <vt:lpstr>4. Адресная арифметика</vt:lpstr>
      <vt:lpstr>4. Адресная арифметика</vt:lpstr>
      <vt:lpstr>4. Адресная арифметика</vt:lpstr>
      <vt:lpstr>4. Адресная арифметика</vt:lpstr>
      <vt:lpstr>5. Сортировка пузырьком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Получение данных люксметра CEM DT-1309 в LabVIEW</dc:title>
  <dc:creator>Admin</dc:creator>
  <cp:lastModifiedBy>HP</cp:lastModifiedBy>
  <cp:revision>147</cp:revision>
  <dcterms:created xsi:type="dcterms:W3CDTF">2014-12-15T08:53:20Z</dcterms:created>
  <dcterms:modified xsi:type="dcterms:W3CDTF">2015-03-23T16:23:14Z</dcterms:modified>
</cp:coreProperties>
</file>