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79" r:id="rId8"/>
    <p:sldId id="28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BCCA-F5E7-4BC5-91DF-37F3C6EBCC6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F0CF-3E39-4533-9151-01A470B1A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Динамическое распределение памяти – способ выделения оперативной памяти для объектов, при котором выделение памяти осуществляется во время выполнения программы. Для создания динамических массивов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необходимо использование операции </a:t>
            </a:r>
            <a:r>
              <a:rPr lang="en-US" sz="3600" dirty="0" smtClean="0"/>
              <a:t>new.</a:t>
            </a:r>
            <a:r>
              <a:rPr lang="ru-RU" sz="3600" dirty="0" smtClean="0"/>
              <a:t> Для освобождения памяти – операцию </a:t>
            </a:r>
            <a:r>
              <a:rPr lang="en-US" sz="3600" dirty="0" smtClean="0"/>
              <a:t>delete.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Задания.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Освободить память, выделенную для динамического массива </a:t>
            </a:r>
            <a:r>
              <a:rPr lang="en-US" sz="2000" dirty="0" err="1" smtClean="0"/>
              <a:t>matr</a:t>
            </a:r>
            <a:r>
              <a:rPr lang="en-US" sz="2000" dirty="0" smtClean="0"/>
              <a:t> </a:t>
            </a:r>
            <a:r>
              <a:rPr lang="ru-RU" sz="2000" dirty="0" smtClean="0"/>
              <a:t>(на предыдущем слайде).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Создать двумерный динамический целочисленный массив размера </a:t>
            </a:r>
            <a:r>
              <a:rPr lang="en-US" sz="2000" dirty="0" smtClean="0"/>
              <a:t>N</a:t>
            </a:r>
            <a:r>
              <a:rPr lang="ru-RU" sz="2000" dirty="0" smtClean="0"/>
              <a:t> на </a:t>
            </a:r>
            <a:r>
              <a:rPr lang="en-US" sz="2000" dirty="0" smtClean="0"/>
              <a:t>M </a:t>
            </a:r>
            <a:r>
              <a:rPr lang="ru-RU" sz="2000" dirty="0" smtClean="0"/>
              <a:t>элементов. В элементы массива присвоить значения, равные произведению номера строки на номер столбца.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Значение выражения *указатель зависит не только от значения указателя, но и от типа.</a:t>
            </a:r>
          </a:p>
          <a:p>
            <a:r>
              <a:rPr lang="ru-RU" sz="3600" dirty="0" smtClean="0"/>
              <a:t>Арифметические операции с адресами заключаются в том, что при увеличении адреса на 1 результатом является адрес соседнего «справа» блока памяти длины </a:t>
            </a:r>
            <a:r>
              <a:rPr lang="en-US" sz="3600" dirty="0" err="1" smtClean="0"/>
              <a:t>sizeof</a:t>
            </a:r>
            <a:r>
              <a:rPr lang="en-US" sz="3600" dirty="0" smtClean="0"/>
              <a:t>(</a:t>
            </a:r>
            <a:r>
              <a:rPr lang="ru-RU" sz="3600" dirty="0" smtClean="0"/>
              <a:t>тип данных</a:t>
            </a:r>
            <a:r>
              <a:rPr lang="en-US" sz="3600" dirty="0" smtClean="0"/>
              <a:t>)</a:t>
            </a:r>
            <a:r>
              <a:rPr lang="ru-RU" sz="3600" dirty="0" smtClean="0"/>
              <a:t>, а при уменьшении на 1 – адрес соседнего «слева» блока памяти.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Целое число: что внутри?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I = INT_MAX;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char *cp = (char*)&amp;I;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*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= &amp;I;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 *cp = " &lt;&lt;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 * cp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 *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= " &lt;&lt;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 * 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"The address of I = " &lt;&lt; &amp;I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= " &lt;&lt; (void*) 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&lt;&lt; "\t *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= " &lt;&lt; *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for(; cp &lt; (char *)</a:t>
            </a:r>
            <a:r>
              <a:rPr lang="en-US" sz="2400" dirty="0" err="1" smtClean="0">
                <a:solidFill>
                  <a:schemeClr val="tx2"/>
                </a:solidFill>
              </a:rPr>
              <a:t>ip</a:t>
            </a:r>
            <a:r>
              <a:rPr lang="en-US" sz="2400" dirty="0" smtClean="0">
                <a:solidFill>
                  <a:schemeClr val="tx2"/>
                </a:solidFill>
              </a:rPr>
              <a:t> + 4; cp++)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   </a:t>
            </a:r>
            <a:r>
              <a:rPr lang="ru-RU" sz="2400" dirty="0" smtClean="0">
                <a:solidFill>
                  <a:schemeClr val="tx2"/>
                </a:solidFill>
              </a:rPr>
              <a:t>   </a:t>
            </a:r>
            <a:r>
              <a:rPr lang="fr-FR" sz="2400" dirty="0" smtClean="0">
                <a:solidFill>
                  <a:schemeClr val="tx2"/>
                </a:solidFill>
              </a:rPr>
              <a:t>cout &lt;&lt; "cp = " &lt;&lt; (void *)cp &lt;&lt; "\t*cp = " &lt;&lt; (int)*cp &lt;&lt; endl;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return 0;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57950" y="58578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643702" y="58578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929454" y="58578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215206" y="58578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Левая фигурная скобка 14"/>
          <p:cNvSpPr/>
          <p:nvPr/>
        </p:nvSpPr>
        <p:spPr>
          <a:xfrm rot="5400000">
            <a:off x="6822297" y="5179231"/>
            <a:ext cx="214314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286512" y="5286388"/>
            <a:ext cx="13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r>
              <a:rPr lang="ru-RU" dirty="0" smtClean="0"/>
              <a:t>байта - </a:t>
            </a:r>
            <a:r>
              <a:rPr lang="en-US" dirty="0" err="1" smtClean="0"/>
              <a:t>int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endCxn id="8" idx="2"/>
          </p:cNvCxnSpPr>
          <p:nvPr/>
        </p:nvCxnSpPr>
        <p:spPr>
          <a:xfrm rot="16200000" flipV="1">
            <a:off x="6465107" y="6179363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15140" y="628652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ru-RU" dirty="0" smtClean="0"/>
              <a:t>байт - </a:t>
            </a:r>
            <a:r>
              <a:rPr lang="en-US" dirty="0" smtClean="0"/>
              <a:t>char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Целое число: что внутри?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9386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языке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истинно:</a:t>
            </a:r>
          </a:p>
          <a:p>
            <a:r>
              <a:rPr lang="ru-RU" sz="3600" dirty="0" err="1" smtClean="0">
                <a:solidFill>
                  <a:schemeClr val="tx2"/>
                </a:solidFill>
              </a:rPr>
              <a:t>имя_массива</a:t>
            </a:r>
            <a:endParaRPr lang="ru-RU" sz="3600" dirty="0" smtClean="0">
              <a:solidFill>
                <a:schemeClr val="tx2"/>
              </a:solidFill>
            </a:endParaRPr>
          </a:p>
          <a:p>
            <a:r>
              <a:rPr lang="ru-RU" sz="3600" dirty="0" smtClean="0">
                <a:solidFill>
                  <a:schemeClr val="tx2"/>
                </a:solidFill>
              </a:rPr>
              <a:t>== </a:t>
            </a:r>
            <a:r>
              <a:rPr lang="en-US" sz="3600" dirty="0" smtClean="0">
                <a:solidFill>
                  <a:schemeClr val="tx2"/>
                </a:solidFill>
              </a:rPr>
              <a:t>&amp;</a:t>
            </a:r>
            <a:r>
              <a:rPr lang="ru-RU" sz="3600" dirty="0" err="1" smtClean="0">
                <a:solidFill>
                  <a:schemeClr val="tx2"/>
                </a:solidFill>
              </a:rPr>
              <a:t>имя_массива</a:t>
            </a:r>
            <a:endParaRPr lang="ru-RU" sz="3600" dirty="0" smtClean="0">
              <a:solidFill>
                <a:schemeClr val="tx2"/>
              </a:solidFill>
            </a:endParaRPr>
          </a:p>
          <a:p>
            <a:r>
              <a:rPr lang="ru-RU" sz="3600" dirty="0" smtClean="0">
                <a:solidFill>
                  <a:schemeClr val="tx2"/>
                </a:solidFill>
              </a:rPr>
              <a:t>== </a:t>
            </a:r>
            <a:r>
              <a:rPr lang="en-US" sz="3600" dirty="0" smtClean="0">
                <a:solidFill>
                  <a:schemeClr val="tx2"/>
                </a:solidFill>
              </a:rPr>
              <a:t>&amp;</a:t>
            </a:r>
            <a:r>
              <a:rPr lang="ru-RU" sz="3600" dirty="0" err="1" smtClean="0">
                <a:solidFill>
                  <a:schemeClr val="tx2"/>
                </a:solidFill>
              </a:rPr>
              <a:t>имя_массива</a:t>
            </a:r>
            <a:r>
              <a:rPr lang="en-US" sz="3600" dirty="0" smtClean="0">
                <a:solidFill>
                  <a:schemeClr val="tx2"/>
                </a:solidFill>
              </a:rPr>
              <a:t>[0]</a:t>
            </a:r>
            <a:endParaRPr lang="ru-RU" sz="2400" dirty="0" smtClean="0">
              <a:solidFill>
                <a:schemeClr val="tx2"/>
              </a:solidFill>
            </a:endParaRPr>
          </a:p>
          <a:p>
            <a:endParaRPr lang="ru-RU" sz="3600" dirty="0" smtClean="0"/>
          </a:p>
          <a:p>
            <a:r>
              <a:rPr lang="ru-RU" sz="3600" dirty="0" smtClean="0"/>
              <a:t>Имя массива – константный указатель того типа, к которому отнесены элементы массива.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Адресная арифметика и массивы. Вывод элементов символьного массива на экран с помощью операции разыменования (*).</a:t>
            </a:r>
          </a:p>
          <a:p>
            <a:endParaRPr lang="ru-RU" sz="36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char x[] = "QWERTY";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= 0;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while(*(</a:t>
            </a:r>
            <a:r>
              <a:rPr lang="en-US" sz="2400" dirty="0" err="1" smtClean="0">
                <a:solidFill>
                  <a:schemeClr val="tx2"/>
                </a:solidFill>
              </a:rPr>
              <a:t>x+i</a:t>
            </a:r>
            <a:r>
              <a:rPr lang="en-US" sz="2400" dirty="0" smtClean="0">
                <a:solidFill>
                  <a:schemeClr val="tx2"/>
                </a:solidFill>
              </a:rPr>
              <a:t>)!='\0')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*(x +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++)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return 0;</a:t>
            </a:r>
          </a:p>
          <a:p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Замена операции </a:t>
            </a:r>
            <a:r>
              <a:rPr lang="en-US" sz="3600" dirty="0" smtClean="0"/>
              <a:t>[] </a:t>
            </a:r>
            <a:r>
              <a:rPr lang="ru-RU" sz="3600" dirty="0" smtClean="0"/>
              <a:t>на сочетание адресной арифметики и разыменования</a:t>
            </a:r>
          </a:p>
          <a:p>
            <a:endParaRPr lang="ru-RU" sz="3600" dirty="0" smtClean="0"/>
          </a:p>
          <a:p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main() {</a:t>
            </a:r>
          </a:p>
          <a:p>
            <a:pPr lvl="1"/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myArray</a:t>
            </a:r>
            <a:r>
              <a:rPr lang="en-US" sz="2400" dirty="0">
                <a:solidFill>
                  <a:schemeClr val="tx2"/>
                </a:solidFill>
              </a:rPr>
              <a:t>[] = {3, 76, 5, 43};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for(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= 0;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&lt; 4;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++){</a:t>
            </a:r>
          </a:p>
          <a:p>
            <a:pPr lvl="2"/>
            <a:r>
              <a:rPr lang="en-US" sz="2400" dirty="0" err="1">
                <a:solidFill>
                  <a:schemeClr val="tx2"/>
                </a:solidFill>
              </a:rPr>
              <a:t>cout</a:t>
            </a:r>
            <a:r>
              <a:rPr lang="en-US" sz="2400" dirty="0">
                <a:solidFill>
                  <a:schemeClr val="tx2"/>
                </a:solidFill>
              </a:rPr>
              <a:t> &lt;&lt; "Element #" &lt;&lt;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&lt;&lt; " = " &lt;&lt; </a:t>
            </a:r>
            <a:r>
              <a:rPr lang="en-US" sz="2400" dirty="0">
                <a:solidFill>
                  <a:schemeClr val="accent2"/>
                </a:solidFill>
              </a:rPr>
              <a:t>*(</a:t>
            </a:r>
            <a:r>
              <a:rPr lang="en-US" sz="2400" dirty="0" err="1">
                <a:solidFill>
                  <a:schemeClr val="accent2"/>
                </a:solidFill>
              </a:rPr>
              <a:t>myArray+i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 &lt;&lt; </a:t>
            </a:r>
            <a:r>
              <a:rPr lang="en-US" sz="2400" dirty="0" err="1">
                <a:solidFill>
                  <a:schemeClr val="tx2"/>
                </a:solidFill>
              </a:rPr>
              <a:t>endl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400" dirty="0" err="1">
                <a:solidFill>
                  <a:schemeClr val="tx2"/>
                </a:solidFill>
              </a:rPr>
              <a:t>cout</a:t>
            </a:r>
            <a:r>
              <a:rPr lang="en-US" sz="2400" dirty="0">
                <a:solidFill>
                  <a:schemeClr val="tx2"/>
                </a:solidFill>
              </a:rPr>
              <a:t> &lt;&lt; "Element #" &lt;&lt;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&lt;&lt; " = " &lt;&lt; </a:t>
            </a:r>
            <a:r>
              <a:rPr lang="en-US" sz="2400" dirty="0" err="1">
                <a:solidFill>
                  <a:schemeClr val="accent2"/>
                </a:solidFill>
              </a:rPr>
              <a:t>myArray</a:t>
            </a:r>
            <a:r>
              <a:rPr lang="en-US" sz="2400" dirty="0">
                <a:solidFill>
                  <a:schemeClr val="accent2"/>
                </a:solidFill>
              </a:rPr>
              <a:t>[</a:t>
            </a:r>
            <a:r>
              <a:rPr lang="en-US" sz="2400" dirty="0" err="1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]</a:t>
            </a:r>
            <a:r>
              <a:rPr lang="en-US" sz="2400" dirty="0">
                <a:solidFill>
                  <a:schemeClr val="tx2"/>
                </a:solidFill>
              </a:rPr>
              <a:t> &lt;&lt; </a:t>
            </a:r>
            <a:r>
              <a:rPr lang="en-US" sz="2400" dirty="0" err="1">
                <a:solidFill>
                  <a:schemeClr val="tx2"/>
                </a:solidFill>
              </a:rPr>
              <a:t>endl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return 0;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Задания.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Ввести и вывести элементы одномерного целочисленного массива размера </a:t>
            </a:r>
            <a:r>
              <a:rPr lang="en-US" sz="2000" dirty="0" smtClean="0"/>
              <a:t>N </a:t>
            </a:r>
            <a:r>
              <a:rPr lang="ru-RU" sz="2000" dirty="0" smtClean="0"/>
              <a:t>без операции </a:t>
            </a:r>
            <a:r>
              <a:rPr lang="en-US" sz="2000" dirty="0" smtClean="0"/>
              <a:t>[] (</a:t>
            </a:r>
            <a:r>
              <a:rPr lang="ru-RU" sz="2000" dirty="0" smtClean="0"/>
              <a:t>применять адресную арифметику и операцию разыменования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Вывести все отрицательные элементы одномерного целочисленного массива размера </a:t>
            </a:r>
            <a:r>
              <a:rPr lang="en-US" sz="2000" dirty="0" smtClean="0"/>
              <a:t>N </a:t>
            </a:r>
            <a:r>
              <a:rPr lang="ru-RU" sz="2000" dirty="0" smtClean="0"/>
              <a:t>без операции </a:t>
            </a:r>
            <a:r>
              <a:rPr lang="en-US" sz="2000" dirty="0" smtClean="0"/>
              <a:t>[].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Вывести те элементы одномерного целочисленного массива размера </a:t>
            </a:r>
            <a:r>
              <a:rPr lang="en-US" sz="2000" dirty="0" smtClean="0"/>
              <a:t>N </a:t>
            </a:r>
            <a:r>
              <a:rPr lang="ru-RU" sz="2000" dirty="0" smtClean="0"/>
              <a:t>на экран, которые имеют чётный индекс.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пузырьком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bubble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#define N 10</a:t>
            </a:r>
          </a:p>
          <a:p>
            <a:r>
              <a:rPr lang="pt-BR" sz="2000" dirty="0" smtClean="0">
                <a:solidFill>
                  <a:schemeClr val="tx2"/>
                </a:solidFill>
              </a:rPr>
              <a:t>int a[N] = {6, 3, 9, 10, 0, 12, 5, -1, 4, 9};</a:t>
            </a: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vspom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nn-NO" sz="2000" dirty="0" smtClean="0">
                <a:solidFill>
                  <a:schemeClr val="tx2"/>
                </a:solidFill>
              </a:rPr>
              <a:t>for(int i = 0; i &lt; N - 1; i++)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</a:t>
            </a:r>
            <a:r>
              <a:rPr lang="nb-NO" sz="2000" dirty="0" smtClean="0">
                <a:solidFill>
                  <a:schemeClr val="tx2"/>
                </a:solidFill>
              </a:rPr>
              <a:t>for(int j = 0; j &lt; N - i - 1; j++)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  </a:t>
            </a:r>
            <a:r>
              <a:rPr lang="en-US" sz="2000" dirty="0" smtClean="0">
                <a:solidFill>
                  <a:schemeClr val="tx2"/>
                </a:solidFill>
              </a:rPr>
              <a:t>if(a[j] &gt; a[j + 1]){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     </a:t>
            </a:r>
            <a:r>
              <a:rPr lang="en-US" sz="2000" dirty="0" err="1" smtClean="0">
                <a:solidFill>
                  <a:schemeClr val="tx2"/>
                </a:solidFill>
              </a:rPr>
              <a:t>vspom</a:t>
            </a:r>
            <a:r>
              <a:rPr lang="en-US" sz="2000" dirty="0" smtClean="0">
                <a:solidFill>
                  <a:schemeClr val="tx2"/>
                </a:solidFill>
              </a:rPr>
              <a:t> = a[j];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     </a:t>
            </a:r>
            <a:r>
              <a:rPr lang="en-US" sz="2000" dirty="0" smtClean="0">
                <a:solidFill>
                  <a:schemeClr val="tx2"/>
                </a:solidFill>
              </a:rPr>
              <a:t>a[j] = a[j + 1];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     </a:t>
            </a:r>
            <a:r>
              <a:rPr lang="en-US" sz="2000" dirty="0" smtClean="0">
                <a:solidFill>
                  <a:schemeClr val="tx2"/>
                </a:solidFill>
              </a:rPr>
              <a:t>a[j + 1] = </a:t>
            </a:r>
            <a:r>
              <a:rPr lang="en-US" sz="2000" dirty="0" err="1" smtClean="0">
                <a:solidFill>
                  <a:schemeClr val="tx2"/>
                </a:solidFill>
              </a:rPr>
              <a:t>vspom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  }</a:t>
            </a:r>
          </a:p>
          <a:p>
            <a:r>
              <a:rPr lang="nn-NO" sz="2000" dirty="0" smtClean="0">
                <a:solidFill>
                  <a:schemeClr val="tx2"/>
                </a:solidFill>
              </a:rPr>
              <a:t>for(int i = 0; i &lt; N; i++)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a[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] &lt;&lt; '\t';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пузырьком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bubble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 чего всё начиналось?</a:t>
            </a:r>
          </a:p>
          <a:p>
            <a:r>
              <a:rPr lang="pt-BR" sz="2000" dirty="0" smtClean="0">
                <a:solidFill>
                  <a:schemeClr val="tx2"/>
                </a:solidFill>
              </a:rPr>
              <a:t>int a[N] = {6, 3, 9, 10, 0, 12, 5, -1, 4, 9};</a:t>
            </a:r>
            <a:endParaRPr lang="ru-RU" sz="2000" dirty="0" smtClean="0">
              <a:solidFill>
                <a:schemeClr val="tx2"/>
              </a:solidFill>
            </a:endParaRPr>
          </a:p>
          <a:p>
            <a:endParaRPr lang="ru-RU" sz="2000" dirty="0">
              <a:solidFill>
                <a:schemeClr val="tx2"/>
              </a:solidFill>
            </a:endParaRPr>
          </a:p>
          <a:p>
            <a:r>
              <a:rPr lang="ru-RU" sz="3600" dirty="0" smtClean="0"/>
              <a:t>Что происходит на каждой итерации внешнего цикла?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0 10 5 -1 4 9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0 9 5 -1 4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0 6 5 -1 4 9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0 3 5 -1 4 6 9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0 3 -1 4 5 6 9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0 -1 3 4 5 6 9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-1 0 3 4 5 6 9 9 10 12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-1 0 3 4 5 6 9 9 10 12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-1 0 3 4 5 6 9 9 10 12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Только первый (самый левый) размер массива может быть задан с помощью переменной.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пузырьком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bubble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int a[N] = {6, 3, 9, 10, 0, 12, 5, -1, 4, 9};</a:t>
            </a:r>
            <a:endParaRPr lang="ru-RU" sz="3600" dirty="0" smtClean="0">
              <a:solidFill>
                <a:schemeClr val="tx2"/>
              </a:solidFill>
            </a:endParaRPr>
          </a:p>
          <a:p>
            <a:r>
              <a:rPr lang="ru-RU" sz="3600" dirty="0" smtClean="0"/>
              <a:t>Что происходит на каждой итерации внутреннего цикла (для первой итерации внешнего цикла)?</a:t>
            </a:r>
          </a:p>
          <a:p>
            <a:r>
              <a:rPr lang="ru-RU" sz="2000" dirty="0" smtClean="0">
                <a:solidFill>
                  <a:schemeClr val="accent2"/>
                </a:solidFill>
              </a:rPr>
              <a:t>3 6</a:t>
            </a:r>
            <a:r>
              <a:rPr lang="ru-RU" sz="2000" dirty="0" smtClean="0">
                <a:solidFill>
                  <a:schemeClr val="tx2"/>
                </a:solidFill>
              </a:rPr>
              <a:t> 9 10 0 12 5 -1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6 9</a:t>
            </a:r>
            <a:r>
              <a:rPr lang="ru-RU" sz="2000" dirty="0" smtClean="0">
                <a:solidFill>
                  <a:schemeClr val="tx2"/>
                </a:solidFill>
              </a:rPr>
              <a:t> 10 0 12 5 -1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9 10 </a:t>
            </a:r>
            <a:r>
              <a:rPr lang="ru-RU" sz="2000" dirty="0" smtClean="0">
                <a:solidFill>
                  <a:schemeClr val="tx2"/>
                </a:solidFill>
              </a:rPr>
              <a:t>0 12 5 -1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</a:t>
            </a:r>
            <a:r>
              <a:rPr lang="ru-RU" sz="2000" dirty="0" smtClean="0">
                <a:solidFill>
                  <a:schemeClr val="accent2"/>
                </a:solidFill>
              </a:rPr>
              <a:t>0 10</a:t>
            </a:r>
            <a:r>
              <a:rPr lang="ru-RU" sz="2000" dirty="0" smtClean="0">
                <a:solidFill>
                  <a:schemeClr val="tx2"/>
                </a:solidFill>
              </a:rPr>
              <a:t> 12 5 -1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3 6 9 0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10 12</a:t>
            </a:r>
            <a:r>
              <a:rPr lang="ru-RU" sz="2000" dirty="0" smtClean="0">
                <a:solidFill>
                  <a:schemeClr val="tx2"/>
                </a:solidFill>
              </a:rPr>
              <a:t> 5 -1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3 6 9 0 10 </a:t>
            </a:r>
            <a:r>
              <a:rPr lang="ru-RU" sz="2000" dirty="0" smtClean="0">
                <a:solidFill>
                  <a:schemeClr val="accent2"/>
                </a:solidFill>
              </a:rPr>
              <a:t>5 12</a:t>
            </a:r>
            <a:r>
              <a:rPr lang="ru-RU" sz="2000" dirty="0" smtClean="0">
                <a:solidFill>
                  <a:schemeClr val="tx2"/>
                </a:solidFill>
              </a:rPr>
              <a:t> -1 4 9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3 6 9 0 10 5 </a:t>
            </a:r>
            <a:r>
              <a:rPr lang="ru-RU" sz="2000" dirty="0" smtClean="0">
                <a:solidFill>
                  <a:schemeClr val="accent2"/>
                </a:solidFill>
              </a:rPr>
              <a:t>-1 12</a:t>
            </a:r>
            <a:r>
              <a:rPr lang="ru-RU" sz="2000" dirty="0" smtClean="0">
                <a:solidFill>
                  <a:schemeClr val="tx2"/>
                </a:solidFill>
              </a:rPr>
              <a:t> 4 9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0 10 5 -1 </a:t>
            </a:r>
            <a:r>
              <a:rPr lang="ru-RU" sz="2000" dirty="0" smtClean="0">
                <a:solidFill>
                  <a:schemeClr val="accent2"/>
                </a:solidFill>
              </a:rPr>
              <a:t>4 12</a:t>
            </a:r>
            <a:r>
              <a:rPr lang="ru-RU" sz="2000" dirty="0" smtClean="0">
                <a:solidFill>
                  <a:schemeClr val="tx2"/>
                </a:solidFill>
              </a:rPr>
              <a:t> 9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 6 9 0 10 5 -1 4 </a:t>
            </a:r>
            <a:r>
              <a:rPr lang="ru-RU" sz="2000" dirty="0" smtClean="0">
                <a:solidFill>
                  <a:schemeClr val="accent2"/>
                </a:solidFill>
              </a:rPr>
              <a:t>9 12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вставками (</a:t>
            </a:r>
            <a:r>
              <a:rPr lang="en-US" dirty="0" smtClean="0">
                <a:solidFill>
                  <a:schemeClr val="tx2"/>
                </a:solidFill>
              </a:rPr>
              <a:t>insertion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for(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=1;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&lt;n;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++)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for(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j=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j&gt;0 </a:t>
            </a:r>
            <a:r>
              <a:rPr lang="en-US" sz="2000" dirty="0">
                <a:solidFill>
                  <a:schemeClr val="tx2"/>
                </a:solidFill>
              </a:rPr>
              <a:t>&amp;&amp; x[j-1]&gt;x[j</a:t>
            </a:r>
            <a:r>
              <a:rPr lang="en-US" sz="2000" dirty="0" smtClean="0">
                <a:solidFill>
                  <a:schemeClr val="tx2"/>
                </a:solidFill>
              </a:rPr>
              <a:t>];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j-</a:t>
            </a:r>
            <a:r>
              <a:rPr lang="en-US" sz="2000" dirty="0" smtClean="0">
                <a:solidFill>
                  <a:schemeClr val="tx2"/>
                </a:solidFill>
              </a:rPr>
              <a:t>-){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tmp</a:t>
            </a:r>
            <a:r>
              <a:rPr lang="en-US" sz="2000" dirty="0" smtClean="0">
                <a:solidFill>
                  <a:schemeClr val="tx2"/>
                </a:solidFill>
              </a:rPr>
              <a:t>=x[j-1];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x[j-1]=x[j];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x[j</a:t>
            </a:r>
            <a:r>
              <a:rPr lang="en-US" sz="2000" dirty="0">
                <a:solidFill>
                  <a:schemeClr val="tx2"/>
                </a:solidFill>
              </a:rPr>
              <a:t>]=</a:t>
            </a:r>
            <a:r>
              <a:rPr lang="en-US" sz="2000" dirty="0" err="1">
                <a:solidFill>
                  <a:schemeClr val="tx2"/>
                </a:solidFill>
              </a:rPr>
              <a:t>tmp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4290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Главная идея алгоритма: есть уже упорядоченная часть массива, цель очередной итерации внешнего цикла – расширить упорядоченную часть вставкой первого элемента из неупорядоченной части в упорядоченную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вставками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insertion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 чего всё начиналось?</a:t>
            </a:r>
          </a:p>
          <a:p>
            <a:r>
              <a:rPr lang="pt-BR" sz="2000" dirty="0" smtClean="0">
                <a:solidFill>
                  <a:schemeClr val="tx2"/>
                </a:solidFill>
              </a:rPr>
              <a:t>int x[N] = {6, 3, 9, 10, 0, 12, 5, -1, 4, 9};</a:t>
            </a:r>
            <a:endParaRPr lang="ru-RU" sz="2000" dirty="0" smtClean="0">
              <a:solidFill>
                <a:schemeClr val="tx2"/>
              </a:solidFill>
            </a:endParaRPr>
          </a:p>
          <a:p>
            <a:endParaRPr lang="ru-RU" sz="2000" dirty="0">
              <a:solidFill>
                <a:schemeClr val="tx2"/>
              </a:solidFill>
            </a:endParaRPr>
          </a:p>
          <a:p>
            <a:r>
              <a:rPr lang="ru-RU" sz="3600" dirty="0" smtClean="0"/>
              <a:t>Что происходит на каждой итерации внешнего цикла?</a:t>
            </a:r>
          </a:p>
          <a:p>
            <a:r>
              <a:rPr lang="ru-RU" sz="2000" u="sng" dirty="0" smtClean="0"/>
              <a:t>3 6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9</a:t>
            </a:r>
            <a:r>
              <a:rPr lang="ru-RU" sz="2000" dirty="0" smtClean="0"/>
              <a:t> 10 0 12 5 -1 4 9      </a:t>
            </a:r>
            <a:r>
              <a:rPr lang="ru-RU" sz="2000" u="sng" dirty="0" smtClean="0"/>
              <a:t>Подчёркнута</a:t>
            </a:r>
            <a:r>
              <a:rPr lang="ru-RU" sz="2000" dirty="0" smtClean="0"/>
              <a:t> упорядоченная часть массива</a:t>
            </a:r>
          </a:p>
          <a:p>
            <a:r>
              <a:rPr lang="ru-RU" sz="2000" u="sng" dirty="0" smtClean="0"/>
              <a:t>3 6 9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10</a:t>
            </a:r>
            <a:r>
              <a:rPr lang="ru-RU" sz="2000" dirty="0" smtClean="0"/>
              <a:t> 0 12 5 -1 4 9      </a:t>
            </a:r>
            <a:r>
              <a:rPr lang="ru-RU" sz="2000" dirty="0" smtClean="0">
                <a:solidFill>
                  <a:schemeClr val="accent2"/>
                </a:solidFill>
              </a:rPr>
              <a:t>Красным</a:t>
            </a:r>
            <a:r>
              <a:rPr lang="ru-RU" sz="2000" dirty="0" smtClean="0"/>
              <a:t> выделен первый неупорядоченный элемент</a:t>
            </a:r>
          </a:p>
          <a:p>
            <a:r>
              <a:rPr lang="ru-RU" sz="2000" u="sng" dirty="0" smtClean="0"/>
              <a:t>3 6 9 10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0</a:t>
            </a:r>
            <a:r>
              <a:rPr lang="ru-RU" sz="2000" dirty="0" smtClean="0"/>
              <a:t> 12 5 -1 4 9 </a:t>
            </a:r>
          </a:p>
          <a:p>
            <a:r>
              <a:rPr lang="ru-RU" sz="2000" u="sng" dirty="0" smtClean="0"/>
              <a:t>0 3 6 9 10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12</a:t>
            </a:r>
            <a:r>
              <a:rPr lang="ru-RU" sz="2000" dirty="0" smtClean="0"/>
              <a:t> 5 -1 4 9 </a:t>
            </a:r>
            <a:br>
              <a:rPr lang="ru-RU" sz="2000" dirty="0" smtClean="0"/>
            </a:br>
            <a:r>
              <a:rPr lang="ru-RU" sz="2000" u="sng" dirty="0" smtClean="0"/>
              <a:t>0 3 6 9 10 12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5</a:t>
            </a:r>
            <a:r>
              <a:rPr lang="ru-RU" sz="2000" dirty="0" smtClean="0"/>
              <a:t> -1 4 9 </a:t>
            </a:r>
          </a:p>
          <a:p>
            <a:r>
              <a:rPr lang="ru-RU" sz="2000" u="sng" dirty="0" smtClean="0"/>
              <a:t>0 3 5 6 9 10 12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-1</a:t>
            </a:r>
            <a:r>
              <a:rPr lang="ru-RU" sz="2000" dirty="0" smtClean="0"/>
              <a:t> 4 9 </a:t>
            </a:r>
          </a:p>
          <a:p>
            <a:r>
              <a:rPr lang="ru-RU" sz="2000" u="sng" dirty="0" smtClean="0"/>
              <a:t>-1 0 3 5 6 9 10 12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4</a:t>
            </a:r>
            <a:r>
              <a:rPr lang="ru-RU" sz="2000" dirty="0" smtClean="0"/>
              <a:t> 9 </a:t>
            </a:r>
          </a:p>
          <a:p>
            <a:r>
              <a:rPr lang="ru-RU" sz="2000" u="sng" dirty="0" smtClean="0"/>
              <a:t>-1 0 3 4 5 6 9 10 12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2"/>
                </a:solidFill>
              </a:rPr>
              <a:t>9</a:t>
            </a:r>
            <a:r>
              <a:rPr lang="ru-RU" sz="2000" dirty="0" smtClean="0"/>
              <a:t> </a:t>
            </a:r>
          </a:p>
          <a:p>
            <a:r>
              <a:rPr lang="ru-RU" sz="2000" u="sng" dirty="0" smtClean="0"/>
              <a:t>-1 0 3 4 5 6 9 9 10 12</a:t>
            </a:r>
            <a:endParaRPr lang="en-US" sz="2000" u="sng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выбором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selection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for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smtClean="0">
                <a:solidFill>
                  <a:schemeClr val="tx2"/>
                </a:solidFill>
              </a:rPr>
              <a:t> size </a:t>
            </a: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++</a:t>
            </a:r>
            <a:r>
              <a:rPr lang="en-US" sz="2000" dirty="0" smtClean="0">
                <a:solidFill>
                  <a:schemeClr val="tx2"/>
                </a:solidFill>
              </a:rPr>
              <a:t>) {</a:t>
            </a:r>
          </a:p>
          <a:p>
            <a:pPr lvl="1"/>
            <a:r>
              <a:rPr lang="en-US" sz="2000" i="1" dirty="0" smtClean="0">
                <a:solidFill>
                  <a:schemeClr val="tx2"/>
                </a:solidFill>
              </a:rPr>
              <a:t>/* </a:t>
            </a:r>
            <a:r>
              <a:rPr lang="ru-RU" sz="2000" i="1" dirty="0">
                <a:solidFill>
                  <a:schemeClr val="tx2"/>
                </a:solidFill>
              </a:rPr>
              <a:t>устанавливаем начальное </a:t>
            </a:r>
            <a:r>
              <a:rPr lang="ru-RU" sz="2000" i="1" dirty="0" smtClean="0">
                <a:solidFill>
                  <a:schemeClr val="tx2"/>
                </a:solidFill>
              </a:rPr>
              <a:t>значение минимального </a:t>
            </a:r>
            <a:r>
              <a:rPr lang="ru-RU" sz="2000" i="1" dirty="0">
                <a:solidFill>
                  <a:schemeClr val="tx2"/>
                </a:solidFill>
              </a:rPr>
              <a:t>индекса */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min_i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endParaRPr lang="ru-RU" sz="2000" dirty="0" smtClean="0">
              <a:solidFill>
                <a:schemeClr val="tx2"/>
              </a:solidFill>
            </a:endParaRPr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i="1" dirty="0" smtClean="0">
                <a:solidFill>
                  <a:schemeClr val="tx2"/>
                </a:solidFill>
              </a:rPr>
              <a:t>/* </a:t>
            </a:r>
            <a:r>
              <a:rPr lang="ru-RU" sz="2000" i="1" dirty="0">
                <a:solidFill>
                  <a:schemeClr val="tx2"/>
                </a:solidFill>
              </a:rPr>
              <a:t>находим индекс минимального элемента */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2"/>
                </a:solidFill>
              </a:rPr>
              <a:t>for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j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+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; j 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smtClean="0">
                <a:solidFill>
                  <a:schemeClr val="tx2"/>
                </a:solidFill>
              </a:rPr>
              <a:t> size; j</a:t>
            </a:r>
            <a:r>
              <a:rPr lang="en-US" sz="2000" dirty="0">
                <a:solidFill>
                  <a:schemeClr val="tx2"/>
                </a:solidFill>
              </a:rPr>
              <a:t>++</a:t>
            </a:r>
            <a:r>
              <a:rPr lang="en-US" sz="2000" dirty="0" smtClean="0">
                <a:solidFill>
                  <a:schemeClr val="tx2"/>
                </a:solidFill>
              </a:rPr>
              <a:t>) { </a:t>
            </a:r>
          </a:p>
          <a:p>
            <a:pPr lvl="2"/>
            <a:r>
              <a:rPr lang="en-US" sz="2000" b="1" dirty="0" smtClean="0">
                <a:solidFill>
                  <a:schemeClr val="tx2"/>
                </a:solidFill>
              </a:rPr>
              <a:t>if</a:t>
            </a:r>
            <a:r>
              <a:rPr lang="en-US" sz="2000" dirty="0" smtClean="0">
                <a:solidFill>
                  <a:schemeClr val="tx2"/>
                </a:solidFill>
              </a:rPr>
              <a:t> (array[j] 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smtClean="0">
                <a:solidFill>
                  <a:schemeClr val="tx2"/>
                </a:solidFill>
              </a:rPr>
              <a:t> array[</a:t>
            </a:r>
            <a:r>
              <a:rPr lang="en-US" sz="2000" dirty="0" err="1" smtClean="0">
                <a:solidFill>
                  <a:schemeClr val="tx2"/>
                </a:solidFill>
              </a:rPr>
              <a:t>min_i</a:t>
            </a:r>
            <a:r>
              <a:rPr lang="en-US" sz="2000" dirty="0" smtClean="0">
                <a:solidFill>
                  <a:schemeClr val="tx2"/>
                </a:solidFill>
              </a:rPr>
              <a:t>])</a:t>
            </a:r>
          </a:p>
          <a:p>
            <a:pPr lvl="3"/>
            <a:r>
              <a:rPr lang="en-US" sz="2000" dirty="0" smtClean="0">
                <a:solidFill>
                  <a:schemeClr val="tx2"/>
                </a:solidFill>
              </a:rPr>
              <a:t>{ </a:t>
            </a:r>
            <a:r>
              <a:rPr lang="en-US" sz="2000" dirty="0" err="1" smtClean="0">
                <a:solidFill>
                  <a:schemeClr val="tx2"/>
                </a:solidFill>
              </a:rPr>
              <a:t>min_i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j; }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} </a:t>
            </a:r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i="1" dirty="0" smtClean="0">
                <a:solidFill>
                  <a:schemeClr val="tx2"/>
                </a:solidFill>
              </a:rPr>
              <a:t>/* </a:t>
            </a:r>
            <a:r>
              <a:rPr lang="ru-RU" sz="2000" i="1" dirty="0">
                <a:solidFill>
                  <a:schemeClr val="tx2"/>
                </a:solidFill>
              </a:rPr>
              <a:t>меняем значения местами </a:t>
            </a:r>
            <a:r>
              <a:rPr lang="ru-RU" sz="2000" i="1" dirty="0" smtClean="0">
                <a:solidFill>
                  <a:schemeClr val="tx2"/>
                </a:solidFill>
              </a:rPr>
              <a:t>*/</a:t>
            </a:r>
            <a:endParaRPr lang="en-US" sz="2000" i="1" dirty="0">
              <a:solidFill>
                <a:schemeClr val="tx2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temp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array[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];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array[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]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array[</a:t>
            </a:r>
            <a:r>
              <a:rPr lang="en-US" sz="2000" dirty="0" err="1" smtClean="0">
                <a:solidFill>
                  <a:schemeClr val="tx2"/>
                </a:solidFill>
              </a:rPr>
              <a:t>min_i</a:t>
            </a:r>
            <a:r>
              <a:rPr lang="en-US" sz="2000" dirty="0" smtClean="0">
                <a:solidFill>
                  <a:schemeClr val="tx2"/>
                </a:solidFill>
              </a:rPr>
              <a:t>];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array[</a:t>
            </a:r>
            <a:r>
              <a:rPr lang="en-US" sz="2000" dirty="0" err="1" smtClean="0">
                <a:solidFill>
                  <a:schemeClr val="tx2"/>
                </a:solidFill>
              </a:rPr>
              <a:t>min_i</a:t>
            </a:r>
            <a:r>
              <a:rPr lang="en-US" sz="2000" dirty="0" smtClean="0">
                <a:solidFill>
                  <a:schemeClr val="tx2"/>
                </a:solidFill>
              </a:rPr>
              <a:t>] 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 temp;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}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выбором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selection sort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64305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 чего всё начиналось?</a:t>
            </a:r>
          </a:p>
          <a:p>
            <a:r>
              <a:rPr lang="pt-BR" sz="2000" dirty="0" smtClean="0">
                <a:solidFill>
                  <a:schemeClr val="tx2"/>
                </a:solidFill>
              </a:rPr>
              <a:t>int array[] = {4, -5, 6, 2, 66, 44, 0, -1};</a:t>
            </a:r>
          </a:p>
          <a:p>
            <a:endParaRPr lang="ru-RU" sz="2000" dirty="0">
              <a:solidFill>
                <a:schemeClr val="tx2"/>
              </a:solidFill>
            </a:endParaRPr>
          </a:p>
          <a:p>
            <a:r>
              <a:rPr lang="ru-RU" sz="3600" dirty="0" smtClean="0"/>
              <a:t>Что происходит на каждой итерации внешнего цикла?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-5 4 6 2 66 44 0 -1</a:t>
            </a:r>
            <a:r>
              <a:rPr lang="en-US" sz="2000" dirty="0" smtClean="0">
                <a:solidFill>
                  <a:schemeClr val="tx2"/>
                </a:solidFill>
              </a:rPr>
              <a:t> // </a:t>
            </a:r>
            <a:r>
              <a:rPr lang="ru-RU" sz="2000" dirty="0" smtClean="0">
                <a:solidFill>
                  <a:schemeClr val="tx2"/>
                </a:solidFill>
              </a:rPr>
              <a:t>поменялись местами первый и минимальный элементы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-5 -1 6 2 66 44 0 4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второй и минимальный после второго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-5 -1 0 2 66 44 6 4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третий и минимальный после третьего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-5 -1 0 2 66 44 6 4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и т. д.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-5 -1 0 2 4 44 6 66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-5 -1 0 2 4 6 44 66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-5 -1 0 2 4 6 44 66 </a:t>
            </a:r>
            <a:endParaRPr lang="en-US" sz="2000" u="sng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Пример. Создать динамический массив, присвоив в его элементы значения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от 1 до </a:t>
            </a:r>
            <a:r>
              <a:rPr lang="en-US" dirty="0" smtClean="0">
                <a:solidFill>
                  <a:schemeClr val="tx2"/>
                </a:solidFill>
              </a:rPr>
              <a:t>n.</a:t>
            </a:r>
            <a:r>
              <a:rPr lang="ru-RU" dirty="0" smtClean="0">
                <a:solidFill>
                  <a:schemeClr val="tx2"/>
                </a:solidFill>
              </a:rPr>
              <a:t> Вывести полученный массив на экран.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n;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"Enter n:";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cin</a:t>
            </a:r>
            <a:r>
              <a:rPr lang="en-US" dirty="0" smtClean="0">
                <a:solidFill>
                  <a:schemeClr val="tx2"/>
                </a:solidFill>
              </a:rPr>
              <a:t> &gt;&gt; n;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ru-RU" dirty="0" err="1" smtClean="0">
                <a:solidFill>
                  <a:schemeClr val="tx2"/>
                </a:solidFill>
              </a:rPr>
              <a:t>double</a:t>
            </a:r>
            <a:r>
              <a:rPr lang="ru-RU" dirty="0" smtClean="0">
                <a:solidFill>
                  <a:schemeClr val="tx2"/>
                </a:solidFill>
              </a:rPr>
              <a:t> *</a:t>
            </a:r>
            <a:r>
              <a:rPr lang="ru-RU" dirty="0" err="1" smtClean="0">
                <a:solidFill>
                  <a:schemeClr val="tx2"/>
                </a:solidFill>
              </a:rPr>
              <a:t>matr</a:t>
            </a:r>
            <a:r>
              <a:rPr lang="ru-RU" dirty="0" smtClean="0">
                <a:solidFill>
                  <a:schemeClr val="tx2"/>
                </a:solidFill>
              </a:rPr>
              <a:t>; // Указатель - имя массива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matr = new double [n]; //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Массив </a:t>
            </a:r>
            <a:r>
              <a:rPr lang="ru-RU" dirty="0" smtClean="0">
                <a:solidFill>
                  <a:schemeClr val="tx2"/>
                </a:solidFill>
              </a:rPr>
              <a:t>с элементами типа</a:t>
            </a:r>
            <a:r>
              <a:rPr lang="fr-FR" dirty="0" smtClean="0">
                <a:solidFill>
                  <a:schemeClr val="tx2"/>
                </a:solidFill>
              </a:rPr>
              <a:t> doubl</a:t>
            </a:r>
            <a:r>
              <a:rPr lang="en-US" dirty="0" smtClean="0">
                <a:solidFill>
                  <a:schemeClr val="tx2"/>
                </a:solidFill>
              </a:rPr>
              <a:t>e</a:t>
            </a:r>
            <a:endParaRPr lang="fr-FR" dirty="0" smtClean="0">
              <a:solidFill>
                <a:schemeClr val="tx2"/>
              </a:solidFill>
            </a:endParaRPr>
          </a:p>
          <a:p>
            <a:r>
              <a:rPr lang="nn-NO" dirty="0" smtClean="0">
                <a:solidFill>
                  <a:schemeClr val="tx2"/>
                </a:solidFill>
              </a:rPr>
              <a:t>   for(int i = 0; i&lt;n; i++)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 =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+ 1;</a:t>
            </a:r>
          </a:p>
          <a:p>
            <a:r>
              <a:rPr lang="nn-NO" dirty="0" smtClean="0">
                <a:solidFill>
                  <a:schemeClr val="tx2"/>
                </a:solidFill>
              </a:rPr>
              <a:t>   for(int i = 0; i&lt;n; i++)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 &lt;&lt; '\t';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delete []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return 0;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14546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00298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786050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071802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357554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43306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929058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4810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500562" y="535782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714612" y="4929198"/>
            <a:ext cx="14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</a:t>
            </a:r>
            <a:r>
              <a:rPr lang="en-US" dirty="0" err="1" smtClean="0"/>
              <a:t>matr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Пример. Единичная матрица с изменяемым порядком.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n;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cin</a:t>
            </a:r>
            <a:r>
              <a:rPr lang="en-US" dirty="0" smtClean="0">
                <a:solidFill>
                  <a:schemeClr val="tx2"/>
                </a:solidFill>
              </a:rPr>
              <a:t> &gt;&gt; n;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ru-RU" dirty="0" err="1" smtClean="0">
                <a:solidFill>
                  <a:schemeClr val="tx2"/>
                </a:solidFill>
              </a:rPr>
              <a:t>double</a:t>
            </a:r>
            <a:r>
              <a:rPr lang="ru-RU" dirty="0" smtClean="0">
                <a:solidFill>
                  <a:schemeClr val="tx2"/>
                </a:solidFill>
              </a:rPr>
              <a:t> **</a:t>
            </a:r>
            <a:r>
              <a:rPr lang="ru-RU" dirty="0" err="1" smtClean="0">
                <a:solidFill>
                  <a:schemeClr val="tx2"/>
                </a:solidFill>
              </a:rPr>
              <a:t>matr</a:t>
            </a:r>
            <a:r>
              <a:rPr lang="ru-RU" dirty="0" smtClean="0">
                <a:solidFill>
                  <a:schemeClr val="tx2"/>
                </a:solidFill>
              </a:rPr>
              <a:t>; //Указатель для массива указателей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matr = new double *[n]; //Массив указателей double *</a:t>
            </a:r>
          </a:p>
          <a:p>
            <a:r>
              <a:rPr lang="nn-NO" dirty="0" smtClean="0">
                <a:solidFill>
                  <a:schemeClr val="tx2"/>
                </a:solidFill>
              </a:rPr>
              <a:t>   for(int i = 0; i&lt;n; i++){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 = new double[n];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   for(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j = 0; j&lt;n; j++)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ru-RU" dirty="0" smtClean="0">
                <a:solidFill>
                  <a:schemeClr val="tx2"/>
                </a:solidFill>
              </a:rPr>
              <a:t>     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][j] = (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!= j ? 0 : 1);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"Result:\n";</a:t>
            </a:r>
          </a:p>
          <a:p>
            <a:r>
              <a:rPr lang="nn-NO" dirty="0" smtClean="0">
                <a:solidFill>
                  <a:schemeClr val="tx2"/>
                </a:solidFill>
              </a:rPr>
              <a:t>   for(int i = 0; i&lt;n; i++){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  for(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j = 0; j&lt;n; j++)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ru-RU" dirty="0" smtClean="0">
                <a:solidFill>
                  <a:schemeClr val="tx2"/>
                </a:solidFill>
              </a:rPr>
              <a:t>     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'\t' &lt;&lt;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][j];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</a:t>
            </a:r>
            <a:r>
              <a:rPr lang="en-US" dirty="0" err="1" smtClean="0">
                <a:solidFill>
                  <a:schemeClr val="tx2"/>
                </a:solidFill>
              </a:rPr>
              <a:t>endl</a:t>
            </a:r>
            <a:r>
              <a:rPr lang="en-US" dirty="0" smtClean="0">
                <a:solidFill>
                  <a:schemeClr val="tx2"/>
                </a:solidFill>
              </a:rPr>
              <a:t>;   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nn-NO" dirty="0" smtClean="0">
                <a:solidFill>
                  <a:schemeClr val="tx2"/>
                </a:solidFill>
              </a:rPr>
              <a:t>   for(int i = 0; i &lt; n; i++)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ru-RU" dirty="0" smtClean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 delete []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delete []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return 0;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29322" y="22859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15074" y="22859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00826" y="22859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786578" y="22859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072330" y="22859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358082" y="228599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endCxn id="8" idx="0"/>
          </p:cNvCxnSpPr>
          <p:nvPr/>
        </p:nvCxnSpPr>
        <p:spPr>
          <a:xfrm rot="5400000">
            <a:off x="5893603" y="1821645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9" idx="0"/>
          </p:cNvCxnSpPr>
          <p:nvPr/>
        </p:nvCxnSpPr>
        <p:spPr>
          <a:xfrm rot="5400000">
            <a:off x="6036479" y="196452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 rot="16200000" flipH="1">
            <a:off x="6179355" y="1821645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4" idx="0"/>
          </p:cNvCxnSpPr>
          <p:nvPr/>
        </p:nvCxnSpPr>
        <p:spPr>
          <a:xfrm rot="16200000" flipH="1">
            <a:off x="6322231" y="1678769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7884" y="928670"/>
            <a:ext cx="167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Элементы типа</a:t>
            </a:r>
          </a:p>
          <a:p>
            <a:r>
              <a:rPr lang="en-US" dirty="0" smtClean="0"/>
              <a:t>double *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929322" y="300037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929322" y="3286124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929322" y="3571876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929322" y="3857628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5929322" y="4143380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929322" y="442913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215074" y="300037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6215074" y="3286124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6215074" y="3571876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215074" y="3857628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6215074" y="4143380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6215074" y="442913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6500826" y="300037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500826" y="3286124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6500826" y="3571876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500826" y="3857628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6500826" y="4143380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500826" y="442913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6786578" y="300037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6786578" y="3286124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786578" y="3571876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786578" y="3857628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6786578" y="4143380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6786578" y="442913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072330" y="300037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7072330" y="3286124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072330" y="3571876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7072330" y="3857628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072330" y="4143380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072330" y="442913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58082" y="300037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7358082" y="3286124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58082" y="3571876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7358082" y="3857628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358082" y="4143380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358082" y="4429132"/>
            <a:ext cx="285752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 стрелкой 95"/>
          <p:cNvCxnSpPr>
            <a:stCxn id="8" idx="2"/>
            <a:endCxn id="29" idx="0"/>
          </p:cNvCxnSpPr>
          <p:nvPr/>
        </p:nvCxnSpPr>
        <p:spPr>
          <a:xfrm rot="5400000">
            <a:off x="5857884" y="2786058"/>
            <a:ext cx="428628" cy="158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rot="5400000">
            <a:off x="6144430" y="2785264"/>
            <a:ext cx="428628" cy="158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rot="5400000">
            <a:off x="6430182" y="2785264"/>
            <a:ext cx="428628" cy="158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 rot="5400000">
            <a:off x="6715934" y="2785264"/>
            <a:ext cx="428628" cy="158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 rot="5400000">
            <a:off x="7001686" y="2785264"/>
            <a:ext cx="428628" cy="158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rot="5400000">
            <a:off x="7287438" y="2785264"/>
            <a:ext cx="428628" cy="158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endCxn id="46" idx="2"/>
          </p:cNvCxnSpPr>
          <p:nvPr/>
        </p:nvCxnSpPr>
        <p:spPr>
          <a:xfrm rot="16200000" flipV="1">
            <a:off x="6107917" y="496491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endCxn id="52" idx="2"/>
          </p:cNvCxnSpPr>
          <p:nvPr/>
        </p:nvCxnSpPr>
        <p:spPr>
          <a:xfrm rot="5400000" flipH="1" flipV="1">
            <a:off x="6250793" y="489347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endCxn id="58" idx="2"/>
          </p:cNvCxnSpPr>
          <p:nvPr/>
        </p:nvCxnSpPr>
        <p:spPr>
          <a:xfrm rot="5400000" flipH="1" flipV="1">
            <a:off x="6393669" y="4750603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072198" y="5429264"/>
            <a:ext cx="167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Элементы типа</a:t>
            </a:r>
          </a:p>
          <a:p>
            <a:r>
              <a:rPr lang="en-US" dirty="0" smtClean="0"/>
              <a:t>double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Пример. Создать динамический массив размерности 3 и в каждый элемент 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этого массива присвоить сумму индексов этого элемента.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n;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cin</a:t>
            </a:r>
            <a:r>
              <a:rPr lang="en-US" dirty="0" smtClean="0">
                <a:solidFill>
                  <a:schemeClr val="tx2"/>
                </a:solidFill>
              </a:rPr>
              <a:t> &gt;&gt; n;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double ***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 = new double ** [n];</a:t>
            </a:r>
          </a:p>
          <a:p>
            <a:r>
              <a:rPr lang="nn-NO" dirty="0" smtClean="0">
                <a:solidFill>
                  <a:schemeClr val="tx2"/>
                </a:solidFill>
              </a:rPr>
              <a:t>   for(int i = 0; i&lt;n; i++){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 = new double *[n];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for(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j = 0; j&lt;n; j++){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ru-RU" dirty="0" smtClean="0">
                <a:solidFill>
                  <a:schemeClr val="tx2"/>
                </a:solidFill>
              </a:rPr>
              <a:t>   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][j] = new double [n];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ru-RU" dirty="0" smtClean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for(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k = 0; k&lt;n; k++)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           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][j][k] =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+ j + k;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   }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nn-NO" dirty="0" smtClean="0">
                <a:solidFill>
                  <a:schemeClr val="tx2"/>
                </a:solidFill>
              </a:rPr>
              <a:t>   for(int i = 0; i&lt;n; i++)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for(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j = 0; j&lt;n; j++)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ru-RU" dirty="0" smtClean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for(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k = 0; k&lt;n; k++)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          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&lt;&lt;"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["&lt;&lt;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&lt;&lt;"]["&lt;&lt;j&lt;&lt;"]["&lt;&lt;k&lt;&lt;"]="&lt;&lt;</a:t>
            </a:r>
            <a:r>
              <a:rPr lang="en-US" dirty="0" err="1" smtClean="0">
                <a:solidFill>
                  <a:schemeClr val="tx2"/>
                </a:solidFill>
              </a:rPr>
              <a:t>matr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][j][k]&lt;&lt;'\n';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 (Си)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500174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Функции библиотеки </a:t>
            </a:r>
            <a:r>
              <a:rPr lang="en-US" sz="3600" dirty="0" err="1" smtClean="0"/>
              <a:t>stdlib.h</a:t>
            </a:r>
            <a:r>
              <a:rPr lang="ru-RU" sz="3600" dirty="0" smtClean="0"/>
              <a:t> (</a:t>
            </a:r>
            <a:r>
              <a:rPr lang="en-US" sz="3600" dirty="0" err="1" smtClean="0"/>
              <a:t>cstdlib</a:t>
            </a:r>
            <a:r>
              <a:rPr lang="en-US" sz="3600" dirty="0" smtClean="0"/>
              <a:t>) </a:t>
            </a:r>
            <a:r>
              <a:rPr lang="ru-RU" sz="3600" dirty="0" smtClean="0"/>
              <a:t>для работы с динамической памятью: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/>
              <a:t> </a:t>
            </a:r>
            <a:r>
              <a:rPr lang="en-US" sz="3600" dirty="0" err="1" smtClean="0"/>
              <a:t>malloc</a:t>
            </a:r>
            <a:r>
              <a:rPr lang="en-US" sz="3600" dirty="0" smtClean="0"/>
              <a:t>(size) – </a:t>
            </a:r>
            <a:r>
              <a:rPr lang="ru-RU" sz="3600" dirty="0" smtClean="0"/>
              <a:t>выделение участка памяти размером </a:t>
            </a:r>
            <a:r>
              <a:rPr lang="en-US" sz="3600" dirty="0" smtClean="0"/>
              <a:t>size </a:t>
            </a:r>
            <a:r>
              <a:rPr lang="ru-RU" sz="3600" dirty="0" smtClean="0"/>
              <a:t>байт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/>
              <a:t> </a:t>
            </a:r>
            <a:r>
              <a:rPr lang="en-US" sz="3600" dirty="0" smtClean="0"/>
              <a:t>free(pointer) –</a:t>
            </a:r>
            <a:r>
              <a:rPr lang="ru-RU" sz="3600" dirty="0" smtClean="0"/>
              <a:t> освобождение памяти по указателю </a:t>
            </a:r>
            <a:r>
              <a:rPr lang="en-US" sz="3600" dirty="0" smtClean="0"/>
              <a:t>pointer</a:t>
            </a:r>
            <a:endParaRPr lang="ru-RU" sz="3600" dirty="0" smtClean="0"/>
          </a:p>
          <a:p>
            <a:pPr>
              <a:buFont typeface="Arial" pitchFamily="34" charset="0"/>
              <a:buChar char="•"/>
            </a:pPr>
            <a:r>
              <a:rPr lang="ru-RU" sz="3600" dirty="0"/>
              <a:t> </a:t>
            </a:r>
            <a:r>
              <a:rPr lang="en-US" sz="3600" dirty="0" err="1" smtClean="0"/>
              <a:t>calloc</a:t>
            </a:r>
            <a:r>
              <a:rPr lang="en-US" sz="3600" dirty="0" smtClean="0"/>
              <a:t>(n, size) – </a:t>
            </a:r>
            <a:r>
              <a:rPr lang="ru-RU" sz="3600" dirty="0" smtClean="0"/>
              <a:t>выделение участка памяти</a:t>
            </a:r>
            <a:r>
              <a:rPr lang="en-US" sz="3600" dirty="0" smtClean="0"/>
              <a:t> </a:t>
            </a:r>
            <a:r>
              <a:rPr lang="ru-RU" sz="3600" dirty="0" smtClean="0"/>
              <a:t>для </a:t>
            </a:r>
            <a:r>
              <a:rPr lang="en-US" sz="3600" dirty="0" smtClean="0"/>
              <a:t>n </a:t>
            </a:r>
            <a:r>
              <a:rPr lang="ru-RU" sz="3600" dirty="0" smtClean="0"/>
              <a:t>элементов размера </a:t>
            </a:r>
            <a:r>
              <a:rPr lang="en-US" sz="3600" dirty="0" smtClean="0"/>
              <a:t>size</a:t>
            </a:r>
            <a:r>
              <a:rPr lang="ru-RU" sz="3600" dirty="0" smtClean="0"/>
              <a:t> и инициализация всех битов нулями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 (Си)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500174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#include &lt;</a:t>
            </a:r>
            <a:r>
              <a:rPr lang="en-US" dirty="0" err="1" smtClean="0">
                <a:solidFill>
                  <a:schemeClr val="tx2"/>
                </a:solidFill>
              </a:rPr>
              <a:t>stdio.h</a:t>
            </a:r>
            <a:r>
              <a:rPr lang="en-US" dirty="0" smtClean="0">
                <a:solidFill>
                  <a:schemeClr val="tx2"/>
                </a:solidFill>
              </a:rPr>
              <a:t>&gt;      /* </a:t>
            </a:r>
            <a:r>
              <a:rPr lang="en-US" dirty="0" err="1" smtClean="0">
                <a:solidFill>
                  <a:schemeClr val="tx2"/>
                </a:solidFill>
              </a:rPr>
              <a:t>printf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scanf</a:t>
            </a:r>
            <a:r>
              <a:rPr lang="en-US" dirty="0" smtClean="0">
                <a:solidFill>
                  <a:schemeClr val="tx2"/>
                </a:solidFill>
              </a:rPr>
              <a:t>, NULL */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#include &lt;</a:t>
            </a:r>
            <a:r>
              <a:rPr lang="en-US" dirty="0" err="1" smtClean="0">
                <a:solidFill>
                  <a:schemeClr val="tx2"/>
                </a:solidFill>
              </a:rPr>
              <a:t>stdlib.h</a:t>
            </a:r>
            <a:r>
              <a:rPr lang="en-US" dirty="0" smtClean="0">
                <a:solidFill>
                  <a:schemeClr val="tx2"/>
                </a:solidFill>
              </a:rPr>
              <a:t>&gt;     /* </a:t>
            </a:r>
            <a:r>
              <a:rPr lang="en-US" dirty="0" err="1" smtClean="0">
                <a:solidFill>
                  <a:schemeClr val="tx2"/>
                </a:solidFill>
              </a:rPr>
              <a:t>malloc</a:t>
            </a:r>
            <a:r>
              <a:rPr lang="en-US" dirty="0" smtClean="0">
                <a:solidFill>
                  <a:schemeClr val="tx2"/>
                </a:solidFill>
              </a:rPr>
              <a:t>, free, rand */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main ()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i,n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char * buffer;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printf</a:t>
            </a:r>
            <a:r>
              <a:rPr lang="en-US" dirty="0" smtClean="0">
                <a:solidFill>
                  <a:schemeClr val="tx2"/>
                </a:solidFill>
              </a:rPr>
              <a:t> ("How long do you want the string? ");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scanf</a:t>
            </a:r>
            <a:r>
              <a:rPr lang="en-US" dirty="0" smtClean="0">
                <a:solidFill>
                  <a:schemeClr val="tx2"/>
                </a:solidFill>
              </a:rPr>
              <a:t> ("%d", &amp;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buffer = (char*) </a:t>
            </a:r>
            <a:r>
              <a:rPr lang="en-US" dirty="0" err="1" smtClean="0">
                <a:solidFill>
                  <a:schemeClr val="tx2"/>
                </a:solidFill>
              </a:rPr>
              <a:t>malloc</a:t>
            </a:r>
            <a:r>
              <a:rPr lang="en-US" dirty="0" smtClean="0">
                <a:solidFill>
                  <a:schemeClr val="tx2"/>
                </a:solidFill>
              </a:rPr>
              <a:t> (i+1);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if (buffer==NULL) exit (1);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for (n=0; n&lt;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; n++)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buffer[n]=rand()%26+'a';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buffer[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]='\0';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printf</a:t>
            </a:r>
            <a:r>
              <a:rPr lang="en-US" dirty="0" smtClean="0">
                <a:solidFill>
                  <a:schemeClr val="tx2"/>
                </a:solidFill>
              </a:rPr>
              <a:t> ("Random string: %s\</a:t>
            </a:r>
            <a:r>
              <a:rPr lang="en-US" dirty="0" err="1" smtClean="0">
                <a:solidFill>
                  <a:schemeClr val="tx2"/>
                </a:solidFill>
              </a:rPr>
              <a:t>n",buffer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free (buffer);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return 0;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357826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Ссылка на описание и пример: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http://www.cplusplus.com/reference/cstdlib/malloc/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 (Си)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500174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i,n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* buffer;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printf</a:t>
            </a:r>
            <a:r>
              <a:rPr lang="en-US" dirty="0" smtClean="0">
                <a:solidFill>
                  <a:schemeClr val="tx2"/>
                </a:solidFill>
              </a:rPr>
              <a:t> ("How long do you want the array? ");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scanf</a:t>
            </a:r>
            <a:r>
              <a:rPr lang="en-US" dirty="0" smtClean="0">
                <a:solidFill>
                  <a:schemeClr val="tx2"/>
                </a:solidFill>
              </a:rPr>
              <a:t> ("%d", &amp;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buffer = 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*) </a:t>
            </a:r>
            <a:r>
              <a:rPr lang="en-US" dirty="0" err="1" smtClean="0">
                <a:solidFill>
                  <a:schemeClr val="tx2"/>
                </a:solidFill>
              </a:rPr>
              <a:t>calloc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sizeof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));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if (buffer==NULL) exit (1);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for (n=0; n&lt;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; n++)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buffer[n]=n;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for (n=0; n&lt;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; n++)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</a:t>
            </a:r>
            <a:r>
              <a:rPr lang="en-US" dirty="0" err="1" smtClean="0">
                <a:solidFill>
                  <a:schemeClr val="tx2"/>
                </a:solidFill>
              </a:rPr>
              <a:t>printf</a:t>
            </a:r>
            <a:r>
              <a:rPr lang="en-US" dirty="0" smtClean="0">
                <a:solidFill>
                  <a:schemeClr val="tx2"/>
                </a:solidFill>
              </a:rPr>
              <a:t>("\</a:t>
            </a:r>
            <a:r>
              <a:rPr lang="en-US" dirty="0" err="1" smtClean="0">
                <a:solidFill>
                  <a:schemeClr val="tx2"/>
                </a:solidFill>
              </a:rPr>
              <a:t>t%d",buffer</a:t>
            </a:r>
            <a:r>
              <a:rPr lang="en-US" dirty="0" smtClean="0">
                <a:solidFill>
                  <a:schemeClr val="tx2"/>
                </a:solidFill>
              </a:rPr>
              <a:t>[n]);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ru-RU" dirty="0" smtClean="0">
                <a:solidFill>
                  <a:schemeClr val="tx2"/>
                </a:solidFill>
              </a:rPr>
              <a:t>не забудьте освободить память: </a:t>
            </a:r>
            <a:r>
              <a:rPr lang="en-US" dirty="0" smtClean="0">
                <a:solidFill>
                  <a:schemeClr val="tx2"/>
                </a:solidFill>
              </a:rPr>
              <a:t>free (buffer);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Динамические массивы (Си)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500174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Функции библиотеки </a:t>
            </a:r>
            <a:r>
              <a:rPr lang="en-US" sz="3200" dirty="0" err="1" smtClean="0"/>
              <a:t>stdlib.h</a:t>
            </a:r>
            <a:r>
              <a:rPr lang="ru-RU" sz="3200" dirty="0" smtClean="0"/>
              <a:t> (</a:t>
            </a:r>
            <a:r>
              <a:rPr lang="en-US" sz="3200" dirty="0" err="1" smtClean="0"/>
              <a:t>cstdlib</a:t>
            </a:r>
            <a:r>
              <a:rPr lang="en-US" sz="3200" dirty="0" smtClean="0"/>
              <a:t>) </a:t>
            </a:r>
            <a:r>
              <a:rPr lang="ru-RU" sz="3200" dirty="0" smtClean="0"/>
              <a:t>для работы с динамической памятью: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ru-RU" sz="320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 err="1" smtClean="0"/>
              <a:t>realloc</a:t>
            </a:r>
            <a:r>
              <a:rPr lang="en-US" sz="3200" dirty="0" smtClean="0"/>
              <a:t>(</a:t>
            </a:r>
            <a:r>
              <a:rPr lang="en-US" sz="3200" dirty="0" err="1" smtClean="0"/>
              <a:t>ptr</a:t>
            </a:r>
            <a:r>
              <a:rPr lang="en-US" sz="3200" dirty="0" smtClean="0"/>
              <a:t>, size) – </a:t>
            </a:r>
            <a:r>
              <a:rPr lang="ru-RU" sz="3200" dirty="0" smtClean="0"/>
              <a:t>выделение участка памяти</a:t>
            </a:r>
            <a:r>
              <a:rPr lang="en-US" sz="3200" dirty="0" smtClean="0"/>
              <a:t> </a:t>
            </a:r>
            <a:r>
              <a:rPr lang="ru-RU" sz="3200" dirty="0" smtClean="0"/>
              <a:t>размера </a:t>
            </a:r>
            <a:r>
              <a:rPr lang="en-US" sz="3200" dirty="0" smtClean="0"/>
              <a:t>size</a:t>
            </a:r>
            <a:r>
              <a:rPr lang="ru-RU" sz="3200" dirty="0" smtClean="0"/>
              <a:t>, обычно используется для тех случаев, когда указатель </a:t>
            </a:r>
            <a:r>
              <a:rPr lang="en-US" sz="3200" dirty="0" err="1" smtClean="0"/>
              <a:t>ptr</a:t>
            </a:r>
            <a:r>
              <a:rPr lang="en-US" sz="3200" dirty="0" smtClean="0"/>
              <a:t> </a:t>
            </a:r>
            <a:r>
              <a:rPr lang="ru-RU" sz="3200" dirty="0" smtClean="0"/>
              <a:t>уже указывает на адрес динамической памяти, и когда нужно изменить размер этого участка.</a:t>
            </a:r>
          </a:p>
          <a:p>
            <a:endParaRPr lang="ru-RU" sz="3200" dirty="0" smtClean="0"/>
          </a:p>
          <a:p>
            <a:r>
              <a:rPr lang="ru-RU" sz="2400" dirty="0" smtClean="0"/>
              <a:t>Пример: </a:t>
            </a:r>
            <a:r>
              <a:rPr lang="en-US" sz="2400" dirty="0" smtClean="0"/>
              <a:t>http://www.cplusplus.com/reference/cstdlib/realloc/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</a:t>
            </a:r>
            <a:r>
              <a:rPr lang="en-US" dirty="0" smtClean="0"/>
              <a:t>http://digital-revolution.ru/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2335</Words>
  <Application>Microsoft Office PowerPoint</Application>
  <PresentationFormat>Экран (4:3)</PresentationFormat>
  <Paragraphs>300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3. Динамические массивы</vt:lpstr>
      <vt:lpstr>3. Динамические массивы</vt:lpstr>
      <vt:lpstr>3. Динамические массивы</vt:lpstr>
      <vt:lpstr>3. Динамические массивы</vt:lpstr>
      <vt:lpstr>3. Динамические массивы</vt:lpstr>
      <vt:lpstr>3. Динамические массивы (Си)</vt:lpstr>
      <vt:lpstr>3. Динамические массивы (Си)</vt:lpstr>
      <vt:lpstr>3. Динамические массивы (Си)</vt:lpstr>
      <vt:lpstr>3. Динамические массивы (Си)</vt:lpstr>
      <vt:lpstr>3. Динамические массивы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5. Сортировка пузырьком (bubble sort)</vt:lpstr>
      <vt:lpstr>5. Сортировка пузырьком (bubble sort)</vt:lpstr>
      <vt:lpstr>5. Сортировка пузырьком (bubble sort)</vt:lpstr>
      <vt:lpstr>5. Сортировка вставками (insertion sort)</vt:lpstr>
      <vt:lpstr>5. Сортировка вставками (insertion sort)</vt:lpstr>
      <vt:lpstr>5. Сортировка выбором (selection sort)</vt:lpstr>
      <vt:lpstr>5. Сортировка выбором (selection sort)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Массивы</dc:title>
  <dc:creator>Владислав</dc:creator>
  <cp:lastModifiedBy>progra</cp:lastModifiedBy>
  <cp:revision>44</cp:revision>
  <dcterms:created xsi:type="dcterms:W3CDTF">2016-01-10T17:17:00Z</dcterms:created>
  <dcterms:modified xsi:type="dcterms:W3CDTF">2016-01-11T18:22:35Z</dcterms:modified>
</cp:coreProperties>
</file>