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62" r:id="rId3"/>
    <p:sldId id="263" r:id="rId4"/>
    <p:sldId id="264" r:id="rId5"/>
    <p:sldId id="265" r:id="rId6"/>
    <p:sldId id="268" r:id="rId7"/>
    <p:sldId id="266" r:id="rId8"/>
    <p:sldId id="267" r:id="rId9"/>
    <p:sldId id="271" r:id="rId10"/>
    <p:sldId id="272" r:id="rId11"/>
    <p:sldId id="273" r:id="rId12"/>
    <p:sldId id="274" r:id="rId13"/>
    <p:sldId id="292" r:id="rId14"/>
    <p:sldId id="293" r:id="rId15"/>
    <p:sldId id="269" r:id="rId16"/>
    <p:sldId id="270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4" r:id="rId35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B344D84-9AFB-497E-A393-DC336BA19D2E}" styleName="Средний стиль 3 -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Средний стиль 3 -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174" autoAdjust="0"/>
    <p:restoredTop sz="94660"/>
  </p:normalViewPr>
  <p:slideViewPr>
    <p:cSldViewPr>
      <p:cViewPr>
        <p:scale>
          <a:sx n="89" d="100"/>
          <a:sy n="89" d="100"/>
        </p:scale>
        <p:origin x="-4194" y="-15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6A46E0-5035-49A6-8834-FD54D9455735}" type="datetimeFigureOut">
              <a:rPr lang="ru-RU" smtClean="0"/>
              <a:pPr/>
              <a:t>24.03.2015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D5302-1159-4E8B-B2B7-D948979EA1F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30068-7189-4ADC-A31D-4CFE869ABD30}" type="datetime1">
              <a:rPr lang="en-US" smtClean="0"/>
              <a:pPr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7095-9C7C-487E-9A5B-9ADD4E174C9E}" type="datetime1">
              <a:rPr lang="en-US" smtClean="0"/>
              <a:pPr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5973-EE00-40A6-9C7B-4E6530306CB1}" type="datetime1">
              <a:rPr lang="en-US" smtClean="0"/>
              <a:pPr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B298-558F-4712-AABC-FACAC4A852D2}" type="datetime1">
              <a:rPr lang="en-US" smtClean="0"/>
              <a:pPr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D25A-1094-4169-AD76-8CCD528DC5DC}" type="datetime1">
              <a:rPr lang="en-US" smtClean="0"/>
              <a:pPr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3B472-322C-45B1-B468-D9DD185601BF}" type="datetime1">
              <a:rPr lang="en-US" smtClean="0"/>
              <a:pPr/>
              <a:t>3/24/2015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EBE1-227B-4609-8625-DFD7934AB99E}" type="datetime1">
              <a:rPr lang="en-US" smtClean="0"/>
              <a:pPr/>
              <a:t>3/24/2015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2370-DB51-4458-B467-7B57E3FF258B}" type="datetime1">
              <a:rPr lang="en-US" smtClean="0"/>
              <a:pPr/>
              <a:t>3/24/2015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A6AB9-FFEE-4806-8FC0-915951A9E088}" type="datetime1">
              <a:rPr lang="en-US" smtClean="0"/>
              <a:pPr/>
              <a:t>3/24/2015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BDFE3-5B61-4EA1-97F4-6F68E5A9F387}" type="datetime1">
              <a:rPr lang="en-US" smtClean="0"/>
              <a:pPr/>
              <a:t>3/24/2015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099D-FE67-4EB2-A1AC-AF85E0D664C9}" type="datetime1">
              <a:rPr lang="en-US" smtClean="0"/>
              <a:pPr/>
              <a:t>3/24/2015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F9D8F-4B9F-4CC6-B134-6970A59785F3}" type="datetime1">
              <a:rPr lang="en-US" smtClean="0"/>
              <a:pPr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480060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Семинар 4.</a:t>
            </a:r>
            <a:b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Определения, описания и вызовы функций; рекурсивные функции;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inline-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функции; перегрузка функций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;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 функции с переменным количеством параметров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28600"/>
            <a:ext cx="1252191" cy="1438275"/>
          </a:xfrm>
          <a:prstGeom prst="rect">
            <a:avLst/>
          </a:prstGeom>
          <a:noFill/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1. Определения, описания и вызовы функций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524000"/>
            <a:ext cx="8534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/>
              <a:t>Пример</a:t>
            </a:r>
            <a:r>
              <a:rPr lang="en-US" sz="3600" dirty="0" smtClean="0"/>
              <a:t> </a:t>
            </a:r>
            <a:r>
              <a:rPr lang="ru-RU" sz="3600" dirty="0" smtClean="0"/>
              <a:t>вызова этой функции:</a:t>
            </a:r>
          </a:p>
          <a:p>
            <a:pPr marL="342900"/>
            <a:endParaRPr lang="en-US" sz="3200" dirty="0" smtClean="0">
              <a:solidFill>
                <a:schemeClr val="tx2"/>
              </a:solidFill>
            </a:endParaRPr>
          </a:p>
          <a:p>
            <a:pPr marL="342900"/>
            <a:r>
              <a:rPr lang="en-US" sz="3200" dirty="0" smtClean="0">
                <a:solidFill>
                  <a:schemeClr val="tx2"/>
                </a:solidFill>
              </a:rPr>
              <a:t>starRow20();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1. Определения, описания и вызовы функций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524000"/>
            <a:ext cx="8534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/>
              <a:t>Примеры определения функций:</a:t>
            </a:r>
          </a:p>
          <a:p>
            <a:pPr marL="342900"/>
            <a:r>
              <a:rPr lang="en-US" sz="3600" dirty="0" smtClean="0"/>
              <a:t>4. </a:t>
            </a:r>
            <a:r>
              <a:rPr lang="ru-RU" sz="3600" dirty="0" smtClean="0"/>
              <a:t>Функция, в которой спецификация параметра содержит значение по умолчанию</a:t>
            </a:r>
            <a:endParaRPr lang="en-US" sz="3600" dirty="0" smtClean="0"/>
          </a:p>
          <a:p>
            <a:pPr marL="342900"/>
            <a:r>
              <a:rPr lang="en-US" sz="2800" dirty="0" smtClean="0">
                <a:solidFill>
                  <a:schemeClr val="tx2"/>
                </a:solidFill>
              </a:rPr>
              <a:t>void </a:t>
            </a:r>
            <a:r>
              <a:rPr lang="en-US" sz="2800" dirty="0" err="1" smtClean="0">
                <a:solidFill>
                  <a:schemeClr val="tx2"/>
                </a:solidFill>
              </a:rPr>
              <a:t>printStr</a:t>
            </a:r>
            <a:r>
              <a:rPr lang="en-US" sz="2800" dirty="0" smtClean="0">
                <a:solidFill>
                  <a:schemeClr val="tx2"/>
                </a:solidFill>
              </a:rPr>
              <a:t>(char * str1="Hello, ", char * str2="world")</a:t>
            </a:r>
          </a:p>
          <a:p>
            <a:pPr marL="342900"/>
            <a:r>
              <a:rPr lang="en-US" sz="2800" dirty="0" smtClean="0">
                <a:solidFill>
                  <a:schemeClr val="tx2"/>
                </a:solidFill>
              </a:rPr>
              <a:t>{</a:t>
            </a:r>
          </a:p>
          <a:p>
            <a:pPr marL="342900"/>
            <a:r>
              <a:rPr lang="en-US" sz="2800" dirty="0" smtClean="0">
                <a:solidFill>
                  <a:schemeClr val="tx2"/>
                </a:solidFill>
              </a:rPr>
              <a:t>	</a:t>
            </a:r>
            <a:r>
              <a:rPr lang="en-US" sz="2800" dirty="0" err="1" smtClean="0">
                <a:solidFill>
                  <a:schemeClr val="tx2"/>
                </a:solidFill>
              </a:rPr>
              <a:t>cout</a:t>
            </a:r>
            <a:r>
              <a:rPr lang="en-US" sz="2800" dirty="0" smtClean="0">
                <a:solidFill>
                  <a:schemeClr val="tx2"/>
                </a:solidFill>
              </a:rPr>
              <a:t> &lt;&lt; str1 &lt;&lt; str2;</a:t>
            </a:r>
          </a:p>
          <a:p>
            <a:pPr marL="342900"/>
            <a:r>
              <a:rPr lang="en-US" sz="2800" dirty="0" smtClean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Попов В. С., ИСОТ МГТУ им. Н. Э. Баумана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1. Определения, описания и вызовы функций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524000"/>
            <a:ext cx="85344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/>
              <a:t>Пример</a:t>
            </a:r>
            <a:r>
              <a:rPr lang="en-US" sz="3600" dirty="0" smtClean="0"/>
              <a:t> </a:t>
            </a:r>
            <a:r>
              <a:rPr lang="ru-RU" sz="3600" dirty="0" smtClean="0"/>
              <a:t>вызова этой функции:</a:t>
            </a:r>
          </a:p>
          <a:p>
            <a:pPr marL="342900"/>
            <a:endParaRPr lang="en-US" sz="3200" dirty="0" smtClean="0">
              <a:solidFill>
                <a:schemeClr val="tx2"/>
              </a:solidFill>
            </a:endParaRPr>
          </a:p>
          <a:p>
            <a:pPr marL="342900"/>
            <a:r>
              <a:rPr lang="en-US" sz="3200" dirty="0" err="1" smtClean="0">
                <a:solidFill>
                  <a:schemeClr val="tx2"/>
                </a:solidFill>
              </a:rPr>
              <a:t>printStr</a:t>
            </a:r>
            <a:r>
              <a:rPr lang="en-US" sz="3200" dirty="0" smtClean="0">
                <a:solidFill>
                  <a:schemeClr val="tx2"/>
                </a:solidFill>
              </a:rPr>
              <a:t>(); // </a:t>
            </a:r>
            <a:r>
              <a:rPr lang="ru-RU" sz="3200" dirty="0" smtClean="0">
                <a:solidFill>
                  <a:schemeClr val="tx2"/>
                </a:solidFill>
              </a:rPr>
              <a:t>Выведет </a:t>
            </a:r>
            <a:r>
              <a:rPr lang="en-US" sz="3200" dirty="0" smtClean="0">
                <a:solidFill>
                  <a:schemeClr val="tx2"/>
                </a:solidFill>
              </a:rPr>
              <a:t>Hello, world</a:t>
            </a:r>
            <a:endParaRPr lang="ru-RU" sz="3200" dirty="0" smtClean="0">
              <a:solidFill>
                <a:schemeClr val="tx2"/>
              </a:solidFill>
            </a:endParaRPr>
          </a:p>
          <a:p>
            <a:pPr marL="342900"/>
            <a:r>
              <a:rPr lang="en-US" sz="3200" dirty="0" err="1" smtClean="0">
                <a:solidFill>
                  <a:schemeClr val="tx2"/>
                </a:solidFill>
              </a:rPr>
              <a:t>printStr</a:t>
            </a:r>
            <a:r>
              <a:rPr lang="en-US" sz="3200" dirty="0" smtClean="0">
                <a:solidFill>
                  <a:schemeClr val="tx2"/>
                </a:solidFill>
              </a:rPr>
              <a:t>("Hi, "); //</a:t>
            </a:r>
            <a:r>
              <a:rPr lang="ru-RU" sz="3200" dirty="0" smtClean="0">
                <a:solidFill>
                  <a:schemeClr val="tx2"/>
                </a:solidFill>
              </a:rPr>
              <a:t> Выведет </a:t>
            </a:r>
            <a:r>
              <a:rPr lang="en-US" sz="3200" dirty="0" smtClean="0">
                <a:solidFill>
                  <a:schemeClr val="tx2"/>
                </a:solidFill>
              </a:rPr>
              <a:t>Hi, world</a:t>
            </a:r>
            <a:endParaRPr lang="ru-RU" sz="3200" dirty="0" smtClean="0">
              <a:solidFill>
                <a:schemeClr val="tx2"/>
              </a:solidFill>
            </a:endParaRPr>
          </a:p>
          <a:p>
            <a:pPr marL="342900"/>
            <a:r>
              <a:rPr lang="en-US" sz="3200" dirty="0" err="1" smtClean="0">
                <a:solidFill>
                  <a:schemeClr val="tx2"/>
                </a:solidFill>
              </a:rPr>
              <a:t>printStr</a:t>
            </a:r>
            <a:r>
              <a:rPr lang="en-US" sz="3200" dirty="0" smtClean="0">
                <a:solidFill>
                  <a:schemeClr val="tx2"/>
                </a:solidFill>
              </a:rPr>
              <a:t>("123", "456"); // </a:t>
            </a:r>
            <a:r>
              <a:rPr lang="ru-RU" sz="3200" dirty="0" smtClean="0">
                <a:solidFill>
                  <a:schemeClr val="tx2"/>
                </a:solidFill>
              </a:rPr>
              <a:t>Выведет 123456</a:t>
            </a:r>
          </a:p>
          <a:p>
            <a:pPr marL="342900"/>
            <a:endParaRPr lang="en-US" sz="3200" dirty="0" smtClean="0">
              <a:solidFill>
                <a:schemeClr val="tx2"/>
              </a:solidFill>
            </a:endParaRPr>
          </a:p>
          <a:p>
            <a:pPr marL="342900"/>
            <a:r>
              <a:rPr lang="en-US" sz="3200" dirty="0" err="1" smtClean="0">
                <a:solidFill>
                  <a:schemeClr val="tx2"/>
                </a:solidFill>
              </a:rPr>
              <a:t>printStr</a:t>
            </a:r>
            <a:r>
              <a:rPr lang="en-US" sz="3200" dirty="0" smtClean="0">
                <a:solidFill>
                  <a:schemeClr val="tx2"/>
                </a:solidFill>
              </a:rPr>
              <a:t>(, "Moscow") // </a:t>
            </a:r>
            <a:r>
              <a:rPr lang="ru-RU" sz="3200" dirty="0" smtClean="0">
                <a:solidFill>
                  <a:schemeClr val="tx2"/>
                </a:solidFill>
              </a:rPr>
              <a:t>Недопустимо</a:t>
            </a:r>
          </a:p>
          <a:p>
            <a:pPr marL="342900"/>
            <a:r>
              <a:rPr lang="en-US" sz="3200" dirty="0" smtClean="0">
                <a:solidFill>
                  <a:schemeClr val="tx2"/>
                </a:solidFill>
              </a:rPr>
              <a:t>// </a:t>
            </a:r>
            <a:r>
              <a:rPr lang="ru-RU" sz="3200" dirty="0" smtClean="0">
                <a:solidFill>
                  <a:schemeClr val="tx2"/>
                </a:solidFill>
              </a:rPr>
              <a:t>т.к. отсутствует первый аргумент</a:t>
            </a:r>
            <a:endParaRPr lang="en-US" sz="3200" dirty="0" smtClean="0">
              <a:solidFill>
                <a:schemeClr val="tx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1. Определения, описания и вызовы функций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219200"/>
            <a:ext cx="8534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/>
              <a:t>Примеры определения функций:</a:t>
            </a:r>
          </a:p>
          <a:p>
            <a:pPr marL="342900"/>
            <a:r>
              <a:rPr lang="en-US" sz="3600" dirty="0" smtClean="0"/>
              <a:t>5. </a:t>
            </a:r>
            <a:r>
              <a:rPr lang="ru-RU" sz="3600" dirty="0" smtClean="0"/>
              <a:t>Функция</a:t>
            </a:r>
            <a:r>
              <a:rPr lang="en-US" sz="3600" dirty="0" smtClean="0"/>
              <a:t>, </a:t>
            </a:r>
            <a:r>
              <a:rPr lang="ru-RU" sz="3600" dirty="0" smtClean="0"/>
              <a:t>вычисляющая НОД (наибольший общий делитель</a:t>
            </a:r>
            <a:r>
              <a:rPr lang="en-US" sz="3600" dirty="0" smtClean="0"/>
              <a:t>, greatest common divisor</a:t>
            </a:r>
            <a:r>
              <a:rPr lang="ru-RU" sz="3600" dirty="0" smtClean="0"/>
              <a:t>)</a:t>
            </a:r>
            <a:endParaRPr lang="en-US" sz="3600" dirty="0" smtClean="0"/>
          </a:p>
          <a:p>
            <a:pPr marL="342900"/>
            <a:r>
              <a:rPr lang="ru-RU" sz="3600" dirty="0" smtClean="0"/>
              <a:t>Алгоритм Евклида: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если </a:t>
            </a:r>
            <a:r>
              <a:rPr lang="en-US" sz="3600" dirty="0" smtClean="0"/>
              <a:t>x == y, </a:t>
            </a:r>
            <a:r>
              <a:rPr lang="ru-RU" sz="3600" dirty="0" smtClean="0"/>
              <a:t>то ответ найден, НОД = </a:t>
            </a:r>
            <a:r>
              <a:rPr lang="en-US" sz="3600" dirty="0" smtClean="0"/>
              <a:t>x</a:t>
            </a:r>
          </a:p>
          <a:p>
            <a:pPr marL="342900">
              <a:buFont typeface="Arial" pitchFamily="34" charset="0"/>
              <a:buChar char="•"/>
            </a:pPr>
            <a:r>
              <a:rPr lang="en-US" sz="3600" dirty="0" smtClean="0"/>
              <a:t> </a:t>
            </a:r>
            <a:r>
              <a:rPr lang="ru-RU" sz="3600" dirty="0" smtClean="0"/>
              <a:t>если </a:t>
            </a:r>
            <a:r>
              <a:rPr lang="en-US" sz="3600" dirty="0" smtClean="0"/>
              <a:t>x &lt; y, </a:t>
            </a:r>
            <a:r>
              <a:rPr lang="ru-RU" sz="3600" dirty="0" smtClean="0"/>
              <a:t>то у заменяется значением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ru-RU" sz="3600" dirty="0" smtClean="0"/>
              <a:t> </a:t>
            </a:r>
            <a:r>
              <a:rPr lang="en-US" sz="3600" dirty="0" smtClean="0"/>
              <a:t>y – x</a:t>
            </a:r>
            <a:endParaRPr lang="ru-RU" sz="3600" dirty="0" smtClean="0"/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если </a:t>
            </a:r>
            <a:r>
              <a:rPr lang="en-US" sz="3600" dirty="0" smtClean="0"/>
              <a:t>x &gt; y, </a:t>
            </a:r>
            <a:r>
              <a:rPr lang="ru-RU" sz="3600" dirty="0" smtClean="0"/>
              <a:t>то </a:t>
            </a:r>
            <a:r>
              <a:rPr lang="en-US" sz="3600" dirty="0" smtClean="0"/>
              <a:t>x </a:t>
            </a:r>
            <a:r>
              <a:rPr lang="ru-RU" sz="3600" dirty="0" smtClean="0"/>
              <a:t>зам. </a:t>
            </a:r>
            <a:r>
              <a:rPr lang="ru-RU" sz="3600" smtClean="0"/>
              <a:t>знач. </a:t>
            </a:r>
            <a:r>
              <a:rPr lang="en-US" sz="3600" dirty="0" smtClean="0"/>
              <a:t>x - y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Попов В. С., ИСОТ МГТУ им. Н. Э. Баумана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1. Определения, описания и вызовы функций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219200"/>
            <a:ext cx="85344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/>
              <a:t>Примеры определения функций:</a:t>
            </a:r>
          </a:p>
          <a:p>
            <a:pPr marL="342900"/>
            <a:r>
              <a:rPr lang="en-US" sz="3600" dirty="0" smtClean="0"/>
              <a:t>5. </a:t>
            </a:r>
            <a:r>
              <a:rPr lang="ru-RU" sz="3600" dirty="0" smtClean="0"/>
              <a:t>Функция</a:t>
            </a:r>
            <a:r>
              <a:rPr lang="en-US" sz="3600" dirty="0" smtClean="0"/>
              <a:t>, </a:t>
            </a:r>
            <a:r>
              <a:rPr lang="ru-RU" sz="3600" dirty="0" smtClean="0"/>
              <a:t>вычисляющая НОД (наибольший общий делитель</a:t>
            </a:r>
            <a:r>
              <a:rPr lang="en-US" sz="3600" dirty="0" smtClean="0"/>
              <a:t>, greatest common divisor</a:t>
            </a:r>
            <a:r>
              <a:rPr lang="ru-RU" sz="3600" dirty="0" smtClean="0"/>
              <a:t>)</a:t>
            </a:r>
            <a:endParaRPr lang="en-US" sz="3600" dirty="0" smtClean="0"/>
          </a:p>
          <a:p>
            <a:pPr marL="342900"/>
            <a:r>
              <a:rPr lang="en-US" sz="2800" dirty="0" err="1" smtClean="0">
                <a:solidFill>
                  <a:schemeClr val="tx2"/>
                </a:solidFill>
              </a:rPr>
              <a:t>int</a:t>
            </a:r>
            <a:r>
              <a:rPr lang="en-US" sz="2800" dirty="0" smtClean="0">
                <a:solidFill>
                  <a:schemeClr val="tx2"/>
                </a:solidFill>
              </a:rPr>
              <a:t> GCD(</a:t>
            </a:r>
            <a:r>
              <a:rPr lang="en-US" sz="2800" dirty="0" err="1" smtClean="0">
                <a:solidFill>
                  <a:schemeClr val="tx2"/>
                </a:solidFill>
              </a:rPr>
              <a:t>int</a:t>
            </a:r>
            <a:r>
              <a:rPr lang="en-US" sz="2800" dirty="0" smtClean="0">
                <a:solidFill>
                  <a:schemeClr val="tx2"/>
                </a:solidFill>
              </a:rPr>
              <a:t> x, </a:t>
            </a:r>
            <a:r>
              <a:rPr lang="en-US" sz="2800" dirty="0" err="1" smtClean="0">
                <a:solidFill>
                  <a:schemeClr val="tx2"/>
                </a:solidFill>
              </a:rPr>
              <a:t>int</a:t>
            </a:r>
            <a:r>
              <a:rPr lang="en-US" sz="2800" dirty="0" smtClean="0">
                <a:solidFill>
                  <a:schemeClr val="tx2"/>
                </a:solidFill>
              </a:rPr>
              <a:t> y)</a:t>
            </a:r>
          </a:p>
          <a:p>
            <a:pPr marL="342900"/>
            <a:r>
              <a:rPr lang="en-US" sz="2800" dirty="0" smtClean="0">
                <a:solidFill>
                  <a:schemeClr val="tx2"/>
                </a:solidFill>
              </a:rPr>
              <a:t>{</a:t>
            </a:r>
          </a:p>
          <a:p>
            <a:pPr marL="342900"/>
            <a:r>
              <a:rPr lang="en-US" sz="2800" dirty="0" smtClean="0">
                <a:solidFill>
                  <a:schemeClr val="tx2"/>
                </a:solidFill>
              </a:rPr>
              <a:t>	while(x!=y){</a:t>
            </a:r>
          </a:p>
          <a:p>
            <a:pPr marL="342900"/>
            <a:r>
              <a:rPr lang="en-US" sz="2800" dirty="0" smtClean="0">
                <a:solidFill>
                  <a:schemeClr val="tx2"/>
                </a:solidFill>
              </a:rPr>
              <a:t>		if(x &gt; y) x = x – y;</a:t>
            </a:r>
          </a:p>
          <a:p>
            <a:pPr marL="342900"/>
            <a:r>
              <a:rPr lang="en-US" sz="2800" dirty="0" smtClean="0">
                <a:solidFill>
                  <a:schemeClr val="tx2"/>
                </a:solidFill>
              </a:rPr>
              <a:t>		else y = y – x;</a:t>
            </a:r>
          </a:p>
          <a:p>
            <a:pPr marL="342900"/>
            <a:r>
              <a:rPr lang="en-US" sz="2800" dirty="0" smtClean="0">
                <a:solidFill>
                  <a:schemeClr val="tx2"/>
                </a:solidFill>
              </a:rPr>
              <a:t>	}</a:t>
            </a:r>
          </a:p>
          <a:p>
            <a:pPr marL="342900"/>
            <a:r>
              <a:rPr lang="en-US" sz="2800" dirty="0" smtClean="0">
                <a:solidFill>
                  <a:schemeClr val="tx2"/>
                </a:solidFill>
              </a:rPr>
              <a:t>	return x;</a:t>
            </a:r>
          </a:p>
          <a:p>
            <a:pPr marL="342900"/>
            <a:r>
              <a:rPr lang="en-US" sz="2800" dirty="0" smtClean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Попов В. С., ИСОТ МГТУ им. Н. Э. Баумана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1. Определения, описания и вызовы функций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524000"/>
            <a:ext cx="8534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>
                <a:solidFill>
                  <a:srgbClr val="FF0000"/>
                </a:solidFill>
              </a:rPr>
              <a:t>При обращении к функции параметры заменяются аргументами</a:t>
            </a:r>
            <a:r>
              <a:rPr lang="ru-RU" sz="3600" dirty="0" smtClean="0"/>
              <a:t>, причём соблюдается строгое соответствие по типам. Проверка соответствия типов аргументов и параметров выполняется на этапе компиляции.</a:t>
            </a:r>
            <a:endParaRPr lang="en-US" sz="36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1. Определения, описания и вызовы функций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371600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/>
              <a:t>Примеры описания функций:</a:t>
            </a:r>
          </a:p>
          <a:p>
            <a:pPr marL="342900"/>
            <a:endParaRPr lang="ru-RU" sz="3600" dirty="0" smtClean="0"/>
          </a:p>
          <a:p>
            <a:pPr marL="342900"/>
            <a:r>
              <a:rPr lang="en-US" sz="3600" dirty="0" smtClean="0">
                <a:solidFill>
                  <a:schemeClr val="tx2"/>
                </a:solidFill>
              </a:rPr>
              <a:t>void print(char *, </a:t>
            </a:r>
            <a:r>
              <a:rPr lang="en-US" sz="3600" dirty="0" err="1" smtClean="0">
                <a:solidFill>
                  <a:schemeClr val="tx2"/>
                </a:solidFill>
              </a:rPr>
              <a:t>int</a:t>
            </a:r>
            <a:r>
              <a:rPr lang="en-US" sz="3600" dirty="0" smtClean="0">
                <a:solidFill>
                  <a:schemeClr val="tx2"/>
                </a:solidFill>
              </a:rPr>
              <a:t>);</a:t>
            </a:r>
          </a:p>
          <a:p>
            <a:pPr marL="342900"/>
            <a:endParaRPr lang="ru-RU" sz="3600" dirty="0" smtClean="0">
              <a:solidFill>
                <a:schemeClr val="tx2"/>
              </a:solidFill>
            </a:endParaRPr>
          </a:p>
          <a:p>
            <a:pPr marL="342900"/>
            <a:r>
              <a:rPr lang="en-US" sz="3600" dirty="0" smtClean="0">
                <a:solidFill>
                  <a:schemeClr val="tx2"/>
                </a:solidFill>
              </a:rPr>
              <a:t>double min(double a, double b);</a:t>
            </a:r>
          </a:p>
          <a:p>
            <a:pPr marL="342900"/>
            <a:r>
              <a:rPr lang="ru-RU" sz="3600" dirty="0" smtClean="0">
                <a:solidFill>
                  <a:schemeClr val="tx2"/>
                </a:solidFill>
              </a:rPr>
              <a:t>или</a:t>
            </a:r>
            <a:endParaRPr lang="en-US" sz="3600" dirty="0" smtClean="0">
              <a:solidFill>
                <a:schemeClr val="tx2"/>
              </a:solidFill>
            </a:endParaRPr>
          </a:p>
          <a:p>
            <a:pPr marL="342900"/>
            <a:r>
              <a:rPr lang="en-US" sz="3600" dirty="0" smtClean="0">
                <a:solidFill>
                  <a:schemeClr val="tx2"/>
                </a:solidFill>
              </a:rPr>
              <a:t>double min(double, double b);</a:t>
            </a:r>
          </a:p>
          <a:p>
            <a:pPr marL="342900"/>
            <a:r>
              <a:rPr lang="en-US" sz="3600" dirty="0" smtClean="0">
                <a:solidFill>
                  <a:schemeClr val="tx2"/>
                </a:solidFill>
              </a:rPr>
              <a:t>// </a:t>
            </a:r>
            <a:r>
              <a:rPr lang="ru-RU" sz="3600" dirty="0" smtClean="0">
                <a:solidFill>
                  <a:schemeClr val="tx2"/>
                </a:solidFill>
              </a:rPr>
              <a:t>опустили имя одного из параметров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2. Рекурсивные функции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371600"/>
            <a:ext cx="8534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>
                <a:solidFill>
                  <a:srgbClr val="FF0000"/>
                </a:solidFill>
              </a:rPr>
              <a:t>Рекурсивная функция – это такая функция, которая вызывает сама себя (в простейшем случае). </a:t>
            </a:r>
            <a:r>
              <a:rPr lang="ru-RU" sz="3600" dirty="0" smtClean="0"/>
              <a:t>При создании рекурсивной функции всегда должно быть указано условие прекращения такого вызова – т.н. база рекурсии.</a:t>
            </a:r>
            <a:endParaRPr lang="ru-RU" sz="3600" dirty="0" smtClean="0">
              <a:solidFill>
                <a:schemeClr val="tx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2. Рекурсивные функции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371600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/>
              <a:t>Пример 1.</a:t>
            </a:r>
            <a:r>
              <a:rPr lang="en-US" sz="3600" dirty="0" smtClean="0"/>
              <a:t> </a:t>
            </a:r>
            <a:r>
              <a:rPr lang="ru-RU" sz="3600" dirty="0" smtClean="0"/>
              <a:t>Вычисление факториала числа.</a:t>
            </a:r>
          </a:p>
          <a:p>
            <a:pPr marL="342900"/>
            <a:endParaRPr lang="ru-RU" sz="3600" dirty="0" smtClean="0"/>
          </a:p>
          <a:p>
            <a:pPr marL="342900"/>
            <a:r>
              <a:rPr lang="en-US" sz="3600" dirty="0" smtClean="0">
                <a:solidFill>
                  <a:schemeClr val="tx2"/>
                </a:solidFill>
              </a:rPr>
              <a:t>long fact(</a:t>
            </a:r>
            <a:r>
              <a:rPr lang="en-US" sz="3600" dirty="0" err="1" smtClean="0">
                <a:solidFill>
                  <a:schemeClr val="tx2"/>
                </a:solidFill>
              </a:rPr>
              <a:t>int</a:t>
            </a:r>
            <a:r>
              <a:rPr lang="en-US" sz="3600" dirty="0" smtClean="0">
                <a:solidFill>
                  <a:schemeClr val="tx2"/>
                </a:solidFill>
              </a:rPr>
              <a:t> k){</a:t>
            </a:r>
          </a:p>
          <a:p>
            <a:pPr marL="342900"/>
            <a:r>
              <a:rPr lang="en-US" sz="3600" dirty="0" smtClean="0">
                <a:solidFill>
                  <a:schemeClr val="tx2"/>
                </a:solidFill>
              </a:rPr>
              <a:t>	if (k&lt;0) return 0;</a:t>
            </a:r>
          </a:p>
          <a:p>
            <a:pPr marL="342900"/>
            <a:r>
              <a:rPr lang="en-US" sz="3600" dirty="0" smtClean="0">
                <a:solidFill>
                  <a:schemeClr val="tx2"/>
                </a:solidFill>
              </a:rPr>
              <a:t>	if (k == 0) return 1;</a:t>
            </a:r>
          </a:p>
          <a:p>
            <a:pPr marL="342900"/>
            <a:r>
              <a:rPr lang="en-US" sz="3600" dirty="0" smtClean="0">
                <a:solidFill>
                  <a:schemeClr val="tx2"/>
                </a:solidFill>
              </a:rPr>
              <a:t>	return k*fact(k-1);</a:t>
            </a:r>
          </a:p>
          <a:p>
            <a:pPr marL="342900"/>
            <a:r>
              <a:rPr lang="en-US" sz="3600" dirty="0" smtClean="0">
                <a:solidFill>
                  <a:schemeClr val="tx2"/>
                </a:solidFill>
              </a:rPr>
              <a:t>}</a:t>
            </a:r>
            <a:endParaRPr lang="ru-RU" sz="3600" dirty="0" smtClean="0">
              <a:solidFill>
                <a:schemeClr val="tx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2. Рекурсивные функции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371600"/>
            <a:ext cx="8534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/>
              <a:t>Пример </a:t>
            </a:r>
            <a:r>
              <a:rPr lang="en-US" sz="3600" dirty="0" smtClean="0"/>
              <a:t>2</a:t>
            </a:r>
            <a:r>
              <a:rPr lang="ru-RU" sz="3600" dirty="0" smtClean="0"/>
              <a:t>.</a:t>
            </a:r>
            <a:r>
              <a:rPr lang="en-US" sz="3600" dirty="0" smtClean="0"/>
              <a:t> </a:t>
            </a:r>
            <a:r>
              <a:rPr lang="ru-RU" sz="3600" dirty="0" smtClean="0"/>
              <a:t>Вычисление </a:t>
            </a:r>
            <a:r>
              <a:rPr lang="en-US" sz="3600" dirty="0" smtClean="0"/>
              <a:t>n-</a:t>
            </a:r>
            <a:r>
              <a:rPr lang="ru-RU" sz="3600" dirty="0" smtClean="0"/>
              <a:t>го члена ряда </a:t>
            </a:r>
            <a:r>
              <a:rPr lang="ru-RU" sz="3600" dirty="0" err="1" smtClean="0"/>
              <a:t>Фиббоначи</a:t>
            </a:r>
            <a:r>
              <a:rPr lang="ru-RU" sz="3600" dirty="0" smtClean="0"/>
              <a:t>.</a:t>
            </a:r>
          </a:p>
          <a:p>
            <a:pPr marL="342900"/>
            <a:endParaRPr lang="ru-RU" sz="3600" dirty="0" smtClean="0"/>
          </a:p>
          <a:p>
            <a:pPr marL="342900"/>
            <a:r>
              <a:rPr lang="en-US" sz="3600" dirty="0" smtClean="0">
                <a:solidFill>
                  <a:schemeClr val="tx2"/>
                </a:solidFill>
              </a:rPr>
              <a:t>long fib(</a:t>
            </a:r>
            <a:r>
              <a:rPr lang="en-US" sz="3600" dirty="0" err="1" smtClean="0">
                <a:solidFill>
                  <a:schemeClr val="tx2"/>
                </a:solidFill>
              </a:rPr>
              <a:t>int</a:t>
            </a:r>
            <a:r>
              <a:rPr lang="en-US" sz="3600" dirty="0" smtClean="0">
                <a:solidFill>
                  <a:schemeClr val="tx2"/>
                </a:solidFill>
              </a:rPr>
              <a:t> k){</a:t>
            </a:r>
          </a:p>
          <a:p>
            <a:pPr marL="342900"/>
            <a:r>
              <a:rPr lang="en-US" sz="3600" dirty="0" smtClean="0">
                <a:solidFill>
                  <a:schemeClr val="tx2"/>
                </a:solidFill>
              </a:rPr>
              <a:t>	if ((k == 1) || (k == 2)) return 1;</a:t>
            </a:r>
          </a:p>
          <a:p>
            <a:pPr marL="342900"/>
            <a:r>
              <a:rPr lang="en-US" sz="3600" dirty="0" smtClean="0">
                <a:solidFill>
                  <a:schemeClr val="tx2"/>
                </a:solidFill>
              </a:rPr>
              <a:t>	else return fib(k-1)*fib(k-2);</a:t>
            </a:r>
          </a:p>
          <a:p>
            <a:pPr marL="342900"/>
            <a:r>
              <a:rPr lang="en-US" sz="3600" dirty="0" smtClean="0">
                <a:solidFill>
                  <a:schemeClr val="tx2"/>
                </a:solidFill>
              </a:rPr>
              <a:t>}</a:t>
            </a:r>
            <a:endParaRPr lang="ru-RU" sz="3600" dirty="0" smtClean="0">
              <a:solidFill>
                <a:schemeClr val="tx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1. Определения, описания и вызовы функций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524000"/>
            <a:ext cx="8534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/>
              <a:t>Функция в </a:t>
            </a:r>
            <a:r>
              <a:rPr lang="ru-RU" sz="3600" dirty="0" err="1" smtClean="0"/>
              <a:t>Си++</a:t>
            </a:r>
            <a:r>
              <a:rPr lang="ru-RU" sz="3600" dirty="0" smtClean="0"/>
              <a:t> – это основное понятие, без которого невозможно обойтись. Каждая программа должна включать функцию </a:t>
            </a:r>
            <a:r>
              <a:rPr lang="en-US" sz="3600" dirty="0" smtClean="0"/>
              <a:t>main, </a:t>
            </a:r>
            <a:r>
              <a:rPr lang="ru-RU" sz="3600" dirty="0" smtClean="0"/>
              <a:t>являющуюся точкой входа в откомпилированную программу. </a:t>
            </a:r>
          </a:p>
          <a:p>
            <a:pPr marL="342900"/>
            <a:endParaRPr lang="ru-RU" sz="3600" dirty="0" smtClean="0"/>
          </a:p>
          <a:p>
            <a:pPr marL="342900"/>
            <a:r>
              <a:rPr lang="ru-RU" sz="3600" dirty="0" smtClean="0"/>
              <a:t>Точка входа – то самое место, откуда начинается исполнение кода программы.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2. Рекурсивные функции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143000"/>
            <a:ext cx="85344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2000" dirty="0" smtClean="0"/>
              <a:t>Задания.</a:t>
            </a:r>
          </a:p>
          <a:p>
            <a:pPr marL="1085850" indent="-742950">
              <a:buAutoNum type="arabicPeriod"/>
            </a:pPr>
            <a:r>
              <a:rPr lang="ru-RU" sz="2000" dirty="0" smtClean="0"/>
              <a:t>Создать</a:t>
            </a:r>
            <a:r>
              <a:rPr lang="en-US" sz="2000" dirty="0" smtClean="0"/>
              <a:t> </a:t>
            </a:r>
            <a:r>
              <a:rPr lang="ru-RU" sz="2000" dirty="0" err="1" smtClean="0"/>
              <a:t>нерекурс</a:t>
            </a:r>
            <a:r>
              <a:rPr lang="ru-RU" sz="2000" dirty="0" smtClean="0"/>
              <a:t>. функцию получения максимального из четырёх чисел.</a:t>
            </a:r>
          </a:p>
          <a:p>
            <a:pPr marL="1085850" indent="-742950">
              <a:buAutoNum type="arabicPeriod"/>
            </a:pPr>
            <a:r>
              <a:rPr lang="ru-RU" sz="2000" dirty="0" smtClean="0"/>
              <a:t>Создать рекурсивную функцию получения суммы всех чисел от 1 до </a:t>
            </a:r>
            <a:r>
              <a:rPr lang="en-US" sz="2000" dirty="0" smtClean="0"/>
              <a:t>n, n </a:t>
            </a:r>
            <a:r>
              <a:rPr lang="ru-RU" sz="2000" dirty="0" smtClean="0"/>
              <a:t>–</a:t>
            </a:r>
            <a:r>
              <a:rPr lang="en-US" sz="2000" dirty="0" smtClean="0"/>
              <a:t> </a:t>
            </a:r>
            <a:r>
              <a:rPr lang="ru-RU" sz="2000" dirty="0" smtClean="0"/>
              <a:t>параметр функции.</a:t>
            </a:r>
          </a:p>
          <a:p>
            <a:pPr marL="1085850" indent="-742950">
              <a:buAutoNum type="arabicPeriod"/>
            </a:pPr>
            <a:r>
              <a:rPr lang="ru-RU" sz="2000" dirty="0" smtClean="0"/>
              <a:t>Создать рекурсивную функцию получения </a:t>
            </a:r>
            <a:r>
              <a:rPr lang="en-US" sz="2000" dirty="0" smtClean="0"/>
              <a:t>n-</a:t>
            </a:r>
            <a:r>
              <a:rPr lang="ru-RU" sz="2000" dirty="0" smtClean="0"/>
              <a:t>го члена ряда </a:t>
            </a:r>
            <a:r>
              <a:rPr lang="ru-RU" sz="2000" dirty="0" err="1" smtClean="0"/>
              <a:t>Триббоначчи</a:t>
            </a:r>
            <a:r>
              <a:rPr lang="en-US" sz="2000" dirty="0" smtClean="0"/>
              <a:t>, </a:t>
            </a:r>
            <a:r>
              <a:rPr lang="ru-RU" sz="2000" dirty="0" smtClean="0"/>
              <a:t>в котором </a:t>
            </a:r>
            <a:r>
              <a:rPr lang="en-US" sz="2000" dirty="0" smtClean="0"/>
              <a:t>F(n)=F(n-1) + F(n-2) + F(n-3), </a:t>
            </a:r>
            <a:br>
              <a:rPr lang="en-US" sz="2000" dirty="0" smtClean="0"/>
            </a:br>
            <a:r>
              <a:rPr lang="en-US" sz="2000" dirty="0" smtClean="0"/>
              <a:t>F(1) = 1, F(2) = 1</a:t>
            </a:r>
            <a:r>
              <a:rPr lang="en-US" sz="2000" dirty="0" smtClean="0"/>
              <a:t>.</a:t>
            </a:r>
            <a:endParaRPr lang="ru-RU" sz="2000" dirty="0" smtClean="0"/>
          </a:p>
          <a:p>
            <a:pPr marL="1085850" indent="-742950">
              <a:buAutoNum type="arabicPeriod"/>
            </a:pPr>
            <a:r>
              <a:rPr lang="ru-RU" sz="2000" dirty="0" smtClean="0"/>
              <a:t>Создать рекурсивную и </a:t>
            </a:r>
            <a:r>
              <a:rPr lang="ru-RU" sz="2000" dirty="0" err="1" smtClean="0"/>
              <a:t>нерекурсивную</a:t>
            </a:r>
            <a:r>
              <a:rPr lang="ru-RU" sz="2000" dirty="0" smtClean="0"/>
              <a:t> функции, которая возвращает </a:t>
            </a:r>
            <a:r>
              <a:rPr lang="en-US" sz="2000" dirty="0" smtClean="0"/>
              <a:t>true, </a:t>
            </a:r>
            <a:r>
              <a:rPr lang="ru-RU" sz="2000" dirty="0" smtClean="0"/>
              <a:t>если число простое, </a:t>
            </a:r>
            <a:r>
              <a:rPr lang="ru-RU" sz="2000" dirty="0" smtClean="0"/>
              <a:t>и </a:t>
            </a:r>
            <a:r>
              <a:rPr lang="en-US" sz="2000" dirty="0" smtClean="0"/>
              <a:t>false </a:t>
            </a:r>
            <a:r>
              <a:rPr lang="ru-RU" sz="2000" dirty="0" smtClean="0"/>
              <a:t>иначе.</a:t>
            </a:r>
          </a:p>
          <a:p>
            <a:pPr marL="1085850" indent="-742950">
              <a:buAutoNum type="arabicPeriod"/>
            </a:pPr>
            <a:r>
              <a:rPr lang="ru-RU" sz="2000" dirty="0" smtClean="0"/>
              <a:t>Создать функцию поиска наименьшего общего кратного двух чисел. Наименьшее общее кратное – это наименьшее натуральное число, которое делится на оба числа без остатка.</a:t>
            </a:r>
            <a:endParaRPr lang="ru-RU" sz="20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3. </a:t>
            </a:r>
            <a:r>
              <a:rPr lang="en-US" dirty="0" smtClean="0">
                <a:solidFill>
                  <a:schemeClr val="tx2"/>
                </a:solidFill>
              </a:rPr>
              <a:t>inline-</a:t>
            </a:r>
            <a:r>
              <a:rPr lang="ru-RU" dirty="0" smtClean="0">
                <a:solidFill>
                  <a:schemeClr val="tx2"/>
                </a:solidFill>
              </a:rPr>
              <a:t>функции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371600"/>
            <a:ext cx="8534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dirty="0" smtClean="0"/>
              <a:t>Некоторые функции в языке </a:t>
            </a:r>
            <a:r>
              <a:rPr lang="ru-RU" sz="3200" dirty="0" err="1" smtClean="0"/>
              <a:t>Си++</a:t>
            </a:r>
            <a:r>
              <a:rPr lang="ru-RU" sz="3200" dirty="0" smtClean="0"/>
              <a:t> можно определить с помощью специального служебного слова </a:t>
            </a:r>
            <a:r>
              <a:rPr lang="en-US" sz="3200" dirty="0" smtClean="0"/>
              <a:t>inline. </a:t>
            </a:r>
            <a:r>
              <a:rPr lang="ru-RU" sz="3200" dirty="0" smtClean="0"/>
              <a:t>Компилятор в каждое место вызова функции помещает соответствующим образом настроенные команды кода операторов тела функции.</a:t>
            </a:r>
          </a:p>
          <a:p>
            <a:pPr marL="342900"/>
            <a:r>
              <a:rPr lang="ru-RU" sz="3200" dirty="0" smtClean="0">
                <a:solidFill>
                  <a:srgbClr val="FF0000"/>
                </a:solidFill>
              </a:rPr>
              <a:t>При многократных вызовах размеры программы могут увеличиться, но исключаются затраты на передачи управления.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3. </a:t>
            </a:r>
            <a:r>
              <a:rPr lang="en-US" dirty="0" smtClean="0">
                <a:solidFill>
                  <a:schemeClr val="tx2"/>
                </a:solidFill>
              </a:rPr>
              <a:t>inline-</a:t>
            </a:r>
            <a:r>
              <a:rPr lang="ru-RU" dirty="0" smtClean="0">
                <a:solidFill>
                  <a:schemeClr val="tx2"/>
                </a:solidFill>
              </a:rPr>
              <a:t>функции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066800"/>
            <a:ext cx="85344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dirty="0" smtClean="0"/>
              <a:t>Причины, которые могут препятствовать реализации функции как подставляемой, даже если она определена со спецификатором </a:t>
            </a:r>
            <a:r>
              <a:rPr lang="en-US" sz="3200" dirty="0" smtClean="0"/>
              <a:t>inline:</a:t>
            </a:r>
          </a:p>
          <a:p>
            <a:pPr marL="857250" indent="-514350">
              <a:buFont typeface="+mj-lt"/>
              <a:buAutoNum type="arabicPeriod"/>
            </a:pPr>
            <a:r>
              <a:rPr lang="ru-RU" sz="3200" dirty="0" smtClean="0"/>
              <a:t>Функция слишком велика, чтобы выполнить подстановку</a:t>
            </a:r>
          </a:p>
          <a:p>
            <a:pPr marL="857250" indent="-514350">
              <a:buFont typeface="+mj-lt"/>
              <a:buAutoNum type="arabicPeriod"/>
            </a:pPr>
            <a:r>
              <a:rPr lang="ru-RU" sz="3200" dirty="0" smtClean="0"/>
              <a:t>Функция рекурсивна</a:t>
            </a:r>
          </a:p>
          <a:p>
            <a:pPr marL="857250" indent="-514350">
              <a:buFont typeface="+mj-lt"/>
              <a:buAutoNum type="arabicPeriod"/>
            </a:pPr>
            <a:r>
              <a:rPr lang="ru-RU" sz="3200" dirty="0" smtClean="0"/>
              <a:t>Обращение к функции в программе размещено до определения</a:t>
            </a:r>
          </a:p>
          <a:p>
            <a:pPr marL="857250" indent="-514350">
              <a:buFont typeface="+mj-lt"/>
              <a:buAutoNum type="arabicPeriod"/>
            </a:pPr>
            <a:r>
              <a:rPr lang="ru-RU" sz="3200" dirty="0" smtClean="0"/>
              <a:t>Функция вызывается более одного раза в выражении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3. </a:t>
            </a:r>
            <a:r>
              <a:rPr lang="en-US" dirty="0" smtClean="0">
                <a:solidFill>
                  <a:schemeClr val="tx2"/>
                </a:solidFill>
              </a:rPr>
              <a:t>inline-</a:t>
            </a:r>
            <a:r>
              <a:rPr lang="ru-RU" dirty="0" smtClean="0">
                <a:solidFill>
                  <a:schemeClr val="tx2"/>
                </a:solidFill>
              </a:rPr>
              <a:t>функции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066800"/>
            <a:ext cx="8534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dirty="0" smtClean="0"/>
              <a:t>Пример.</a:t>
            </a:r>
            <a:r>
              <a:rPr lang="en-US" sz="3200" dirty="0" smtClean="0"/>
              <a:t> </a:t>
            </a:r>
            <a:r>
              <a:rPr lang="ru-RU" sz="3200" dirty="0" smtClean="0"/>
              <a:t>Вычисление расстояния от начала координат (точки (0, 0)) до точки с координатами (</a:t>
            </a:r>
            <a:r>
              <a:rPr lang="en-US" sz="3200" dirty="0" smtClean="0"/>
              <a:t>x, y</a:t>
            </a:r>
            <a:r>
              <a:rPr lang="ru-RU" sz="3200" dirty="0" smtClean="0"/>
              <a:t>)</a:t>
            </a:r>
            <a:r>
              <a:rPr lang="en-US" sz="3200" dirty="0" smtClean="0"/>
              <a:t>.</a:t>
            </a:r>
          </a:p>
          <a:p>
            <a:pPr marL="342900"/>
            <a:endParaRPr lang="ru-RU" sz="3200" dirty="0" smtClean="0"/>
          </a:p>
          <a:p>
            <a:pPr marL="342900"/>
            <a:r>
              <a:rPr lang="en-US" sz="3200" dirty="0" smtClean="0"/>
              <a:t>inline double </a:t>
            </a:r>
            <a:r>
              <a:rPr lang="en-US" sz="3200" dirty="0" err="1" smtClean="0"/>
              <a:t>rasst</a:t>
            </a:r>
            <a:r>
              <a:rPr lang="en-US" sz="3200" dirty="0" smtClean="0"/>
              <a:t>(double x=0, double y=0){</a:t>
            </a:r>
          </a:p>
          <a:p>
            <a:pPr marL="342900"/>
            <a:r>
              <a:rPr lang="en-US" sz="3200" dirty="0" smtClean="0"/>
              <a:t>	return </a:t>
            </a:r>
            <a:r>
              <a:rPr lang="en-US" sz="3200" dirty="0" err="1" smtClean="0"/>
              <a:t>sqrt</a:t>
            </a:r>
            <a:r>
              <a:rPr lang="en-US" sz="3200" dirty="0" smtClean="0"/>
              <a:t>(x*x + y*y);</a:t>
            </a:r>
          </a:p>
          <a:p>
            <a:pPr marL="342900"/>
            <a:r>
              <a:rPr lang="en-US" sz="3200" dirty="0" smtClean="0"/>
              <a:t>}</a:t>
            </a:r>
            <a:endParaRPr lang="ru-RU" sz="32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4</a:t>
            </a:r>
            <a:r>
              <a:rPr lang="ru-RU" dirty="0" smtClean="0">
                <a:solidFill>
                  <a:schemeClr val="tx2"/>
                </a:solidFill>
              </a:rPr>
              <a:t>. Перегрузка функций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371600"/>
            <a:ext cx="853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dirty="0" smtClean="0"/>
              <a:t>Перегруженные функции имеют одинаковое имя, но различаются по типам и</a:t>
            </a:r>
            <a:r>
              <a:rPr lang="en-US" sz="3200" dirty="0" smtClean="0"/>
              <a:t>/</a:t>
            </a:r>
            <a:r>
              <a:rPr lang="ru-RU" sz="3200" dirty="0" smtClean="0"/>
              <a:t>или количеству параметров.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4</a:t>
            </a:r>
            <a:r>
              <a:rPr lang="ru-RU" dirty="0" smtClean="0">
                <a:solidFill>
                  <a:schemeClr val="tx2"/>
                </a:solidFill>
              </a:rPr>
              <a:t>. Перегрузка функций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990600"/>
            <a:ext cx="85344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dirty="0" smtClean="0"/>
              <a:t>Пример.</a:t>
            </a:r>
          </a:p>
          <a:p>
            <a:r>
              <a:rPr lang="en-US" sz="3200" dirty="0" smtClean="0"/>
              <a:t>#include &lt;</a:t>
            </a:r>
            <a:r>
              <a:rPr lang="en-US" sz="3200" dirty="0" err="1" smtClean="0"/>
              <a:t>iostream</a:t>
            </a:r>
            <a:r>
              <a:rPr lang="en-US" sz="3200" dirty="0" smtClean="0"/>
              <a:t>&gt;</a:t>
            </a:r>
          </a:p>
          <a:p>
            <a:r>
              <a:rPr lang="en-US" sz="3200" dirty="0" smtClean="0"/>
              <a:t>using namespace std;</a:t>
            </a:r>
          </a:p>
          <a:p>
            <a:r>
              <a:rPr lang="en-US" sz="3200" dirty="0" err="1" smtClean="0">
                <a:solidFill>
                  <a:schemeClr val="tx2"/>
                </a:solidFill>
              </a:rPr>
              <a:t>int</a:t>
            </a:r>
            <a:r>
              <a:rPr lang="en-US" sz="3200" dirty="0" smtClean="0">
                <a:solidFill>
                  <a:schemeClr val="tx2"/>
                </a:solidFill>
              </a:rPr>
              <a:t> sum(</a:t>
            </a:r>
            <a:r>
              <a:rPr lang="en-US" sz="3200" dirty="0" err="1" smtClean="0">
                <a:solidFill>
                  <a:schemeClr val="tx2"/>
                </a:solidFill>
              </a:rPr>
              <a:t>int</a:t>
            </a:r>
            <a:r>
              <a:rPr lang="en-US" sz="3200" dirty="0" smtClean="0">
                <a:solidFill>
                  <a:schemeClr val="tx2"/>
                </a:solidFill>
              </a:rPr>
              <a:t> a, </a:t>
            </a:r>
            <a:r>
              <a:rPr lang="en-US" sz="3200" dirty="0" err="1" smtClean="0">
                <a:solidFill>
                  <a:schemeClr val="tx2"/>
                </a:solidFill>
              </a:rPr>
              <a:t>int</a:t>
            </a:r>
            <a:r>
              <a:rPr lang="en-US" sz="3200" dirty="0" smtClean="0">
                <a:solidFill>
                  <a:schemeClr val="tx2"/>
                </a:solidFill>
              </a:rPr>
              <a:t> b)</a:t>
            </a:r>
            <a:r>
              <a:rPr lang="ru-RU" sz="3200" dirty="0" smtClean="0">
                <a:solidFill>
                  <a:schemeClr val="tx2"/>
                </a:solidFill>
              </a:rPr>
              <a:t> </a:t>
            </a:r>
            <a:r>
              <a:rPr lang="en-US" sz="3200" dirty="0" smtClean="0">
                <a:solidFill>
                  <a:schemeClr val="tx2"/>
                </a:solidFill>
              </a:rPr>
              <a:t>{return </a:t>
            </a:r>
            <a:r>
              <a:rPr lang="en-US" sz="3200" dirty="0" err="1" smtClean="0">
                <a:solidFill>
                  <a:schemeClr val="tx2"/>
                </a:solidFill>
              </a:rPr>
              <a:t>a+b</a:t>
            </a:r>
            <a:r>
              <a:rPr lang="en-US" sz="3200" dirty="0" smtClean="0">
                <a:solidFill>
                  <a:schemeClr val="tx2"/>
                </a:solidFill>
              </a:rPr>
              <a:t>;}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double sum(double a, double b){return </a:t>
            </a:r>
            <a:r>
              <a:rPr lang="en-US" sz="3200" dirty="0" err="1" smtClean="0">
                <a:solidFill>
                  <a:schemeClr val="tx2"/>
                </a:solidFill>
              </a:rPr>
              <a:t>a+b</a:t>
            </a:r>
            <a:r>
              <a:rPr lang="en-US" sz="3200" dirty="0" smtClean="0">
                <a:solidFill>
                  <a:schemeClr val="tx2"/>
                </a:solidFill>
              </a:rPr>
              <a:t>;}</a:t>
            </a:r>
          </a:p>
          <a:p>
            <a:r>
              <a:rPr lang="en-US" sz="3200" dirty="0" err="1" smtClean="0">
                <a:solidFill>
                  <a:schemeClr val="tx2"/>
                </a:solidFill>
              </a:rPr>
              <a:t>int</a:t>
            </a:r>
            <a:r>
              <a:rPr lang="en-US" sz="3200" dirty="0" smtClean="0">
                <a:solidFill>
                  <a:schemeClr val="tx2"/>
                </a:solidFill>
              </a:rPr>
              <a:t> sum(</a:t>
            </a:r>
            <a:r>
              <a:rPr lang="en-US" sz="3200" dirty="0" err="1" smtClean="0">
                <a:solidFill>
                  <a:schemeClr val="tx2"/>
                </a:solidFill>
              </a:rPr>
              <a:t>int</a:t>
            </a:r>
            <a:r>
              <a:rPr lang="en-US" sz="3200" dirty="0" smtClean="0">
                <a:solidFill>
                  <a:schemeClr val="tx2"/>
                </a:solidFill>
              </a:rPr>
              <a:t> a, </a:t>
            </a:r>
            <a:r>
              <a:rPr lang="en-US" sz="3200" dirty="0" err="1" smtClean="0">
                <a:solidFill>
                  <a:schemeClr val="tx2"/>
                </a:solidFill>
              </a:rPr>
              <a:t>int</a:t>
            </a:r>
            <a:r>
              <a:rPr lang="en-US" sz="3200" dirty="0" smtClean="0">
                <a:solidFill>
                  <a:schemeClr val="tx2"/>
                </a:solidFill>
              </a:rPr>
              <a:t> b, </a:t>
            </a:r>
            <a:r>
              <a:rPr lang="en-US" sz="3200" dirty="0" err="1" smtClean="0">
                <a:solidFill>
                  <a:schemeClr val="tx2"/>
                </a:solidFill>
              </a:rPr>
              <a:t>int</a:t>
            </a:r>
            <a:r>
              <a:rPr lang="en-US" sz="3200" dirty="0" smtClean="0">
                <a:solidFill>
                  <a:schemeClr val="tx2"/>
                </a:solidFill>
              </a:rPr>
              <a:t> c){return </a:t>
            </a:r>
            <a:r>
              <a:rPr lang="en-US" sz="3200" dirty="0" err="1" smtClean="0">
                <a:solidFill>
                  <a:schemeClr val="tx2"/>
                </a:solidFill>
              </a:rPr>
              <a:t>a+b+c</a:t>
            </a:r>
            <a:r>
              <a:rPr lang="en-US" sz="3200" dirty="0" smtClean="0">
                <a:solidFill>
                  <a:schemeClr val="tx2"/>
                </a:solidFill>
              </a:rPr>
              <a:t>;}</a:t>
            </a:r>
          </a:p>
          <a:p>
            <a:r>
              <a:rPr lang="en-US" sz="3200" dirty="0" err="1" smtClean="0"/>
              <a:t>int</a:t>
            </a:r>
            <a:r>
              <a:rPr lang="en-US" sz="3200" dirty="0" smtClean="0"/>
              <a:t> main() {</a:t>
            </a:r>
          </a:p>
          <a:p>
            <a:r>
              <a:rPr lang="ru-RU" sz="3200" dirty="0" smtClean="0"/>
              <a:t>	</a:t>
            </a:r>
            <a:r>
              <a:rPr lang="en-US" sz="3200" dirty="0" err="1" smtClean="0"/>
              <a:t>cout</a:t>
            </a:r>
            <a:r>
              <a:rPr lang="en-US" sz="3200" dirty="0" smtClean="0"/>
              <a:t> &lt;&lt; sum(1, 2) &lt;&lt; </a:t>
            </a:r>
            <a:r>
              <a:rPr lang="en-US" sz="3200" dirty="0" err="1" smtClean="0"/>
              <a:t>endl</a:t>
            </a:r>
            <a:r>
              <a:rPr lang="en-US" sz="3200" dirty="0" smtClean="0"/>
              <a:t>;</a:t>
            </a:r>
          </a:p>
          <a:p>
            <a:r>
              <a:rPr lang="ru-RU" sz="3200" dirty="0" smtClean="0"/>
              <a:t>	</a:t>
            </a:r>
            <a:r>
              <a:rPr lang="en-US" sz="3200" dirty="0" err="1" smtClean="0"/>
              <a:t>cout</a:t>
            </a:r>
            <a:r>
              <a:rPr lang="en-US" sz="3200" dirty="0" smtClean="0"/>
              <a:t> &lt;&lt; sum (1, 2, 3) &lt;&lt; </a:t>
            </a:r>
            <a:r>
              <a:rPr lang="en-US" sz="3200" dirty="0" err="1" smtClean="0"/>
              <a:t>endl</a:t>
            </a:r>
            <a:r>
              <a:rPr lang="en-US" sz="3200" dirty="0" smtClean="0"/>
              <a:t>;</a:t>
            </a:r>
          </a:p>
          <a:p>
            <a:r>
              <a:rPr lang="ru-RU" sz="3200" dirty="0" smtClean="0"/>
              <a:t>	</a:t>
            </a:r>
            <a:r>
              <a:rPr lang="en-US" sz="3200" dirty="0" err="1" smtClean="0"/>
              <a:t>cout</a:t>
            </a:r>
            <a:r>
              <a:rPr lang="en-US" sz="3200" dirty="0" smtClean="0"/>
              <a:t> &lt;&lt; sum(1.5, 2.0) &lt;&lt; </a:t>
            </a:r>
            <a:r>
              <a:rPr lang="en-US" sz="3200" dirty="0" err="1" smtClean="0"/>
              <a:t>endl</a:t>
            </a:r>
            <a:r>
              <a:rPr lang="en-US" sz="3200" dirty="0" smtClean="0"/>
              <a:t>;</a:t>
            </a:r>
          </a:p>
          <a:p>
            <a:r>
              <a:rPr lang="en-US" sz="3200" dirty="0" smtClean="0"/>
              <a:t>return 0;</a:t>
            </a:r>
            <a:endParaRPr lang="ru-RU" sz="3200" dirty="0" smtClean="0"/>
          </a:p>
          <a:p>
            <a:r>
              <a:rPr lang="en-US" sz="3200" dirty="0" smtClean="0"/>
              <a:t>}</a:t>
            </a:r>
          </a:p>
          <a:p>
            <a:pPr marL="342900"/>
            <a:endParaRPr lang="ru-RU" sz="32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5. Функции с переменным количеством параметров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371600"/>
            <a:ext cx="8534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dirty="0" smtClean="0"/>
              <a:t>Допустимы функции, количество параметров у которых при компиляции не фиксировано. Могут быть неизвестны и типы параметров.</a:t>
            </a:r>
          </a:p>
          <a:p>
            <a:pPr marL="342900"/>
            <a:endParaRPr lang="ru-RU" sz="3200" dirty="0" smtClean="0"/>
          </a:p>
          <a:p>
            <a:pPr marL="342900"/>
            <a:r>
              <a:rPr lang="ru-RU" sz="3200" dirty="0" smtClean="0"/>
              <a:t>Количество и типы параметров становятся известными только в момент вызова функции, когда явно задан список аргументов.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5. Функции с переменным количеством параметров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371600"/>
            <a:ext cx="8534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dirty="0" smtClean="0"/>
              <a:t>При определении и описании таких функций, имеющих списки параметров неопределённой длины, спецификация параметров заканчивается многоточием. </a:t>
            </a:r>
          </a:p>
          <a:p>
            <a:pPr marL="342900"/>
            <a:endParaRPr lang="ru-RU" sz="3200" dirty="0" smtClean="0"/>
          </a:p>
          <a:p>
            <a:pPr marL="342900"/>
            <a:r>
              <a:rPr lang="ru-RU" sz="3200" dirty="0" smtClean="0"/>
              <a:t>Формат:</a:t>
            </a:r>
          </a:p>
          <a:p>
            <a:pPr marL="342900"/>
            <a:r>
              <a:rPr lang="ru-RU" sz="3200" dirty="0" smtClean="0"/>
              <a:t>тип имя(</a:t>
            </a:r>
            <a:r>
              <a:rPr lang="ru-RU" sz="3200" dirty="0" err="1" smtClean="0"/>
              <a:t>спец_явных_параметров</a:t>
            </a:r>
            <a:r>
              <a:rPr lang="ru-RU" sz="3200" dirty="0" smtClean="0"/>
              <a:t>, …);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5. Функции с переменным количеством параметров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371600"/>
            <a:ext cx="8534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dirty="0" smtClean="0"/>
              <a:t>Для работы с параметрами:</a:t>
            </a:r>
          </a:p>
          <a:p>
            <a:pPr marL="342900"/>
            <a:r>
              <a:rPr lang="en-US" sz="3200" dirty="0" smtClean="0">
                <a:solidFill>
                  <a:schemeClr val="tx2"/>
                </a:solidFill>
              </a:rPr>
              <a:t>#include &lt;</a:t>
            </a:r>
            <a:r>
              <a:rPr lang="en-US" sz="3200" dirty="0" err="1" smtClean="0">
                <a:solidFill>
                  <a:schemeClr val="tx2"/>
                </a:solidFill>
              </a:rPr>
              <a:t>cstdarg</a:t>
            </a:r>
            <a:r>
              <a:rPr lang="en-US" sz="3200" dirty="0" smtClean="0">
                <a:solidFill>
                  <a:schemeClr val="tx2"/>
                </a:solidFill>
              </a:rPr>
              <a:t>&gt;</a:t>
            </a:r>
          </a:p>
          <a:p>
            <a:pPr marL="342900"/>
            <a:endParaRPr lang="en-US" sz="3200" dirty="0" smtClean="0"/>
          </a:p>
          <a:p>
            <a:pPr marL="342900"/>
            <a:r>
              <a:rPr lang="ru-RU" sz="3200" dirty="0" smtClean="0"/>
              <a:t>В теле функции</a:t>
            </a:r>
            <a:r>
              <a:rPr lang="en-US" sz="3200" dirty="0" smtClean="0"/>
              <a:t> </a:t>
            </a:r>
            <a:r>
              <a:rPr lang="ru-RU" sz="3200" dirty="0" smtClean="0"/>
              <a:t>для обращения к аргументам обязательно определить объект типа</a:t>
            </a:r>
            <a:r>
              <a:rPr lang="en-US" sz="3200" dirty="0" smtClean="0"/>
              <a:t> </a:t>
            </a:r>
            <a:r>
              <a:rPr lang="en-US" sz="3200" dirty="0" err="1" smtClean="0"/>
              <a:t>va_list</a:t>
            </a:r>
            <a:r>
              <a:rPr lang="ru-RU" sz="3200" dirty="0" smtClean="0"/>
              <a:t>:</a:t>
            </a:r>
          </a:p>
          <a:p>
            <a:pPr marL="342900"/>
            <a:r>
              <a:rPr lang="en-US" sz="3200" dirty="0" err="1" smtClean="0">
                <a:solidFill>
                  <a:schemeClr val="tx2"/>
                </a:solidFill>
              </a:rPr>
              <a:t>va_list</a:t>
            </a:r>
            <a:r>
              <a:rPr lang="en-US" sz="3200" dirty="0" smtClean="0">
                <a:solidFill>
                  <a:schemeClr val="tx2"/>
                </a:solidFill>
              </a:rPr>
              <a:t> p;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5. Функции с переменным количеством параметров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371600"/>
            <a:ext cx="8534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dirty="0" smtClean="0"/>
              <a:t>Объект типа </a:t>
            </a:r>
            <a:r>
              <a:rPr lang="en-US" sz="3200" dirty="0" err="1" smtClean="0"/>
              <a:t>va_list</a:t>
            </a:r>
            <a:r>
              <a:rPr lang="en-US" sz="3200" dirty="0" smtClean="0"/>
              <a:t> </a:t>
            </a:r>
            <a:r>
              <a:rPr lang="ru-RU" sz="3200" dirty="0" smtClean="0"/>
              <a:t>необходимо связать с первым необязательным параметром. Это достигается следующим образом:</a:t>
            </a:r>
          </a:p>
          <a:p>
            <a:pPr marL="342900"/>
            <a:r>
              <a:rPr lang="en-US" sz="3200" dirty="0" err="1" smtClean="0">
                <a:solidFill>
                  <a:schemeClr val="tx2"/>
                </a:solidFill>
              </a:rPr>
              <a:t>va_start</a:t>
            </a:r>
            <a:r>
              <a:rPr lang="en-US" sz="3200" dirty="0" smtClean="0">
                <a:solidFill>
                  <a:schemeClr val="tx2"/>
                </a:solidFill>
              </a:rPr>
              <a:t>(p, </a:t>
            </a:r>
            <a:r>
              <a:rPr lang="ru-RU" sz="3200" dirty="0" err="1" smtClean="0">
                <a:solidFill>
                  <a:schemeClr val="tx2"/>
                </a:solidFill>
              </a:rPr>
              <a:t>последний_явный_параметр</a:t>
            </a:r>
            <a:r>
              <a:rPr lang="en-US" sz="3200" dirty="0" smtClean="0">
                <a:solidFill>
                  <a:schemeClr val="tx2"/>
                </a:solidFill>
              </a:rPr>
              <a:t>)</a:t>
            </a:r>
            <a:r>
              <a:rPr lang="ru-RU" sz="3200" dirty="0" smtClean="0">
                <a:solidFill>
                  <a:schemeClr val="tx2"/>
                </a:solidFill>
              </a:rPr>
              <a:t>;</a:t>
            </a:r>
          </a:p>
          <a:p>
            <a:pPr marL="342900"/>
            <a:endParaRPr lang="ru-RU" sz="3200" dirty="0" smtClean="0"/>
          </a:p>
          <a:p>
            <a:pPr marL="342900"/>
            <a:r>
              <a:rPr lang="ru-RU" sz="3200" dirty="0" smtClean="0"/>
              <a:t>Именно для этого функция с переменным количеством параметров должна иметь хотя бы один явно специфицированный параметр.</a:t>
            </a:r>
            <a:endParaRPr lang="en-US" sz="32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1. Определения, описания и вызовы функций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52400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/>
              <a:t>Каждая программа в </a:t>
            </a:r>
            <a:r>
              <a:rPr lang="ru-RU" sz="3600" dirty="0" err="1" smtClean="0"/>
              <a:t>Си++</a:t>
            </a:r>
            <a:r>
              <a:rPr lang="ru-RU" sz="3600" dirty="0" smtClean="0"/>
              <a:t> – совокупность  функций, каждая из которых должна быть определена или по крайней мере описана до её использования.</a:t>
            </a:r>
          </a:p>
          <a:p>
            <a:pPr marL="342900" indent="-342900">
              <a:buAutoNum type="arabicPeriod"/>
            </a:pPr>
            <a:endParaRPr lang="ru-RU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5. Функции с переменным количеством параметров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371600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dirty="0" smtClean="0"/>
              <a:t>С помощью разыменования указателя типа </a:t>
            </a:r>
            <a:r>
              <a:rPr lang="en-US" sz="3200" dirty="0" err="1" smtClean="0"/>
              <a:t>va_list</a:t>
            </a:r>
            <a:r>
              <a:rPr lang="en-US" sz="3200" dirty="0" smtClean="0"/>
              <a:t> </a:t>
            </a:r>
            <a:r>
              <a:rPr lang="ru-RU" sz="3200" dirty="0" smtClean="0"/>
              <a:t>мы можем получить значение первого аргумента из переменного списка параметров. Однако нам должен быть известен тип этого аргумента. Тип параметра должен быть передан в функцию каким-либо образом. Если известен тип аргумента, то значение аргумента доступно с помощью </a:t>
            </a:r>
            <a:r>
              <a:rPr lang="ru-RU" sz="3200" dirty="0" smtClean="0">
                <a:solidFill>
                  <a:schemeClr val="tx2"/>
                </a:solidFill>
              </a:rPr>
              <a:t>*(</a:t>
            </a:r>
            <a:r>
              <a:rPr lang="en-US" sz="3200" dirty="0" smtClean="0">
                <a:solidFill>
                  <a:schemeClr val="tx2"/>
                </a:solidFill>
              </a:rPr>
              <a:t>type *</a:t>
            </a:r>
            <a:r>
              <a:rPr lang="ru-RU" sz="3200" dirty="0" smtClean="0">
                <a:solidFill>
                  <a:schemeClr val="tx2"/>
                </a:solidFill>
              </a:rPr>
              <a:t>)</a:t>
            </a:r>
            <a:r>
              <a:rPr lang="en-US" sz="3200" dirty="0" smtClean="0">
                <a:solidFill>
                  <a:schemeClr val="tx2"/>
                </a:solidFill>
              </a:rPr>
              <a:t> p </a:t>
            </a:r>
            <a:r>
              <a:rPr lang="ru-RU" sz="3200" dirty="0" smtClean="0">
                <a:solidFill>
                  <a:schemeClr val="tx2"/>
                </a:solidFill>
              </a:rPr>
              <a:t>  </a:t>
            </a:r>
            <a:r>
              <a:rPr lang="ru-RU" sz="3200" dirty="0" smtClean="0"/>
              <a:t>или   </a:t>
            </a:r>
            <a:r>
              <a:rPr lang="en-US" sz="3200" dirty="0" err="1" smtClean="0">
                <a:solidFill>
                  <a:schemeClr val="tx2"/>
                </a:solidFill>
              </a:rPr>
              <a:t>va_arg</a:t>
            </a:r>
            <a:r>
              <a:rPr lang="en-US" sz="3200" dirty="0" smtClean="0">
                <a:solidFill>
                  <a:schemeClr val="tx2"/>
                </a:solidFill>
              </a:rPr>
              <a:t>(p, type)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5. Функции с переменным количеством параметров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371600"/>
            <a:ext cx="8534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b="1" dirty="0" smtClean="0"/>
              <a:t>Пример. </a:t>
            </a:r>
            <a:r>
              <a:rPr lang="ru-RU" b="1" dirty="0" err="1" smtClean="0"/>
              <a:t>Функия</a:t>
            </a:r>
            <a:r>
              <a:rPr lang="ru-RU" b="1" dirty="0" smtClean="0"/>
              <a:t> суммирования с переменным количеством параметров.</a:t>
            </a:r>
            <a:endParaRPr lang="en-US" b="1" dirty="0" smtClean="0"/>
          </a:p>
          <a:p>
            <a:pPr marL="342900"/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pPr marL="342900"/>
            <a:r>
              <a:rPr lang="en-US" dirty="0" smtClean="0"/>
              <a:t>#include &lt;</a:t>
            </a:r>
            <a:r>
              <a:rPr lang="en-US" dirty="0" err="1" smtClean="0"/>
              <a:t>cstdarg</a:t>
            </a:r>
            <a:r>
              <a:rPr lang="en-US" dirty="0" smtClean="0"/>
              <a:t>&gt;</a:t>
            </a:r>
          </a:p>
          <a:p>
            <a:pPr marL="342900"/>
            <a:r>
              <a:rPr lang="en-US" dirty="0" smtClean="0"/>
              <a:t>using namespace std;</a:t>
            </a:r>
          </a:p>
          <a:p>
            <a:pPr marL="342900"/>
            <a:r>
              <a:rPr lang="en-US" dirty="0" smtClean="0"/>
              <a:t>long summa(</a:t>
            </a:r>
            <a:r>
              <a:rPr lang="en-US" dirty="0" err="1" smtClean="0"/>
              <a:t>int</a:t>
            </a:r>
            <a:r>
              <a:rPr lang="en-US" dirty="0" smtClean="0"/>
              <a:t> k, ...){</a:t>
            </a:r>
          </a:p>
          <a:p>
            <a:pPr marL="342900"/>
            <a:r>
              <a:rPr lang="en-US" dirty="0" smtClean="0"/>
              <a:t>	</a:t>
            </a:r>
            <a:r>
              <a:rPr lang="en-US" dirty="0" err="1" smtClean="0"/>
              <a:t>va_list</a:t>
            </a:r>
            <a:r>
              <a:rPr lang="en-US" dirty="0" smtClean="0"/>
              <a:t> p;</a:t>
            </a:r>
          </a:p>
          <a:p>
            <a:pPr marL="342900"/>
            <a:r>
              <a:rPr lang="en-US" dirty="0" smtClean="0"/>
              <a:t>	</a:t>
            </a:r>
            <a:r>
              <a:rPr lang="en-US" dirty="0" err="1" smtClean="0"/>
              <a:t>va_start</a:t>
            </a:r>
            <a:r>
              <a:rPr lang="en-US" dirty="0" smtClean="0"/>
              <a:t>(p, k);</a:t>
            </a:r>
          </a:p>
          <a:p>
            <a:pPr marL="342900"/>
            <a:r>
              <a:rPr lang="en-US" dirty="0" smtClean="0"/>
              <a:t>	long sum = 0;</a:t>
            </a:r>
          </a:p>
          <a:p>
            <a:pPr marL="342900"/>
            <a:r>
              <a:rPr lang="en-US" dirty="0" smtClean="0"/>
              <a:t>	for(;</a:t>
            </a:r>
            <a:r>
              <a:rPr lang="en-US" dirty="0" err="1" smtClean="0"/>
              <a:t>k;k</a:t>
            </a:r>
            <a:r>
              <a:rPr lang="en-US" dirty="0" smtClean="0"/>
              <a:t>--)</a:t>
            </a:r>
          </a:p>
          <a:p>
            <a:pPr marL="342900"/>
            <a:r>
              <a:rPr lang="en-US" dirty="0" smtClean="0"/>
              <a:t>		sum += </a:t>
            </a:r>
            <a:r>
              <a:rPr lang="en-US" dirty="0" err="1" smtClean="0"/>
              <a:t>va_arg</a:t>
            </a:r>
            <a:r>
              <a:rPr lang="en-US" dirty="0" smtClean="0"/>
              <a:t>(p, </a:t>
            </a:r>
            <a:r>
              <a:rPr lang="en-US" dirty="0" err="1" smtClean="0"/>
              <a:t>int</a:t>
            </a:r>
            <a:r>
              <a:rPr lang="en-US" dirty="0" smtClean="0"/>
              <a:t>);</a:t>
            </a:r>
          </a:p>
          <a:p>
            <a:pPr marL="342900"/>
            <a:r>
              <a:rPr lang="en-US" dirty="0" smtClean="0"/>
              <a:t>	return sum;		</a:t>
            </a:r>
          </a:p>
          <a:p>
            <a:pPr marL="342900"/>
            <a:r>
              <a:rPr lang="en-US" dirty="0" smtClean="0"/>
              <a:t>}</a:t>
            </a:r>
          </a:p>
          <a:p>
            <a:pPr marL="342900"/>
            <a:r>
              <a:rPr lang="en-US" dirty="0" err="1" smtClean="0"/>
              <a:t>int</a:t>
            </a:r>
            <a:r>
              <a:rPr lang="en-US" dirty="0" smtClean="0"/>
              <a:t> main() {</a:t>
            </a:r>
          </a:p>
          <a:p>
            <a:pPr marL="342900"/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summa(6, 2, 3, 4, -10, -20, -30)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marL="342900"/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summa(2, 4, 3)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marL="342900"/>
            <a:r>
              <a:rPr lang="en-US" dirty="0" smtClean="0"/>
              <a:t>	return 0;</a:t>
            </a:r>
          </a:p>
          <a:p>
            <a:pPr marL="342900"/>
            <a:r>
              <a:rPr lang="en-US" dirty="0" smtClean="0"/>
              <a:t>}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5. Функции с переменным количеством параметров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295400"/>
            <a:ext cx="85344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b="1" dirty="0" smtClean="0"/>
              <a:t>Пример. </a:t>
            </a:r>
            <a:r>
              <a:rPr lang="ru-RU" b="1" dirty="0" err="1" smtClean="0"/>
              <a:t>Функия</a:t>
            </a:r>
            <a:r>
              <a:rPr lang="ru-RU" b="1" dirty="0" smtClean="0"/>
              <a:t> суммирования с переменным количеством параметров.</a:t>
            </a:r>
            <a:endParaRPr lang="en-US" b="1" dirty="0" smtClean="0"/>
          </a:p>
          <a:p>
            <a:pPr marL="342900"/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  <a:endParaRPr lang="ru-RU" dirty="0" smtClean="0"/>
          </a:p>
          <a:p>
            <a:pPr marL="342900"/>
            <a:r>
              <a:rPr lang="en-US" dirty="0" smtClean="0"/>
              <a:t>#include &lt;</a:t>
            </a:r>
            <a:r>
              <a:rPr lang="en-US" dirty="0" err="1" smtClean="0"/>
              <a:t>cstdarg</a:t>
            </a:r>
            <a:r>
              <a:rPr lang="en-US" dirty="0" smtClean="0"/>
              <a:t>&gt;</a:t>
            </a:r>
          </a:p>
          <a:p>
            <a:pPr marL="342900"/>
            <a:r>
              <a:rPr lang="en-US" dirty="0" smtClean="0"/>
              <a:t>using namespace std;</a:t>
            </a:r>
          </a:p>
          <a:p>
            <a:pPr marL="342900"/>
            <a:r>
              <a:rPr lang="en-US" dirty="0" smtClean="0"/>
              <a:t>long summa(</a:t>
            </a:r>
            <a:r>
              <a:rPr lang="en-US" dirty="0" err="1" smtClean="0"/>
              <a:t>int</a:t>
            </a:r>
            <a:r>
              <a:rPr lang="en-US" dirty="0" smtClean="0"/>
              <a:t> k, ...){</a:t>
            </a:r>
          </a:p>
          <a:p>
            <a:pPr marL="342900"/>
            <a:r>
              <a:rPr lang="en-US" dirty="0" smtClean="0"/>
              <a:t>	</a:t>
            </a:r>
            <a:r>
              <a:rPr lang="en-US" dirty="0" err="1" smtClean="0"/>
              <a:t>va_list</a:t>
            </a:r>
            <a:r>
              <a:rPr lang="en-US" dirty="0" smtClean="0"/>
              <a:t> p;</a:t>
            </a:r>
          </a:p>
          <a:p>
            <a:pPr marL="342900"/>
            <a:r>
              <a:rPr lang="en-US" dirty="0" smtClean="0"/>
              <a:t>	</a:t>
            </a:r>
            <a:r>
              <a:rPr lang="en-US" dirty="0" err="1" smtClean="0"/>
              <a:t>va_start</a:t>
            </a:r>
            <a:r>
              <a:rPr lang="en-US" dirty="0" smtClean="0"/>
              <a:t>(p, k);</a:t>
            </a:r>
          </a:p>
          <a:p>
            <a:pPr marL="342900"/>
            <a:r>
              <a:rPr lang="en-US" dirty="0" smtClean="0"/>
              <a:t>	long sum = 0;</a:t>
            </a:r>
          </a:p>
          <a:p>
            <a:pPr marL="342900"/>
            <a:r>
              <a:rPr lang="en-US" dirty="0" smtClean="0"/>
              <a:t>	for(;</a:t>
            </a:r>
            <a:r>
              <a:rPr lang="en-US" dirty="0" err="1" smtClean="0"/>
              <a:t>k;k</a:t>
            </a:r>
            <a:r>
              <a:rPr lang="en-US" dirty="0" smtClean="0"/>
              <a:t>--){</a:t>
            </a:r>
          </a:p>
          <a:p>
            <a:pPr marL="342900"/>
            <a:r>
              <a:rPr lang="en-US" dirty="0" smtClean="0"/>
              <a:t>		sum += *((</a:t>
            </a:r>
            <a:r>
              <a:rPr lang="en-US" dirty="0" err="1" smtClean="0"/>
              <a:t>int</a:t>
            </a:r>
            <a:r>
              <a:rPr lang="en-US" dirty="0" smtClean="0"/>
              <a:t> *) p);</a:t>
            </a:r>
          </a:p>
          <a:p>
            <a:pPr marL="342900"/>
            <a:r>
              <a:rPr lang="en-US" dirty="0" smtClean="0"/>
              <a:t>		p = p + 4;</a:t>
            </a:r>
            <a:r>
              <a:rPr lang="ru-RU" dirty="0" smtClean="0"/>
              <a:t> </a:t>
            </a:r>
            <a:r>
              <a:rPr lang="en-US" dirty="0" smtClean="0"/>
              <a:t>// </a:t>
            </a:r>
            <a:r>
              <a:rPr lang="ru-RU" dirty="0" smtClean="0"/>
              <a:t>смещение на 4 обеспечивает </a:t>
            </a:r>
            <a:r>
              <a:rPr lang="ru-RU" dirty="0" err="1" smtClean="0"/>
              <a:t>смещ</a:t>
            </a:r>
            <a:r>
              <a:rPr lang="ru-RU" dirty="0" smtClean="0"/>
              <a:t>. на 4 байта</a:t>
            </a:r>
            <a:r>
              <a:rPr lang="en-US" dirty="0" smtClean="0"/>
              <a:t> </a:t>
            </a:r>
          </a:p>
          <a:p>
            <a:pPr marL="342900"/>
            <a:r>
              <a:rPr lang="en-US" dirty="0" smtClean="0"/>
              <a:t>	}</a:t>
            </a:r>
          </a:p>
          <a:p>
            <a:pPr marL="342900"/>
            <a:r>
              <a:rPr lang="en-US" dirty="0" smtClean="0"/>
              <a:t>	return sum;		</a:t>
            </a:r>
          </a:p>
          <a:p>
            <a:pPr marL="342900"/>
            <a:r>
              <a:rPr lang="en-US" dirty="0" smtClean="0"/>
              <a:t>}</a:t>
            </a:r>
          </a:p>
          <a:p>
            <a:pPr marL="342900"/>
            <a:r>
              <a:rPr lang="en-US" dirty="0" err="1" smtClean="0"/>
              <a:t>int</a:t>
            </a:r>
            <a:r>
              <a:rPr lang="en-US" dirty="0" smtClean="0"/>
              <a:t> main() {</a:t>
            </a:r>
          </a:p>
          <a:p>
            <a:pPr marL="342900"/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summa(6, 2, 3, 4, -10, -20, -30)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marL="342900"/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summa(2, 4, 3)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marL="342900"/>
            <a:r>
              <a:rPr lang="en-US" dirty="0" smtClean="0"/>
              <a:t>	return 0;</a:t>
            </a:r>
          </a:p>
          <a:p>
            <a:pPr marL="342900"/>
            <a:r>
              <a:rPr lang="en-US" dirty="0" smtClean="0"/>
              <a:t>}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5. Функции с переменным количеством параметров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371600"/>
            <a:ext cx="8534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dirty="0" smtClean="0"/>
              <a:t>Для возврата к началу переменного списка параметров необходимо применение </a:t>
            </a:r>
            <a:r>
              <a:rPr lang="en-US" sz="3200" dirty="0" err="1" smtClean="0">
                <a:solidFill>
                  <a:schemeClr val="accent1"/>
                </a:solidFill>
              </a:rPr>
              <a:t>va_end</a:t>
            </a:r>
            <a:r>
              <a:rPr lang="en-US" sz="3200" dirty="0" smtClean="0">
                <a:solidFill>
                  <a:schemeClr val="accent1"/>
                </a:solidFill>
              </a:rPr>
              <a:t>()</a:t>
            </a:r>
            <a:r>
              <a:rPr lang="en-US" sz="3200" dirty="0" smtClean="0"/>
              <a:t>. </a:t>
            </a:r>
            <a:r>
              <a:rPr lang="ru-RU" sz="3200" dirty="0" smtClean="0"/>
              <a:t>Единственным параметром </a:t>
            </a:r>
            <a:r>
              <a:rPr lang="en-US" sz="3200" dirty="0" err="1" smtClean="0"/>
              <a:t>va_end</a:t>
            </a:r>
            <a:r>
              <a:rPr lang="en-US" sz="3200" dirty="0" smtClean="0"/>
              <a:t>() </a:t>
            </a:r>
            <a:r>
              <a:rPr lang="ru-RU" sz="3200" dirty="0" smtClean="0"/>
              <a:t>является указатель типа </a:t>
            </a:r>
            <a:r>
              <a:rPr lang="en-US" sz="3200" dirty="0" err="1" smtClean="0"/>
              <a:t>va_list</a:t>
            </a:r>
            <a:r>
              <a:rPr lang="en-US" sz="3200" dirty="0" smtClean="0"/>
              <a:t>. </a:t>
            </a:r>
            <a:r>
              <a:rPr lang="en-US" sz="3200" dirty="0" err="1" smtClean="0"/>
              <a:t>va_end</a:t>
            </a:r>
            <a:r>
              <a:rPr lang="en-US" sz="3200" dirty="0" smtClean="0"/>
              <a:t>() </a:t>
            </a:r>
            <a:r>
              <a:rPr lang="ru-RU" sz="3200" dirty="0" smtClean="0"/>
              <a:t>обычно модифицирует свой аргумент, поэтому указатель типа </a:t>
            </a:r>
            <a:r>
              <a:rPr lang="en-US" sz="3200" dirty="0" err="1" smtClean="0"/>
              <a:t>va_list</a:t>
            </a:r>
            <a:r>
              <a:rPr lang="en-US" sz="3200" dirty="0" smtClean="0"/>
              <a:t> </a:t>
            </a:r>
            <a:r>
              <a:rPr lang="ru-RU" sz="3200" dirty="0" smtClean="0"/>
              <a:t>нельзя будет использовать повторно без предварительного вызова </a:t>
            </a:r>
            <a:r>
              <a:rPr lang="en-US" sz="3200" dirty="0" err="1" smtClean="0"/>
              <a:t>va_start</a:t>
            </a:r>
            <a:r>
              <a:rPr lang="en-US" sz="3200" dirty="0" smtClean="0"/>
              <a:t>().</a:t>
            </a:r>
            <a:endParaRPr lang="en-US" sz="3200" dirty="0" smtClean="0">
              <a:solidFill>
                <a:schemeClr val="tx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5. Функции с переменным количеством параметров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371600"/>
            <a:ext cx="8534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dirty="0" smtClean="0"/>
              <a:t>Задания.</a:t>
            </a:r>
          </a:p>
          <a:p>
            <a:pPr marL="857250" indent="-514350">
              <a:buAutoNum type="arabicPeriod"/>
            </a:pPr>
            <a:r>
              <a:rPr lang="ru-RU" sz="3200" dirty="0" smtClean="0"/>
              <a:t>Определить функцию с переменным количеством аргументов. В качестве первого параметра передать количество последующих аргументов. Функция должна возвращать среднее от значений самого наименьшего и наибольшего аргументов (кроме первого) за вычетом среднего арифметического всех аргументов (кроме первого).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1. Определения, описания и вызовы функций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381000" y="1676400"/>
          <a:ext cx="8382000" cy="46329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4191000"/>
                <a:gridCol w="4191000"/>
              </a:tblGrid>
              <a:tr h="457200">
                <a:tc>
                  <a:txBody>
                    <a:bodyPr/>
                    <a:lstStyle/>
                    <a:p>
                      <a:r>
                        <a:rPr lang="ru-RU" dirty="0" smtClean="0"/>
                        <a:t>Определение функций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Описание</a:t>
                      </a:r>
                      <a:r>
                        <a:rPr lang="ru-RU" baseline="0" dirty="0" smtClean="0"/>
                        <a:t> функций (прототип)</a:t>
                      </a:r>
                      <a:endParaRPr lang="ru-RU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dirty="0" smtClean="0"/>
                        <a:t>Тип возвращаемого функцией значения (тип результата);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dirty="0" smtClean="0"/>
                        <a:t>Имя</a:t>
                      </a:r>
                      <a:r>
                        <a:rPr lang="ru-RU" baseline="0" dirty="0" smtClean="0"/>
                        <a:t> функции;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/>
                        <a:t>Совокупность параметров (включая их тип; параметры перечисляются через запятую);</a:t>
                      </a:r>
                      <a:endParaRPr lang="ru-RU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dirty="0" smtClean="0"/>
                        <a:t>Последовательность действий, выполняемых при её вызове</a:t>
                      </a:r>
                      <a:r>
                        <a:rPr lang="en-US" dirty="0" smtClean="0"/>
                        <a:t> (</a:t>
                      </a:r>
                      <a:r>
                        <a:rPr lang="ru-RU" dirty="0" smtClean="0"/>
                        <a:t>тело</a:t>
                      </a:r>
                      <a:r>
                        <a:rPr lang="en-US" dirty="0" smtClean="0"/>
                        <a:t>)</a:t>
                      </a:r>
                      <a:r>
                        <a:rPr lang="ru-RU" dirty="0" smtClean="0"/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dirty="0" smtClean="0"/>
                        <a:t>Тип возвращаемого функцией значения (тип результата);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dirty="0" smtClean="0"/>
                        <a:t>Имя</a:t>
                      </a:r>
                      <a:r>
                        <a:rPr lang="ru-RU" baseline="0" dirty="0" smtClean="0"/>
                        <a:t> функции;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/>
                        <a:t>Совокупность параметров (тип указывать обязательно, имена параметров – необязательно; параметры перечисляются через запятую);</a:t>
                      </a:r>
                      <a:endParaRPr lang="ru-RU" dirty="0" smtClean="0"/>
                    </a:p>
                    <a:p>
                      <a:endParaRPr lang="ru-RU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ru-RU" sz="2000" smtClean="0"/>
                        <a:t>тип</a:t>
                      </a:r>
                      <a:r>
                        <a:rPr lang="ru-RU" smtClean="0"/>
                        <a:t>  </a:t>
                      </a:r>
                      <a:r>
                        <a:rPr lang="ru-RU" sz="2000" dirty="0" err="1" smtClean="0"/>
                        <a:t>имя_функ</a:t>
                      </a:r>
                      <a:r>
                        <a:rPr lang="ru-RU" sz="2000" dirty="0" smtClean="0"/>
                        <a:t>(</a:t>
                      </a:r>
                      <a:r>
                        <a:rPr lang="ru-RU" sz="2000" dirty="0" err="1" smtClean="0"/>
                        <a:t>специф_парам</a:t>
                      </a:r>
                      <a:r>
                        <a:rPr lang="ru-RU" dirty="0" smtClean="0"/>
                        <a:t>)</a:t>
                      </a:r>
                    </a:p>
                    <a:p>
                      <a:pPr marL="342900" indent="-342900">
                        <a:buFont typeface="+mj-lt"/>
                        <a:buNone/>
                      </a:pPr>
                      <a:r>
                        <a:rPr lang="ru-RU" sz="2000" dirty="0" err="1" smtClean="0"/>
                        <a:t>тело_функции</a:t>
                      </a:r>
                      <a:endParaRPr lang="ru-RU" sz="2000" dirty="0" smtClean="0"/>
                    </a:p>
                    <a:p>
                      <a:pPr marL="342900" indent="-342900">
                        <a:buFont typeface="+mj-lt"/>
                        <a:buNone/>
                      </a:pP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smtClean="0"/>
                        <a:t>тип  </a:t>
                      </a:r>
                      <a:r>
                        <a:rPr lang="ru-RU" sz="2000" dirty="0" err="1" smtClean="0"/>
                        <a:t>имя_функ</a:t>
                      </a:r>
                      <a:r>
                        <a:rPr lang="ru-RU" sz="2000" dirty="0" smtClean="0"/>
                        <a:t>(</a:t>
                      </a:r>
                      <a:r>
                        <a:rPr lang="ru-RU" sz="2000" dirty="0" err="1" smtClean="0"/>
                        <a:t>специф_парам</a:t>
                      </a:r>
                      <a:r>
                        <a:rPr lang="ru-RU" sz="2000" dirty="0" smtClean="0"/>
                        <a:t>)</a:t>
                      </a:r>
                      <a:r>
                        <a:rPr lang="en-US" sz="2000" dirty="0" smtClean="0"/>
                        <a:t>;</a:t>
                      </a:r>
                      <a:endParaRPr lang="ru-RU" sz="2000" dirty="0"/>
                    </a:p>
                  </a:txBody>
                  <a:tcPr/>
                </a:tc>
              </a:tr>
              <a:tr h="457200">
                <a:tc gridSpan="2">
                  <a:txBody>
                    <a:bodyPr/>
                    <a:lstStyle/>
                    <a:p>
                      <a:pPr marL="342900" indent="0">
                        <a:buFont typeface="+mj-lt"/>
                        <a:buNone/>
                      </a:pPr>
                      <a:r>
                        <a:rPr lang="ru-RU" dirty="0" smtClean="0"/>
                        <a:t>Как</a:t>
                      </a:r>
                      <a:r>
                        <a:rPr lang="ru-RU" baseline="0" dirty="0" smtClean="0"/>
                        <a:t> в определение, так и в описание функций может входить спецификация исключений,  генерация которых запланирована в теле функции.</a:t>
                      </a:r>
                      <a:endParaRPr lang="ru-RU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1. Определения, описания и вызовы функций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524000"/>
            <a:ext cx="85344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/>
              <a:t>Примеры определения функций:</a:t>
            </a:r>
          </a:p>
          <a:p>
            <a:pPr marL="342900"/>
            <a:r>
              <a:rPr lang="en-US" sz="3600" dirty="0" smtClean="0"/>
              <a:t>1. </a:t>
            </a:r>
            <a:r>
              <a:rPr lang="ru-RU" sz="3600" dirty="0" smtClean="0"/>
              <a:t>Функция ничего не возвращает (типа </a:t>
            </a:r>
            <a:r>
              <a:rPr lang="en-US" sz="3600" dirty="0" smtClean="0"/>
              <a:t>void</a:t>
            </a:r>
            <a:r>
              <a:rPr lang="ru-RU" sz="3600" dirty="0" smtClean="0"/>
              <a:t>)</a:t>
            </a:r>
            <a:r>
              <a:rPr lang="en-US" sz="3600" dirty="0" smtClean="0"/>
              <a:t>, </a:t>
            </a:r>
            <a:r>
              <a:rPr lang="ru-RU" sz="3600" dirty="0" smtClean="0"/>
              <a:t>печатает значения </a:t>
            </a:r>
            <a:r>
              <a:rPr lang="en-US" sz="3600" dirty="0" smtClean="0"/>
              <a:t>name </a:t>
            </a:r>
            <a:r>
              <a:rPr lang="ru-RU" sz="3600" dirty="0" smtClean="0"/>
              <a:t>и </a:t>
            </a:r>
            <a:r>
              <a:rPr lang="en-US" sz="3600" dirty="0" smtClean="0"/>
              <a:t>value</a:t>
            </a:r>
          </a:p>
          <a:p>
            <a:pPr marL="342900"/>
            <a:r>
              <a:rPr lang="en-US" sz="3600" dirty="0" smtClean="0">
                <a:solidFill>
                  <a:schemeClr val="tx2"/>
                </a:solidFill>
              </a:rPr>
              <a:t>void print (char * name, </a:t>
            </a:r>
            <a:r>
              <a:rPr lang="en-US" sz="3600" dirty="0" err="1" smtClean="0">
                <a:solidFill>
                  <a:schemeClr val="tx2"/>
                </a:solidFill>
              </a:rPr>
              <a:t>int</a:t>
            </a:r>
            <a:r>
              <a:rPr lang="en-US" sz="3600" dirty="0" smtClean="0">
                <a:solidFill>
                  <a:schemeClr val="tx2"/>
                </a:solidFill>
              </a:rPr>
              <a:t> value)</a:t>
            </a:r>
          </a:p>
          <a:p>
            <a:pPr marL="342900"/>
            <a:r>
              <a:rPr lang="en-US" sz="3600" dirty="0" smtClean="0">
                <a:solidFill>
                  <a:schemeClr val="tx2"/>
                </a:solidFill>
              </a:rPr>
              <a:t>{</a:t>
            </a:r>
            <a:r>
              <a:rPr lang="en-US" sz="3600" dirty="0" err="1" smtClean="0">
                <a:solidFill>
                  <a:schemeClr val="tx2"/>
                </a:solidFill>
              </a:rPr>
              <a:t>cout</a:t>
            </a:r>
            <a:r>
              <a:rPr lang="en-US" sz="3600" dirty="0" smtClean="0">
                <a:solidFill>
                  <a:schemeClr val="tx2"/>
                </a:solidFill>
              </a:rPr>
              <a:t>&lt;&lt;'\n'&lt;&lt;name&lt;&lt;'\t'&lt;&lt;value;}</a:t>
            </a:r>
          </a:p>
          <a:p>
            <a:pPr marL="342900"/>
            <a:r>
              <a:rPr lang="ru-RU" sz="3600" dirty="0" smtClean="0"/>
              <a:t> </a:t>
            </a:r>
            <a:endParaRPr lang="en-US" sz="3600" dirty="0" smtClean="0"/>
          </a:p>
          <a:p>
            <a:pPr marL="342900"/>
            <a:r>
              <a:rPr lang="ru-RU" sz="3600" dirty="0" smtClean="0"/>
              <a:t>Здесь отсутствует оператор </a:t>
            </a:r>
            <a:r>
              <a:rPr lang="en-US" sz="3600" dirty="0" smtClean="0"/>
              <a:t>return, </a:t>
            </a:r>
            <a:r>
              <a:rPr lang="ru-RU" sz="3600" dirty="0" smtClean="0"/>
              <a:t>хотя он может присутствовать в форме </a:t>
            </a:r>
            <a:r>
              <a:rPr lang="en-US" sz="3600" dirty="0" smtClean="0"/>
              <a:t>return;</a:t>
            </a:r>
            <a:endParaRPr lang="ru-RU" sz="3600" dirty="0" smtClean="0"/>
          </a:p>
          <a:p>
            <a:pPr marL="342900" indent="-342900">
              <a:buAutoNum type="arabicPeriod"/>
            </a:pPr>
            <a:endParaRPr lang="ru-RU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1. Определения, описания и вызовы функций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524000"/>
            <a:ext cx="8534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/>
              <a:t>Пример вызова этой функции:</a:t>
            </a:r>
          </a:p>
          <a:p>
            <a:pPr marL="342900"/>
            <a:endParaRPr lang="en-US" sz="3600" dirty="0" smtClean="0"/>
          </a:p>
          <a:p>
            <a:pPr marL="342900"/>
            <a:r>
              <a:rPr lang="en-US" sz="3600" dirty="0" smtClean="0">
                <a:solidFill>
                  <a:schemeClr val="tx2"/>
                </a:solidFill>
              </a:rPr>
              <a:t>char * </a:t>
            </a:r>
            <a:r>
              <a:rPr lang="en-US" sz="3600" dirty="0" err="1" smtClean="0">
                <a:solidFill>
                  <a:schemeClr val="tx2"/>
                </a:solidFill>
              </a:rPr>
              <a:t>str</a:t>
            </a:r>
            <a:r>
              <a:rPr lang="en-US" sz="3600" dirty="0" smtClean="0">
                <a:solidFill>
                  <a:schemeClr val="tx2"/>
                </a:solidFill>
              </a:rPr>
              <a:t> = "</a:t>
            </a:r>
            <a:r>
              <a:rPr lang="en-US" sz="3600" dirty="0" err="1" smtClean="0">
                <a:solidFill>
                  <a:schemeClr val="tx2"/>
                </a:solidFill>
              </a:rPr>
              <a:t>Vanya</a:t>
            </a:r>
            <a:r>
              <a:rPr lang="en-US" sz="3600" dirty="0" smtClean="0">
                <a:solidFill>
                  <a:schemeClr val="tx2"/>
                </a:solidFill>
              </a:rPr>
              <a:t>";</a:t>
            </a:r>
          </a:p>
          <a:p>
            <a:pPr marL="342900"/>
            <a:r>
              <a:rPr lang="en-US" sz="3600" dirty="0" smtClean="0">
                <a:solidFill>
                  <a:schemeClr val="tx2"/>
                </a:solidFill>
              </a:rPr>
              <a:t>…</a:t>
            </a:r>
          </a:p>
          <a:p>
            <a:pPr marL="342900"/>
            <a:r>
              <a:rPr lang="en-US" sz="3600" dirty="0" smtClean="0">
                <a:solidFill>
                  <a:schemeClr val="tx2"/>
                </a:solidFill>
              </a:rPr>
              <a:t>print(</a:t>
            </a:r>
            <a:r>
              <a:rPr lang="en-US" sz="3600" dirty="0" err="1" smtClean="0">
                <a:solidFill>
                  <a:schemeClr val="tx2"/>
                </a:solidFill>
              </a:rPr>
              <a:t>str</a:t>
            </a:r>
            <a:r>
              <a:rPr lang="en-US" sz="3600" dirty="0" smtClean="0">
                <a:solidFill>
                  <a:schemeClr val="tx2"/>
                </a:solidFill>
              </a:rPr>
              <a:t>, 31);</a:t>
            </a:r>
          </a:p>
          <a:p>
            <a:pPr marL="342900"/>
            <a:r>
              <a:rPr lang="en-US" sz="3600" dirty="0" smtClean="0">
                <a:solidFill>
                  <a:schemeClr val="tx2"/>
                </a:solidFill>
              </a:rPr>
              <a:t>…</a:t>
            </a:r>
          </a:p>
          <a:p>
            <a:pPr marL="342900"/>
            <a:r>
              <a:rPr lang="en-US" sz="3600" dirty="0" err="1" smtClean="0">
                <a:solidFill>
                  <a:schemeClr val="tx2"/>
                </a:solidFill>
              </a:rPr>
              <a:t>int</a:t>
            </a:r>
            <a:r>
              <a:rPr lang="en-US" sz="3600" dirty="0" smtClean="0">
                <a:solidFill>
                  <a:schemeClr val="tx2"/>
                </a:solidFill>
              </a:rPr>
              <a:t> hb2u = 31 + 1;</a:t>
            </a:r>
          </a:p>
          <a:p>
            <a:pPr marL="342900"/>
            <a:r>
              <a:rPr lang="en-US" sz="3600" dirty="0" smtClean="0">
                <a:solidFill>
                  <a:schemeClr val="tx2"/>
                </a:solidFill>
              </a:rPr>
              <a:t>print(</a:t>
            </a:r>
            <a:r>
              <a:rPr lang="en-US" sz="3600" dirty="0" err="1" smtClean="0">
                <a:solidFill>
                  <a:schemeClr val="tx2"/>
                </a:solidFill>
              </a:rPr>
              <a:t>str</a:t>
            </a:r>
            <a:r>
              <a:rPr lang="en-US" sz="3600" dirty="0" smtClean="0">
                <a:solidFill>
                  <a:schemeClr val="tx2"/>
                </a:solidFill>
              </a:rPr>
              <a:t>, hb2u)</a:t>
            </a:r>
          </a:p>
          <a:p>
            <a:pPr marL="342900" indent="-342900">
              <a:buAutoNum type="arabicPeriod"/>
            </a:pPr>
            <a:endParaRPr lang="ru-RU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1. Определения, описания и вызовы функций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524000"/>
            <a:ext cx="853440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/>
              <a:t>Примеры определения функций:</a:t>
            </a:r>
          </a:p>
          <a:p>
            <a:pPr marL="342900"/>
            <a:r>
              <a:rPr lang="ru-RU" sz="3600" dirty="0" smtClean="0"/>
              <a:t>2</a:t>
            </a:r>
            <a:r>
              <a:rPr lang="en-US" sz="3600" dirty="0" smtClean="0"/>
              <a:t>. </a:t>
            </a:r>
            <a:r>
              <a:rPr lang="ru-RU" sz="3600" dirty="0" smtClean="0"/>
              <a:t>Функция нахождения максимального из двух чисел</a:t>
            </a:r>
            <a:endParaRPr lang="en-US" sz="3600" dirty="0" smtClean="0"/>
          </a:p>
          <a:p>
            <a:pPr marL="342900"/>
            <a:r>
              <a:rPr lang="en-US" sz="3200" dirty="0" smtClean="0">
                <a:solidFill>
                  <a:schemeClr val="tx2"/>
                </a:solidFill>
              </a:rPr>
              <a:t>double max (double a, double b)</a:t>
            </a:r>
          </a:p>
          <a:p>
            <a:pPr marL="342900"/>
            <a:r>
              <a:rPr lang="en-US" sz="3200" dirty="0" smtClean="0">
                <a:solidFill>
                  <a:schemeClr val="tx2"/>
                </a:solidFill>
              </a:rPr>
              <a:t>{return a</a:t>
            </a:r>
            <a:r>
              <a:rPr lang="ru-RU" sz="3200" dirty="0" smtClean="0">
                <a:solidFill>
                  <a:schemeClr val="tx2"/>
                </a:solidFill>
              </a:rPr>
              <a:t> </a:t>
            </a:r>
            <a:r>
              <a:rPr lang="en-US" sz="3200" dirty="0" smtClean="0">
                <a:solidFill>
                  <a:schemeClr val="tx2"/>
                </a:solidFill>
              </a:rPr>
              <a:t>&gt;</a:t>
            </a:r>
            <a:r>
              <a:rPr lang="ru-RU" sz="3200" dirty="0" smtClean="0">
                <a:solidFill>
                  <a:schemeClr val="tx2"/>
                </a:solidFill>
              </a:rPr>
              <a:t> </a:t>
            </a:r>
            <a:r>
              <a:rPr lang="en-US" sz="3200" dirty="0" smtClean="0">
                <a:solidFill>
                  <a:schemeClr val="tx2"/>
                </a:solidFill>
              </a:rPr>
              <a:t>b</a:t>
            </a:r>
            <a:r>
              <a:rPr lang="ru-RU" sz="3200" dirty="0" smtClean="0">
                <a:solidFill>
                  <a:schemeClr val="tx2"/>
                </a:solidFill>
              </a:rPr>
              <a:t> </a:t>
            </a:r>
            <a:r>
              <a:rPr lang="en-US" sz="3200" dirty="0" smtClean="0">
                <a:solidFill>
                  <a:schemeClr val="tx2"/>
                </a:solidFill>
              </a:rPr>
              <a:t>?</a:t>
            </a:r>
            <a:r>
              <a:rPr lang="ru-RU" sz="3200" dirty="0" smtClean="0">
                <a:solidFill>
                  <a:schemeClr val="tx2"/>
                </a:solidFill>
              </a:rPr>
              <a:t> </a:t>
            </a:r>
            <a:r>
              <a:rPr lang="en-US" sz="3200" dirty="0" smtClean="0">
                <a:solidFill>
                  <a:schemeClr val="tx2"/>
                </a:solidFill>
              </a:rPr>
              <a:t>a</a:t>
            </a:r>
            <a:r>
              <a:rPr lang="ru-RU" sz="3200" dirty="0" smtClean="0">
                <a:solidFill>
                  <a:schemeClr val="tx2"/>
                </a:solidFill>
              </a:rPr>
              <a:t> </a:t>
            </a:r>
            <a:r>
              <a:rPr lang="en-US" sz="3200" dirty="0" smtClean="0">
                <a:solidFill>
                  <a:schemeClr val="tx2"/>
                </a:solidFill>
              </a:rPr>
              <a:t>:</a:t>
            </a:r>
            <a:r>
              <a:rPr lang="ru-RU" sz="3200" dirty="0" smtClean="0">
                <a:solidFill>
                  <a:schemeClr val="tx2"/>
                </a:solidFill>
              </a:rPr>
              <a:t> </a:t>
            </a:r>
            <a:r>
              <a:rPr lang="en-US" sz="3200" dirty="0" smtClean="0">
                <a:solidFill>
                  <a:schemeClr val="tx2"/>
                </a:solidFill>
              </a:rPr>
              <a:t>b;}</a:t>
            </a:r>
          </a:p>
          <a:p>
            <a:pPr marL="342900"/>
            <a:r>
              <a:rPr lang="ru-RU" sz="3200" dirty="0" smtClean="0"/>
              <a:t> или</a:t>
            </a:r>
          </a:p>
          <a:p>
            <a:pPr marL="342900"/>
            <a:r>
              <a:rPr lang="en-US" sz="3200" dirty="0" smtClean="0">
                <a:solidFill>
                  <a:schemeClr val="tx2"/>
                </a:solidFill>
              </a:rPr>
              <a:t>double max (double a, double b){</a:t>
            </a:r>
          </a:p>
          <a:p>
            <a:pPr marL="342900"/>
            <a:r>
              <a:rPr lang="en-US" sz="3200" dirty="0" smtClean="0">
                <a:solidFill>
                  <a:schemeClr val="tx2"/>
                </a:solidFill>
              </a:rPr>
              <a:t>	if (a</a:t>
            </a:r>
            <a:r>
              <a:rPr lang="ru-RU" sz="3200" dirty="0" smtClean="0">
                <a:solidFill>
                  <a:schemeClr val="tx2"/>
                </a:solidFill>
              </a:rPr>
              <a:t> </a:t>
            </a:r>
            <a:r>
              <a:rPr lang="en-US" sz="3200" dirty="0" smtClean="0">
                <a:solidFill>
                  <a:schemeClr val="tx2"/>
                </a:solidFill>
              </a:rPr>
              <a:t>&gt;</a:t>
            </a:r>
            <a:r>
              <a:rPr lang="ru-RU" sz="3200" dirty="0" smtClean="0">
                <a:solidFill>
                  <a:schemeClr val="tx2"/>
                </a:solidFill>
              </a:rPr>
              <a:t> </a:t>
            </a:r>
            <a:r>
              <a:rPr lang="en-US" sz="3200" dirty="0" smtClean="0">
                <a:solidFill>
                  <a:schemeClr val="tx2"/>
                </a:solidFill>
              </a:rPr>
              <a:t>b)</a:t>
            </a:r>
            <a:r>
              <a:rPr lang="ru-RU" sz="3200" dirty="0" smtClean="0">
                <a:solidFill>
                  <a:schemeClr val="tx2"/>
                </a:solidFill>
              </a:rPr>
              <a:t> </a:t>
            </a:r>
            <a:r>
              <a:rPr lang="en-US" sz="3200" dirty="0" smtClean="0">
                <a:solidFill>
                  <a:schemeClr val="tx2"/>
                </a:solidFill>
              </a:rPr>
              <a:t>return a;</a:t>
            </a:r>
          </a:p>
          <a:p>
            <a:pPr marL="342900"/>
            <a:r>
              <a:rPr lang="en-US" sz="3200" dirty="0" smtClean="0">
                <a:solidFill>
                  <a:schemeClr val="tx2"/>
                </a:solidFill>
              </a:rPr>
              <a:t>	else return b; // else </a:t>
            </a:r>
            <a:r>
              <a:rPr lang="ru-RU" sz="3200" dirty="0" smtClean="0">
                <a:solidFill>
                  <a:schemeClr val="tx2"/>
                </a:solidFill>
              </a:rPr>
              <a:t>можно опустить</a:t>
            </a:r>
            <a:endParaRPr lang="en-US" sz="3200" dirty="0" smtClean="0">
              <a:solidFill>
                <a:schemeClr val="tx2"/>
              </a:solidFill>
            </a:endParaRPr>
          </a:p>
          <a:p>
            <a:pPr marL="342900"/>
            <a:r>
              <a:rPr lang="en-US" sz="3200" dirty="0" smtClean="0">
                <a:solidFill>
                  <a:schemeClr val="tx2"/>
                </a:solidFill>
              </a:rPr>
              <a:t>}</a:t>
            </a:r>
            <a:endParaRPr lang="ru-RU" sz="3200" dirty="0" smtClean="0"/>
          </a:p>
          <a:p>
            <a:pPr marL="342900" indent="-342900">
              <a:buAutoNum type="arabicPeriod"/>
            </a:pPr>
            <a:endParaRPr lang="ru-RU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1. Определения, описания и вызовы функций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524000"/>
            <a:ext cx="853440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/>
              <a:t>Пример</a:t>
            </a:r>
            <a:r>
              <a:rPr lang="en-US" sz="3600" dirty="0" smtClean="0"/>
              <a:t> </a:t>
            </a:r>
            <a:r>
              <a:rPr lang="ru-RU" sz="3600" dirty="0" smtClean="0"/>
              <a:t>вызова этой функции:</a:t>
            </a:r>
          </a:p>
          <a:p>
            <a:pPr marL="342900"/>
            <a:endParaRPr lang="en-US" sz="3200" dirty="0" smtClean="0">
              <a:solidFill>
                <a:schemeClr val="tx2"/>
              </a:solidFill>
            </a:endParaRPr>
          </a:p>
          <a:p>
            <a:pPr marL="342900"/>
            <a:r>
              <a:rPr lang="en-US" sz="3200" dirty="0" smtClean="0">
                <a:solidFill>
                  <a:schemeClr val="tx2"/>
                </a:solidFill>
              </a:rPr>
              <a:t>//</a:t>
            </a:r>
            <a:r>
              <a:rPr lang="ru-RU" sz="3200" dirty="0" smtClean="0">
                <a:solidFill>
                  <a:schemeClr val="tx2"/>
                </a:solidFill>
              </a:rPr>
              <a:t>максимум из двух чисел</a:t>
            </a:r>
            <a:endParaRPr lang="en-US" sz="3200" dirty="0" smtClean="0">
              <a:solidFill>
                <a:schemeClr val="tx2"/>
              </a:solidFill>
            </a:endParaRPr>
          </a:p>
          <a:p>
            <a:pPr marL="342900"/>
            <a:r>
              <a:rPr lang="en-US" sz="3200" dirty="0" smtClean="0">
                <a:solidFill>
                  <a:schemeClr val="tx2"/>
                </a:solidFill>
              </a:rPr>
              <a:t>double </a:t>
            </a:r>
            <a:r>
              <a:rPr lang="en-US" sz="3200" dirty="0" err="1" smtClean="0">
                <a:solidFill>
                  <a:schemeClr val="tx2"/>
                </a:solidFill>
              </a:rPr>
              <a:t>maxValue</a:t>
            </a:r>
            <a:r>
              <a:rPr lang="en-US" sz="3200" dirty="0" smtClean="0">
                <a:solidFill>
                  <a:schemeClr val="tx2"/>
                </a:solidFill>
              </a:rPr>
              <a:t> = max (</a:t>
            </a:r>
            <a:r>
              <a:rPr lang="en-US" sz="3200" dirty="0" err="1" smtClean="0">
                <a:solidFill>
                  <a:schemeClr val="tx2"/>
                </a:solidFill>
              </a:rPr>
              <a:t>i</a:t>
            </a:r>
            <a:r>
              <a:rPr lang="en-US" sz="3200" dirty="0" smtClean="0">
                <a:solidFill>
                  <a:schemeClr val="tx2"/>
                </a:solidFill>
              </a:rPr>
              <a:t>, j);</a:t>
            </a:r>
            <a:endParaRPr lang="ru-RU" sz="3200" dirty="0" smtClean="0">
              <a:solidFill>
                <a:schemeClr val="tx2"/>
              </a:solidFill>
            </a:endParaRPr>
          </a:p>
          <a:p>
            <a:pPr marL="342900"/>
            <a:endParaRPr lang="en-US" sz="3200" dirty="0" smtClean="0">
              <a:solidFill>
                <a:schemeClr val="tx2"/>
              </a:solidFill>
            </a:endParaRPr>
          </a:p>
          <a:p>
            <a:pPr marL="342900"/>
            <a:r>
              <a:rPr lang="en-US" sz="3200" dirty="0" smtClean="0">
                <a:solidFill>
                  <a:schemeClr val="tx2"/>
                </a:solidFill>
              </a:rPr>
              <a:t>double maxValue3 = max(</a:t>
            </a:r>
            <a:r>
              <a:rPr lang="en-US" sz="3200" dirty="0" err="1" smtClean="0">
                <a:solidFill>
                  <a:schemeClr val="tx2"/>
                </a:solidFill>
              </a:rPr>
              <a:t>i</a:t>
            </a:r>
            <a:r>
              <a:rPr lang="en-US" sz="3200" dirty="0" smtClean="0">
                <a:solidFill>
                  <a:schemeClr val="tx2"/>
                </a:solidFill>
              </a:rPr>
              <a:t>, max(j, k));</a:t>
            </a:r>
            <a:r>
              <a:rPr lang="ru-RU" sz="3200" dirty="0" smtClean="0">
                <a:solidFill>
                  <a:schemeClr val="tx2"/>
                </a:solidFill>
              </a:rPr>
              <a:t> </a:t>
            </a:r>
            <a:r>
              <a:rPr lang="en-US" sz="3200" dirty="0" smtClean="0">
                <a:solidFill>
                  <a:schemeClr val="tx2"/>
                </a:solidFill>
              </a:rPr>
              <a:t>// </a:t>
            </a:r>
            <a:r>
              <a:rPr lang="ru-RU" sz="3200" dirty="0" smtClean="0">
                <a:solidFill>
                  <a:schemeClr val="tx2"/>
                </a:solidFill>
              </a:rPr>
              <a:t>из 3</a:t>
            </a:r>
            <a:endParaRPr lang="en-US" sz="3200" dirty="0" smtClean="0">
              <a:solidFill>
                <a:schemeClr val="tx2"/>
              </a:solidFill>
            </a:endParaRPr>
          </a:p>
          <a:p>
            <a:pPr marL="342900"/>
            <a:endParaRPr lang="ru-RU" sz="3200" dirty="0" smtClean="0">
              <a:solidFill>
                <a:schemeClr val="tx2"/>
              </a:solidFill>
            </a:endParaRPr>
          </a:p>
          <a:p>
            <a:pPr marL="342900"/>
            <a:r>
              <a:rPr lang="en-US" sz="3200" dirty="0" smtClean="0">
                <a:solidFill>
                  <a:schemeClr val="tx2"/>
                </a:solidFill>
              </a:rPr>
              <a:t>// </a:t>
            </a:r>
            <a:r>
              <a:rPr lang="ru-RU" sz="3200" dirty="0" smtClean="0">
                <a:solidFill>
                  <a:schemeClr val="tx2"/>
                </a:solidFill>
              </a:rPr>
              <a:t>максимум из четырёх чисел</a:t>
            </a:r>
          </a:p>
          <a:p>
            <a:pPr marL="342900"/>
            <a:r>
              <a:rPr lang="en-US" sz="3200" dirty="0" smtClean="0">
                <a:solidFill>
                  <a:schemeClr val="tx2"/>
                </a:solidFill>
              </a:rPr>
              <a:t>double</a:t>
            </a:r>
            <a:r>
              <a:rPr lang="ru-RU" sz="3200" dirty="0" smtClean="0">
                <a:solidFill>
                  <a:schemeClr val="tx2"/>
                </a:solidFill>
              </a:rPr>
              <a:t> </a:t>
            </a:r>
            <a:r>
              <a:rPr lang="en-US" sz="3200" dirty="0" smtClean="0">
                <a:solidFill>
                  <a:schemeClr val="tx2"/>
                </a:solidFill>
              </a:rPr>
              <a:t>maxValue4 = max(max(</a:t>
            </a:r>
            <a:r>
              <a:rPr lang="en-US" sz="3200" dirty="0" err="1" smtClean="0">
                <a:solidFill>
                  <a:schemeClr val="tx2"/>
                </a:solidFill>
              </a:rPr>
              <a:t>i</a:t>
            </a:r>
            <a:r>
              <a:rPr lang="en-US" sz="3200" dirty="0" smtClean="0">
                <a:solidFill>
                  <a:schemeClr val="tx2"/>
                </a:solidFill>
              </a:rPr>
              <a:t>, j), max(k, l)); 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1. Определения, описания и вызовы функций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524000"/>
            <a:ext cx="85344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/>
              <a:t>Примеры определения функций:</a:t>
            </a:r>
          </a:p>
          <a:p>
            <a:pPr marL="342900"/>
            <a:r>
              <a:rPr lang="ru-RU" sz="3600" dirty="0" smtClean="0"/>
              <a:t>3</a:t>
            </a:r>
            <a:r>
              <a:rPr lang="en-US" sz="3600" dirty="0" smtClean="0"/>
              <a:t>. </a:t>
            </a:r>
            <a:r>
              <a:rPr lang="ru-RU" sz="3600" dirty="0" smtClean="0"/>
              <a:t>Функция без параметров</a:t>
            </a:r>
            <a:endParaRPr lang="en-US" sz="3600" dirty="0" smtClean="0"/>
          </a:p>
          <a:p>
            <a:pPr marL="342900"/>
            <a:r>
              <a:rPr lang="en-US" sz="2800" dirty="0" smtClean="0">
                <a:solidFill>
                  <a:schemeClr val="tx2"/>
                </a:solidFill>
              </a:rPr>
              <a:t>void starRow20 (void){</a:t>
            </a:r>
          </a:p>
          <a:p>
            <a:pPr marL="342900"/>
            <a:r>
              <a:rPr lang="en-US" sz="2800" dirty="0" smtClean="0">
                <a:solidFill>
                  <a:schemeClr val="tx2"/>
                </a:solidFill>
              </a:rPr>
              <a:t>	for(</a:t>
            </a:r>
            <a:r>
              <a:rPr lang="en-US" sz="2800" dirty="0" err="1" smtClean="0">
                <a:solidFill>
                  <a:schemeClr val="tx2"/>
                </a:solidFill>
              </a:rPr>
              <a:t>int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</a:rPr>
              <a:t>i</a:t>
            </a:r>
            <a:r>
              <a:rPr lang="en-US" sz="2800" dirty="0" smtClean="0">
                <a:solidFill>
                  <a:schemeClr val="tx2"/>
                </a:solidFill>
              </a:rPr>
              <a:t> = 0; </a:t>
            </a:r>
            <a:r>
              <a:rPr lang="en-US" sz="2800" dirty="0" err="1" smtClean="0">
                <a:solidFill>
                  <a:schemeClr val="tx2"/>
                </a:solidFill>
              </a:rPr>
              <a:t>i</a:t>
            </a:r>
            <a:r>
              <a:rPr lang="en-US" sz="2800" dirty="0" smtClean="0">
                <a:solidFill>
                  <a:schemeClr val="tx2"/>
                </a:solidFill>
              </a:rPr>
              <a:t> &lt; 20; </a:t>
            </a:r>
            <a:r>
              <a:rPr lang="en-US" sz="2800" dirty="0" err="1" smtClean="0">
                <a:solidFill>
                  <a:schemeClr val="tx2"/>
                </a:solidFill>
              </a:rPr>
              <a:t>i</a:t>
            </a:r>
            <a:r>
              <a:rPr lang="en-US" sz="2800" dirty="0" smtClean="0">
                <a:solidFill>
                  <a:schemeClr val="tx2"/>
                </a:solidFill>
              </a:rPr>
              <a:t>++){</a:t>
            </a:r>
          </a:p>
          <a:p>
            <a:pPr marL="342900"/>
            <a:r>
              <a:rPr lang="en-US" sz="2800" dirty="0" smtClean="0">
                <a:solidFill>
                  <a:schemeClr val="tx2"/>
                </a:solidFill>
              </a:rPr>
              <a:t>		</a:t>
            </a:r>
            <a:r>
              <a:rPr lang="en-US" sz="2800" dirty="0" err="1" smtClean="0">
                <a:solidFill>
                  <a:schemeClr val="tx2"/>
                </a:solidFill>
              </a:rPr>
              <a:t>cout</a:t>
            </a:r>
            <a:r>
              <a:rPr lang="en-US" sz="2800" dirty="0" smtClean="0">
                <a:solidFill>
                  <a:schemeClr val="tx2"/>
                </a:solidFill>
              </a:rPr>
              <a:t> &lt;&lt; '*';</a:t>
            </a:r>
          </a:p>
          <a:p>
            <a:pPr marL="342900"/>
            <a:r>
              <a:rPr lang="en-US" sz="2800" dirty="0" smtClean="0">
                <a:solidFill>
                  <a:schemeClr val="tx2"/>
                </a:solidFill>
              </a:rPr>
              <a:t>	}</a:t>
            </a:r>
          </a:p>
          <a:p>
            <a:pPr marL="342900"/>
            <a:r>
              <a:rPr lang="en-US" sz="2800" dirty="0" smtClean="0">
                <a:solidFill>
                  <a:schemeClr val="tx2"/>
                </a:solidFill>
              </a:rPr>
              <a:t>}</a:t>
            </a:r>
          </a:p>
          <a:p>
            <a:pPr marL="342900"/>
            <a:r>
              <a:rPr lang="ru-RU" sz="2800" dirty="0" smtClean="0">
                <a:solidFill>
                  <a:schemeClr val="tx2"/>
                </a:solidFill>
              </a:rPr>
              <a:t>Список параметров мог быть пустым. Отсутствие параметров эквивалентно </a:t>
            </a:r>
            <a:r>
              <a:rPr lang="en-US" sz="2800" dirty="0" smtClean="0">
                <a:solidFill>
                  <a:schemeClr val="tx2"/>
                </a:solidFill>
              </a:rPr>
              <a:t>void.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</TotalTime>
  <Words>1907</Words>
  <Application>Microsoft Office PowerPoint</Application>
  <PresentationFormat>Экран (4:3)</PresentationFormat>
  <Paragraphs>302</Paragraphs>
  <Slides>34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35" baseType="lpstr">
      <vt:lpstr>Office Theme</vt:lpstr>
      <vt:lpstr>Семинар 4. Определения, описания и вызовы функций; рекурсивные функции; inline-функции; перегрузка функций; функции с переменным количеством параметров</vt:lpstr>
      <vt:lpstr>1. Определения, описания и вызовы функций</vt:lpstr>
      <vt:lpstr>1. Определения, описания и вызовы функций</vt:lpstr>
      <vt:lpstr>1. Определения, описания и вызовы функций</vt:lpstr>
      <vt:lpstr>1. Определения, описания и вызовы функций</vt:lpstr>
      <vt:lpstr>1. Определения, описания и вызовы функций</vt:lpstr>
      <vt:lpstr>1. Определения, описания и вызовы функций</vt:lpstr>
      <vt:lpstr>1. Определения, описания и вызовы функций</vt:lpstr>
      <vt:lpstr>1. Определения, описания и вызовы функций</vt:lpstr>
      <vt:lpstr>1. Определения, описания и вызовы функций</vt:lpstr>
      <vt:lpstr>1. Определения, описания и вызовы функций</vt:lpstr>
      <vt:lpstr>1. Определения, описания и вызовы функций</vt:lpstr>
      <vt:lpstr>1. Определения, описания и вызовы функций</vt:lpstr>
      <vt:lpstr>1. Определения, описания и вызовы функций</vt:lpstr>
      <vt:lpstr>1. Определения, описания и вызовы функций</vt:lpstr>
      <vt:lpstr>1. Определения, описания и вызовы функций</vt:lpstr>
      <vt:lpstr>2. Рекурсивные функции</vt:lpstr>
      <vt:lpstr>2. Рекурсивные функции</vt:lpstr>
      <vt:lpstr>2. Рекурсивные функции</vt:lpstr>
      <vt:lpstr>2. Рекурсивные функции</vt:lpstr>
      <vt:lpstr>3. inline-функции</vt:lpstr>
      <vt:lpstr>3. inline-функции</vt:lpstr>
      <vt:lpstr>3. inline-функции</vt:lpstr>
      <vt:lpstr>4. Перегрузка функций</vt:lpstr>
      <vt:lpstr>4. Перегрузка функций</vt:lpstr>
      <vt:lpstr>5. Функции с переменным количеством параметров</vt:lpstr>
      <vt:lpstr>5. Функции с переменным количеством параметров</vt:lpstr>
      <vt:lpstr>5. Функции с переменным количеством параметров</vt:lpstr>
      <vt:lpstr>5. Функции с переменным количеством параметров</vt:lpstr>
      <vt:lpstr>5. Функции с переменным количеством параметров</vt:lpstr>
      <vt:lpstr>5. Функции с переменным количеством параметров</vt:lpstr>
      <vt:lpstr>5. Функции с переменным количеством параметров</vt:lpstr>
      <vt:lpstr>5. Функции с переменным количеством параметров</vt:lpstr>
      <vt:lpstr>5. Функции с переменным количеством параметров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Получение данных люксметра CEM DT-1309 в LabVIEW</dc:title>
  <dc:creator>Admin</dc:creator>
  <cp:lastModifiedBy>Дженгиз</cp:lastModifiedBy>
  <cp:revision>208</cp:revision>
  <dcterms:created xsi:type="dcterms:W3CDTF">2014-12-15T08:53:20Z</dcterms:created>
  <dcterms:modified xsi:type="dcterms:W3CDTF">2015-03-24T13:08:29Z</dcterms:modified>
</cp:coreProperties>
</file>