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95" r:id="rId4"/>
    <p:sldId id="296" r:id="rId5"/>
    <p:sldId id="297" r:id="rId6"/>
    <p:sldId id="298" r:id="rId7"/>
    <p:sldId id="299" r:id="rId8"/>
    <p:sldId id="301" r:id="rId9"/>
    <p:sldId id="300" r:id="rId10"/>
    <p:sldId id="302" r:id="rId11"/>
    <p:sldId id="303" r:id="rId12"/>
    <p:sldId id="294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74" autoAdjust="0"/>
    <p:restoredTop sz="94660"/>
  </p:normalViewPr>
  <p:slideViewPr>
    <p:cSldViewPr>
      <p:cViewPr>
        <p:scale>
          <a:sx n="89" d="100"/>
          <a:sy n="89" d="100"/>
        </p:scale>
        <p:origin x="-4194" y="-15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4.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Указатели на функции, передача параметров по указателю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ссылке,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функции и массивы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Функции и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44780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№1. Функции для работы с массивами (инициализация и вывод).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maxVect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*x, </a:t>
            </a:r>
            <a:r>
              <a:rPr lang="en-US" dirty="0" err="1" smtClean="0"/>
              <a:t>int</a:t>
            </a:r>
            <a:r>
              <a:rPr lang="en-US" dirty="0" smtClean="0"/>
              <a:t> *y, </a:t>
            </a:r>
            <a:r>
              <a:rPr lang="en-US" dirty="0" err="1" smtClean="0"/>
              <a:t>int</a:t>
            </a:r>
            <a:r>
              <a:rPr lang="en-US" dirty="0" smtClean="0"/>
              <a:t> *z){</a:t>
            </a:r>
          </a:p>
          <a:p>
            <a:pPr lvl="1"/>
            <a:r>
              <a:rPr lang="nn-NO" dirty="0" smtClean="0"/>
              <a:t>for(int i = 0; i &lt; n; i++)</a:t>
            </a:r>
          </a:p>
          <a:p>
            <a:pPr lvl="1"/>
            <a:r>
              <a:rPr lang="ru-RU" dirty="0" smtClean="0"/>
              <a:t>	</a:t>
            </a:r>
            <a:r>
              <a:rPr lang="pl-PL" dirty="0" smtClean="0"/>
              <a:t>z[i</a:t>
            </a:r>
            <a:r>
              <a:rPr lang="pl-PL" dirty="0" smtClean="0"/>
              <a:t>] = x[i] &gt; y[i] ? x[i] : y[i];</a:t>
            </a:r>
          </a:p>
          <a:p>
            <a:r>
              <a:rPr lang="ru-RU" dirty="0" smtClean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printVect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*x){</a:t>
            </a:r>
          </a:p>
          <a:p>
            <a:pPr lvl="1"/>
            <a:r>
              <a:rPr lang="nn-NO" dirty="0" smtClean="0"/>
              <a:t>for(int i = 0; i &lt; n; i++)</a:t>
            </a:r>
          </a:p>
          <a:p>
            <a:pPr lvl="1"/>
            <a:r>
              <a:rPr lang="ru-RU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smtClean="0"/>
              <a:t>&lt;&lt; x[</a:t>
            </a:r>
            <a:r>
              <a:rPr lang="en-US" dirty="0" err="1" smtClean="0"/>
              <a:t>i</a:t>
            </a:r>
            <a:r>
              <a:rPr lang="en-US" dirty="0" smtClean="0"/>
              <a:t>] &lt;&lt; " ";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ru-RU" dirty="0" smtClean="0"/>
              <a:t>}</a:t>
            </a:r>
          </a:p>
          <a:p>
            <a:endParaRPr lang="ru-RU" dirty="0" smtClean="0"/>
          </a:p>
          <a:p>
            <a:r>
              <a:rPr lang="en-US" dirty="0" smtClean="0"/>
              <a:t>void main()</a:t>
            </a:r>
          </a:p>
          <a:p>
            <a:r>
              <a:rPr lang="ru-RU" dirty="0" smtClean="0"/>
              <a:t>{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a[] = {1, 2, 3, 4, 5, 6, 7};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b[] = {8, 7, 6, 5, 4, 3, 2};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c[7];</a:t>
            </a:r>
          </a:p>
          <a:p>
            <a:pPr lvl="1"/>
            <a:r>
              <a:rPr lang="en-US" dirty="0" err="1" smtClean="0"/>
              <a:t>maxVect</a:t>
            </a:r>
            <a:r>
              <a:rPr lang="en-US" dirty="0" smtClean="0"/>
              <a:t>(7, a, b, c);</a:t>
            </a:r>
          </a:p>
          <a:p>
            <a:pPr lvl="1"/>
            <a:r>
              <a:rPr lang="en-US" dirty="0" err="1" smtClean="0"/>
              <a:t>printVect</a:t>
            </a:r>
            <a:r>
              <a:rPr lang="en-US" dirty="0" smtClean="0"/>
              <a:t>(7, c);</a:t>
            </a:r>
          </a:p>
          <a:p>
            <a:r>
              <a:rPr lang="ru-RU" dirty="0" smtClean="0"/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Функции и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№</a:t>
            </a:r>
            <a:r>
              <a:rPr lang="en-US" dirty="0" smtClean="0"/>
              <a:t>2</a:t>
            </a:r>
            <a:r>
              <a:rPr lang="ru-RU" dirty="0" smtClean="0"/>
              <a:t>. Функци</a:t>
            </a:r>
            <a:r>
              <a:rPr lang="ru-RU" dirty="0" smtClean="0"/>
              <a:t>я</a:t>
            </a:r>
            <a:r>
              <a:rPr lang="ru-RU" dirty="0" smtClean="0"/>
              <a:t> для подсчёта длины строки.</a:t>
            </a:r>
          </a:p>
          <a:p>
            <a:endParaRPr lang="ru-RU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(char </a:t>
            </a:r>
            <a:r>
              <a:rPr lang="en-US" dirty="0" err="1" smtClean="0"/>
              <a:t>str</a:t>
            </a:r>
            <a:r>
              <a:rPr lang="en-US" dirty="0" smtClean="0"/>
              <a:t>[]){</a:t>
            </a:r>
          </a:p>
          <a:p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l = 0;</a:t>
            </a:r>
          </a:p>
          <a:p>
            <a:r>
              <a:rPr lang="ru-RU" dirty="0" smtClean="0"/>
              <a:t>	</a:t>
            </a:r>
            <a:r>
              <a:rPr lang="en-US" dirty="0" smtClean="0"/>
              <a:t>while(</a:t>
            </a:r>
            <a:r>
              <a:rPr lang="en-US" dirty="0" err="1" smtClean="0"/>
              <a:t>str</a:t>
            </a:r>
            <a:r>
              <a:rPr lang="en-US" dirty="0" smtClean="0"/>
              <a:t>[l</a:t>
            </a:r>
            <a:r>
              <a:rPr lang="en-US" dirty="0" smtClean="0"/>
              <a:t>++]) 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smtClean="0"/>
              <a:t>return </a:t>
            </a:r>
            <a:r>
              <a:rPr lang="en-US" dirty="0" smtClean="0"/>
              <a:t>l - 1;</a:t>
            </a:r>
          </a:p>
          <a:p>
            <a:r>
              <a:rPr lang="ru-RU" dirty="0" smtClean="0"/>
              <a:t>}</a:t>
            </a:r>
          </a:p>
          <a:p>
            <a:endParaRPr lang="ru-RU" dirty="0" smtClean="0"/>
          </a:p>
          <a:p>
            <a:r>
              <a:rPr lang="en-US" dirty="0" smtClean="0"/>
              <a:t>void main()</a:t>
            </a: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stroka</a:t>
            </a:r>
            <a:r>
              <a:rPr lang="en-US" dirty="0" smtClean="0"/>
              <a:t>[] = "Bauman Moscow State Technical University";</a:t>
            </a:r>
          </a:p>
          <a:p>
            <a:r>
              <a:rPr lang="ru-RU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smtClean="0"/>
              <a:t>&lt;&lt; "Length = " &lt;&lt;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stroka</a:t>
            </a:r>
            <a:r>
              <a:rPr lang="en-US" dirty="0" smtClean="0"/>
              <a:t>);</a:t>
            </a:r>
          </a:p>
          <a:p>
            <a:r>
              <a:rPr lang="ru-RU" dirty="0" smtClean="0"/>
              <a:t>}</a:t>
            </a:r>
          </a:p>
          <a:p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Задания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400" dirty="0" smtClean="0"/>
              <a:t>Задания.</a:t>
            </a:r>
          </a:p>
          <a:p>
            <a:pPr marL="857250" indent="-514350">
              <a:buAutoNum type="arabicPeriod"/>
            </a:pPr>
            <a:r>
              <a:rPr lang="ru-RU" sz="2400" dirty="0" smtClean="0"/>
              <a:t>Дополнить пример №2 раздела «Указатели на функции» другими операциями (умножения, получения остатка и т.п.), выводить сообщение при вводе неверной операции.</a:t>
            </a:r>
          </a:p>
          <a:p>
            <a:pPr marL="857250" indent="-514350">
              <a:buAutoNum type="arabicPeriod"/>
            </a:pPr>
            <a:r>
              <a:rPr lang="ru-RU" sz="2400" dirty="0" smtClean="0"/>
              <a:t>Создать функцию для записи в элементы одномерного массива их индексов (</a:t>
            </a:r>
            <a:r>
              <a:rPr lang="en-US" sz="2400" dirty="0" smtClean="0"/>
              <a:t>x[0] == 0, x[1] == 1 </a:t>
            </a:r>
            <a:r>
              <a:rPr lang="ru-RU" sz="2400" dirty="0" smtClean="0"/>
              <a:t>и т.д.).</a:t>
            </a:r>
          </a:p>
          <a:p>
            <a:pPr marL="857250" indent="-514350">
              <a:buAutoNum type="arabicPeriod"/>
            </a:pPr>
            <a:r>
              <a:rPr lang="ru-RU" sz="2400" dirty="0" smtClean="0"/>
              <a:t>Создать функцию для записи в элементы одномерного массива чисел от </a:t>
            </a:r>
            <a:r>
              <a:rPr lang="en-US" sz="2400" dirty="0" smtClean="0"/>
              <a:t>N </a:t>
            </a:r>
            <a:r>
              <a:rPr lang="ru-RU" sz="2400" dirty="0" smtClean="0"/>
              <a:t>до</a:t>
            </a:r>
            <a:r>
              <a:rPr lang="en-US" sz="2400" dirty="0" smtClean="0"/>
              <a:t> 1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где </a:t>
            </a:r>
            <a:r>
              <a:rPr lang="en-US" sz="2400" dirty="0" smtClean="0"/>
              <a:t>N – </a:t>
            </a:r>
            <a:r>
              <a:rPr lang="ru-RU" sz="2400" dirty="0" smtClean="0"/>
              <a:t>размерность массива. (</a:t>
            </a:r>
            <a:r>
              <a:rPr lang="en-US" sz="2400" dirty="0" smtClean="0"/>
              <a:t>x[0] == N, x[1] ==</a:t>
            </a:r>
            <a:r>
              <a:rPr lang="ru-RU" sz="2400" dirty="0" smtClean="0"/>
              <a:t> </a:t>
            </a:r>
            <a:r>
              <a:rPr lang="en-US" sz="2400" dirty="0" smtClean="0"/>
              <a:t>N-1 </a:t>
            </a:r>
            <a:r>
              <a:rPr lang="ru-RU" sz="2400" dirty="0" smtClean="0"/>
              <a:t>и т.д.)</a:t>
            </a:r>
          </a:p>
          <a:p>
            <a:pPr marL="857250" indent="-514350">
              <a:buAutoNum type="arabicPeriod"/>
            </a:pPr>
            <a:r>
              <a:rPr lang="ru-RU" sz="2400" dirty="0" smtClean="0"/>
              <a:t>Создать функцию для сдвига элементов массива таким образом, чтобы в</a:t>
            </a:r>
            <a:r>
              <a:rPr lang="en-US" sz="2400" dirty="0" smtClean="0"/>
              <a:t> x[</a:t>
            </a:r>
            <a:r>
              <a:rPr lang="en-US" sz="2400" dirty="0" smtClean="0"/>
              <a:t>0</a:t>
            </a:r>
            <a:r>
              <a:rPr lang="en-US" sz="2400" dirty="0" smtClean="0"/>
              <a:t>]</a:t>
            </a:r>
            <a:r>
              <a:rPr lang="ru-RU" sz="2400" dirty="0" smtClean="0"/>
              <a:t> оказалось значение </a:t>
            </a:r>
            <a:r>
              <a:rPr lang="en-US" sz="2400" dirty="0" smtClean="0"/>
              <a:t>x[1], </a:t>
            </a:r>
            <a:r>
              <a:rPr lang="ru-RU" sz="2400" dirty="0" smtClean="0"/>
              <a:t>в </a:t>
            </a:r>
            <a:r>
              <a:rPr lang="en-US" sz="2400" dirty="0" smtClean="0"/>
              <a:t>x[1] </a:t>
            </a:r>
            <a:r>
              <a:rPr lang="ru-RU" sz="2400" dirty="0" smtClean="0"/>
              <a:t>– значение </a:t>
            </a:r>
            <a:r>
              <a:rPr lang="en-US" sz="2400" dirty="0" smtClean="0"/>
              <a:t>x[2],</a:t>
            </a:r>
            <a:r>
              <a:rPr lang="ru-RU" sz="2400" dirty="0" smtClean="0"/>
              <a:t> … , в </a:t>
            </a:r>
            <a:r>
              <a:rPr lang="en-US" sz="2400" dirty="0" smtClean="0"/>
              <a:t>x[N-1] </a:t>
            </a:r>
            <a:r>
              <a:rPr lang="ru-RU" sz="2400" dirty="0" smtClean="0"/>
              <a:t>значение </a:t>
            </a:r>
            <a:r>
              <a:rPr lang="en-US" sz="2400" dirty="0" smtClean="0"/>
              <a:t>x[0].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</a:t>
            </a:r>
            <a:r>
              <a:rPr lang="ru-RU" dirty="0" smtClean="0">
                <a:solidFill>
                  <a:schemeClr val="tx2"/>
                </a:solidFill>
              </a:rPr>
              <a:t>Указатели на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 использовании имени функции без скобок </a:t>
            </a:r>
            <a:r>
              <a:rPr lang="ru-RU" sz="3600" dirty="0" smtClean="0"/>
              <a:t>и параметров имя функции выступает в качестве указателя на функцию, его значением служит адрес размещения кода функции в памяти. Это значение может быть присвоено другому указателю.</a:t>
            </a:r>
            <a:endParaRPr lang="ru-RU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</a:t>
            </a:r>
            <a:r>
              <a:rPr lang="ru-RU" dirty="0" smtClean="0">
                <a:solidFill>
                  <a:schemeClr val="tx2"/>
                </a:solidFill>
              </a:rPr>
              <a:t>Указатели на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Указатель на функцию </a:t>
            </a:r>
            <a:r>
              <a:rPr lang="ru-RU" sz="3600" dirty="0" smtClean="0"/>
              <a:t>определяется следующим образом:</a:t>
            </a:r>
          </a:p>
          <a:p>
            <a:pPr marL="342900"/>
            <a:r>
              <a:rPr lang="ru-RU" sz="3600" dirty="0" smtClean="0"/>
              <a:t>тип (*</a:t>
            </a:r>
            <a:r>
              <a:rPr lang="ru-RU" sz="3600" dirty="0" err="1" smtClean="0"/>
              <a:t>имя_указателя</a:t>
            </a:r>
            <a:r>
              <a:rPr lang="ru-RU" sz="3600" dirty="0" smtClean="0"/>
              <a:t>)(</a:t>
            </a:r>
            <a:r>
              <a:rPr lang="ru-RU" sz="3600" dirty="0" err="1" smtClean="0"/>
              <a:t>специф_парам</a:t>
            </a:r>
            <a:r>
              <a:rPr lang="ru-RU" sz="3600" dirty="0" smtClean="0"/>
              <a:t>)</a:t>
            </a:r>
            <a:r>
              <a:rPr lang="en-US" sz="3600" dirty="0" smtClean="0"/>
              <a:t>;</a:t>
            </a:r>
            <a:endParaRPr lang="ru-RU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</a:t>
            </a:r>
            <a:r>
              <a:rPr lang="ru-RU" dirty="0" smtClean="0">
                <a:solidFill>
                  <a:schemeClr val="tx2"/>
                </a:solidFill>
              </a:rPr>
              <a:t>Указатели на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000" dirty="0" smtClean="0"/>
              <a:t>Пример №1.</a:t>
            </a:r>
            <a:endParaRPr lang="en-US" sz="2000" dirty="0" smtClean="0"/>
          </a:p>
          <a:p>
            <a:pPr marL="342900"/>
            <a:endParaRPr lang="ru-RU" sz="2000" dirty="0" smtClean="0"/>
          </a:p>
          <a:p>
            <a:r>
              <a:rPr lang="en-US" sz="2000" dirty="0" smtClean="0">
                <a:solidFill>
                  <a:schemeClr val="tx2"/>
                </a:solidFill>
              </a:rPr>
              <a:t>#include &lt;</a:t>
            </a:r>
            <a:r>
              <a:rPr lang="en-US" sz="2000" dirty="0" err="1" smtClean="0">
                <a:solidFill>
                  <a:schemeClr val="tx2"/>
                </a:solidFill>
              </a:rPr>
              <a:t>iostream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using namespace std;</a:t>
            </a:r>
          </a:p>
          <a:p>
            <a:endParaRPr lang="ru-RU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void f1(){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&lt;&lt;"Call f1"&lt;&lt;</a:t>
            </a:r>
            <a:r>
              <a:rPr 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sz="2000" dirty="0" smtClean="0">
                <a:solidFill>
                  <a:schemeClr val="tx2"/>
                </a:solidFill>
              </a:rPr>
              <a:t>;}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void f2(){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&lt;&lt;"Call f2"&lt;&lt;</a:t>
            </a:r>
            <a:r>
              <a:rPr 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sz="2000" dirty="0" smtClean="0">
                <a:solidFill>
                  <a:schemeClr val="tx2"/>
                </a:solidFill>
              </a:rPr>
              <a:t>;}</a:t>
            </a:r>
          </a:p>
          <a:p>
            <a:endParaRPr lang="ru-RU" sz="2000" dirty="0" smtClean="0">
              <a:solidFill>
                <a:schemeClr val="tx2"/>
              </a:solidFill>
            </a:endParaRPr>
          </a:p>
          <a:p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_</a:t>
            </a:r>
            <a:r>
              <a:rPr lang="en-US" sz="2000" dirty="0" err="1" smtClean="0">
                <a:solidFill>
                  <a:schemeClr val="tx2"/>
                </a:solidFill>
              </a:rPr>
              <a:t>tmain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argc</a:t>
            </a:r>
            <a:r>
              <a:rPr lang="en-US" sz="2000" dirty="0" smtClean="0">
                <a:solidFill>
                  <a:schemeClr val="tx2"/>
                </a:solidFill>
              </a:rPr>
              <a:t>, _TCHAR* </a:t>
            </a:r>
            <a:r>
              <a:rPr lang="en-US" sz="2000" dirty="0" err="1" smtClean="0">
                <a:solidFill>
                  <a:schemeClr val="tx2"/>
                </a:solidFill>
              </a:rPr>
              <a:t>argv</a:t>
            </a:r>
            <a:r>
              <a:rPr lang="en-US" sz="2000" dirty="0" smtClean="0">
                <a:solidFill>
                  <a:schemeClr val="tx2"/>
                </a:solidFill>
              </a:rPr>
              <a:t>[])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	void </a:t>
            </a:r>
            <a:r>
              <a:rPr lang="en-US" sz="2000" dirty="0" smtClean="0">
                <a:solidFill>
                  <a:schemeClr val="tx2"/>
                </a:solidFill>
              </a:rPr>
              <a:t>(*</a:t>
            </a:r>
            <a:r>
              <a:rPr lang="en-US" sz="2000" dirty="0" err="1" smtClean="0">
                <a:solidFill>
                  <a:schemeClr val="tx2"/>
                </a:solidFill>
              </a:rPr>
              <a:t>ptr</a:t>
            </a:r>
            <a:r>
              <a:rPr lang="en-US" sz="2000" dirty="0" smtClean="0">
                <a:solidFill>
                  <a:schemeClr val="tx2"/>
                </a:solidFill>
              </a:rPr>
              <a:t>)(void</a:t>
            </a:r>
            <a:r>
              <a:rPr lang="en-US" sz="2000" dirty="0" smtClean="0">
                <a:solidFill>
                  <a:schemeClr val="tx2"/>
                </a:solidFill>
              </a:rPr>
              <a:t>);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//</a:t>
            </a:r>
            <a:r>
              <a:rPr lang="en-US" sz="2000" dirty="0" err="1" smtClean="0">
                <a:solidFill>
                  <a:schemeClr val="tx2"/>
                </a:solidFill>
              </a:rPr>
              <a:t>ptr</a:t>
            </a:r>
            <a:r>
              <a:rPr lang="en-US" sz="2000" dirty="0" smtClean="0">
                <a:solidFill>
                  <a:schemeClr val="tx2"/>
                </a:solidFill>
              </a:rPr>
              <a:t> – </a:t>
            </a:r>
            <a:r>
              <a:rPr lang="ru-RU" sz="2000" dirty="0" smtClean="0">
                <a:solidFill>
                  <a:schemeClr val="tx2"/>
                </a:solidFill>
              </a:rPr>
              <a:t>указатель на функцию </a:t>
            </a:r>
            <a:r>
              <a:rPr lang="en-US" sz="2000" dirty="0" smtClean="0">
                <a:solidFill>
                  <a:schemeClr val="tx2"/>
                </a:solidFill>
              </a:rPr>
              <a:t>void </a:t>
            </a:r>
            <a:r>
              <a:rPr lang="en-US" sz="2000" dirty="0" err="1" smtClean="0">
                <a:solidFill>
                  <a:schemeClr val="tx2"/>
                </a:solidFill>
              </a:rPr>
              <a:t>funcName</a:t>
            </a:r>
            <a:r>
              <a:rPr lang="en-US" sz="2000" dirty="0" smtClean="0">
                <a:solidFill>
                  <a:schemeClr val="tx2"/>
                </a:solidFill>
              </a:rPr>
              <a:t>(void);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</a:rPr>
              <a:t>ptr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= f2;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ru-RU" sz="2000" dirty="0" smtClean="0">
                <a:solidFill>
                  <a:schemeClr val="tx2"/>
                </a:solidFill>
              </a:rPr>
              <a:t>(*</a:t>
            </a:r>
            <a:r>
              <a:rPr lang="ru-RU" sz="2000" dirty="0" err="1" smtClean="0">
                <a:solidFill>
                  <a:schemeClr val="tx2"/>
                </a:solidFill>
              </a:rPr>
              <a:t>ptr</a:t>
            </a:r>
            <a:r>
              <a:rPr lang="ru-RU" sz="2000" dirty="0" smtClean="0">
                <a:solidFill>
                  <a:schemeClr val="tx2"/>
                </a:solidFill>
              </a:rPr>
              <a:t>)(); //Вызов f2 по её адресу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</a:rPr>
              <a:t>ptr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= f1;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</a:rPr>
              <a:t>ptr</a:t>
            </a:r>
            <a:r>
              <a:rPr lang="en-US" sz="2000" dirty="0" smtClean="0">
                <a:solidFill>
                  <a:schemeClr val="tx2"/>
                </a:solidFill>
              </a:rPr>
              <a:t>(); //</a:t>
            </a:r>
            <a:r>
              <a:rPr lang="ru-RU" sz="2000" dirty="0" smtClean="0">
                <a:solidFill>
                  <a:schemeClr val="tx2"/>
                </a:solidFill>
              </a:rPr>
              <a:t>Вызов </a:t>
            </a:r>
            <a:r>
              <a:rPr lang="en-US" sz="2000" dirty="0" smtClean="0">
                <a:solidFill>
                  <a:schemeClr val="tx2"/>
                </a:solidFill>
              </a:rPr>
              <a:t>f1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ru-RU" sz="2000" dirty="0" smtClean="0">
                <a:solidFill>
                  <a:schemeClr val="tx2"/>
                </a:solidFill>
              </a:rPr>
              <a:t>//</a:t>
            </a:r>
            <a:r>
              <a:rPr lang="ru-RU" sz="2000" dirty="0" smtClean="0">
                <a:solidFill>
                  <a:schemeClr val="tx2"/>
                </a:solidFill>
              </a:rPr>
              <a:t>Эквивалентно (*</a:t>
            </a:r>
            <a:r>
              <a:rPr lang="en-US" sz="2000" dirty="0" err="1" smtClean="0">
                <a:solidFill>
                  <a:schemeClr val="tx2"/>
                </a:solidFill>
              </a:rPr>
              <a:t>ptr</a:t>
            </a:r>
            <a:r>
              <a:rPr lang="en-US" sz="2000" dirty="0" smtClean="0">
                <a:solidFill>
                  <a:schemeClr val="tx2"/>
                </a:solidFill>
              </a:rPr>
              <a:t>)();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	return </a:t>
            </a:r>
            <a:r>
              <a:rPr lang="en-US" sz="2000" dirty="0" smtClean="0">
                <a:solidFill>
                  <a:schemeClr val="tx2"/>
                </a:solidFill>
              </a:rPr>
              <a:t>0;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endParaRPr lang="ru-RU" sz="3600" dirty="0" smtClean="0"/>
          </a:p>
          <a:p>
            <a:pPr marL="342900"/>
            <a:endParaRPr lang="ru-RU" sz="3600" dirty="0" smtClean="0"/>
          </a:p>
          <a:p>
            <a:pPr marL="342900"/>
            <a:endParaRPr lang="ru-RU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</a:t>
            </a:r>
            <a:r>
              <a:rPr lang="ru-RU" dirty="0" smtClean="0">
                <a:solidFill>
                  <a:schemeClr val="tx2"/>
                </a:solidFill>
              </a:rPr>
              <a:t>Указатели на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dirty="0" smtClean="0"/>
              <a:t>Пример №</a:t>
            </a:r>
            <a:r>
              <a:rPr lang="en-US" dirty="0" smtClean="0"/>
              <a:t>2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add(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a,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b){return </a:t>
            </a:r>
            <a:r>
              <a:rPr lang="en-US" dirty="0" err="1" smtClean="0">
                <a:solidFill>
                  <a:schemeClr val="tx2"/>
                </a:solidFill>
              </a:rPr>
              <a:t>a+b</a:t>
            </a:r>
            <a:r>
              <a:rPr lang="en-US" dirty="0" smtClean="0">
                <a:solidFill>
                  <a:schemeClr val="tx2"/>
                </a:solidFill>
              </a:rPr>
              <a:t>;}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sub(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a,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b){return a-b;}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_</a:t>
            </a:r>
            <a:r>
              <a:rPr lang="en-US" dirty="0" err="1" smtClean="0">
                <a:solidFill>
                  <a:schemeClr val="tx2"/>
                </a:solidFill>
              </a:rPr>
              <a:t>tmain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argc</a:t>
            </a:r>
            <a:r>
              <a:rPr lang="en-US" dirty="0" smtClean="0">
                <a:solidFill>
                  <a:schemeClr val="tx2"/>
                </a:solidFill>
              </a:rPr>
              <a:t>, _TCHAR* </a:t>
            </a:r>
            <a:r>
              <a:rPr lang="en-US" dirty="0" err="1" smtClean="0">
                <a:solidFill>
                  <a:schemeClr val="tx2"/>
                </a:solidFill>
              </a:rPr>
              <a:t>argv</a:t>
            </a:r>
            <a:r>
              <a:rPr lang="en-US" dirty="0" smtClean="0">
                <a:solidFill>
                  <a:schemeClr val="tx2"/>
                </a:solidFill>
              </a:rPr>
              <a:t>[])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(*</a:t>
            </a:r>
            <a:r>
              <a:rPr lang="en-US" dirty="0" err="1" smtClean="0">
                <a:solidFill>
                  <a:schemeClr val="tx2"/>
                </a:solidFill>
              </a:rPr>
              <a:t>func</a:t>
            </a:r>
            <a:r>
              <a:rPr lang="en-US" dirty="0" smtClean="0">
                <a:solidFill>
                  <a:schemeClr val="tx2"/>
                </a:solidFill>
              </a:rPr>
              <a:t>)(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char </a:t>
            </a:r>
            <a:r>
              <a:rPr lang="en-US" dirty="0" err="1" smtClean="0">
                <a:solidFill>
                  <a:schemeClr val="tx2"/>
                </a:solidFill>
              </a:rPr>
              <a:t>ch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a, b;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&lt;&lt; "Input a, b: ";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cin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&gt;&gt; a &gt;&gt; b;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&lt;&lt; "Input operation: ";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cin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&gt;&gt; </a:t>
            </a:r>
            <a:r>
              <a:rPr lang="en-US" dirty="0" err="1" smtClean="0">
                <a:solidFill>
                  <a:schemeClr val="tx2"/>
                </a:solidFill>
              </a:rPr>
              <a:t>ch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if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ch</a:t>
            </a:r>
            <a:r>
              <a:rPr lang="en-US" dirty="0" smtClean="0">
                <a:solidFill>
                  <a:schemeClr val="tx2"/>
                </a:solidFill>
              </a:rPr>
              <a:t> == '+' || </a:t>
            </a:r>
            <a:r>
              <a:rPr lang="en-US" dirty="0" err="1" smtClean="0">
                <a:solidFill>
                  <a:schemeClr val="tx2"/>
                </a:solidFill>
              </a:rPr>
              <a:t>ch</a:t>
            </a:r>
            <a:r>
              <a:rPr lang="en-US" dirty="0" smtClean="0">
                <a:solidFill>
                  <a:schemeClr val="tx2"/>
                </a:solidFill>
              </a:rPr>
              <a:t> =='-'){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	switch(</a:t>
            </a:r>
            <a:r>
              <a:rPr lang="en-US" dirty="0" err="1" smtClean="0">
                <a:solidFill>
                  <a:schemeClr val="tx2"/>
                </a:solidFill>
              </a:rPr>
              <a:t>ch</a:t>
            </a:r>
            <a:r>
              <a:rPr lang="en-US" dirty="0" smtClean="0">
                <a:solidFill>
                  <a:schemeClr val="tx2"/>
                </a:solidFill>
              </a:rPr>
              <a:t>){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	case </a:t>
            </a:r>
            <a:r>
              <a:rPr lang="en-US" dirty="0" smtClean="0">
                <a:solidFill>
                  <a:schemeClr val="tx2"/>
                </a:solidFill>
              </a:rPr>
              <a:t>'+': </a:t>
            </a:r>
            <a:r>
              <a:rPr lang="en-US" dirty="0" err="1" smtClean="0">
                <a:solidFill>
                  <a:schemeClr val="tx2"/>
                </a:solidFill>
              </a:rPr>
              <a:t>func</a:t>
            </a:r>
            <a:r>
              <a:rPr lang="en-US" dirty="0" smtClean="0">
                <a:solidFill>
                  <a:schemeClr val="tx2"/>
                </a:solidFill>
              </a:rPr>
              <a:t> = add; break;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	case </a:t>
            </a:r>
            <a:r>
              <a:rPr lang="en-US" dirty="0" smtClean="0">
                <a:solidFill>
                  <a:schemeClr val="tx2"/>
                </a:solidFill>
              </a:rPr>
              <a:t>'-': </a:t>
            </a:r>
            <a:r>
              <a:rPr lang="en-US" dirty="0" err="1" smtClean="0">
                <a:solidFill>
                  <a:schemeClr val="tx2"/>
                </a:solidFill>
              </a:rPr>
              <a:t>func</a:t>
            </a:r>
            <a:r>
              <a:rPr lang="en-US" dirty="0" smtClean="0">
                <a:solidFill>
                  <a:schemeClr val="tx2"/>
                </a:solidFill>
              </a:rPr>
              <a:t> = sub; break;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	</a:t>
            </a:r>
            <a:r>
              <a:rPr lang="ru-RU" dirty="0" smtClean="0">
                <a:solidFill>
                  <a:schemeClr val="tx2"/>
                </a:solidFill>
              </a:rPr>
              <a:t>}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		</a:t>
            </a:r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&lt;&lt; "Result = " &lt;&lt; </a:t>
            </a:r>
            <a:r>
              <a:rPr lang="en-US" dirty="0" err="1" smtClean="0">
                <a:solidFill>
                  <a:schemeClr val="tx2"/>
                </a:solidFill>
              </a:rPr>
              <a:t>func</a:t>
            </a:r>
            <a:r>
              <a:rPr lang="en-US" dirty="0" smtClean="0">
                <a:solidFill>
                  <a:schemeClr val="tx2"/>
                </a:solidFill>
              </a:rPr>
              <a:t>(a, b);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ru-RU" dirty="0" smtClean="0">
                <a:solidFill>
                  <a:schemeClr val="tx2"/>
                </a:solidFill>
              </a:rPr>
              <a:t>}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	return </a:t>
            </a:r>
            <a:r>
              <a:rPr lang="en-US" dirty="0" smtClean="0">
                <a:solidFill>
                  <a:schemeClr val="tx2"/>
                </a:solidFill>
              </a:rPr>
              <a:t>0;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}</a:t>
            </a:r>
          </a:p>
          <a:p>
            <a:endParaRPr lang="ru-RU" sz="3600" dirty="0" smtClean="0"/>
          </a:p>
          <a:p>
            <a:pPr marL="342900"/>
            <a:endParaRPr lang="ru-RU" sz="3600" dirty="0" smtClean="0"/>
          </a:p>
          <a:p>
            <a:pPr marL="342900"/>
            <a:endParaRPr lang="ru-RU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 Передача параметров по указателю 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ru-RU" dirty="0" smtClean="0">
                <a:solidFill>
                  <a:schemeClr val="tx2"/>
                </a:solidFill>
              </a:rPr>
              <a:t> ссылке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 передаче параметров в функции без использования ссылок и указателей фактически создаётся локальная копия переданного значения. Если изменить переданное значение внутри функции, то изменится только локальная переменная, область видимости которой – данная функция.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 Передача параметров по указателю 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ru-RU" dirty="0" smtClean="0">
                <a:solidFill>
                  <a:schemeClr val="tx2"/>
                </a:solidFill>
              </a:rPr>
              <a:t> ссылке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4478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Пример.</a:t>
            </a:r>
          </a:p>
          <a:p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smtClean="0"/>
              <a:t>add(</a:t>
            </a:r>
            <a:r>
              <a:rPr lang="en-US" sz="3600" dirty="0" err="1" smtClean="0"/>
              <a:t>int</a:t>
            </a:r>
            <a:r>
              <a:rPr lang="en-US" sz="3600" dirty="0" smtClean="0"/>
              <a:t> a, </a:t>
            </a:r>
            <a:r>
              <a:rPr lang="en-US" sz="3600" dirty="0" err="1" smtClean="0"/>
              <a:t>int</a:t>
            </a:r>
            <a:r>
              <a:rPr lang="en-US" sz="3600" dirty="0" smtClean="0"/>
              <a:t> b){a++; return </a:t>
            </a:r>
            <a:r>
              <a:rPr lang="en-US" sz="3600" dirty="0" err="1" smtClean="0"/>
              <a:t>a+b</a:t>
            </a:r>
            <a:r>
              <a:rPr lang="en-US" sz="3600" dirty="0" smtClean="0"/>
              <a:t>;}</a:t>
            </a:r>
          </a:p>
          <a:p>
            <a:endParaRPr lang="ru-RU" sz="3600" dirty="0" smtClean="0"/>
          </a:p>
          <a:p>
            <a:r>
              <a:rPr lang="en-US" sz="3600" dirty="0" err="1" smtClean="0"/>
              <a:t>int</a:t>
            </a:r>
            <a:r>
              <a:rPr lang="en-US" sz="3600" dirty="0" smtClean="0"/>
              <a:t> _</a:t>
            </a:r>
            <a:r>
              <a:rPr lang="en-US" sz="3600" dirty="0" err="1" smtClean="0"/>
              <a:t>tmain</a:t>
            </a:r>
            <a:r>
              <a:rPr lang="en-US" sz="3600" dirty="0" smtClean="0"/>
              <a:t>(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argc</a:t>
            </a:r>
            <a:r>
              <a:rPr lang="en-US" sz="3600" dirty="0" smtClean="0"/>
              <a:t>, _TCHAR* </a:t>
            </a:r>
            <a:r>
              <a:rPr lang="en-US" sz="3600" dirty="0" err="1" smtClean="0"/>
              <a:t>argv</a:t>
            </a:r>
            <a:r>
              <a:rPr lang="en-US" sz="3600" dirty="0" smtClean="0"/>
              <a:t>[])</a:t>
            </a:r>
          </a:p>
          <a:p>
            <a:r>
              <a:rPr lang="ru-RU" sz="3600" dirty="0" smtClean="0"/>
              <a:t>{</a:t>
            </a:r>
          </a:p>
          <a:p>
            <a:pPr lvl="1"/>
            <a:r>
              <a:rPr lang="en-US" sz="3600" dirty="0" err="1" smtClean="0"/>
              <a:t>int</a:t>
            </a:r>
            <a:r>
              <a:rPr lang="en-US" sz="3600" dirty="0" smtClean="0"/>
              <a:t> a = 5, b = 6;</a:t>
            </a:r>
          </a:p>
          <a:p>
            <a:pPr lvl="1"/>
            <a:r>
              <a:rPr lang="en-US" sz="3600" dirty="0" err="1" smtClean="0"/>
              <a:t>cout</a:t>
            </a:r>
            <a:r>
              <a:rPr lang="en-US" sz="3600" dirty="0" smtClean="0"/>
              <a:t> &lt;&lt; add(a, b);</a:t>
            </a:r>
          </a:p>
          <a:p>
            <a:pPr lvl="1"/>
            <a:r>
              <a:rPr lang="en-US" sz="3600" dirty="0" err="1" smtClean="0"/>
              <a:t>cout</a:t>
            </a:r>
            <a:r>
              <a:rPr lang="en-US" sz="3600" dirty="0" smtClean="0"/>
              <a:t>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 &lt;&lt; "a = " &lt;&lt;a</a:t>
            </a:r>
            <a:r>
              <a:rPr lang="en-US" sz="3600" dirty="0" smtClean="0"/>
              <a:t>;</a:t>
            </a:r>
            <a:r>
              <a:rPr lang="ru-RU" sz="3600" dirty="0" smtClean="0"/>
              <a:t> </a:t>
            </a:r>
            <a:r>
              <a:rPr lang="en-US" sz="3600" dirty="0" smtClean="0"/>
              <a:t>//</a:t>
            </a:r>
            <a:r>
              <a:rPr lang="ru-RU" sz="3600" dirty="0" smtClean="0"/>
              <a:t> </a:t>
            </a:r>
            <a:r>
              <a:rPr lang="en-US" sz="3600" dirty="0" smtClean="0"/>
              <a:t>a = 5</a:t>
            </a:r>
            <a:endParaRPr lang="en-US" sz="3600" dirty="0" smtClean="0"/>
          </a:p>
          <a:p>
            <a:r>
              <a:rPr lang="ru-RU" sz="3600" dirty="0" smtClean="0"/>
              <a:t>}</a:t>
            </a:r>
          </a:p>
          <a:p>
            <a:pPr marL="342900"/>
            <a:endParaRPr lang="ru-RU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 Передача параметров по указателю 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ru-RU" dirty="0" smtClean="0">
                <a:solidFill>
                  <a:schemeClr val="tx2"/>
                </a:solidFill>
              </a:rPr>
              <a:t> ссылке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Для доступа из тела функции к соответствующему аргументу необходимо использование ссылок или указателей. Параметр-ссылка обеспечивает те же возможности, что и параметр-указатель.</a:t>
            </a:r>
          </a:p>
          <a:p>
            <a:pPr marL="342900"/>
            <a:r>
              <a:rPr lang="ru-RU" sz="3200" i="1" dirty="0" smtClean="0"/>
              <a:t>При этом: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i="1" dirty="0" smtClean="0"/>
              <a:t> </a:t>
            </a:r>
            <a:r>
              <a:rPr lang="ru-RU" sz="3200" i="1" dirty="0" smtClean="0"/>
              <a:t>ссылки не надо разыменовывать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i="1" dirty="0" smtClean="0"/>
              <a:t> </a:t>
            </a:r>
            <a:r>
              <a:rPr lang="ru-RU" sz="3200" i="1" dirty="0" smtClean="0"/>
              <a:t>при применении параметра-ссылки аргументом должен быть не указатель, а обычная переменная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Функции и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4478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Правило при создании функций для работы с массивами:</a:t>
            </a:r>
            <a:r>
              <a:rPr lang="ru-RU" sz="3600" dirty="0" smtClean="0"/>
              <a:t> </a:t>
            </a:r>
            <a:r>
              <a:rPr lang="ru-RU" sz="3600" dirty="0" smtClean="0"/>
              <a:t>внутри функции необходимо знать количество элементов массива.</a:t>
            </a:r>
            <a:endParaRPr lang="ru-RU" sz="2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700</Words>
  <Application>Microsoft Office PowerPoint</Application>
  <PresentationFormat>Экран (4:3)</PresentationFormat>
  <Paragraphs>132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Семинар 4. Указатели на функции, передача параметров по указателю/ссылке, функции и массивы</vt:lpstr>
      <vt:lpstr>1. Указатели на функции</vt:lpstr>
      <vt:lpstr>1. Указатели на функции</vt:lpstr>
      <vt:lpstr>1. Указатели на функции</vt:lpstr>
      <vt:lpstr>1. Указатели на функции</vt:lpstr>
      <vt:lpstr>2. Передача параметров по указателю / ссылке</vt:lpstr>
      <vt:lpstr>2. Передача параметров по указателю / ссылке</vt:lpstr>
      <vt:lpstr>2. Передача параметров по указателю / ссылке</vt:lpstr>
      <vt:lpstr>3. Функции и массивы</vt:lpstr>
      <vt:lpstr>3. Функции и массивы</vt:lpstr>
      <vt:lpstr>3. Функции и массивы</vt:lpstr>
      <vt:lpstr>4. Задания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Дженгиз</cp:lastModifiedBy>
  <cp:revision>239</cp:revision>
  <dcterms:created xsi:type="dcterms:W3CDTF">2014-12-15T08:53:20Z</dcterms:created>
  <dcterms:modified xsi:type="dcterms:W3CDTF">2015-03-24T14:19:21Z</dcterms:modified>
</cp:coreProperties>
</file>