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8" r:id="rId34"/>
    <p:sldId id="293" r:id="rId35"/>
    <p:sldId id="294" r:id="rId36"/>
    <p:sldId id="295" r:id="rId37"/>
    <p:sldId id="296" r:id="rId38"/>
    <p:sldId id="297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4734" y="-19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5.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Стадии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препроцессинга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замены в тексте,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включение текстов из файлов, условная компиляция, макроподстановки,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препроцессорные операции и дополнительные директивы,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встроенные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макроимена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Синтаксис:</a:t>
            </a:r>
          </a:p>
          <a:p>
            <a:pPr marL="342900"/>
            <a:r>
              <a:rPr lang="en-US" sz="3200" dirty="0" smtClean="0"/>
              <a:t>#define </a:t>
            </a:r>
            <a:r>
              <a:rPr lang="ru-RU" sz="3200" dirty="0" smtClean="0"/>
              <a:t>идентификатор </a:t>
            </a:r>
            <a:r>
              <a:rPr lang="ru-RU" sz="3200" dirty="0" err="1" smtClean="0"/>
              <a:t>строка_замещения</a:t>
            </a:r>
            <a:endParaRPr lang="ru-RU" sz="3200" dirty="0" smtClean="0"/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Пример:</a:t>
            </a:r>
          </a:p>
          <a:p>
            <a:pPr marL="342900"/>
            <a:endParaRPr lang="ru-RU" sz="3200" dirty="0" smtClean="0"/>
          </a:p>
          <a:p>
            <a:pPr marL="342900"/>
            <a:endParaRPr lang="ru-RU" sz="3200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81000" y="3352800"/>
          <a:ext cx="84582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Исходный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препроцессорной обработки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#define</a:t>
                      </a:r>
                      <a:r>
                        <a:rPr lang="en-US" baseline="0" dirty="0" smtClean="0"/>
                        <a:t> K 40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main(){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M[K][K];</a:t>
                      </a:r>
                    </a:p>
                    <a:p>
                      <a:r>
                        <a:rPr lang="en-US" baseline="0" dirty="0" smtClean="0"/>
                        <a:t>   double A[K];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main(){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M[40][40];</a:t>
                      </a:r>
                    </a:p>
                    <a:p>
                      <a:r>
                        <a:rPr lang="en-US" baseline="0" dirty="0" smtClean="0"/>
                        <a:t>   double A[40];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Препроцессорные замены, предусмотренные директивой </a:t>
            </a:r>
            <a:r>
              <a:rPr lang="en-US" sz="3600" dirty="0" smtClean="0"/>
              <a:t>#define, </a:t>
            </a:r>
            <a:r>
              <a:rPr lang="ru-RU" sz="3600" dirty="0" smtClean="0"/>
              <a:t>не выполняются внутри строковых и символьных констант и комментариев, т.е. не распространяются на тексты, ограниченные кавычками (")</a:t>
            </a:r>
            <a:r>
              <a:rPr lang="en-US" sz="3600" dirty="0" smtClean="0"/>
              <a:t>, </a:t>
            </a:r>
            <a:r>
              <a:rPr lang="ru-RU" sz="3600" dirty="0" smtClean="0"/>
              <a:t>апострофами (') и разделителями (</a:t>
            </a:r>
            <a:r>
              <a:rPr lang="en-US" sz="3600" dirty="0" smtClean="0"/>
              <a:t>/*, */</a:t>
            </a:r>
            <a:r>
              <a:rPr lang="ru-RU" sz="3600" dirty="0" smtClean="0"/>
              <a:t>)</a:t>
            </a:r>
            <a:r>
              <a:rPr lang="en-US" sz="3600" dirty="0" smtClean="0"/>
              <a:t>. </a:t>
            </a:r>
            <a:r>
              <a:rPr lang="ru-RU" sz="3600" dirty="0" smtClean="0"/>
              <a:t>В то же время строка замещения может содержать эти ограничители.</a:t>
            </a:r>
            <a:endParaRPr lang="ru-RU" sz="3200" dirty="0" smtClean="0"/>
          </a:p>
          <a:p>
            <a:pPr marL="342900"/>
            <a:endParaRPr lang="ru-RU" sz="3200" dirty="0" smtClean="0"/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Замены в тексте можно отменять с помощью команды: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#</a:t>
            </a:r>
            <a:r>
              <a:rPr lang="en-US" sz="3600" dirty="0" err="1" smtClean="0">
                <a:solidFill>
                  <a:schemeClr val="tx2"/>
                </a:solidFill>
              </a:rPr>
              <a:t>undef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ru-RU" sz="3600" dirty="0" smtClean="0">
                <a:solidFill>
                  <a:schemeClr val="tx2"/>
                </a:solidFill>
              </a:rPr>
              <a:t>идентификатор</a:t>
            </a:r>
          </a:p>
          <a:p>
            <a:pPr marL="342900"/>
            <a:r>
              <a:rPr lang="ru-RU" sz="3600" dirty="0" smtClean="0"/>
              <a:t>После этой директивы идентификатор для препроцессора становится неопределённым, и его можно определять повторно с помощью другой команды </a:t>
            </a:r>
            <a:r>
              <a:rPr lang="en-US" sz="3600" dirty="0" smtClean="0"/>
              <a:t>#define.</a:t>
            </a:r>
            <a:endParaRPr lang="ru-RU" sz="3200" dirty="0" smtClean="0"/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#include &lt;</a:t>
            </a:r>
            <a:r>
              <a:rPr lang="en-US" sz="2400" dirty="0" err="1" smtClean="0">
                <a:solidFill>
                  <a:schemeClr val="tx2"/>
                </a:solidFill>
              </a:rPr>
              <a:t>iostream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using namespace std;</a:t>
            </a:r>
            <a:endParaRPr lang="ru-RU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main()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#define K 50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#define MESSAGE 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"K=" &lt;&lt; K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MESSAGE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#</a:t>
            </a:r>
            <a:r>
              <a:rPr lang="en-US" sz="2400" dirty="0" err="1" smtClean="0">
                <a:solidFill>
                  <a:schemeClr val="tx2"/>
                </a:solidFill>
              </a:rPr>
              <a:t>undef</a:t>
            </a:r>
            <a:r>
              <a:rPr lang="en-US" sz="2400" dirty="0" smtClean="0">
                <a:solidFill>
                  <a:schemeClr val="tx2"/>
                </a:solidFill>
              </a:rPr>
              <a:t> K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#define K 30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MESSAGE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getchar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Директиву </a:t>
            </a:r>
            <a:r>
              <a:rPr lang="en-US" sz="3600" dirty="0" smtClean="0"/>
              <a:t>#</a:t>
            </a:r>
            <a:r>
              <a:rPr lang="en-US" sz="3600" dirty="0" err="1" smtClean="0"/>
              <a:t>undef</a:t>
            </a:r>
            <a:r>
              <a:rPr lang="en-US" sz="3600" dirty="0" smtClean="0"/>
              <a:t> </a:t>
            </a:r>
            <a:r>
              <a:rPr lang="ru-RU" sz="3600" dirty="0" smtClean="0"/>
              <a:t>удобно использовать при разработке больших программ из «кусков кода», написанных разными программистами. В этом случае могут встретиться одинаковые идентификаторы для разных объектов. Чтобы не изменять исходных файлов, включаемый текст можно обрамлять директивами </a:t>
            </a:r>
            <a:r>
              <a:rPr lang="en-US" sz="3600" dirty="0" smtClean="0"/>
              <a:t>#define - #</a:t>
            </a:r>
            <a:r>
              <a:rPr lang="en-US" sz="3600" dirty="0" err="1" smtClean="0"/>
              <a:t>undef</a:t>
            </a:r>
            <a:r>
              <a:rPr lang="en-US" sz="3600" dirty="0" smtClean="0"/>
              <a:t>.</a:t>
            </a:r>
            <a:endParaRPr lang="ru-RU" sz="3200" dirty="0" smtClean="0"/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Замены в тексте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143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using namespace std;</a:t>
            </a:r>
          </a:p>
          <a:p>
            <a:pPr lvl="1"/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main()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A = 10;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#define A X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ru-RU" sz="2000" dirty="0" smtClean="0">
                <a:solidFill>
                  <a:srgbClr val="FF0000"/>
                </a:solidFill>
              </a:rPr>
              <a:t>Начало включения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A; // </a:t>
            </a:r>
            <a:r>
              <a:rPr lang="ru-RU" sz="2000" dirty="0" smtClean="0">
                <a:solidFill>
                  <a:srgbClr val="FF0000"/>
                </a:solidFill>
              </a:rPr>
              <a:t>Включенный текст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A = 5;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ru-RU" sz="2000" dirty="0" smtClean="0">
                <a:solidFill>
                  <a:srgbClr val="FF0000"/>
                </a:solidFill>
              </a:rPr>
              <a:t>Включенный текст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cout</a:t>
            </a:r>
            <a:r>
              <a:rPr lang="en-US" sz="2000" dirty="0" smtClean="0">
                <a:solidFill>
                  <a:srgbClr val="FF0000"/>
                </a:solidFill>
              </a:rPr>
              <a:t> &lt;&lt; "A=" &lt;&lt; A &lt;&lt; </a:t>
            </a:r>
            <a:r>
              <a:rPr lang="en-US" sz="2000" dirty="0" err="1" smtClean="0">
                <a:solidFill>
                  <a:srgbClr val="FF0000"/>
                </a:solidFill>
              </a:rPr>
              <a:t>endl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ru-RU" sz="2000" dirty="0" smtClean="0">
                <a:solidFill>
                  <a:srgbClr val="FF0000"/>
                </a:solidFill>
              </a:rPr>
              <a:t> Включенный текст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err="1" smtClean="0">
                <a:solidFill>
                  <a:srgbClr val="FF0000"/>
                </a:solidFill>
              </a:rPr>
              <a:t>undef</a:t>
            </a:r>
            <a:r>
              <a:rPr lang="en-US" sz="2000" dirty="0" smtClean="0">
                <a:solidFill>
                  <a:srgbClr val="FF0000"/>
                </a:solidFill>
              </a:rPr>
              <a:t> A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ru-RU" sz="2000" dirty="0" smtClean="0">
                <a:solidFill>
                  <a:srgbClr val="FF0000"/>
                </a:solidFill>
              </a:rPr>
              <a:t>Конец включения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"A=" &lt;&lt; A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getchar</a:t>
            </a:r>
            <a:r>
              <a:rPr lang="en-US" sz="2000" dirty="0" smtClean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Включение текстов из файлов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Для включения текстов из файлов используется препроцессорная директива </a:t>
            </a:r>
            <a:r>
              <a:rPr lang="en-US" sz="3600" dirty="0" smtClean="0"/>
              <a:t>#include, </a:t>
            </a:r>
            <a:r>
              <a:rPr lang="ru-RU" sz="3600" dirty="0" smtClean="0"/>
              <a:t>имеющая две формы записи:</a:t>
            </a:r>
            <a:endParaRPr lang="en-US" sz="3600" dirty="0" smtClean="0"/>
          </a:p>
          <a:p>
            <a:pPr marL="342900"/>
            <a:r>
              <a:rPr lang="en-US" sz="2800" dirty="0" smtClean="0"/>
              <a:t>// </a:t>
            </a:r>
            <a:r>
              <a:rPr lang="ru-RU" sz="2800" dirty="0" smtClean="0"/>
              <a:t>Для поиска в стандартных системных каталогах</a:t>
            </a:r>
          </a:p>
          <a:p>
            <a:pPr marL="342900"/>
            <a:r>
              <a:rPr lang="en-US" sz="2800" dirty="0" smtClean="0"/>
              <a:t>#include &lt;</a:t>
            </a:r>
            <a:r>
              <a:rPr lang="ru-RU" sz="2800" dirty="0" err="1" smtClean="0"/>
              <a:t>имя_файла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342900"/>
            <a:r>
              <a:rPr lang="en-US" sz="2800" dirty="0" smtClean="0"/>
              <a:t>// </a:t>
            </a:r>
            <a:r>
              <a:rPr lang="ru-RU" sz="2800" dirty="0" smtClean="0"/>
              <a:t>Для поиска сначала в текущем каталоге:</a:t>
            </a:r>
          </a:p>
          <a:p>
            <a:pPr marL="342900"/>
            <a:r>
              <a:rPr lang="en-US" sz="2800" dirty="0" smtClean="0"/>
              <a:t>// (</a:t>
            </a:r>
            <a:r>
              <a:rPr lang="ru-RU" sz="2800" dirty="0" smtClean="0"/>
              <a:t>только затем просматривается системный каталог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342900"/>
            <a:r>
              <a:rPr lang="en-US" sz="2800" dirty="0" smtClean="0"/>
              <a:t>#include</a:t>
            </a:r>
            <a:r>
              <a:rPr lang="ru-RU" sz="2800" dirty="0" smtClean="0"/>
              <a:t> "</a:t>
            </a:r>
            <a:r>
              <a:rPr lang="ru-RU" sz="2800" dirty="0" err="1" smtClean="0"/>
              <a:t>имя_файла</a:t>
            </a:r>
            <a:r>
              <a:rPr lang="ru-RU" sz="2800" dirty="0" smtClean="0"/>
              <a:t>"</a:t>
            </a:r>
            <a:endParaRPr lang="en-US" sz="2800" dirty="0" smtClean="0"/>
          </a:p>
          <a:p>
            <a:pPr marL="342900"/>
            <a:endParaRPr lang="ru-RU" sz="3200" dirty="0" smtClean="0"/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Включение текстов из файлов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 использования внешних переменных:</a:t>
            </a:r>
            <a:endParaRPr lang="ru-RU" sz="32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2438400"/>
          <a:ext cx="8458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518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Header1.h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Proj.cpp</a:t>
                      </a:r>
                      <a:endParaRPr lang="ru-RU" dirty="0"/>
                    </a:p>
                  </a:txBody>
                  <a:tcPr/>
                </a:tc>
              </a:tr>
              <a:tr h="3020201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externVariable1 = 10;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externVariable2 = 0.5;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stdafx.h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#include "Header1.h"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extern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externVariable1;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extern double externVariable2;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"Extern variables:" &lt;&lt;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&lt;&lt; externVariable1 &lt;&lt; ' ' &lt;&lt; externVariable2;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Команды условной компиляции:</a:t>
            </a:r>
          </a:p>
          <a:p>
            <a:pPr marL="342900"/>
            <a:r>
              <a:rPr lang="en-US" sz="3600" dirty="0" smtClean="0"/>
              <a:t>#if </a:t>
            </a:r>
            <a:r>
              <a:rPr lang="ru-RU" sz="3600" dirty="0" err="1" smtClean="0"/>
              <a:t>константное_выражение</a:t>
            </a:r>
            <a:endParaRPr lang="ru-RU" sz="3600" dirty="0" smtClean="0"/>
          </a:p>
          <a:p>
            <a:pPr marL="342900"/>
            <a:r>
              <a:rPr lang="en-US" sz="3600" dirty="0" smtClean="0"/>
              <a:t>#</a:t>
            </a:r>
            <a:r>
              <a:rPr lang="en-US" sz="3600" dirty="0" err="1" smtClean="0"/>
              <a:t>ifdef</a:t>
            </a:r>
            <a:r>
              <a:rPr lang="en-US" sz="3600" dirty="0" smtClean="0"/>
              <a:t> </a:t>
            </a:r>
            <a:r>
              <a:rPr lang="ru-RU" sz="3600" dirty="0" smtClean="0"/>
              <a:t>идентификатор</a:t>
            </a:r>
            <a:endParaRPr lang="en-US" sz="3600" dirty="0" smtClean="0"/>
          </a:p>
          <a:p>
            <a:pPr marL="342900"/>
            <a:r>
              <a:rPr lang="en-US" sz="3600" dirty="0" smtClean="0"/>
              <a:t>#</a:t>
            </a:r>
            <a:r>
              <a:rPr lang="en-US" sz="3600" dirty="0" err="1" smtClean="0"/>
              <a:t>ifndef</a:t>
            </a:r>
            <a:r>
              <a:rPr lang="ru-RU" sz="3600" dirty="0" smtClean="0"/>
              <a:t> идентификатор</a:t>
            </a:r>
            <a:endParaRPr lang="en-US" sz="3600" dirty="0" smtClean="0"/>
          </a:p>
          <a:p>
            <a:pPr marL="342900"/>
            <a:r>
              <a:rPr lang="en-US" sz="3600" dirty="0" smtClean="0"/>
              <a:t>#else</a:t>
            </a:r>
          </a:p>
          <a:p>
            <a:pPr marL="342900"/>
            <a:r>
              <a:rPr lang="en-US" sz="3600" dirty="0" smtClean="0"/>
              <a:t>#</a:t>
            </a:r>
            <a:r>
              <a:rPr lang="en-US" sz="3600" dirty="0" err="1" smtClean="0"/>
              <a:t>endif</a:t>
            </a:r>
            <a:endParaRPr lang="en-US" sz="3600" dirty="0" smtClean="0"/>
          </a:p>
          <a:p>
            <a:pPr marL="342900"/>
            <a:r>
              <a:rPr lang="en-US" sz="3600" dirty="0" smtClean="0"/>
              <a:t>#</a:t>
            </a:r>
            <a:r>
              <a:rPr lang="en-US" sz="3600" dirty="0" err="1" smtClean="0"/>
              <a:t>elif</a:t>
            </a:r>
            <a:endParaRPr lang="en-US" sz="2800" dirty="0" smtClean="0"/>
          </a:p>
          <a:p>
            <a:pPr marL="342900"/>
            <a:endParaRPr lang="ru-RU" sz="3200" dirty="0" smtClean="0"/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/>
              <a:t>Общая структура применения директив условной компиляции:</a:t>
            </a:r>
          </a:p>
          <a:p>
            <a:pPr marL="342900"/>
            <a:r>
              <a:rPr lang="en-US" sz="2400" dirty="0" smtClean="0">
                <a:solidFill>
                  <a:schemeClr val="tx2"/>
                </a:solidFill>
              </a:rPr>
              <a:t>#if </a:t>
            </a:r>
            <a:r>
              <a:rPr lang="ru-RU" sz="2400" dirty="0" err="1" smtClean="0">
                <a:solidFill>
                  <a:schemeClr val="tx2"/>
                </a:solidFill>
              </a:rPr>
              <a:t>константное_выражение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342900"/>
            <a:r>
              <a:rPr lang="ru-RU" sz="2400" dirty="0" smtClean="0">
                <a:solidFill>
                  <a:schemeClr val="tx2"/>
                </a:solidFill>
              </a:rPr>
              <a:t>Текст_1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/>
            <a:r>
              <a:rPr lang="en-US" sz="2400" dirty="0" smtClean="0">
                <a:solidFill>
                  <a:schemeClr val="tx2"/>
                </a:solidFill>
              </a:rPr>
              <a:t>#else</a:t>
            </a:r>
          </a:p>
          <a:p>
            <a:pPr marL="342900"/>
            <a:r>
              <a:rPr lang="ru-RU" sz="2400" dirty="0" smtClean="0">
                <a:solidFill>
                  <a:schemeClr val="tx2"/>
                </a:solidFill>
              </a:rPr>
              <a:t>Текст_2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/>
            <a:r>
              <a:rPr lang="en-US" sz="2400" dirty="0" smtClean="0">
                <a:solidFill>
                  <a:schemeClr val="tx2"/>
                </a:solidFill>
              </a:rPr>
              <a:t>#</a:t>
            </a:r>
            <a:r>
              <a:rPr lang="en-US" sz="2400" dirty="0" err="1" smtClean="0">
                <a:solidFill>
                  <a:schemeClr val="tx2"/>
                </a:solidFill>
              </a:rPr>
              <a:t>endif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/>
            <a:r>
              <a:rPr lang="ru-RU" sz="2400" dirty="0" smtClean="0"/>
              <a:t>Текст_1 включается в единицу трансляции только если константное выражение истинно. Текст_2 – только если константное выражение ложно. Если директива </a:t>
            </a:r>
            <a:r>
              <a:rPr lang="en-US" sz="2400" dirty="0" smtClean="0"/>
              <a:t>#else </a:t>
            </a:r>
            <a:r>
              <a:rPr lang="ru-RU" sz="2400" dirty="0" smtClean="0"/>
              <a:t>отсутствует</a:t>
            </a:r>
            <a:r>
              <a:rPr lang="en-US" sz="2400" dirty="0" smtClean="0"/>
              <a:t> </a:t>
            </a:r>
            <a:r>
              <a:rPr lang="ru-RU" sz="2400" dirty="0" smtClean="0"/>
              <a:t>и константное выражение ложно, то весь текст от </a:t>
            </a:r>
            <a:r>
              <a:rPr lang="en-US" sz="2400" dirty="0" smtClean="0"/>
              <a:t>#if </a:t>
            </a:r>
            <a:r>
              <a:rPr lang="ru-RU" sz="2400" dirty="0" smtClean="0"/>
              <a:t>до </a:t>
            </a:r>
            <a:r>
              <a:rPr lang="en-US" sz="2400" dirty="0" smtClean="0"/>
              <a:t>#</a:t>
            </a:r>
            <a:r>
              <a:rPr lang="en-US" sz="2400" dirty="0" err="1" smtClean="0"/>
              <a:t>endif</a:t>
            </a:r>
            <a:r>
              <a:rPr lang="en-US" sz="2400" dirty="0" smtClean="0"/>
              <a:t> </a:t>
            </a:r>
            <a:r>
              <a:rPr lang="ru-RU" sz="2400" dirty="0" smtClean="0"/>
              <a:t>не входит в единицу трансляции (не будет откомпилирован).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Препроцессор – обязательный компонент компилятора.</a:t>
            </a:r>
            <a:br>
              <a:rPr lang="ru-RU" sz="3600" dirty="0" smtClean="0"/>
            </a:br>
            <a:r>
              <a:rPr lang="ru-RU" sz="3600" dirty="0" smtClean="0"/>
              <a:t>Назначение препроцессора – обработка исходного текста программы до её компиляции. Результат препроцессорной обработки – единица трансляции.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Вместо директивы </a:t>
            </a:r>
            <a:r>
              <a:rPr lang="en-US" sz="3200" dirty="0" smtClean="0"/>
              <a:t>#if </a:t>
            </a:r>
            <a:r>
              <a:rPr lang="ru-RU" sz="3200" dirty="0" smtClean="0"/>
              <a:t>могут быть использованы директивы </a:t>
            </a:r>
            <a:r>
              <a:rPr lang="en-US" sz="3200" dirty="0" smtClean="0"/>
              <a:t>#</a:t>
            </a:r>
            <a:r>
              <a:rPr lang="en-US" sz="3200" dirty="0" err="1" smtClean="0"/>
              <a:t>ifdef</a:t>
            </a:r>
            <a:r>
              <a:rPr lang="en-US" sz="3200" dirty="0" smtClean="0"/>
              <a:t>, #</a:t>
            </a:r>
            <a:r>
              <a:rPr lang="en-US" sz="3200" dirty="0" err="1" smtClean="0"/>
              <a:t>ifndef</a:t>
            </a:r>
            <a:r>
              <a:rPr lang="en-US" sz="3200" dirty="0" smtClean="0"/>
              <a:t>.</a:t>
            </a:r>
          </a:p>
          <a:p>
            <a:pPr marL="342900"/>
            <a:r>
              <a:rPr lang="ru-RU" sz="3200" dirty="0" smtClean="0"/>
              <a:t>В директиве </a:t>
            </a:r>
            <a:r>
              <a:rPr lang="en-US" sz="3200" dirty="0" smtClean="0"/>
              <a:t>#</a:t>
            </a:r>
            <a:r>
              <a:rPr lang="en-US" sz="3200" dirty="0" err="1" smtClean="0"/>
              <a:t>ifdef</a:t>
            </a:r>
            <a:r>
              <a:rPr lang="en-US" sz="3200" dirty="0" smtClean="0"/>
              <a:t> </a:t>
            </a:r>
            <a:r>
              <a:rPr lang="ru-RU" sz="3200" dirty="0" smtClean="0"/>
              <a:t>проверяется, определён ли с помощью команды </a:t>
            </a:r>
            <a:r>
              <a:rPr lang="en-US" sz="3200" dirty="0" smtClean="0"/>
              <a:t>#define </a:t>
            </a:r>
            <a:r>
              <a:rPr lang="ru-RU" sz="3200" dirty="0" smtClean="0"/>
              <a:t>к текущему моменту идентификатор, помещённый после </a:t>
            </a:r>
            <a:r>
              <a:rPr lang="en-US" sz="3200" dirty="0" smtClean="0"/>
              <a:t>#</a:t>
            </a:r>
            <a:r>
              <a:rPr lang="en-US" sz="3200" dirty="0" err="1" smtClean="0"/>
              <a:t>ifdef</a:t>
            </a:r>
            <a:r>
              <a:rPr lang="en-US" sz="3200" dirty="0" smtClean="0"/>
              <a:t>. </a:t>
            </a:r>
            <a:r>
              <a:rPr lang="ru-RU" sz="3200" dirty="0" smtClean="0"/>
              <a:t>В директиве </a:t>
            </a:r>
            <a:r>
              <a:rPr lang="en-US" sz="3200" dirty="0" smtClean="0"/>
              <a:t>#</a:t>
            </a:r>
            <a:r>
              <a:rPr lang="en-US" sz="3200" dirty="0" err="1" smtClean="0"/>
              <a:t>ifndef</a:t>
            </a:r>
            <a:r>
              <a:rPr lang="en-US" sz="3200" dirty="0" smtClean="0"/>
              <a:t> </a:t>
            </a:r>
            <a:r>
              <a:rPr lang="ru-RU" sz="3200" dirty="0" smtClean="0"/>
              <a:t>проверяется обратное условие (истинным считается неопределённость идентификатора).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Условную компиляцию удобно применять при отладке программы для вывода информации: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smtClean="0"/>
              <a:t>#define OTLADKA 1</a:t>
            </a:r>
          </a:p>
          <a:p>
            <a:pPr marL="342900"/>
            <a:r>
              <a:rPr lang="en-US" sz="3200" dirty="0" smtClean="0"/>
              <a:t>…</a:t>
            </a:r>
          </a:p>
          <a:p>
            <a:pPr marL="342900"/>
            <a:r>
              <a:rPr lang="en-US" sz="3200" dirty="0" smtClean="0"/>
              <a:t>#</a:t>
            </a:r>
            <a:r>
              <a:rPr lang="en-US" sz="3200" dirty="0" err="1" smtClean="0"/>
              <a:t>ifdef</a:t>
            </a:r>
            <a:r>
              <a:rPr lang="en-US" sz="3200" dirty="0" smtClean="0"/>
              <a:t> OTLADKA</a:t>
            </a:r>
          </a:p>
          <a:p>
            <a:pPr marL="342900"/>
            <a:r>
              <a:rPr lang="en-US" sz="3200" dirty="0" err="1" smtClean="0"/>
              <a:t>cout</a:t>
            </a:r>
            <a:r>
              <a:rPr lang="en-US" sz="3200" dirty="0" smtClean="0"/>
              <a:t> &lt;&lt; </a:t>
            </a:r>
            <a:r>
              <a:rPr lang="ru-RU" sz="3200" dirty="0" smtClean="0"/>
              <a:t>"Отладочная печать"</a:t>
            </a:r>
            <a:r>
              <a:rPr lang="en-US" sz="3200" dirty="0" smtClean="0"/>
              <a:t>;</a:t>
            </a:r>
          </a:p>
          <a:p>
            <a:pPr marL="342900"/>
            <a:r>
              <a:rPr lang="en-US" sz="3200" dirty="0" smtClean="0"/>
              <a:t>#</a:t>
            </a:r>
            <a:r>
              <a:rPr lang="en-US" sz="3200" dirty="0" err="1" smtClean="0"/>
              <a:t>endif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Также условную компиляцию применяют для защиты текста </a:t>
            </a:r>
            <a:r>
              <a:rPr lang="en-US" sz="3200" dirty="0" smtClean="0"/>
              <a:t>header-</a:t>
            </a:r>
            <a:r>
              <a:rPr lang="ru-RU" sz="3200" dirty="0" smtClean="0"/>
              <a:t>файлов от повторного включения: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</a:t>
            </a:r>
            <a:r>
              <a:rPr lang="en-US" sz="3200" dirty="0" err="1" smtClean="0">
                <a:solidFill>
                  <a:schemeClr val="tx2"/>
                </a:solidFill>
              </a:rPr>
              <a:t>ifndef</a:t>
            </a:r>
            <a:r>
              <a:rPr lang="en-US" sz="3200" dirty="0" smtClean="0">
                <a:solidFill>
                  <a:schemeClr val="tx2"/>
                </a:solidFill>
              </a:rPr>
              <a:t> _FILE_NAME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некоторый код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#define </a:t>
            </a:r>
            <a:r>
              <a:rPr lang="ru-RU" sz="3200" dirty="0" smtClean="0">
                <a:solidFill>
                  <a:schemeClr val="tx2"/>
                </a:solidFill>
              </a:rPr>
              <a:t>_</a:t>
            </a:r>
            <a:r>
              <a:rPr lang="en-US" sz="3200" dirty="0" smtClean="0">
                <a:solidFill>
                  <a:schemeClr val="tx2"/>
                </a:solidFill>
              </a:rPr>
              <a:t>FILE_NAME 1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</a:t>
            </a:r>
            <a:r>
              <a:rPr lang="en-US" sz="3200" dirty="0" err="1" smtClean="0">
                <a:solidFill>
                  <a:schemeClr val="tx2"/>
                </a:solidFill>
              </a:rPr>
              <a:t>endif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_</a:t>
            </a:r>
            <a:r>
              <a:rPr lang="en-US" sz="3200" dirty="0" smtClean="0"/>
              <a:t>FILE_NAME</a:t>
            </a:r>
            <a:r>
              <a:rPr lang="ru-RU" sz="3200" dirty="0" smtClean="0"/>
              <a:t> – зарезервированный программистом для файла препроцессорный идентификатор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Условная компиляция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организации </a:t>
            </a:r>
            <a:r>
              <a:rPr lang="ru-RU" sz="3200" dirty="0" err="1" smtClean="0"/>
              <a:t>мультиветвления</a:t>
            </a:r>
            <a:r>
              <a:rPr lang="ru-RU" sz="3200" dirty="0" smtClean="0"/>
              <a:t> во время обработки препроцессором кода программы применяется директива</a:t>
            </a:r>
            <a:endParaRPr lang="en-US" sz="3200" dirty="0" smtClean="0"/>
          </a:p>
          <a:p>
            <a:pPr marL="342900"/>
            <a:r>
              <a:rPr lang="en-US" sz="3200" dirty="0" smtClean="0"/>
              <a:t>#</a:t>
            </a:r>
            <a:r>
              <a:rPr lang="en-US" sz="3200" dirty="0" err="1" smtClean="0"/>
              <a:t>elif</a:t>
            </a:r>
            <a:r>
              <a:rPr lang="en-US" sz="3200" dirty="0" smtClean="0"/>
              <a:t> </a:t>
            </a:r>
            <a:r>
              <a:rPr lang="ru-RU" sz="3200" dirty="0" smtClean="0"/>
              <a:t>константное выражение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Макрос – это средство замены одной последовательности символов другой последовательностью.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Простейшее макроопределение: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#define </a:t>
            </a:r>
            <a:r>
              <a:rPr lang="ru-RU" sz="3200" dirty="0" smtClean="0">
                <a:solidFill>
                  <a:schemeClr val="tx2"/>
                </a:solidFill>
              </a:rPr>
              <a:t>идентификатор строка замещения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Возможно макроопределение с параметрами: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#define </a:t>
            </a:r>
            <a:r>
              <a:rPr lang="ru-RU" sz="3200" dirty="0" smtClean="0">
                <a:solidFill>
                  <a:schemeClr val="tx2"/>
                </a:solidFill>
              </a:rPr>
              <a:t>имя(</a:t>
            </a:r>
            <a:r>
              <a:rPr lang="ru-RU" sz="3200" dirty="0" err="1" smtClean="0">
                <a:solidFill>
                  <a:schemeClr val="tx2"/>
                </a:solidFill>
              </a:rPr>
              <a:t>список_параметров</a:t>
            </a:r>
            <a:r>
              <a:rPr lang="ru-RU" sz="3200" dirty="0" smtClean="0">
                <a:solidFill>
                  <a:schemeClr val="tx2"/>
                </a:solidFill>
              </a:rPr>
              <a:t>) </a:t>
            </a:r>
            <a:r>
              <a:rPr lang="ru-RU" sz="3200" dirty="0" err="1" smtClean="0">
                <a:solidFill>
                  <a:schemeClr val="tx2"/>
                </a:solidFill>
              </a:rPr>
              <a:t>стр_зам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 макроопределения с параметром: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#define max(</a:t>
            </a:r>
            <a:r>
              <a:rPr lang="en-US" sz="3200" dirty="0" err="1" smtClean="0">
                <a:solidFill>
                  <a:schemeClr val="tx2"/>
                </a:solidFill>
              </a:rPr>
              <a:t>a,b</a:t>
            </a:r>
            <a:r>
              <a:rPr lang="en-US" sz="3200" dirty="0" smtClean="0">
                <a:solidFill>
                  <a:schemeClr val="tx2"/>
                </a:solidFill>
              </a:rPr>
              <a:t>) (a&lt;</a:t>
            </a:r>
            <a:r>
              <a:rPr lang="en-US" sz="3200" dirty="0" err="1" smtClean="0">
                <a:solidFill>
                  <a:schemeClr val="tx2"/>
                </a:solidFill>
              </a:rPr>
              <a:t>b?b:a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Вызов макроопределения: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max(5,-10);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max(5,-10) </a:t>
            </a:r>
            <a:r>
              <a:rPr lang="ru-RU" sz="3200" dirty="0" smtClean="0">
                <a:solidFill>
                  <a:schemeClr val="tx2"/>
                </a:solidFill>
              </a:rPr>
              <a:t>заменяется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на (5</a:t>
            </a:r>
            <a:r>
              <a:rPr lang="en-US" sz="3200" dirty="0" smtClean="0">
                <a:solidFill>
                  <a:schemeClr val="tx2"/>
                </a:solidFill>
              </a:rPr>
              <a:t>&lt;-10?-10:5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Ещё один пример макроопределения с параметром: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#define ABS(x) (x&lt;0?-(x):x)</a:t>
            </a:r>
          </a:p>
          <a:p>
            <a:pPr lvl="1"/>
            <a:endParaRPr lang="ru-RU" sz="3200" dirty="0" smtClean="0">
              <a:solidFill>
                <a:schemeClr val="tx2"/>
              </a:solidFill>
            </a:endParaRP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void main()</a:t>
            </a:r>
          </a:p>
          <a:p>
            <a:pPr lvl="1"/>
            <a:r>
              <a:rPr lang="ru-RU" sz="32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"ABS(-10)=" &lt;&lt; ABS(-10) &lt;&lt; 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"ABS(10)=" &lt;&lt; ABS(10) &lt;&lt; 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getchar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Отличия макросов от функций: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коды вставляются в программу столько раз, сколько раз используется макрос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подстановка для макроса используется всегда (отличие от </a:t>
            </a:r>
            <a:r>
              <a:rPr lang="en-US" sz="3200" dirty="0" smtClean="0"/>
              <a:t>inline-</a:t>
            </a:r>
            <a:r>
              <a:rPr lang="ru-RU" sz="3200" dirty="0" smtClean="0"/>
              <a:t>функций)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макрос пригоден для обработки аргументов любого типа, допустимых в выражениях, формируемых при обработке строки замещения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Будьте осторожны с макросами: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max(</a:t>
            </a:r>
            <a:r>
              <a:rPr lang="en-US" sz="2400" dirty="0" err="1" smtClean="0">
                <a:solidFill>
                  <a:schemeClr val="tx2"/>
                </a:solidFill>
              </a:rPr>
              <a:t>a,b</a:t>
            </a:r>
            <a:r>
              <a:rPr lang="en-US" sz="2400" dirty="0" smtClean="0">
                <a:solidFill>
                  <a:schemeClr val="tx2"/>
                </a:solidFill>
              </a:rPr>
              <a:t>) (a&lt;</a:t>
            </a:r>
            <a:r>
              <a:rPr lang="en-US" sz="2400" dirty="0" err="1" smtClean="0">
                <a:solidFill>
                  <a:schemeClr val="tx2"/>
                </a:solidFill>
              </a:rPr>
              <a:t>b?b:a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t(e) e*3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PRINT(c) {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#c &lt;&lt; "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is equal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" &lt;&lt; c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void main()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x = 2;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PRINT(x);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PRINT(max(++x, ++x));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PRINT(t(x));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PRINT(t(</a:t>
            </a:r>
            <a:r>
              <a:rPr lang="en-US" sz="2400" dirty="0" err="1" smtClean="0">
                <a:solidFill>
                  <a:schemeClr val="tx2"/>
                </a:solidFill>
              </a:rPr>
              <a:t>x+x</a:t>
            </a:r>
            <a:r>
              <a:rPr lang="en-US" sz="2400" dirty="0" smtClean="0">
                <a:solidFill>
                  <a:schemeClr val="tx2"/>
                </a:solidFill>
              </a:rPr>
              <a:t>));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PRINT(t(</a:t>
            </a:r>
            <a:r>
              <a:rPr lang="en-US" sz="2400" dirty="0" err="1" smtClean="0">
                <a:solidFill>
                  <a:schemeClr val="tx2"/>
                </a:solidFill>
              </a:rPr>
              <a:t>x+x</a:t>
            </a:r>
            <a:r>
              <a:rPr lang="en-US" sz="2400" dirty="0" smtClean="0">
                <a:solidFill>
                  <a:schemeClr val="tx2"/>
                </a:solidFill>
              </a:rPr>
              <a:t>)/3);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getchar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Будьте осторожны с макросами: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max(</a:t>
            </a:r>
            <a:r>
              <a:rPr lang="en-US" sz="2400" dirty="0" err="1" smtClean="0">
                <a:solidFill>
                  <a:schemeClr val="tx2"/>
                </a:solidFill>
              </a:rPr>
              <a:t>a,b</a:t>
            </a:r>
            <a:r>
              <a:rPr lang="en-US" sz="2400" dirty="0" smtClean="0">
                <a:solidFill>
                  <a:schemeClr val="tx2"/>
                </a:solidFill>
              </a:rPr>
              <a:t>) (a&lt;</a:t>
            </a:r>
            <a:r>
              <a:rPr lang="en-US" sz="2400" dirty="0" err="1" smtClean="0">
                <a:solidFill>
                  <a:schemeClr val="tx2"/>
                </a:solidFill>
              </a:rPr>
              <a:t>b?b:a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t(e) e*3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#define PRINT(c) {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#c &lt;&lt; "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is equal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" &lt;&lt; c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ru-RU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6496" r="67964" b="69335"/>
          <a:stretch>
            <a:fillRect/>
          </a:stretch>
        </p:blipFill>
        <p:spPr bwMode="auto">
          <a:xfrm>
            <a:off x="838200" y="3200400"/>
            <a:ext cx="4076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Стадии: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системно-зависимые обозначения (например, индикатор конца строки) перекодируются в стандартные коды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пара символов «\» и «конец строки» убираются, следующая строка присоединяется к строке, где находилась эта пара символов.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Будьте осторожны с макросами: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905000"/>
          <a:ext cx="845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Вызов</a:t>
                      </a:r>
                      <a:r>
                        <a:rPr lang="ru-RU" baseline="0" dirty="0" smtClean="0"/>
                        <a:t> макроса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подстановки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max(++x, ++x)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(++x</a:t>
                      </a:r>
                      <a:r>
                        <a:rPr lang="en-US" baseline="0" dirty="0" smtClean="0"/>
                        <a:t> &lt; ++x ? ++x: ++x)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x+x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x+x</a:t>
                      </a:r>
                      <a:r>
                        <a:rPr lang="en-US" dirty="0" smtClean="0"/>
                        <a:t>*3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x+x</a:t>
                      </a:r>
                      <a:r>
                        <a:rPr lang="en-US" dirty="0" smtClean="0"/>
                        <a:t>)/3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x+x</a:t>
                      </a:r>
                      <a:r>
                        <a:rPr lang="en-US" dirty="0" smtClean="0"/>
                        <a:t>*3/3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3886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утроения аргумента вместо</a:t>
            </a:r>
          </a:p>
          <a:p>
            <a:pPr marL="342900" lvl="1"/>
            <a:r>
              <a:rPr lang="en-US" sz="3200" dirty="0" smtClean="0">
                <a:solidFill>
                  <a:schemeClr val="tx2"/>
                </a:solidFill>
              </a:rPr>
              <a:t>#define t(e) e*3</a:t>
            </a:r>
          </a:p>
          <a:p>
            <a:pPr marL="342900"/>
            <a:r>
              <a:rPr lang="ru-RU" sz="3200" dirty="0" smtClean="0"/>
              <a:t>нужно использовать</a:t>
            </a:r>
          </a:p>
          <a:p>
            <a:pPr marL="342900" lvl="1"/>
            <a:r>
              <a:rPr lang="en-US" sz="3200" dirty="0" smtClean="0">
                <a:solidFill>
                  <a:schemeClr val="tx2"/>
                </a:solidFill>
              </a:rPr>
              <a:t>#define t(e) </a:t>
            </a:r>
            <a:r>
              <a:rPr lang="ru-RU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smtClean="0">
                <a:solidFill>
                  <a:schemeClr val="tx2"/>
                </a:solidFill>
              </a:rPr>
              <a:t>e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*3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случае необходимости подставляемое значение аргумента макроса можно заключить в строке замещения в кавычки (""). Для этого используется специальная операция </a:t>
            </a:r>
            <a:r>
              <a:rPr lang="en-US" sz="3200" dirty="0" smtClean="0"/>
              <a:t>#, </a:t>
            </a:r>
            <a:r>
              <a:rPr lang="ru-RU" sz="3200" dirty="0" smtClean="0"/>
              <a:t>записываемая непосредственно перед параметром. Пример:</a:t>
            </a:r>
          </a:p>
          <a:p>
            <a:pPr marL="342900" lvl="1"/>
            <a:r>
              <a:rPr lang="en-US" sz="2400" dirty="0" smtClean="0">
                <a:solidFill>
                  <a:schemeClr val="tx2"/>
                </a:solidFill>
              </a:rPr>
              <a:t>#define PRINT(c) {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#c &lt;&lt; "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is equal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" &lt;&lt; c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  <a:endParaRPr lang="ru-RU" sz="2400" dirty="0" smtClean="0"/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PRINT(x)</a:t>
            </a:r>
            <a:r>
              <a:rPr lang="en-US" sz="3200" dirty="0" smtClean="0"/>
              <a:t> </a:t>
            </a:r>
            <a:r>
              <a:rPr lang="ru-RU" sz="3200" dirty="0" smtClean="0"/>
              <a:t>будет заменено на: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"x" &lt;&lt; "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is equal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" &lt;&lt; x &lt;&lt; 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Пример. Макрос </a:t>
            </a:r>
            <a:r>
              <a:rPr lang="ru-RU" sz="2800" dirty="0" smtClean="0"/>
              <a:t>для печати </a:t>
            </a:r>
            <a:r>
              <a:rPr lang="ru-RU" sz="2800" dirty="0" smtClean="0"/>
              <a:t>массива.</a:t>
            </a:r>
          </a:p>
          <a:p>
            <a:pPr marL="342900"/>
            <a:endParaRPr lang="ru-RU" sz="2800" dirty="0" smtClean="0"/>
          </a:p>
          <a:p>
            <a:r>
              <a:rPr lang="en-US" sz="2800" dirty="0" smtClean="0"/>
              <a:t>#define ARR_PRINT(ARRAY, N) \</a:t>
            </a:r>
          </a:p>
          <a:p>
            <a:r>
              <a:rPr lang="en-US" sz="2800" dirty="0" smtClean="0"/>
              <a:t>{</a:t>
            </a:r>
            <a:r>
              <a:rPr lang="ru-RU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 \</a:t>
            </a:r>
          </a:p>
          <a:p>
            <a:r>
              <a:rPr lang="ru-RU" sz="2800" dirty="0" smtClean="0"/>
              <a:t>     </a:t>
            </a: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&lt;</a:t>
            </a:r>
            <a:r>
              <a:rPr lang="en-US" sz="2800" dirty="0" err="1" smtClean="0"/>
              <a:t>sizeof</a:t>
            </a:r>
            <a:r>
              <a:rPr lang="en-US" sz="2800" dirty="0" smtClean="0"/>
              <a:t>(ARRAY)/</a:t>
            </a:r>
            <a:r>
              <a:rPr lang="en-US" sz="2800" dirty="0" err="1" smtClean="0"/>
              <a:t>sizeof</a:t>
            </a:r>
            <a:r>
              <a:rPr lang="en-US" sz="2800" dirty="0" smtClean="0"/>
              <a:t>(ARRAY[0]); </a:t>
            </a:r>
            <a:r>
              <a:rPr lang="en-US" sz="2800" dirty="0" err="1" smtClean="0"/>
              <a:t>i</a:t>
            </a:r>
            <a:r>
              <a:rPr lang="en-US" sz="2800" dirty="0" smtClean="0"/>
              <a:t>++) \</a:t>
            </a:r>
          </a:p>
          <a:p>
            <a:r>
              <a:rPr lang="ru-RU" sz="2800" dirty="0" smtClean="0"/>
              <a:t>     {\</a:t>
            </a:r>
            <a:endParaRPr lang="ru-RU" sz="2800" dirty="0" smtClean="0"/>
          </a:p>
          <a:p>
            <a:r>
              <a:rPr lang="ru-RU" sz="2800" dirty="0" smtClean="0"/>
              <a:t>  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 smtClean="0"/>
              <a:t>&lt;&lt; #ARRAY"[" &lt;&lt;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&lt;&lt; "]=" &lt;&lt;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 &lt;&lt; '\t'; \</a:t>
            </a:r>
          </a:p>
          <a:p>
            <a:r>
              <a:rPr lang="ru-RU" sz="2800" dirty="0" smtClean="0"/>
              <a:t>          </a:t>
            </a:r>
            <a:r>
              <a:rPr lang="en-US" sz="2800" dirty="0" smtClean="0"/>
              <a:t>if</a:t>
            </a:r>
            <a:r>
              <a:rPr lang="en-US" sz="2800" dirty="0" smtClean="0"/>
              <a:t>((i+1) % N == 0)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\</a:t>
            </a:r>
          </a:p>
          <a:p>
            <a:r>
              <a:rPr lang="ru-RU" sz="2800" dirty="0" smtClean="0"/>
              <a:t>     } </a:t>
            </a:r>
            <a:r>
              <a:rPr lang="ru-RU" sz="2800" dirty="0" smtClean="0"/>
              <a:t>\</a:t>
            </a:r>
          </a:p>
          <a:p>
            <a:r>
              <a:rPr lang="ru-RU" sz="2800" dirty="0" smtClean="0"/>
              <a:t>}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Макроподстановки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295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Пример. Макрос </a:t>
            </a:r>
            <a:r>
              <a:rPr lang="ru-RU" sz="2800" dirty="0" smtClean="0"/>
              <a:t>для печати </a:t>
            </a:r>
            <a:r>
              <a:rPr lang="ru-RU" sz="2800" dirty="0" smtClean="0"/>
              <a:t>массива.</a:t>
            </a:r>
          </a:p>
          <a:p>
            <a:pPr marL="342900"/>
            <a:endParaRPr lang="ru-RU" sz="2800" dirty="0" smtClean="0"/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arr</a:t>
            </a:r>
            <a:r>
              <a:rPr lang="en-US" sz="2800" dirty="0" smtClean="0"/>
              <a:t>[] = {8, 5, 4, 45, 55, 75, 5476, 6, 64, 43};</a:t>
            </a:r>
          </a:p>
          <a:p>
            <a:pPr lvl="1"/>
            <a:r>
              <a:rPr lang="en-US" sz="2800" dirty="0" smtClean="0"/>
              <a:t>ARR_PRINT(arr,3);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6. Препроцессорные операции и дополнительные директивы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524000"/>
          <a:ext cx="8458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r>
                        <a:rPr lang="ru-RU" baseline="0" dirty="0" smtClean="0"/>
                        <a:t> операции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текст, замещающий данный параметр,</a:t>
                      </a:r>
                      <a:r>
                        <a:rPr lang="ru-RU" baseline="0" dirty="0" smtClean="0"/>
                        <a:t> заключается в кавычки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конкатенация лексем</a:t>
                      </a:r>
                      <a:r>
                        <a:rPr lang="ru-RU" baseline="0" dirty="0" smtClean="0"/>
                        <a:t> строки замещения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</a:t>
                      </a:r>
                      <a:r>
                        <a:rPr lang="ru-RU" baseline="0" dirty="0" smtClean="0"/>
                        <a:t> заменить </a:t>
                      </a:r>
                      <a:r>
                        <a:rPr lang="en-US" baseline="0" dirty="0" smtClean="0"/>
                        <a:t>#</a:t>
                      </a:r>
                      <a:r>
                        <a:rPr lang="en-US" baseline="0" dirty="0" err="1" smtClean="0"/>
                        <a:t>ifdef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#</a:t>
                      </a:r>
                      <a:r>
                        <a:rPr lang="en-US" baseline="0" dirty="0" err="1" smtClean="0"/>
                        <a:t>ifndef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#if defined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#if !defined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(обратите внимание: в этом случае скобки после </a:t>
                      </a:r>
                      <a:r>
                        <a:rPr lang="en-US" baseline="0" dirty="0" smtClean="0"/>
                        <a:t>#if </a:t>
                      </a:r>
                      <a:r>
                        <a:rPr lang="ru-RU" baseline="0" dirty="0" smtClean="0"/>
                        <a:t>должны отсутствовать)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191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 для операции </a:t>
            </a:r>
            <a:r>
              <a:rPr lang="en-US" sz="3200" dirty="0" smtClean="0"/>
              <a:t>##:</a:t>
            </a:r>
          </a:p>
          <a:p>
            <a:pPr marL="342900"/>
            <a:r>
              <a:rPr lang="en-US" sz="3200" dirty="0" smtClean="0"/>
              <a:t>#define </a:t>
            </a:r>
            <a:r>
              <a:rPr lang="en-US" sz="3200" dirty="0" err="1" smtClean="0"/>
              <a:t>abc</a:t>
            </a:r>
            <a:r>
              <a:rPr lang="en-US" sz="3200" dirty="0" smtClean="0"/>
              <a:t>(</a:t>
            </a:r>
            <a:r>
              <a:rPr lang="en-US" sz="3200" dirty="0" err="1" smtClean="0"/>
              <a:t>a,b,c,d</a:t>
            </a:r>
            <a:r>
              <a:rPr lang="en-US" sz="3200" dirty="0" smtClean="0"/>
              <a:t>) a##(##b##c##d)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abc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sin,x,'+',y</a:t>
            </a:r>
            <a:r>
              <a:rPr lang="en-US" sz="3200" dirty="0" smtClean="0">
                <a:solidFill>
                  <a:schemeClr val="tx2"/>
                </a:solidFill>
              </a:rPr>
              <a:t>) </a:t>
            </a:r>
            <a:r>
              <a:rPr lang="ru-RU" sz="3200" dirty="0" smtClean="0"/>
              <a:t>будет заменено на </a:t>
            </a:r>
            <a:r>
              <a:rPr lang="en-US" sz="3200" dirty="0" smtClean="0">
                <a:solidFill>
                  <a:schemeClr val="tx2"/>
                </a:solidFill>
              </a:rPr>
              <a:t>sin(</a:t>
            </a:r>
            <a:r>
              <a:rPr lang="en-US" sz="3200" dirty="0" err="1" smtClean="0">
                <a:solidFill>
                  <a:schemeClr val="tx2"/>
                </a:solidFill>
              </a:rPr>
              <a:t>x+y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6. Препроцессорные операции и дополнительные директивы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Директива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#line </a:t>
            </a:r>
            <a:r>
              <a:rPr lang="ru-RU" sz="3200" dirty="0" err="1" smtClean="0">
                <a:solidFill>
                  <a:schemeClr val="tx2"/>
                </a:solidFill>
              </a:rPr>
              <a:t>целочисленная_константа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указывает компилятору, что следующая строка имеет номер, заданный приведённой константой.</a:t>
            </a:r>
          </a:p>
          <a:p>
            <a:pPr marL="342900"/>
            <a:r>
              <a:rPr lang="ru-RU" sz="3200" dirty="0" smtClean="0"/>
              <a:t>Возможно задание как номера строки, так и имени файла: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#line </a:t>
            </a:r>
            <a:r>
              <a:rPr lang="ru-RU" sz="3200" dirty="0" smtClean="0">
                <a:solidFill>
                  <a:schemeClr val="tx2"/>
                </a:solidFill>
              </a:rPr>
              <a:t>константа </a:t>
            </a:r>
            <a:r>
              <a:rPr lang="en-US" sz="3200" dirty="0" smtClean="0">
                <a:solidFill>
                  <a:schemeClr val="tx2"/>
                </a:solidFill>
              </a:rPr>
              <a:t>"</a:t>
            </a:r>
            <a:r>
              <a:rPr lang="ru-RU" sz="3200" dirty="0" err="1" smtClean="0">
                <a:solidFill>
                  <a:schemeClr val="tx2"/>
                </a:solidFill>
              </a:rPr>
              <a:t>имя_файла</a:t>
            </a:r>
            <a:r>
              <a:rPr lang="en-US" sz="3200" dirty="0" smtClean="0">
                <a:solidFill>
                  <a:schemeClr val="tx2"/>
                </a:solidFill>
              </a:rPr>
              <a:t>"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6. Препроцессорные операции и дополнительные директивы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Директива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#error </a:t>
            </a:r>
            <a:r>
              <a:rPr lang="ru-RU" sz="3200" dirty="0" smtClean="0">
                <a:solidFill>
                  <a:schemeClr val="tx2"/>
                </a:solidFill>
              </a:rPr>
              <a:t>последовательность лексем</a:t>
            </a:r>
          </a:p>
          <a:p>
            <a:pPr marL="342900"/>
            <a:r>
              <a:rPr lang="ru-RU" sz="3200" dirty="0" smtClean="0"/>
              <a:t>в случае выполнения приводит к неудачной компиляции и выдаче диагностического сообщения. Пример: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#define NAME 4</a:t>
            </a:r>
          </a:p>
          <a:p>
            <a:pPr lvl="1"/>
            <a:r>
              <a:rPr lang="ru-RU" sz="3200" dirty="0" smtClean="0">
                <a:solidFill>
                  <a:schemeClr val="tx2"/>
                </a:solidFill>
              </a:rPr>
              <a:t>…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#if (NAME != 4)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#error NAME must be equal to </a:t>
            </a:r>
            <a:r>
              <a:rPr lang="ru-RU" sz="3200" dirty="0" smtClean="0">
                <a:solidFill>
                  <a:schemeClr val="tx2"/>
                </a:solidFill>
              </a:rPr>
              <a:t>4</a:t>
            </a:r>
            <a:r>
              <a:rPr lang="en-US" sz="3200" dirty="0" smtClean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#</a:t>
            </a:r>
            <a:r>
              <a:rPr lang="en-US" sz="3200" dirty="0" err="1" smtClean="0">
                <a:solidFill>
                  <a:schemeClr val="tx2"/>
                </a:solidFill>
              </a:rPr>
              <a:t>endif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7</a:t>
            </a:r>
            <a:r>
              <a:rPr lang="ru-RU" dirty="0" smtClean="0">
                <a:solidFill>
                  <a:schemeClr val="tx2"/>
                </a:solidFill>
              </a:rPr>
              <a:t>. Встроенные </a:t>
            </a:r>
            <a:r>
              <a:rPr lang="ru-RU" dirty="0" err="1" smtClean="0">
                <a:solidFill>
                  <a:schemeClr val="tx2"/>
                </a:solidFill>
              </a:rPr>
              <a:t>макроимена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524000"/>
          <a:ext cx="8458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Макроимя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__</a:t>
                      </a:r>
                      <a:r>
                        <a:rPr lang="en-US" dirty="0" smtClean="0"/>
                        <a:t>LINE__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</a:t>
                      </a:r>
                      <a:r>
                        <a:rPr lang="ru-RU" baseline="0" dirty="0" smtClean="0"/>
                        <a:t> текущей строки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__</a:t>
                      </a:r>
                      <a:r>
                        <a:rPr lang="en-US" dirty="0" smtClean="0"/>
                        <a:t>FILE__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компилируемого файла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__</a:t>
                      </a:r>
                      <a:r>
                        <a:rPr lang="en-US" dirty="0" smtClean="0"/>
                        <a:t>DATE__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r>
                        <a:rPr lang="ru-RU" baseline="0" dirty="0" smtClean="0"/>
                        <a:t> в формате </a:t>
                      </a:r>
                      <a:r>
                        <a:rPr lang="en-US" baseline="0" dirty="0" smtClean="0"/>
                        <a:t>"</a:t>
                      </a:r>
                      <a:r>
                        <a:rPr lang="en-US" baseline="0" dirty="0" err="1" smtClean="0"/>
                        <a:t>Mmm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yyyy</a:t>
                      </a:r>
                      <a:r>
                        <a:rPr lang="en-US" baseline="0" dirty="0" smtClean="0"/>
                        <a:t>", </a:t>
                      </a:r>
                      <a:r>
                        <a:rPr lang="ru-RU" baseline="0" dirty="0" smtClean="0"/>
                        <a:t>определяющая дату начала обработки исходного файла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__</a:t>
                      </a:r>
                      <a:r>
                        <a:rPr lang="en-US" dirty="0" smtClean="0"/>
                        <a:t>TIME__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 в формате </a:t>
                      </a:r>
                      <a:r>
                        <a:rPr lang="en-US" dirty="0" smtClean="0"/>
                        <a:t>"</a:t>
                      </a:r>
                      <a:r>
                        <a:rPr lang="en-US" dirty="0" err="1" smtClean="0"/>
                        <a:t>hh:mm:ss</a:t>
                      </a:r>
                      <a:r>
                        <a:rPr lang="en-US" dirty="0" smtClean="0"/>
                        <a:t>", </a:t>
                      </a:r>
                      <a:r>
                        <a:rPr lang="ru-RU" dirty="0" smtClean="0"/>
                        <a:t>определяющая</a:t>
                      </a:r>
                      <a:r>
                        <a:rPr lang="ru-RU" baseline="0" dirty="0" smtClean="0"/>
                        <a:t> время начала трансляции текущего исходного файла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__</a:t>
                      </a:r>
                      <a:r>
                        <a:rPr lang="en-US" dirty="0" smtClean="0"/>
                        <a:t>STDC__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Константа,</a:t>
                      </a:r>
                      <a:r>
                        <a:rPr lang="ru-RU" baseline="0" dirty="0" smtClean="0"/>
                        <a:t> равная 1, если компилятор работает в соответствии с </a:t>
                      </a:r>
                      <a:r>
                        <a:rPr lang="en-US" baseline="0" dirty="0" smtClean="0"/>
                        <a:t>ANSI-</a:t>
                      </a:r>
                      <a:r>
                        <a:rPr lang="ru-RU" baseline="0" dirty="0" smtClean="0"/>
                        <a:t>стандартом.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7</a:t>
            </a:r>
            <a:r>
              <a:rPr lang="ru-RU" dirty="0" smtClean="0">
                <a:solidFill>
                  <a:schemeClr val="tx2"/>
                </a:solidFill>
              </a:rPr>
              <a:t>. Встроенные </a:t>
            </a:r>
            <a:r>
              <a:rPr lang="ru-RU" dirty="0" err="1" smtClean="0">
                <a:solidFill>
                  <a:schemeClr val="tx2"/>
                </a:solidFill>
              </a:rPr>
              <a:t>макроимена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Пример. Использование </a:t>
            </a:r>
            <a:r>
              <a:rPr lang="ru-RU" sz="3200" dirty="0" err="1" smtClean="0"/>
              <a:t>макроимён</a:t>
            </a:r>
            <a:r>
              <a:rPr lang="ru-RU" sz="3200" dirty="0" smtClean="0"/>
              <a:t>.</a:t>
            </a:r>
          </a:p>
          <a:p>
            <a:r>
              <a:rPr lang="en-US" sz="3200" dirty="0" smtClean="0"/>
              <a:t>void main()</a:t>
            </a:r>
          </a:p>
          <a:p>
            <a:r>
              <a:rPr lang="ru-RU" sz="3200" dirty="0" smtClean="0"/>
              <a:t>{</a:t>
            </a:r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"__DATE__ = " &lt;&lt; __DATE__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 </a:t>
            </a:r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"__TIME__ = " &lt;&lt; __TIME__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#line 1024 "example.cpp"</a:t>
            </a:r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"__LINE__ = " &lt;&lt; __LINE__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"__FILE__ = " &lt;&lt; __FILE__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en-US" sz="3200" dirty="0" err="1" smtClean="0"/>
              <a:t>getchar</a:t>
            </a:r>
            <a:r>
              <a:rPr lang="en-US" sz="3200" dirty="0" smtClean="0"/>
              <a:t>();</a:t>
            </a:r>
          </a:p>
          <a:p>
            <a:r>
              <a:rPr lang="ru-RU" sz="3200" dirty="0" smtClean="0"/>
              <a:t>}</a:t>
            </a: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8</a:t>
            </a:r>
            <a:r>
              <a:rPr lang="ru-RU" dirty="0" smtClean="0">
                <a:solidFill>
                  <a:schemeClr val="tx2"/>
                </a:solidFill>
              </a:rPr>
              <a:t>. Задания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Создайте макрос для возведения числа в любую целую степень без использования функций </a:t>
            </a:r>
            <a:r>
              <a:rPr lang="en-US" sz="3200" dirty="0" err="1" smtClean="0"/>
              <a:t>math.h</a:t>
            </a:r>
            <a:r>
              <a:rPr lang="en-US" sz="3200" dirty="0" smtClean="0"/>
              <a:t> (</a:t>
            </a:r>
            <a:r>
              <a:rPr lang="ru-RU" sz="3200" dirty="0" smtClean="0"/>
              <a:t>подсказка: используйте цикл </a:t>
            </a:r>
            <a:r>
              <a:rPr lang="en-US" sz="3200" dirty="0" smtClean="0"/>
              <a:t>for). </a:t>
            </a:r>
            <a:r>
              <a:rPr lang="ru-RU" sz="3200" dirty="0" smtClean="0"/>
              <a:t>Итог должен выводиться на экран.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Создайте макрос для печати всех чётных чисел в определённом заданном промежутке.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Создайте макрос для подсчёта количества чётных и нечётных чисел в целочисленном </a:t>
            </a:r>
            <a:r>
              <a:rPr lang="ru-RU" sz="3200" smtClean="0"/>
              <a:t>одномерном массиве.</a:t>
            </a:r>
            <a:endParaRPr lang="ru-RU" sz="3200" dirty="0" smtClean="0"/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main()</a:t>
            </a:r>
          </a:p>
          <a:p>
            <a:pPr lvl="1"/>
            <a:r>
              <a:rPr lang="ru-RU" sz="3200" dirty="0" smtClean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"hello" \</a:t>
            </a:r>
          </a:p>
          <a:p>
            <a:pPr lvl="2"/>
            <a:r>
              <a:rPr lang="en-US" sz="3200" dirty="0" smtClean="0">
                <a:solidFill>
                  <a:schemeClr val="tx2"/>
                </a:solidFill>
              </a:rPr>
              <a:t>"world";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 = 10,\</a:t>
            </a:r>
          </a:p>
          <a:p>
            <a:pPr lvl="2"/>
            <a:r>
              <a:rPr lang="en-US" sz="3200" dirty="0" smtClean="0">
                <a:solidFill>
                  <a:schemeClr val="tx2"/>
                </a:solidFill>
              </a:rPr>
              <a:t>b = 11;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 &lt;&lt; "</a:t>
            </a:r>
            <a:r>
              <a:rPr lang="en-US" sz="3200" dirty="0" err="1" smtClean="0">
                <a:solidFill>
                  <a:schemeClr val="tx2"/>
                </a:solidFill>
              </a:rPr>
              <a:t>a+b</a:t>
            </a:r>
            <a:r>
              <a:rPr lang="en-US" sz="3200" dirty="0" smtClean="0">
                <a:solidFill>
                  <a:schemeClr val="tx2"/>
                </a:solidFill>
              </a:rPr>
              <a:t>=" &lt;&lt; </a:t>
            </a:r>
            <a:r>
              <a:rPr lang="en-US" sz="3200" dirty="0" err="1" smtClean="0">
                <a:solidFill>
                  <a:schemeClr val="tx2"/>
                </a:solidFill>
              </a:rPr>
              <a:t>a+b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getchar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en-US" sz="3200" dirty="0" smtClean="0">
                <a:solidFill>
                  <a:schemeClr val="tx2"/>
                </a:solidFill>
              </a:rPr>
              <a:t>return 0;</a:t>
            </a:r>
          </a:p>
          <a:p>
            <a:pPr lvl="1"/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Стадии (продолжение):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 тексте распознаются директивы препроцессора, а каждый комментарий заменяется одним символом пробела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>
                <a:solidFill>
                  <a:srgbClr val="FF0000"/>
                </a:solidFill>
              </a:rPr>
              <a:t> выполняются директивы препроцессора и производятся макроподстановки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ескейп-последовательности</a:t>
            </a:r>
            <a:r>
              <a:rPr lang="ru-RU" sz="3600" dirty="0" smtClean="0"/>
              <a:t> (напр., '\</a:t>
            </a:r>
            <a:r>
              <a:rPr lang="en-US" sz="3600" dirty="0" smtClean="0"/>
              <a:t>n'</a:t>
            </a:r>
            <a:r>
              <a:rPr lang="ru-RU" sz="3600" dirty="0" smtClean="0"/>
              <a:t>) заменяются на их числовые коды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Стадии (продолжение):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смежные строковые константы конкатенируются (т.е. заменяются на одну строковую константу)</a:t>
            </a:r>
          </a:p>
          <a:p>
            <a:pPr marL="342900"/>
            <a:r>
              <a:rPr lang="ru-RU" sz="3600" dirty="0" smtClean="0"/>
              <a:t>Пример. Объединение смежных строковых констант: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main()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"Today" " is " "Tuesday";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getchar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На стадии обработки директив препроцессора: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замена препроцессорных констант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включение в программу текстов из указанных файлов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исключение из программы отдельных частей её текста (условная компиляция)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макроподстановка (замена обозначения </a:t>
            </a:r>
            <a:r>
              <a:rPr lang="ru-RU" sz="3600" dirty="0" err="1" smtClean="0"/>
              <a:t>параметзированным</a:t>
            </a:r>
            <a:r>
              <a:rPr lang="ru-RU" sz="3600" smtClean="0"/>
              <a:t> текстом)</a:t>
            </a:r>
            <a:endParaRPr lang="ru-RU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Для управления препроцессором используются команды (директивы) препроцессора:</a:t>
            </a:r>
          </a:p>
          <a:p>
            <a:pPr marL="342900"/>
            <a:r>
              <a:rPr lang="en-US" sz="3600" dirty="0" smtClean="0"/>
              <a:t>#define, #include, #</a:t>
            </a:r>
            <a:r>
              <a:rPr lang="en-US" sz="3600" dirty="0" err="1" smtClean="0"/>
              <a:t>undef</a:t>
            </a:r>
            <a:r>
              <a:rPr lang="en-US" sz="3600" dirty="0" smtClean="0"/>
              <a:t>, #if, #</a:t>
            </a:r>
            <a:r>
              <a:rPr lang="en-US" sz="3600" dirty="0" err="1" smtClean="0"/>
              <a:t>ifdef</a:t>
            </a:r>
            <a:r>
              <a:rPr lang="en-US" sz="3600" dirty="0" smtClean="0"/>
              <a:t>, #</a:t>
            </a:r>
            <a:r>
              <a:rPr lang="en-US" sz="3600" dirty="0" err="1" smtClean="0"/>
              <a:t>ifndef</a:t>
            </a:r>
            <a:r>
              <a:rPr lang="en-US" sz="3600" dirty="0" smtClean="0"/>
              <a:t>, #else, #</a:t>
            </a:r>
            <a:r>
              <a:rPr lang="en-US" sz="3600" dirty="0" err="1" smtClean="0"/>
              <a:t>endif</a:t>
            </a:r>
            <a:r>
              <a:rPr lang="en-US" sz="3600" dirty="0" smtClean="0"/>
              <a:t>, #line, #error, #</a:t>
            </a:r>
            <a:r>
              <a:rPr lang="en-US" sz="3600" dirty="0" err="1" smtClean="0"/>
              <a:t>pragma</a:t>
            </a:r>
            <a:r>
              <a:rPr lang="en-US" sz="3600" dirty="0" smtClean="0"/>
              <a:t>, #</a:t>
            </a:r>
          </a:p>
          <a:p>
            <a:pPr marL="342900"/>
            <a:r>
              <a:rPr lang="ru-RU" sz="3600" dirty="0" smtClean="0"/>
              <a:t>Каждая препроцессорная директива завершается переходом на новую строку.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Стадии </a:t>
            </a:r>
            <a:r>
              <a:rPr lang="ru-RU" dirty="0" err="1" smtClean="0">
                <a:solidFill>
                  <a:schemeClr val="tx2"/>
                </a:solidFill>
              </a:rPr>
              <a:t>препроцессинга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1600200"/>
          <a:ext cx="8077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Директива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#define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</a:t>
                      </a:r>
                      <a:r>
                        <a:rPr lang="ru-RU" baseline="0" dirty="0" smtClean="0"/>
                        <a:t> препроцессорного идентификатора или макроса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undef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Отменяет</a:t>
                      </a:r>
                      <a:r>
                        <a:rPr lang="ru-RU" baseline="0" dirty="0" smtClean="0"/>
                        <a:t> действие команды </a:t>
                      </a:r>
                      <a:r>
                        <a:rPr lang="en-US" baseline="0" dirty="0" smtClean="0"/>
                        <a:t>#define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Включает в текст программы текст из выбранного файла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#if,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baseline="0" dirty="0" err="1" smtClean="0"/>
                        <a:t>ifdef</a:t>
                      </a:r>
                      <a:r>
                        <a:rPr lang="en-US" baseline="0" dirty="0" smtClean="0"/>
                        <a:t>, #</a:t>
                      </a:r>
                      <a:r>
                        <a:rPr lang="en-US" baseline="0" dirty="0" err="1" smtClean="0"/>
                        <a:t>ifndef</a:t>
                      </a:r>
                      <a:r>
                        <a:rPr lang="en-US" baseline="0" dirty="0" smtClean="0"/>
                        <a:t>, #else, #</a:t>
                      </a:r>
                      <a:r>
                        <a:rPr lang="en-US" baseline="0" dirty="0" err="1" smtClean="0"/>
                        <a:t>endif</a:t>
                      </a:r>
                      <a:r>
                        <a:rPr lang="en-US" baseline="0" dirty="0" smtClean="0"/>
                        <a:t>, #</a:t>
                      </a:r>
                      <a:r>
                        <a:rPr lang="en-US" baseline="0" dirty="0" err="1" smtClean="0"/>
                        <a:t>elif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Организуют</a:t>
                      </a:r>
                      <a:r>
                        <a:rPr lang="ru-RU" baseline="0" dirty="0" smtClean="0"/>
                        <a:t> условную обработку текста программы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Управляет</a:t>
                      </a:r>
                      <a:r>
                        <a:rPr lang="ru-RU" baseline="0" dirty="0" smtClean="0"/>
                        <a:t> нумерацией строк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Задаёт</a:t>
                      </a:r>
                      <a:r>
                        <a:rPr lang="ru-RU" baseline="0" dirty="0" smtClean="0"/>
                        <a:t> текст диагностического сообщения об ошибке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pragma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</a:t>
                      </a:r>
                      <a:r>
                        <a:rPr lang="ru-RU" baseline="0" dirty="0" smtClean="0"/>
                        <a:t> действия, зависящие от реализации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Ничего не вызывает,</a:t>
                      </a:r>
                      <a:r>
                        <a:rPr lang="ru-RU" baseline="0" dirty="0" smtClean="0"/>
                        <a:t> т.к. является пустой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2522</Words>
  <Application>Microsoft Office PowerPoint</Application>
  <PresentationFormat>Экран (4:3)</PresentationFormat>
  <Paragraphs>402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Office Theme</vt:lpstr>
      <vt:lpstr>Семинар 5. Стадии препроцессинга, замены в тексте, включение текстов из файлов, условная компиляция, макроподстановки, препроцессорные операции и дополнительные директивы, встроенные макроимена</vt:lpstr>
      <vt:lpstr>1. Стадии препроцессинга</vt:lpstr>
      <vt:lpstr>1. Стадии препроцессинга</vt:lpstr>
      <vt:lpstr>1. Стадии препроцессинга</vt:lpstr>
      <vt:lpstr>1. Стадии препроцессинга</vt:lpstr>
      <vt:lpstr>1. Стадии препроцессинга</vt:lpstr>
      <vt:lpstr>1. Стадии препроцессинга</vt:lpstr>
      <vt:lpstr>1. Стадии препроцессинга</vt:lpstr>
      <vt:lpstr>1. Стадии препроцессинга</vt:lpstr>
      <vt:lpstr>2. Замены в тексте</vt:lpstr>
      <vt:lpstr>2. Замены в тексте</vt:lpstr>
      <vt:lpstr>2. Замены в тексте</vt:lpstr>
      <vt:lpstr>2. Замены в тексте</vt:lpstr>
      <vt:lpstr>2. Замены в тексте</vt:lpstr>
      <vt:lpstr>2. Замены в тексте</vt:lpstr>
      <vt:lpstr>3. Включение текстов из файлов</vt:lpstr>
      <vt:lpstr>3. Включение текстов из файлов</vt:lpstr>
      <vt:lpstr>4. Условная компиляция</vt:lpstr>
      <vt:lpstr>4. Условная компиляция</vt:lpstr>
      <vt:lpstr>4. Условная компиляция</vt:lpstr>
      <vt:lpstr>4. Условная компиляция</vt:lpstr>
      <vt:lpstr>4. Условная компиляция</vt:lpstr>
      <vt:lpstr>4. Условная компиляция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5. Макроподстановки</vt:lpstr>
      <vt:lpstr>6. Препроцессорные операции и дополнительные директивы</vt:lpstr>
      <vt:lpstr>6. Препроцессорные операции и дополнительные директивы</vt:lpstr>
      <vt:lpstr>6. Препроцессорные операции и дополнительные директивы</vt:lpstr>
      <vt:lpstr>7. Встроенные макроимена</vt:lpstr>
      <vt:lpstr>7. Встроенные макроимена</vt:lpstr>
      <vt:lpstr>8. 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336</cp:revision>
  <dcterms:created xsi:type="dcterms:W3CDTF">2014-12-15T08:53:20Z</dcterms:created>
  <dcterms:modified xsi:type="dcterms:W3CDTF">2015-04-07T13:59:10Z</dcterms:modified>
</cp:coreProperties>
</file>