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312" r:id="rId2"/>
    <p:sldId id="360" r:id="rId3"/>
    <p:sldId id="402" r:id="rId4"/>
    <p:sldId id="404" r:id="rId5"/>
    <p:sldId id="405" r:id="rId6"/>
    <p:sldId id="407" r:id="rId7"/>
    <p:sldId id="406" r:id="rId8"/>
    <p:sldId id="403" r:id="rId9"/>
    <p:sldId id="408" r:id="rId10"/>
    <p:sldId id="414" r:id="rId11"/>
    <p:sldId id="409" r:id="rId12"/>
    <p:sldId id="415" r:id="rId13"/>
    <p:sldId id="410" r:id="rId14"/>
    <p:sldId id="413" r:id="rId15"/>
    <p:sldId id="411" r:id="rId16"/>
    <p:sldId id="416" r:id="rId17"/>
    <p:sldId id="412" r:id="rId18"/>
    <p:sldId id="417" r:id="rId19"/>
    <p:sldId id="388" r:id="rId20"/>
    <p:sldId id="419" r:id="rId21"/>
    <p:sldId id="420" r:id="rId22"/>
    <p:sldId id="368" r:id="rId23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030"/>
    <a:srgbClr val="FF5050"/>
    <a:srgbClr val="EE8216"/>
    <a:srgbClr val="AC75D5"/>
    <a:srgbClr val="6D91AF"/>
    <a:srgbClr val="C6D4E0"/>
    <a:srgbClr val="375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8" autoAdjust="0"/>
    <p:restoredTop sz="89350" autoAdjust="0"/>
  </p:normalViewPr>
  <p:slideViewPr>
    <p:cSldViewPr snapToGrid="0">
      <p:cViewPr>
        <p:scale>
          <a:sx n="100" d="100"/>
          <a:sy n="100" d="100"/>
        </p:scale>
        <p:origin x="-3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1800" y="-8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4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4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D197E7BA-7EBF-4CCA-8F2B-2C74B8395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55659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A8398517-544D-4D62-919E-08F6FF352A80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7945344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7"/>
          <p:cNvSpPr txBox="1">
            <a:spLocks noGrp="1" noChangeArrowheads="1"/>
          </p:cNvSpPr>
          <p:nvPr/>
        </p:nvSpPr>
        <p:spPr bwMode="auto">
          <a:xfrm>
            <a:off x="3853591" y="9435263"/>
            <a:ext cx="2944085" cy="49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C5FCD43-A3F2-4329-937C-AED0D545C64F}" type="slidenum">
              <a:rPr lang="en-GB" altLang="ko-KR" sz="1300">
                <a:ea typeface="굴림" pitchFamily="50" charset="-127"/>
              </a:rPr>
              <a:pPr algn="r" eaLnBrk="1" hangingPunct="1"/>
              <a:t>0</a:t>
            </a:fld>
            <a:endParaRPr lang="en-GB" altLang="ko-KR" sz="1300" dirty="0">
              <a:ea typeface="굴림" pitchFamily="50" charset="-127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altLang="ko-KR" dirty="0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8" y="4715907"/>
            <a:ext cx="4984962" cy="4467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6248400" y="6124575"/>
            <a:ext cx="2616200" cy="400050"/>
            <a:chOff x="6330860" y="102275"/>
            <a:chExt cx="2615965" cy="400050"/>
          </a:xfrm>
        </p:grpSpPr>
        <p:pic>
          <p:nvPicPr>
            <p:cNvPr id="5" name="그림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5546" y="102275"/>
              <a:ext cx="421279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7"/>
            <p:cNvSpPr>
              <a:spLocks noChangeArrowheads="1"/>
            </p:cNvSpPr>
            <p:nvPr userDrawn="1"/>
          </p:nvSpPr>
          <p:spPr bwMode="auto">
            <a:xfrm>
              <a:off x="6330860" y="116544"/>
              <a:ext cx="2223531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r"/>
              <a:r>
                <a:rPr lang="en-US" altLang="ko-KR" sz="1100" b="1">
                  <a:solidFill>
                    <a:srgbClr val="375064"/>
                  </a:solidFill>
                  <a:latin typeface="Cambria Math" pitchFamily="18" charset="0"/>
                  <a:ea typeface="굴림" pitchFamily="50" charset="-127"/>
                </a:rPr>
                <a:t>ITRI</a:t>
              </a:r>
              <a:r>
                <a:rPr lang="en-US" altLang="ko-KR" sz="300" b="1">
                  <a:solidFill>
                    <a:schemeClr val="bg1"/>
                  </a:solidFill>
                  <a:latin typeface="Cambria Math" pitchFamily="18" charset="0"/>
                  <a:ea typeface="굴림" pitchFamily="50" charset="-127"/>
                </a:rPr>
                <a:t>f</a:t>
              </a:r>
            </a:p>
            <a:p>
              <a:r>
                <a:rPr lang="en-US" altLang="ko-KR" sz="700">
                  <a:solidFill>
                    <a:srgbClr val="6D91AF"/>
                  </a:solidFill>
                  <a:latin typeface="Cambria Math" pitchFamily="18" charset="0"/>
                  <a:ea typeface="굴림" pitchFamily="50" charset="-127"/>
                </a:rPr>
                <a:t>Information &amp; Telecommunication Research Institute</a:t>
              </a:r>
              <a:endParaRPr lang="ko-KR" altLang="en-US" sz="700">
                <a:solidFill>
                  <a:srgbClr val="6D91AF"/>
                </a:solidFill>
                <a:latin typeface="Cambria Math" pitchFamily="18" charset="0"/>
                <a:ea typeface="굴림" pitchFamily="50" charset="-127"/>
              </a:endParaRPr>
            </a:p>
          </p:txBody>
        </p:sp>
      </p:grpSp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44525" y="2065338"/>
            <a:ext cx="7913688" cy="731837"/>
          </a:xfrm>
        </p:spPr>
        <p:txBody>
          <a:bodyPr anchor="b"/>
          <a:lstStyle>
            <a:lvl1pPr>
              <a:lnSpc>
                <a:spcPct val="110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471738" y="3713163"/>
            <a:ext cx="6086475" cy="835025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6377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2385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5" y="77788"/>
            <a:ext cx="2130425" cy="5724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77788"/>
            <a:ext cx="6242050" cy="5724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98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8308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9889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3756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5972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6930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1378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9336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355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77788"/>
            <a:ext cx="852011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ko-KR" sz="1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Page </a:t>
            </a:r>
            <a:r>
              <a:rPr lang="de-DE" altLang="ko-KR" sz="1000">
                <a:latin typeface="Times New Roman" pitchFamily="18" charset="0"/>
                <a:ea typeface="굴림" pitchFamily="50" charset="-127"/>
                <a:cs typeface="Times New Roman" pitchFamily="18" charset="0"/>
                <a:sym typeface="Wingdings" pitchFamily="2" charset="2"/>
              </a:rPr>
              <a:t></a:t>
            </a:r>
            <a:r>
              <a:rPr lang="de-DE" altLang="ko-KR" sz="1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fld id="{4030F66B-372C-4702-A80E-E6D851E9F024}" type="slidenum">
              <a:rPr lang="de-DE" altLang="ko-KR" sz="1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pPr/>
              <a:t>‹#›</a:t>
            </a:fld>
            <a:endParaRPr lang="de-DE" altLang="ko-KR" sz="100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grpSp>
        <p:nvGrpSpPr>
          <p:cNvPr id="1030" name="그룹 5"/>
          <p:cNvGrpSpPr>
            <a:grpSpLocks/>
          </p:cNvGrpSpPr>
          <p:nvPr userDrawn="1"/>
        </p:nvGrpSpPr>
        <p:grpSpPr bwMode="auto">
          <a:xfrm>
            <a:off x="6248400" y="6124575"/>
            <a:ext cx="2616200" cy="400050"/>
            <a:chOff x="6330860" y="102275"/>
            <a:chExt cx="2615965" cy="400050"/>
          </a:xfrm>
        </p:grpSpPr>
        <p:pic>
          <p:nvPicPr>
            <p:cNvPr id="1031" name="그림 7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5546" y="102275"/>
              <a:ext cx="421279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직사각형 7"/>
            <p:cNvSpPr>
              <a:spLocks noChangeArrowheads="1"/>
            </p:cNvSpPr>
            <p:nvPr userDrawn="1"/>
          </p:nvSpPr>
          <p:spPr bwMode="auto">
            <a:xfrm>
              <a:off x="6330860" y="116544"/>
              <a:ext cx="2223531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r"/>
              <a:r>
                <a:rPr lang="en-US" altLang="ko-KR" sz="1100" b="1">
                  <a:solidFill>
                    <a:srgbClr val="375064"/>
                  </a:solidFill>
                  <a:latin typeface="Cambria Math" pitchFamily="18" charset="0"/>
                  <a:ea typeface="굴림" pitchFamily="50" charset="-127"/>
                </a:rPr>
                <a:t>ITRI</a:t>
              </a:r>
              <a:r>
                <a:rPr lang="en-US" altLang="ko-KR" sz="300" b="1">
                  <a:solidFill>
                    <a:schemeClr val="bg1"/>
                  </a:solidFill>
                  <a:latin typeface="Cambria Math" pitchFamily="18" charset="0"/>
                  <a:ea typeface="굴림" pitchFamily="50" charset="-127"/>
                </a:rPr>
                <a:t>f</a:t>
              </a:r>
            </a:p>
            <a:p>
              <a:r>
                <a:rPr lang="en-US" altLang="ko-KR" sz="700">
                  <a:solidFill>
                    <a:srgbClr val="6D91AF"/>
                  </a:solidFill>
                  <a:latin typeface="Cambria Math" pitchFamily="18" charset="0"/>
                  <a:ea typeface="굴림" pitchFamily="50" charset="-127"/>
                </a:rPr>
                <a:t>Information &amp; Telecommunication Research Institute</a:t>
              </a:r>
              <a:endParaRPr lang="ko-KR" altLang="en-US" sz="700">
                <a:solidFill>
                  <a:srgbClr val="6D91AF"/>
                </a:solidFill>
                <a:latin typeface="Cambria Math" pitchFamily="18" charset="0"/>
                <a:ea typeface="굴림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file:///C:\Users\&#51076;&#49457;&#50896;\&#49437;&#49324;2&#54617;&#44592;%20&#49688;&#50629;\&#44608;&#54805;&#49437;&#44368;&#49688;&#45784;\1\&#46020;&#47732;.vsd\Drawing\~&#54168;&#51060;&#51648;-1\Sheet.1522" TargetMode="External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notesSlide" Target="../notesSlides/notesSlide14.xml"/><Relationship Id="rId21" Type="http://schemas.openxmlformats.org/officeDocument/2006/relationships/oleObject" Target="file:///C:\Users\&#51076;&#49457;&#50896;\&#49437;&#49324;2&#54617;&#44592;%20&#49688;&#50629;\&#44608;&#54805;&#49437;&#44368;&#49688;&#45784;\1\&#46020;&#47732;.vsd\Drawing\~&#54168;&#51060;&#51648;-1\&#49324;&#44033;&#54805;.1530" TargetMode="External"/><Relationship Id="rId7" Type="http://schemas.openxmlformats.org/officeDocument/2006/relationships/oleObject" Target="file:///C:\Users\&#51076;&#49457;&#50896;\&#49437;&#49324;2&#54617;&#44592;%20&#49688;&#50629;\&#44608;&#54805;&#49437;&#44368;&#49688;&#45784;\1\&#46020;&#47732;.vsd\Drawing\~&#54168;&#51060;&#51648;-1\&#49324;&#44033;&#54805;.1515" TargetMode="External"/><Relationship Id="rId12" Type="http://schemas.openxmlformats.org/officeDocument/2006/relationships/image" Target="../media/image19.emf"/><Relationship Id="rId17" Type="http://schemas.openxmlformats.org/officeDocument/2006/relationships/oleObject" Target="file:///C:\Users\&#51076;&#49457;&#50896;\&#49437;&#49324;2&#54617;&#44592;%20&#49688;&#50629;\&#44608;&#54805;&#49437;&#44368;&#49688;&#45784;\1\&#46020;&#47732;.vsd\Drawing\~&#54168;&#51060;&#51648;-1\Sheet.1525" TargetMode="External"/><Relationship Id="rId25" Type="http://schemas.openxmlformats.org/officeDocument/2006/relationships/oleObject" Target="file:///C:\Users\&#51076;&#49457;&#50896;\&#49437;&#49324;2&#54617;&#44592;%20&#49688;&#50629;\&#44608;&#54805;&#49437;&#44368;&#49688;&#45784;\1\&#46020;&#47732;.vsd\Drawing\~&#54168;&#51060;&#51648;-1\&#49324;&#44033;&#54805;.1532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11" Type="http://schemas.openxmlformats.org/officeDocument/2006/relationships/oleObject" Target="file:///C:\Users\&#51076;&#49457;&#50896;\&#49437;&#49324;2&#54617;&#44592;%20&#49688;&#50629;\&#44608;&#54805;&#49437;&#44368;&#49688;&#45784;\1\&#46020;&#47732;.vsd\Drawing\~&#54168;&#51060;&#51648;-1\Sheet.1523" TargetMode="External"/><Relationship Id="rId24" Type="http://schemas.openxmlformats.org/officeDocument/2006/relationships/image" Target="../media/image25.emf"/><Relationship Id="rId5" Type="http://schemas.openxmlformats.org/officeDocument/2006/relationships/oleObject" Target="file:///C:\Users\&#51076;&#49457;&#50896;\&#49437;&#49324;2&#54617;&#44592;%20&#49688;&#50629;\&#44608;&#54805;&#49437;&#44368;&#49688;&#45784;\1\&#46020;&#47732;.vsd\Drawing\~&#54168;&#51060;&#51648;-1\&#49324;&#44033;&#54805;.1514" TargetMode="External"/><Relationship Id="rId15" Type="http://schemas.openxmlformats.org/officeDocument/2006/relationships/oleObject" Target="file:///C:\Users\&#51076;&#49457;&#50896;\&#49437;&#49324;2&#54617;&#44592;%20&#49688;&#50629;\&#44608;&#54805;&#49437;&#44368;&#49688;&#45784;\1\&#46020;&#47732;.vsd\Drawing\~&#54168;&#51060;&#51648;-1\Sheet.1524" TargetMode="External"/><Relationship Id="rId23" Type="http://schemas.openxmlformats.org/officeDocument/2006/relationships/oleObject" Target="file:///C:\Users\&#51076;&#49457;&#50896;\&#49437;&#49324;2&#54617;&#44592;%20&#49688;&#50629;\&#44608;&#54805;&#49437;&#44368;&#49688;&#45784;\1\&#46020;&#47732;.vsd\Drawing\~&#54168;&#51060;&#51648;-1\&#49324;&#44033;&#54805;.1531" TargetMode="External"/><Relationship Id="rId28" Type="http://schemas.openxmlformats.org/officeDocument/2006/relationships/image" Target="../media/image27.emf"/><Relationship Id="rId10" Type="http://schemas.openxmlformats.org/officeDocument/2006/relationships/image" Target="../media/image18.emf"/><Relationship Id="rId19" Type="http://schemas.openxmlformats.org/officeDocument/2006/relationships/oleObject" Target="file:///C:\Users\&#51076;&#49457;&#50896;\&#49437;&#49324;2&#54617;&#44592;%20&#49688;&#50629;\&#44608;&#54805;&#49437;&#44368;&#49688;&#45784;\1\&#46020;&#47732;.vsd\Drawing\~&#54168;&#51060;&#51648;-1\&#49324;&#44033;&#54805;.1516" TargetMode="External"/><Relationship Id="rId4" Type="http://schemas.openxmlformats.org/officeDocument/2006/relationships/image" Target="../media/image28.png"/><Relationship Id="rId9" Type="http://schemas.openxmlformats.org/officeDocument/2006/relationships/oleObject" Target="file:///C:\Users\&#51076;&#49457;&#50896;\&#49437;&#49324;2&#54617;&#44592;%20&#49688;&#50629;\&#44608;&#54805;&#49437;&#44368;&#49688;&#45784;\1\&#46020;&#47732;.vsd\Drawing\~&#54168;&#51060;&#51648;-1\&#49324;&#44033;&#54805;.1517" TargetMode="External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file:///C:\Users\&#51076;&#49457;&#50896;\&#49437;&#49324;2&#54617;&#44592;%20&#49688;&#50629;\&#44608;&#54805;&#49437;&#44368;&#49688;&#45784;\1\&#46020;&#47732;.vsd\Drawing\~&#54168;&#51060;&#51648;-1\&#49324;&#44033;&#54805;.152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0" y="2782614"/>
            <a:ext cx="9144000" cy="938048"/>
          </a:xfrm>
        </p:spPr>
        <p:txBody>
          <a:bodyPr anchor="ctr" anchorCtr="0"/>
          <a:lstStyle/>
          <a:p>
            <a:pPr algn="ctr"/>
            <a:r>
              <a:rPr lang="ko-KR" altLang="en-US" sz="32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실습 </a:t>
            </a:r>
            <a:r>
              <a:rPr lang="en-US" altLang="ko-KR" sz="32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3. </a:t>
            </a:r>
            <a:r>
              <a:rPr lang="ko-KR" altLang="en-US" sz="32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기하학 처리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4257" y="4258825"/>
            <a:ext cx="6840042" cy="1703387"/>
          </a:xfrm>
          <a:ln>
            <a:miter lim="800000"/>
            <a:headEnd/>
            <a:tailEnd/>
          </a:ln>
          <a:extLst/>
        </p:spPr>
        <p:txBody>
          <a:bodyPr anchor="ctr" anchorCtr="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ko-KR" altLang="en-US" b="1" spc="50" dirty="0" smtClean="0">
                <a:ln w="13500">
                  <a:solidFill>
                    <a:srgbClr val="BBE0E3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Y나무B" panose="02030600000101010101" pitchFamily="18" charset="-127"/>
                <a:ea typeface="HY나무B" panose="02030600000101010101" pitchFamily="18" charset="-127"/>
                <a:cs typeface="Arial" pitchFamily="34" charset="0"/>
              </a:rPr>
              <a:t>세종대학교</a:t>
            </a:r>
            <a:r>
              <a:rPr lang="en-US" altLang="ko-KR" b="1" spc="50" dirty="0" smtClean="0">
                <a:ln w="13500">
                  <a:solidFill>
                    <a:srgbClr val="BBE0E3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Y나무B" panose="02030600000101010101" pitchFamily="18" charset="-127"/>
                <a:ea typeface="HY나무B" panose="02030600000101010101" pitchFamily="18" charset="-127"/>
                <a:cs typeface="Arial" pitchFamily="34" charset="0"/>
              </a:rPr>
              <a:t>,</a:t>
            </a:r>
            <a:r>
              <a:rPr lang="ko-KR" altLang="en-US" b="1" spc="50" dirty="0" smtClean="0">
                <a:ln w="13500">
                  <a:solidFill>
                    <a:srgbClr val="BBE0E3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Y나무B" panose="02030600000101010101" pitchFamily="18" charset="-127"/>
                <a:ea typeface="HY나무B" panose="02030600000101010101" pitchFamily="18" charset="-127"/>
                <a:cs typeface="Arial" pitchFamily="34" charset="0"/>
              </a:rPr>
              <a:t> </a:t>
            </a:r>
            <a:r>
              <a:rPr lang="en-US" altLang="ko-KR" b="1" spc="50" dirty="0" smtClean="0">
                <a:ln w="13500">
                  <a:solidFill>
                    <a:srgbClr val="BBE0E3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Y나무B" panose="02030600000101010101" pitchFamily="18" charset="-127"/>
                <a:ea typeface="HY나무B" panose="02030600000101010101" pitchFamily="18" charset="-127"/>
                <a:cs typeface="Arial" pitchFamily="34" charset="0"/>
              </a:rPr>
              <a:t>ITRI </a:t>
            </a:r>
            <a:r>
              <a:rPr lang="ko-KR" altLang="en-US" b="1" spc="50" dirty="0" smtClean="0">
                <a:ln w="13500">
                  <a:solidFill>
                    <a:srgbClr val="BBE0E3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Y나무B" panose="02030600000101010101" pitchFamily="18" charset="-127"/>
                <a:ea typeface="HY나무B" panose="02030600000101010101" pitchFamily="18" charset="-127"/>
                <a:cs typeface="Arial" pitchFamily="34" charset="0"/>
              </a:rPr>
              <a:t>연구</a:t>
            </a:r>
            <a:r>
              <a:rPr lang="ko-KR" altLang="en-US" b="1" spc="50" dirty="0">
                <a:ln w="13500">
                  <a:solidFill>
                    <a:srgbClr val="BBE0E3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Y나무B" panose="02030600000101010101" pitchFamily="18" charset="-127"/>
                <a:ea typeface="HY나무B" panose="02030600000101010101" pitchFamily="18" charset="-127"/>
                <a:cs typeface="Arial" pitchFamily="34" charset="0"/>
              </a:rPr>
              <a:t>실</a:t>
            </a:r>
            <a:endParaRPr lang="en-US" altLang="ko-KR" b="1" spc="50" dirty="0" smtClean="0">
              <a:ln w="13500">
                <a:solidFill>
                  <a:srgbClr val="BBE0E3">
                    <a:shade val="2500"/>
                    <a:alpha val="6500"/>
                  </a:srgbClr>
                </a:solidFill>
                <a:prstDash val="solid"/>
              </a:ln>
              <a:solidFill>
                <a:srgbClr val="00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Y나무B" panose="02030600000101010101" pitchFamily="18" charset="-127"/>
              <a:ea typeface="HY나무B" panose="02030600000101010101" pitchFamily="18" charset="-127"/>
              <a:cs typeface="Arial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ko-KR" altLang="en-US" b="1" spc="50" dirty="0" smtClean="0">
                <a:ln w="13500">
                  <a:solidFill>
                    <a:srgbClr val="BBE0E3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Y나무B" panose="02030600000101010101" pitchFamily="18" charset="-127"/>
                <a:ea typeface="HY나무B" panose="02030600000101010101" pitchFamily="18" charset="-127"/>
                <a:cs typeface="Arial" pitchFamily="34" charset="0"/>
              </a:rPr>
              <a:t>정보통신공학과</a:t>
            </a:r>
            <a:endParaRPr lang="en-US" altLang="ko-KR" b="1" spc="50" dirty="0" smtClean="0">
              <a:ln w="13500">
                <a:solidFill>
                  <a:srgbClr val="BBE0E3">
                    <a:shade val="2500"/>
                    <a:alpha val="6500"/>
                  </a:srgbClr>
                </a:solidFill>
                <a:prstDash val="solid"/>
              </a:ln>
              <a:solidFill>
                <a:srgbClr val="00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Y나무B" panose="02030600000101010101" pitchFamily="18" charset="-127"/>
              <a:ea typeface="HY나무B" panose="02030600000101010101" pitchFamily="18" charset="-127"/>
              <a:cs typeface="Arial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ko-KR" altLang="en-US" b="1" spc="50" dirty="0" smtClean="0">
                <a:ln w="13500">
                  <a:solidFill>
                    <a:srgbClr val="BBE0E3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Y나무B" panose="02030600000101010101" pitchFamily="18" charset="-127"/>
                <a:ea typeface="HY나무B" panose="02030600000101010101" pitchFamily="18" charset="-127"/>
                <a:cs typeface="Arial" pitchFamily="34" charset="0"/>
              </a:rPr>
              <a:t>원동재</a:t>
            </a:r>
            <a:endParaRPr lang="en-US" altLang="ko-KR" b="1" spc="50" dirty="0" smtClean="0">
              <a:ln w="13500">
                <a:solidFill>
                  <a:srgbClr val="BBE0E3">
                    <a:shade val="2500"/>
                    <a:alpha val="6500"/>
                  </a:srgbClr>
                </a:solidFill>
                <a:prstDash val="solid"/>
              </a:ln>
              <a:solidFill>
                <a:srgbClr val="00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Y나무B" panose="02030600000101010101" pitchFamily="18" charset="-127"/>
              <a:ea typeface="HY나무B" panose="02030600000101010101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이웃 </a:t>
            </a: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결과 사진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2. 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영상 </a:t>
            </a:r>
            <a:r>
              <a:rPr lang="ko-KR" altLang="en-US" sz="24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원본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: Lena,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본인 사진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 x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2.32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/ x 0.47 )</a:t>
            </a: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229319" y="3593125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2.32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(1187x1187)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83832" y="3593122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2.32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(1187x512)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" y="3958288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83833" y="6061408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 0.47 (240x512)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18" y="3958288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29317" y="6061408"/>
            <a:ext cx="2851786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X 0.47 (240x240)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1" y="1490001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20" y="1490005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616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양선형 </a:t>
            </a: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 </a:t>
            </a:r>
            <a:r>
              <a:rPr lang="ko-KR" altLang="en-US" sz="2400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새롭게 생성된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화소는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네 개의 가장 가까운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화소들에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가중치를 곱한 값들의 합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각각의 가중치는 존재하는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화소로부터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거리에 반비례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6" name="Picture 9" descr="ch08-18_cu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1" y="2286118"/>
            <a:ext cx="5429250" cy="407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03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양선형 </a:t>
            </a: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결과 사진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2. 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영상 </a:t>
            </a:r>
            <a:r>
              <a:rPr lang="ko-KR" altLang="en-US" sz="24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원본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: Lena,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본인 사진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 x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2.32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/ x 0.47 )</a:t>
            </a: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229319" y="3593125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2.32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(1187x1187)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83832" y="3593122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2.32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(1187x512)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" y="3958288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83833" y="6061408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 0.47 (240x512)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18" y="3958288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29317" y="6061408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 0.47 (240x240)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1" y="1490001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20" y="1490005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86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고등 차수 </a:t>
            </a: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 </a:t>
            </a:r>
            <a:r>
              <a:rPr lang="ko-KR" altLang="en-US" sz="2400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차 회선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&amp; B-Spline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출력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화소를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위해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16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개의 가장 가까운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화소들을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요구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2286117"/>
            <a:ext cx="5808398" cy="372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04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고등 차수 </a:t>
            </a: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 </a:t>
            </a:r>
            <a:r>
              <a:rPr lang="ko-KR" altLang="en-US" sz="2400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 계수 유도 및 새로운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생성 예시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1" y="1523080"/>
            <a:ext cx="589915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>
            <a:cxnSpLocks noChangeShapeType="1"/>
          </p:cNvCxnSpPr>
          <p:nvPr/>
        </p:nvCxnSpPr>
        <p:spPr bwMode="auto">
          <a:xfrm>
            <a:off x="3666416" y="1700880"/>
            <a:ext cx="0" cy="42037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946748"/>
              </p:ext>
            </p:extLst>
          </p:nvPr>
        </p:nvGraphicFramePr>
        <p:xfrm>
          <a:off x="2188454" y="4571943"/>
          <a:ext cx="271462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Visio" r:id="rId5" imgW="389106" imgH="367719" progId="Visio.Drawing.11">
                  <p:link updateAutomatic="1"/>
                </p:oleObj>
              </mc:Choice>
              <mc:Fallback>
                <p:oleObj name="Visio" r:id="rId5" imgW="389106" imgH="367719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454" y="4571943"/>
                        <a:ext cx="271462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42414"/>
              </p:ext>
            </p:extLst>
          </p:nvPr>
        </p:nvGraphicFramePr>
        <p:xfrm>
          <a:off x="3523541" y="4571943"/>
          <a:ext cx="27146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Visio" r:id="rId7" imgW="389106" imgH="367719" progId="Visio.Drawing.11">
                  <p:link updateAutomatic="1"/>
                </p:oleObj>
              </mc:Choice>
              <mc:Fallback>
                <p:oleObj name="Visio" r:id="rId7" imgW="389106" imgH="367719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541" y="4571943"/>
                        <a:ext cx="27146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410367"/>
              </p:ext>
            </p:extLst>
          </p:nvPr>
        </p:nvGraphicFramePr>
        <p:xfrm>
          <a:off x="6155616" y="4575118"/>
          <a:ext cx="2698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Visio" r:id="rId9" imgW="389106" imgH="367719" progId="Visio.Drawing.11">
                  <p:link updateAutomatic="1"/>
                </p:oleObj>
              </mc:Choice>
              <mc:Fallback>
                <p:oleObj name="Visio" r:id="rId9" imgW="389106" imgH="367719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616" y="4575118"/>
                        <a:ext cx="26987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019465"/>
              </p:ext>
            </p:extLst>
          </p:nvPr>
        </p:nvGraphicFramePr>
        <p:xfrm>
          <a:off x="2169404" y="5891880"/>
          <a:ext cx="29051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Visio" r:id="rId11" imgW="290479" imgH="251540" progId="Visio.Drawing.11">
                  <p:link updateAutomatic="1"/>
                </p:oleObj>
              </mc:Choice>
              <mc:Fallback>
                <p:oleObj name="Visio" r:id="rId11" imgW="290479" imgH="25154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404" y="5891880"/>
                        <a:ext cx="290512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893198"/>
              </p:ext>
            </p:extLst>
          </p:nvPr>
        </p:nvGraphicFramePr>
        <p:xfrm>
          <a:off x="3493379" y="5902993"/>
          <a:ext cx="29051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Visio" r:id="rId13" imgW="290479" imgH="251540" progId="Visio.Drawing.11">
                  <p:link updateAutomatic="1"/>
                </p:oleObj>
              </mc:Choice>
              <mc:Fallback>
                <p:oleObj name="Visio" r:id="rId13" imgW="290479" imgH="25154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379" y="5902993"/>
                        <a:ext cx="290512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744173"/>
              </p:ext>
            </p:extLst>
          </p:nvPr>
        </p:nvGraphicFramePr>
        <p:xfrm>
          <a:off x="4888791" y="5882355"/>
          <a:ext cx="2397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Visio" r:id="rId15" imgW="239949" imgH="251540" progId="Visio.Drawing.11">
                  <p:link updateAutomatic="1"/>
                </p:oleObj>
              </mc:Choice>
              <mc:Fallback>
                <p:oleObj name="Visio" r:id="rId15" imgW="239949" imgH="25154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791" y="5882355"/>
                        <a:ext cx="239713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213203"/>
              </p:ext>
            </p:extLst>
          </p:nvPr>
        </p:nvGraphicFramePr>
        <p:xfrm>
          <a:off x="6155616" y="5869655"/>
          <a:ext cx="2397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Visio" r:id="rId17" imgW="239949" imgH="251540" progId="Visio.Drawing.11">
                  <p:link updateAutomatic="1"/>
                </p:oleObj>
              </mc:Choice>
              <mc:Fallback>
                <p:oleObj name="Visio" r:id="rId17" imgW="239949" imgH="25154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616" y="5869655"/>
                        <a:ext cx="239713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0"/>
          <p:cNvCxnSpPr>
            <a:cxnSpLocks noChangeShapeType="1"/>
          </p:cNvCxnSpPr>
          <p:nvPr/>
        </p:nvCxnSpPr>
        <p:spPr bwMode="auto">
          <a:xfrm>
            <a:off x="1178804" y="4677443"/>
            <a:ext cx="53482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16"/>
          <p:cNvCxnSpPr>
            <a:cxnSpLocks noChangeShapeType="1"/>
          </p:cNvCxnSpPr>
          <p:nvPr/>
        </p:nvCxnSpPr>
        <p:spPr bwMode="auto">
          <a:xfrm>
            <a:off x="2318629" y="4720737"/>
            <a:ext cx="0" cy="118584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연결선 17"/>
          <p:cNvCxnSpPr>
            <a:cxnSpLocks noChangeShapeType="1"/>
          </p:cNvCxnSpPr>
          <p:nvPr/>
        </p:nvCxnSpPr>
        <p:spPr bwMode="auto">
          <a:xfrm>
            <a:off x="5018966" y="3982118"/>
            <a:ext cx="0" cy="192246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52388"/>
              </p:ext>
            </p:extLst>
          </p:nvPr>
        </p:nvGraphicFramePr>
        <p:xfrm>
          <a:off x="4888791" y="4571943"/>
          <a:ext cx="27146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Visio" r:id="rId19" imgW="389106" imgH="367719" progId="Visio.Drawing.11">
                  <p:link updateAutomatic="1"/>
                </p:oleObj>
              </mc:Choice>
              <mc:Fallback>
                <p:oleObj name="Visio" r:id="rId19" imgW="389106" imgH="367719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791" y="4571943"/>
                        <a:ext cx="27146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직선 연결선 19"/>
          <p:cNvCxnSpPr>
            <a:cxnSpLocks noChangeShapeType="1"/>
          </p:cNvCxnSpPr>
          <p:nvPr/>
        </p:nvCxnSpPr>
        <p:spPr bwMode="auto">
          <a:xfrm>
            <a:off x="6295316" y="4855243"/>
            <a:ext cx="0" cy="104933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내용 개체 틀 1"/>
          <p:cNvSpPr txBox="1">
            <a:spLocks/>
          </p:cNvSpPr>
          <p:nvPr/>
        </p:nvSpPr>
        <p:spPr bwMode="auto">
          <a:xfrm>
            <a:off x="223129" y="2608930"/>
            <a:ext cx="6825371" cy="447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566738" indent="-4572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2500" dirty="0" smtClean="0">
                <a:solidFill>
                  <a:srgbClr val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New pixel </a:t>
            </a:r>
            <a:r>
              <a:rPr lang="en-US" altLang="ko-KR" sz="2500" dirty="0">
                <a:solidFill>
                  <a:srgbClr val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= </a:t>
            </a:r>
            <a:r>
              <a:rPr lang="en-US" altLang="ko-KR" sz="2500" dirty="0" smtClean="0">
                <a:solidFill>
                  <a:srgbClr val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W0xP0 </a:t>
            </a:r>
            <a:r>
              <a:rPr lang="en-US" altLang="ko-KR" sz="2500" dirty="0">
                <a:solidFill>
                  <a:srgbClr val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+ </a:t>
            </a:r>
            <a:r>
              <a:rPr lang="en-US" altLang="ko-KR" sz="2500" dirty="0" smtClean="0">
                <a:solidFill>
                  <a:srgbClr val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W1xP1 </a:t>
            </a:r>
            <a:r>
              <a:rPr lang="en-US" altLang="ko-KR" sz="2500" dirty="0">
                <a:solidFill>
                  <a:srgbClr val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+ </a:t>
            </a:r>
            <a:r>
              <a:rPr lang="en-US" altLang="ko-KR" sz="2500" dirty="0" smtClean="0">
                <a:solidFill>
                  <a:srgbClr val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W2xP2 </a:t>
            </a:r>
            <a:r>
              <a:rPr lang="en-US" altLang="ko-KR" sz="2500" dirty="0">
                <a:solidFill>
                  <a:srgbClr val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+ </a:t>
            </a:r>
            <a:r>
              <a:rPr lang="en-US" altLang="ko-KR" sz="2500" dirty="0" smtClean="0">
                <a:solidFill>
                  <a:srgbClr val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W3xP3</a:t>
            </a:r>
            <a:endParaRPr lang="en-US" altLang="ko-KR" sz="2500" dirty="0">
              <a:solidFill>
                <a:srgbClr val="00000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>
            <a:off x="3816520" y="1691361"/>
            <a:ext cx="0" cy="417829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그룹 22"/>
          <p:cNvGrpSpPr/>
          <p:nvPr/>
        </p:nvGrpSpPr>
        <p:grpSpPr>
          <a:xfrm>
            <a:off x="3531437" y="1519237"/>
            <a:ext cx="268941" cy="279699"/>
            <a:chOff x="7814719" y="1766873"/>
            <a:chExt cx="268941" cy="279699"/>
          </a:xfrm>
        </p:grpSpPr>
        <p:graphicFrame>
          <p:nvGraphicFramePr>
            <p:cNvPr id="24" name="개체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8134308"/>
                </p:ext>
              </p:extLst>
            </p:nvPr>
          </p:nvGraphicFramePr>
          <p:xfrm>
            <a:off x="7846993" y="1815151"/>
            <a:ext cx="233362" cy="220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" name="Visio" r:id="rId21" imgW="389106" imgH="367719" progId="Visio.Drawing.11">
                    <p:link updateAutomatic="1"/>
                  </p:oleObj>
                </mc:Choice>
                <mc:Fallback>
                  <p:oleObj name="Visio" r:id="rId21" imgW="389106" imgH="367719" progId="Visio.Drawing.11">
                    <p:link updateAutomatic="1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6993" y="1815151"/>
                          <a:ext cx="233362" cy="220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타원 24"/>
            <p:cNvSpPr/>
            <p:nvPr/>
          </p:nvSpPr>
          <p:spPr bwMode="auto">
            <a:xfrm>
              <a:off x="7814719" y="1766873"/>
              <a:ext cx="268941" cy="279699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890716" y="3898676"/>
            <a:ext cx="268941" cy="279699"/>
            <a:chOff x="8879727" y="2014298"/>
            <a:chExt cx="268941" cy="279699"/>
          </a:xfrm>
        </p:grpSpPr>
        <p:graphicFrame>
          <p:nvGraphicFramePr>
            <p:cNvPr id="27" name="개체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0093256"/>
                </p:ext>
              </p:extLst>
            </p:nvPr>
          </p:nvGraphicFramePr>
          <p:xfrm>
            <a:off x="8899058" y="2046572"/>
            <a:ext cx="233363" cy="220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" name="Visio" r:id="rId23" imgW="389106" imgH="367719" progId="Visio.Drawing.11">
                    <p:link updateAutomatic="1"/>
                  </p:oleObj>
                </mc:Choice>
                <mc:Fallback>
                  <p:oleObj name="Visio" r:id="rId23" imgW="389106" imgH="367719" progId="Visio.Drawing.11">
                    <p:link updateAutomatic="1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99058" y="2046572"/>
                          <a:ext cx="233363" cy="220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타원 27"/>
            <p:cNvSpPr/>
            <p:nvPr/>
          </p:nvSpPr>
          <p:spPr bwMode="auto">
            <a:xfrm>
              <a:off x="8879727" y="2014298"/>
              <a:ext cx="268941" cy="279699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147904" y="4736425"/>
            <a:ext cx="268941" cy="279699"/>
            <a:chOff x="8820150" y="2565250"/>
            <a:chExt cx="268941" cy="279699"/>
          </a:xfrm>
        </p:grpSpPr>
        <p:graphicFrame>
          <p:nvGraphicFramePr>
            <p:cNvPr id="30" name="개체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029752"/>
                </p:ext>
              </p:extLst>
            </p:nvPr>
          </p:nvGraphicFramePr>
          <p:xfrm>
            <a:off x="8855729" y="2594769"/>
            <a:ext cx="233362" cy="220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" name="Visio" r:id="rId25" imgW="389106" imgH="367719" progId="Visio.Drawing.11">
                    <p:link updateAutomatic="1"/>
                  </p:oleObj>
                </mc:Choice>
                <mc:Fallback>
                  <p:oleObj name="Visio" r:id="rId25" imgW="389106" imgH="367719" progId="Visio.Drawing.11">
                    <p:link updateAutomatic="1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5729" y="2594769"/>
                          <a:ext cx="233362" cy="220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타원 30"/>
            <p:cNvSpPr/>
            <p:nvPr/>
          </p:nvSpPr>
          <p:spPr bwMode="auto">
            <a:xfrm>
              <a:off x="8820150" y="2565250"/>
              <a:ext cx="268941" cy="279699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78775" y="5094731"/>
            <a:ext cx="268941" cy="279699"/>
            <a:chOff x="8820150" y="3200736"/>
            <a:chExt cx="268941" cy="279699"/>
          </a:xfrm>
        </p:grpSpPr>
        <p:graphicFrame>
          <p:nvGraphicFramePr>
            <p:cNvPr id="33" name="개체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4462657"/>
                </p:ext>
              </p:extLst>
            </p:nvPr>
          </p:nvGraphicFramePr>
          <p:xfrm>
            <a:off x="8853058" y="3243768"/>
            <a:ext cx="233362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" name="Visio" r:id="rId27" imgW="389106" imgH="367719" progId="Visio.Drawing.11">
                    <p:link updateAutomatic="1"/>
                  </p:oleObj>
                </mc:Choice>
                <mc:Fallback>
                  <p:oleObj name="Visio" r:id="rId27" imgW="389106" imgH="367719" progId="Visio.Drawing.11">
                    <p:link updateAutomatic="1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3058" y="3243768"/>
                          <a:ext cx="233362" cy="222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타원 33"/>
            <p:cNvSpPr/>
            <p:nvPr/>
          </p:nvSpPr>
          <p:spPr bwMode="auto">
            <a:xfrm>
              <a:off x="8820150" y="3200736"/>
              <a:ext cx="268941" cy="279699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984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차 회선 </a:t>
            </a: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 </a:t>
            </a:r>
            <a:r>
              <a:rPr lang="ko-KR" altLang="en-US" sz="2400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 필터의 계수 유도 방정식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(a = -0.5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로 고정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 필터의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커널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마스크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3999" y="1490001"/>
                <a:ext cx="6639061" cy="1074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+2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+3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+1,  0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−5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+8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   1≤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              0,                                2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99" y="1490001"/>
                <a:ext cx="6639061" cy="10749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394112"/>
            <a:ext cx="3813175" cy="285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552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차 회선 </a:t>
            </a: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결과 사진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2. 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영상 </a:t>
            </a:r>
            <a:r>
              <a:rPr lang="ko-KR" altLang="en-US" sz="24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원본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: Lena,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본인 사진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 x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2.32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/ x 0.47 )</a:t>
            </a: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229319" y="3593125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2.32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(1187x1187)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83832" y="3593122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2.32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(1187x512)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" y="3958288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83833" y="6061408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 0.47 (240x512)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18" y="3958288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29317" y="6061408"/>
            <a:ext cx="2851786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X 0.47 (240x240)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1" y="1490001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20" y="1490005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870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B-Spline </a:t>
            </a: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 </a:t>
            </a:r>
            <a:r>
              <a:rPr lang="ko-KR" altLang="en-US" sz="2400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 필터의 계수 유도 방정식</a:t>
            </a: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 필터의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커널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마스크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3999" y="1490001"/>
                <a:ext cx="6351354" cy="1634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         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          0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+ 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   1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           0,                                2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99" y="1490001"/>
                <a:ext cx="6351354" cy="16343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394113"/>
            <a:ext cx="3459848" cy="287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9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B-Spline </a:t>
            </a: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결과 사진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2. 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영상 </a:t>
            </a:r>
            <a:r>
              <a:rPr lang="ko-KR" altLang="en-US" sz="24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원본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: Lena,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본인 사진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 x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2.32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/ x 0.47 )</a:t>
            </a: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229322" y="3593129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2.32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(1187x1187)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83835" y="3593126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2.32 </a:t>
            </a: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(1187x512)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5" y="3958292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83836" y="6061412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 0.47 (240x512)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21" y="3958292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29320" y="6061412"/>
            <a:ext cx="2851786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X 0.47 (240x240)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4" y="1490005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23" y="1490009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761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회</a:t>
            </a:r>
            <a:r>
              <a:rPr lang="ko-KR" altLang="en-US" b="1" dirty="0">
                <a:latin typeface="HY나무B" panose="02030600000101010101" pitchFamily="18" charset="-127"/>
                <a:ea typeface="HY나무B" panose="02030600000101010101" pitchFamily="18" charset="-127"/>
              </a:rPr>
              <a:t>전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3. 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영상의 회전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영상을 임의의 방향으로 특정한 각도</a:t>
            </a:r>
            <a:r>
              <a:rPr lang="el-GR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θ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만큼 회전시키는 </a:t>
            </a:r>
            <a:r>
              <a:rPr lang="ko-KR" altLang="en-US" sz="16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것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역방향 사상을 이용한 회전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8125" y="1490001"/>
                <a:ext cx="8085483" cy="665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𝑠𝑜𝑢𝑟𝑐𝑒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𝑠𝑜𝑢𝑟𝑐𝑒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ko-KR" alt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ko-KR" alt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ko-KR" alt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𝑒𝑠𝑡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𝑑𝑒𝑠𝑡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, 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ko-KR" altLang="en-US" b="0" i="1" smtClean="0">
                          <a:latin typeface="Cambria Math"/>
                        </a:rPr>
                        <m:t>는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ko-KR" altLang="en-US" b="0" i="1" smtClean="0">
                          <a:latin typeface="Cambria Math"/>
                        </a:rPr>
                        <m:t>중심점</m:t>
                      </m:r>
                    </m:oMath>
                  </m:oMathPara>
                </a14:m>
                <a:endParaRPr lang="ko-KR" altLang="en-US" dirty="0">
                  <a:latin typeface="HY나무B" panose="02030600000101010101" pitchFamily="18" charset="-127"/>
                  <a:ea typeface="HY나무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" y="1490001"/>
                <a:ext cx="8085483" cy="6655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6" y="3024781"/>
            <a:ext cx="3146711" cy="322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153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482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전방향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&amp; 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역방향 사상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 </a:t>
            </a: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720000" lvl="1" indent="-342900" eaLnBrk="1" hangingPunct="1">
              <a:lnSpc>
                <a:spcPct val="150000"/>
              </a:lnSpc>
              <a:buFont typeface="HY나무B" panose="02030600000101010101" pitchFamily="18" charset="-127"/>
              <a:buChar char="-"/>
            </a:pPr>
            <a:r>
              <a:rPr lang="ko-KR" altLang="en-US" sz="18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이웃 </a:t>
            </a:r>
            <a:r>
              <a:rPr lang="ko-KR" altLang="en-US" sz="18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</a:t>
            </a:r>
            <a:r>
              <a:rPr lang="ko-KR" altLang="en-US" sz="18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8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18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720000" lvl="1" indent="-342900" eaLnBrk="1" hangingPunct="1">
              <a:lnSpc>
                <a:spcPct val="150000"/>
              </a:lnSpc>
              <a:buFont typeface="HY나무B" panose="02030600000101010101" pitchFamily="18" charset="-127"/>
              <a:buChar char="-"/>
            </a:pPr>
            <a:r>
              <a:rPr lang="ko-KR" altLang="en-US" sz="18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양선형 </a:t>
            </a:r>
            <a:r>
              <a:rPr lang="ko-KR" altLang="en-US" sz="18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18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720000" lvl="1" indent="-342900" eaLnBrk="1" hangingPunct="1">
              <a:lnSpc>
                <a:spcPct val="150000"/>
              </a:lnSpc>
              <a:buFont typeface="HY나무B" panose="02030600000101010101" pitchFamily="18" charset="-127"/>
              <a:buChar char="-"/>
            </a:pPr>
            <a:r>
              <a:rPr lang="en-US" altLang="ko-KR" sz="18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8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차 회선 </a:t>
            </a:r>
            <a:r>
              <a:rPr lang="ko-KR" altLang="en-US" sz="18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18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720000" lvl="1" indent="-342900" eaLnBrk="1" hangingPunct="1">
              <a:lnSpc>
                <a:spcPct val="150000"/>
              </a:lnSpc>
              <a:buFont typeface="HY나무B" panose="02030600000101010101" pitchFamily="18" charset="-127"/>
              <a:buChar char="-"/>
            </a:pPr>
            <a:r>
              <a:rPr lang="en-US" altLang="ko-KR" sz="18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B-Spline </a:t>
            </a:r>
            <a:r>
              <a:rPr lang="ko-KR" altLang="en-US" sz="18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18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영상의 회전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720000" lvl="1" indent="-342900" eaLnBrk="1" hangingPunct="1">
              <a:lnSpc>
                <a:spcPct val="150000"/>
              </a:lnSpc>
              <a:buFont typeface="HY나무B" panose="02030600000101010101" pitchFamily="18" charset="-127"/>
              <a:buChar char="-"/>
            </a:pPr>
            <a:r>
              <a:rPr lang="en-US" altLang="ko-KR" sz="18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(0, 0) </a:t>
            </a:r>
            <a:r>
              <a:rPr lang="ko-KR" altLang="en-US" sz="18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기준 회전</a:t>
            </a:r>
            <a:endParaRPr lang="en-US" altLang="ko-KR" sz="18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720000" lvl="1" indent="-342900" eaLnBrk="1" hangingPunct="1">
              <a:lnSpc>
                <a:spcPct val="150000"/>
              </a:lnSpc>
              <a:buFont typeface="HY나무B" panose="02030600000101010101" pitchFamily="18" charset="-127"/>
              <a:buChar char="-"/>
            </a:pPr>
            <a:r>
              <a:rPr lang="ko-KR" altLang="en-US" sz="18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중심점 기준 회전</a:t>
            </a:r>
            <a:endParaRPr lang="en-US" altLang="ko-KR" sz="18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목차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 회전 결과 사진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3. 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영상의 회전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원본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: Lena,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본인 사진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 (0, 0)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기준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23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도 회전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229322" y="3593129"/>
            <a:ext cx="2851786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양선형 </a:t>
            </a:r>
            <a:r>
              <a:rPr lang="ko-KR" altLang="en-US" sz="14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회전</a:t>
            </a:r>
            <a:endParaRPr lang="en-US" altLang="ko-KR" sz="14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83835" y="3593126"/>
            <a:ext cx="2851786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이웃 </a:t>
            </a:r>
            <a:r>
              <a:rPr lang="ko-KR" altLang="en-US" sz="14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</a:t>
            </a: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4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회전</a:t>
            </a:r>
            <a:endParaRPr lang="en-US" altLang="ko-KR" sz="14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83836" y="6061412"/>
            <a:ext cx="2851786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차 회선 </a:t>
            </a:r>
            <a:r>
              <a:rPr lang="ko-KR" altLang="en-US" sz="14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회전</a:t>
            </a:r>
            <a:endParaRPr lang="en-US" altLang="ko-KR" sz="14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29320" y="6061412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B-Spline </a:t>
            </a:r>
            <a:r>
              <a:rPr lang="ko-KR" altLang="en-US" sz="14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회전</a:t>
            </a:r>
            <a:endParaRPr lang="en-US" altLang="ko-KR" sz="14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4" y="1490009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20" y="1490006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7" y="3958291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23" y="3958291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1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 회전 결과 사진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3. 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영상의 회전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원본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: Lena,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본인 사진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중심</a:t>
            </a:r>
            <a:r>
              <a:rPr lang="ko-KR" altLang="en-US" sz="16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점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기준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23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도 회전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)</a:t>
            </a: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229322" y="3593129"/>
            <a:ext cx="2851786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양선형 </a:t>
            </a:r>
            <a:r>
              <a:rPr lang="ko-KR" altLang="en-US" sz="14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회전</a:t>
            </a:r>
            <a:endParaRPr lang="en-US" altLang="ko-KR" sz="14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83835" y="3593126"/>
            <a:ext cx="2851786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이웃 </a:t>
            </a:r>
            <a:r>
              <a:rPr lang="ko-KR" altLang="en-US" sz="14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</a:t>
            </a: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4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회전</a:t>
            </a:r>
            <a:endParaRPr lang="en-US" altLang="ko-KR" sz="14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83836" y="6061412"/>
            <a:ext cx="2851786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차 회선 </a:t>
            </a:r>
            <a:r>
              <a:rPr lang="ko-KR" altLang="en-US" sz="14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회전</a:t>
            </a:r>
            <a:endParaRPr lang="en-US" altLang="ko-KR" sz="14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29320" y="6061412"/>
            <a:ext cx="285178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B-Spline </a:t>
            </a:r>
            <a:r>
              <a:rPr lang="ko-KR" altLang="en-US" sz="14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r>
              <a:rPr lang="ko-KR" altLang="en-US" sz="1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회전</a:t>
            </a:r>
            <a:endParaRPr lang="en-US" altLang="ko-KR" sz="14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5" y="1490006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20" y="1490009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4" y="3958291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23" y="3958291"/>
            <a:ext cx="285178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03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2669535"/>
            <a:ext cx="9144000" cy="114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ko-KR" altLang="en-US" sz="5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수고하셨습니다</a:t>
            </a:r>
            <a:r>
              <a:rPr lang="en-US" altLang="ko-KR" sz="54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끝</a:t>
            </a:r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-!</a:t>
            </a:r>
          </a:p>
        </p:txBody>
      </p:sp>
    </p:spTree>
    <p:extLst>
      <p:ext uri="{BB962C8B-B14F-4D97-AF65-F5344CB8AC3E}">
        <p14:creationId xmlns:p14="http://schemas.microsoft.com/office/powerpoint/2010/main" val="3957554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사상</a:t>
            </a:r>
            <a:r>
              <a:rPr lang="en-US" altLang="ko-KR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(Mapping)</a:t>
            </a: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1. </a:t>
            </a:r>
            <a:r>
              <a:rPr lang="ko-KR" altLang="en-US" sz="24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전방향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&amp; 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역방향 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사상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40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원시 영상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화소가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목적 영상의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화소로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대응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490001"/>
            <a:ext cx="7740650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588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전방향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사상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1. </a:t>
            </a:r>
            <a:r>
              <a:rPr lang="ko-KR" altLang="en-US" sz="24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전방향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&amp; 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역방향 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사상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입력 영상의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위치에서 출력 영상의 새로운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위치를 계산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입력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화소의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밝기 값을 출력 영상의 새로운 위치에 복사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문제</a:t>
            </a:r>
            <a:r>
              <a:rPr lang="ko-KR" altLang="en-US" sz="16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점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7" name="Picture 12" descr="ch08-09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986" y="2552699"/>
            <a:ext cx="3454647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99633" y="2920005"/>
            <a:ext cx="3930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서로 다른 입력 </a:t>
            </a:r>
            <a:r>
              <a:rPr lang="ko-KR" altLang="en-US" sz="1600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</a:t>
            </a: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</a:t>
            </a: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개가 같은 출력 </a:t>
            </a:r>
            <a:r>
              <a:rPr lang="ko-KR" altLang="en-US" sz="1600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화소에</a:t>
            </a: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사상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9633" y="4682130"/>
            <a:ext cx="3930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입력 영상에서 임의의 </a:t>
            </a:r>
            <a:r>
              <a:rPr lang="ko-KR" altLang="en-US" sz="1600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화소가</a:t>
            </a: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목적 영상의 </a:t>
            </a:r>
            <a:r>
              <a:rPr lang="ko-KR" altLang="en-US" sz="1600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화소에</a:t>
            </a:r>
            <a:r>
              <a:rPr lang="ko-KR" altLang="en-US" sz="16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사상 되지 않을 때</a:t>
            </a:r>
            <a:endParaRPr lang="ko-KR" altLang="en-US" sz="16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447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HY나무B" panose="02030600000101010101" pitchFamily="18" charset="-127"/>
                <a:ea typeface="HY나무B" panose="02030600000101010101" pitchFamily="18" charset="-127"/>
              </a:rPr>
              <a:t>역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방향 사상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1. </a:t>
            </a:r>
            <a:r>
              <a:rPr lang="ko-KR" altLang="en-US" sz="24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전방향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&amp; 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역방향 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사상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목적 영상의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위치를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역변환</a:t>
            </a:r>
            <a:r>
              <a:rPr lang="ko-KR" altLang="en-US" sz="1600" b="1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방법을 이용하여 원시 영상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위치를 계산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9" name="Picture 9" descr="ch08-10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547453"/>
            <a:ext cx="52578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32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전방향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&amp; 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역방향 사상 비</a:t>
            </a:r>
            <a:r>
              <a:rPr lang="ko-KR" altLang="en-US" b="1" dirty="0">
                <a:latin typeface="HY나무B" panose="02030600000101010101" pitchFamily="18" charset="-127"/>
                <a:ea typeface="HY나무B" panose="02030600000101010101" pitchFamily="18" charset="-127"/>
              </a:rPr>
              <a:t>교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1. </a:t>
            </a:r>
            <a:r>
              <a:rPr lang="ko-KR" altLang="en-US" sz="24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전방향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&amp; 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역방향 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사상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전방향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사상에서는 원시 영상의 좌표가 홀수면 목적 영상의 좌표 값에 소수점이 들어 있어 해당 좌표가 없게 되므로 홀 문제 발생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7" name="Picture 9" descr="ch08-11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16785"/>
            <a:ext cx="62674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818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전방향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&amp; 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역방향 사상 비</a:t>
            </a:r>
            <a:r>
              <a:rPr lang="ko-KR" altLang="en-US" b="1" dirty="0">
                <a:latin typeface="HY나무B" panose="02030600000101010101" pitchFamily="18" charset="-127"/>
                <a:ea typeface="HY나무B" panose="02030600000101010101" pitchFamily="18" charset="-127"/>
              </a:rPr>
              <a:t>교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1. </a:t>
            </a:r>
            <a:r>
              <a:rPr lang="ko-KR" altLang="en-US" sz="2400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전방향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en-US" altLang="ko-KR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&amp; </a:t>
            </a: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역방향 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사상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역함수로 원시 영상의 좌표 값을 미리 계산하여 목적 영상에서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위치를 찾기 때문에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전방향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사상에서 발생했던 홀 문제가 발생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X</a:t>
            </a:r>
          </a:p>
        </p:txBody>
      </p:sp>
      <p:pic>
        <p:nvPicPr>
          <p:cNvPr id="6" name="Picture 11" descr="ch08-12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16785"/>
            <a:ext cx="77724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10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 </a:t>
            </a:r>
            <a:r>
              <a:rPr lang="ko-KR" altLang="en-US" sz="2400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주변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화소를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분석하여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화소들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사이에 있는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주소값을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구하여 새로운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화소를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생성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영상의 확대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&amp;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축소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(= Scaling)</a:t>
            </a:r>
          </a:p>
          <a:p>
            <a:pPr marL="1143000" lvl="1" indent="-4000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Sub sampling </a:t>
            </a:r>
          </a:p>
          <a:p>
            <a:pPr marL="1440000" lvl="2" indent="-400050" eaLnBrk="1" hangingPunct="1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Down sampling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의 문제점으로 영상의 상세한 세부 항목을 읽어 버릴 수 있음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1440000" lvl="2" indent="-400050" eaLnBrk="1" hangingPunct="1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Down sampling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전에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영상을 전반적으로 흐리게 하여 영상의 고주파 부분을 일부 제거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(LPF) 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→ 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Blurring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으로 해결</a:t>
            </a:r>
            <a:r>
              <a:rPr lang="en-US" altLang="ko-KR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0043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0" y="603668"/>
            <a:ext cx="9144000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이웃 </a:t>
            </a: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</a:t>
            </a:r>
            <a:r>
              <a:rPr lang="ko-KR" altLang="en-US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099" name="제목 2"/>
          <p:cNvSpPr>
            <a:spLocks noGrp="1"/>
          </p:cNvSpPr>
          <p:nvPr>
            <p:ph type="title"/>
          </p:nvPr>
        </p:nvSpPr>
        <p:spPr>
          <a:xfrm>
            <a:off x="1256306" y="0"/>
            <a:ext cx="7563844" cy="568325"/>
          </a:xfrm>
        </p:spPr>
        <p:txBody>
          <a:bodyPr anchor="ctr" anchorCtr="0"/>
          <a:lstStyle/>
          <a:p>
            <a:r>
              <a:rPr lang="en-US" altLang="ko-KR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2. </a:t>
            </a:r>
            <a:r>
              <a:rPr lang="ko-KR" altLang="en-US" sz="24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영상 </a:t>
            </a:r>
            <a:r>
              <a:rPr lang="ko-KR" altLang="en-US" sz="2400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보간법</a:t>
            </a:r>
            <a:endParaRPr lang="en-US" altLang="ko-KR" sz="2400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085788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출력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화소로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생성된 주소에 가장 가까운 원시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화소를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출력 </a:t>
            </a:r>
            <a:r>
              <a:rPr lang="ko-KR" altLang="en-US" sz="1600" b="1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화소로</a:t>
            </a: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할당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endParaRPr lang="en-US" altLang="ko-KR" sz="1600" b="1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b="1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분수 주소는 가장 가까운 유효한 주소로 반올림</a:t>
            </a:r>
            <a:endParaRPr lang="en-US" altLang="ko-KR" sz="1600" b="1" dirty="0" smtClean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pic>
        <p:nvPicPr>
          <p:cNvPr id="5" name="Picture 12" descr="ch08-16_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286117"/>
            <a:ext cx="69818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146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860</Words>
  <Application>Microsoft Office PowerPoint</Application>
  <PresentationFormat>화면 슬라이드 쇼(4:3)</PresentationFormat>
  <Paragraphs>135</Paragraphs>
  <Slides>22</Slides>
  <Notes>22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연결</vt:lpstr>
      </vt:variant>
      <vt:variant>
        <vt:i4>12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Standarddesign</vt:lpstr>
      <vt:lpstr>C:\Users\임성원\석사2학기 수업\김형석교수님\1\도면.vsd\Drawing\~페이지-1\사각형.1514</vt:lpstr>
      <vt:lpstr>C:\Users\임성원\석사2학기 수업\김형석교수님\1\도면.vsd\Drawing\~페이지-1\사각형.1515</vt:lpstr>
      <vt:lpstr>C:\Users\임성원\석사2학기 수업\김형석교수님\1\도면.vsd\Drawing\~페이지-1\사각형.1517</vt:lpstr>
      <vt:lpstr>C:\Users\임성원\석사2학기 수업\김형석교수님\1\도면.vsd\Drawing\~페이지-1\Sheet.1523</vt:lpstr>
      <vt:lpstr>C:\Users\임성원\석사2학기 수업\김형석교수님\1\도면.vsd\Drawing\~페이지-1\Sheet.1522</vt:lpstr>
      <vt:lpstr>C:\Users\임성원\석사2학기 수업\김형석교수님\1\도면.vsd\Drawing\~페이지-1\Sheet.1524</vt:lpstr>
      <vt:lpstr>C:\Users\임성원\석사2학기 수업\김형석교수님\1\도면.vsd\Drawing\~페이지-1\Sheet.1525</vt:lpstr>
      <vt:lpstr>C:\Users\임성원\석사2학기 수업\김형석교수님\1\도면.vsd\Drawing\~페이지-1\사각형.1516</vt:lpstr>
      <vt:lpstr>C:\Users\임성원\석사2학기 수업\김형석교수님\1\도면.vsd\Drawing\~페이지-1\사각형.1530</vt:lpstr>
      <vt:lpstr>C:\Users\임성원\석사2학기 수업\김형석교수님\1\도면.vsd\Drawing\~페이지-1\사각형.1531</vt:lpstr>
      <vt:lpstr>C:\Users\임성원\석사2학기 수업\김형석교수님\1\도면.vsd\Drawing\~페이지-1\사각형.1532</vt:lpstr>
      <vt:lpstr>C:\Users\임성원\석사2학기 수업\김형석교수님\1\도면.vsd\Drawing\~페이지-1\사각형.1529</vt:lpstr>
      <vt:lpstr>실습 3. 기하학 처리</vt:lpstr>
      <vt:lpstr>목차</vt:lpstr>
      <vt:lpstr>1. 전방향 &amp; 역방향 사상</vt:lpstr>
      <vt:lpstr>1. 전방향 &amp; 역방향 사상</vt:lpstr>
      <vt:lpstr>1. 전방향 &amp; 역방향 사상</vt:lpstr>
      <vt:lpstr>1. 전방향 &amp; 역방향 사상</vt:lpstr>
      <vt:lpstr>1. 전방향 &amp; 역방향 사상</vt:lpstr>
      <vt:lpstr>2. 영상 보간법</vt:lpstr>
      <vt:lpstr>2. 영상 보간법</vt:lpstr>
      <vt:lpstr>2. 영상 보간법</vt:lpstr>
      <vt:lpstr>2. 영상 보간법</vt:lpstr>
      <vt:lpstr>2. 영상 보간법</vt:lpstr>
      <vt:lpstr>2. 영상 보간법</vt:lpstr>
      <vt:lpstr>2. 영상 보간법</vt:lpstr>
      <vt:lpstr>2. 영상 보간법</vt:lpstr>
      <vt:lpstr>2. 영상 보간법</vt:lpstr>
      <vt:lpstr>2. 영상 보간법</vt:lpstr>
      <vt:lpstr>2. 영상 보간법</vt:lpstr>
      <vt:lpstr>3. 영상의 회전</vt:lpstr>
      <vt:lpstr>3. 영상의 회전</vt:lpstr>
      <vt:lpstr>3. 영상의 회전</vt:lpstr>
      <vt:lpstr>끝-!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2015-04-30T06:37:58Z</dcterms:created>
  <dcterms:modified xsi:type="dcterms:W3CDTF">2015-11-05T04:58:48Z</dcterms:modified>
</cp:coreProperties>
</file>