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1"/>
  </p:sldMasterIdLst>
  <p:notesMasterIdLst>
    <p:notesMasterId r:id="rId22"/>
  </p:notesMasterIdLst>
  <p:sldIdLst>
    <p:sldId id="256" r:id="rId2"/>
    <p:sldId id="259" r:id="rId3"/>
    <p:sldId id="261" r:id="rId4"/>
    <p:sldId id="271" r:id="rId5"/>
    <p:sldId id="288" r:id="rId6"/>
    <p:sldId id="268" r:id="rId7"/>
    <p:sldId id="281" r:id="rId8"/>
    <p:sldId id="283" r:id="rId9"/>
    <p:sldId id="282" r:id="rId10"/>
    <p:sldId id="264" r:id="rId11"/>
    <p:sldId id="280" r:id="rId12"/>
    <p:sldId id="285" r:id="rId13"/>
    <p:sldId id="267" r:id="rId14"/>
    <p:sldId id="273" r:id="rId15"/>
    <p:sldId id="286" r:id="rId16"/>
    <p:sldId id="284" r:id="rId17"/>
    <p:sldId id="272" r:id="rId18"/>
    <p:sldId id="276" r:id="rId19"/>
    <p:sldId id="258" r:id="rId20"/>
    <p:sldId id="28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704"/>
    <a:srgbClr val="7E3DAD"/>
    <a:srgbClr val="7F00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0078" autoAdjust="0"/>
  </p:normalViewPr>
  <p:slideViewPr>
    <p:cSldViewPr snapToGrid="0" snapToObjects="1">
      <p:cViewPr varScale="1">
        <p:scale>
          <a:sx n="76" d="100"/>
          <a:sy n="76" d="100"/>
        </p:scale>
        <p:origin x="268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9FB4F1-AEE5-0F41-AEDE-027F19ED0EA0}" type="datetimeFigureOut">
              <a:rPr lang="en-US" smtClean="0"/>
              <a:t>4/26/18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BFA158-379B-7B40-93C8-E2DCF1F4DF57}" type="slidenum">
              <a:rPr lang="en-US" smtClean="0"/>
              <a:t>‹#›</a:t>
            </a:fld>
            <a:endParaRPr lang="en-US"/>
          </a:p>
        </p:txBody>
      </p:sp>
    </p:spTree>
    <p:extLst>
      <p:ext uri="{BB962C8B-B14F-4D97-AF65-F5344CB8AC3E}">
        <p14:creationId xmlns:p14="http://schemas.microsoft.com/office/powerpoint/2010/main" val="2583903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So today I will</a:t>
            </a:r>
            <a:r>
              <a:rPr lang="en-US" baseline="0" dirty="0"/>
              <a:t> be presenting my results from a proof of concept project which was aimed at finding out whether we could improve the spatial resolution of the </a:t>
            </a:r>
            <a:r>
              <a:rPr lang="en-US" baseline="0" dirty="0" err="1"/>
              <a:t>SoLid</a:t>
            </a:r>
            <a:r>
              <a:rPr lang="en-US" baseline="0" dirty="0"/>
              <a:t> antineutrino detector. </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1</a:t>
            </a:fld>
            <a:endParaRPr lang="en-US"/>
          </a:p>
        </p:txBody>
      </p:sp>
    </p:spTree>
    <p:extLst>
      <p:ext uri="{BB962C8B-B14F-4D97-AF65-F5344CB8AC3E}">
        <p14:creationId xmlns:p14="http://schemas.microsoft.com/office/powerpoint/2010/main" val="1263408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look at things at an event by</a:t>
            </a:r>
            <a:r>
              <a:rPr lang="en-US" baseline="0" dirty="0"/>
              <a:t> event level, I used supervised learning, to train some machine learning models, to see if they could learn the correlations between the </a:t>
            </a:r>
            <a:r>
              <a:rPr lang="en-US" baseline="0" dirty="0" err="1"/>
              <a:t>fibre</a:t>
            </a:r>
            <a:r>
              <a:rPr lang="en-US" baseline="0" dirty="0"/>
              <a:t> amplitude and the position of the source, and predict the position of an unseen waveform. The first model I used was a convolutional neural network, which took sections of the image and applied two layers of filters on it to produce a set of features that should be similar for similar inputs, allowing the prediction of the position of the waveform. The fully connected layer gathers all the feature information and combines it to predict an output.</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10</a:t>
            </a:fld>
            <a:endParaRPr lang="en-US"/>
          </a:p>
        </p:txBody>
      </p:sp>
    </p:spTree>
    <p:extLst>
      <p:ext uri="{BB962C8B-B14F-4D97-AF65-F5344CB8AC3E}">
        <p14:creationId xmlns:p14="http://schemas.microsoft.com/office/powerpoint/2010/main" val="182595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method I looked at was the Decision</a:t>
            </a:r>
            <a:r>
              <a:rPr lang="en-US" baseline="0" dirty="0"/>
              <a:t> forest. For this I had to condense the waveform into feature space </a:t>
            </a:r>
            <a:r>
              <a:rPr lang="mr-IN" baseline="0" dirty="0"/>
              <a:t>–</a:t>
            </a:r>
            <a:r>
              <a:rPr lang="en-US" baseline="0" dirty="0"/>
              <a:t> so I converted each waveform into 8 features corresponding to the amplitude and integral of each channel. The model performs a simple cut based analysis of the data to try and </a:t>
            </a:r>
            <a:r>
              <a:rPr lang="en-US" baseline="0" dirty="0" err="1"/>
              <a:t>optimise</a:t>
            </a:r>
            <a:r>
              <a:rPr lang="en-US" baseline="0" dirty="0"/>
              <a:t> a fit function. When test data is then input into each tree a value is produced at the end and by taking the average of many trees you can get the final output. Some of the limitations of this model is that you have to calculate each position coordinate separately and the model cannot extrapolate predictions.</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11</a:t>
            </a:fld>
            <a:endParaRPr lang="en-US"/>
          </a:p>
        </p:txBody>
      </p:sp>
    </p:spTree>
    <p:extLst>
      <p:ext uri="{BB962C8B-B14F-4D97-AF65-F5344CB8AC3E}">
        <p14:creationId xmlns:p14="http://schemas.microsoft.com/office/powerpoint/2010/main" val="1825959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a:t>
            </a:r>
            <a:r>
              <a:rPr lang="en-US" baseline="0" dirty="0"/>
              <a:t> at the convolutional neural network first, these are the results for the top screen using the alpha source, plotting the 2</a:t>
            </a:r>
            <a:r>
              <a:rPr lang="el-GR" dirty="0"/>
              <a:t>σ</a:t>
            </a:r>
            <a:r>
              <a:rPr lang="en-GB" dirty="0"/>
              <a:t> uncertainty for each point. On average the</a:t>
            </a:r>
            <a:r>
              <a:rPr lang="en-GB" baseline="0" dirty="0"/>
              <a:t> error in the mean was less than half a centimetre and 95% of the data was predicted to be within 1cm of the predicted </a:t>
            </a:r>
            <a:r>
              <a:rPr lang="en-GB" baseline="0" dirty="0" err="1"/>
              <a:t>pointThis</a:t>
            </a:r>
            <a:r>
              <a:rPr lang="en-GB" baseline="0" dirty="0"/>
              <a:t> could be because channel 6, do to how low down it is in the cube, is less sensitive to changes in the position, which is </a:t>
            </a:r>
            <a:r>
              <a:rPr lang="en-GB" baseline="0" dirty="0" err="1"/>
              <a:t>esp.ecially</a:t>
            </a:r>
            <a:r>
              <a:rPr lang="en-GB" baseline="0" dirty="0"/>
              <a:t> apparent for the red and pink positions, who are closest to channel 8 and 6. 6 may be a weak channel for position indication because of its depth.</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12</a:t>
            </a:fld>
            <a:endParaRPr lang="en-US"/>
          </a:p>
        </p:txBody>
      </p:sp>
    </p:spTree>
    <p:extLst>
      <p:ext uri="{BB962C8B-B14F-4D97-AF65-F5344CB8AC3E}">
        <p14:creationId xmlns:p14="http://schemas.microsoft.com/office/powerpoint/2010/main" val="119134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a:t>
            </a:r>
            <a:r>
              <a:rPr lang="en-US" baseline="0" dirty="0"/>
              <a:t>r the top of the cube using the alpha source I used a DF to predict the coordinates of the data. On average, the error in the mean was around 0.5cm however we can see that the average spread was towards 1cm, although the 1 sigma spread was actually less than 0.3 cm. If we look at what features were most important when predicting each coordinate, we find that the integrals of channel 7 and 6 were the most important for predicting x, and 5 and 8 for predicting y, which makes physical sense. In general the amplitudes were a poor indicator of location.</a:t>
            </a:r>
          </a:p>
        </p:txBody>
      </p:sp>
      <p:sp>
        <p:nvSpPr>
          <p:cNvPr id="4" name="Slide Number Placeholder 3"/>
          <p:cNvSpPr>
            <a:spLocks noGrp="1"/>
          </p:cNvSpPr>
          <p:nvPr>
            <p:ph type="sldNum" sz="quarter" idx="10"/>
          </p:nvPr>
        </p:nvSpPr>
        <p:spPr/>
        <p:txBody>
          <a:bodyPr/>
          <a:lstStyle/>
          <a:p>
            <a:fld id="{44BFA158-379B-7B40-93C8-E2DCF1F4DF57}" type="slidenum">
              <a:rPr lang="en-US" smtClean="0"/>
              <a:t>13</a:t>
            </a:fld>
            <a:endParaRPr lang="en-US"/>
          </a:p>
        </p:txBody>
      </p:sp>
    </p:spTree>
    <p:extLst>
      <p:ext uri="{BB962C8B-B14F-4D97-AF65-F5344CB8AC3E}">
        <p14:creationId xmlns:p14="http://schemas.microsoft.com/office/powerpoint/2010/main" val="341943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we look at the</a:t>
            </a:r>
            <a:r>
              <a:rPr lang="en-US" baseline="0" dirty="0"/>
              <a:t> side we see a large increase in the error in the mean at 1.12cm. A note on this data -  due to </a:t>
            </a:r>
            <a:r>
              <a:rPr lang="en-US" baseline="0" dirty="0" err="1"/>
              <a:t>obstables</a:t>
            </a:r>
            <a:r>
              <a:rPr lang="en-US" baseline="0" dirty="0"/>
              <a:t> in data collection here instead of collecting data </a:t>
            </a:r>
            <a:r>
              <a:rPr lang="en-US" baseline="0" dirty="0" err="1"/>
              <a:t>foy</a:t>
            </a:r>
            <a:r>
              <a:rPr lang="en-US" baseline="0" dirty="0"/>
              <a:t> y = 4.5 we had to collect it on y = 4.0. Here we see the CNN finds it hard to discriminate greater y values. . The difficulty in prediction could be accounted for by the fact that the light is more directed for alpha sources and therefore the system relies a lot more on reflected light reaching the </a:t>
            </a:r>
            <a:r>
              <a:rPr lang="en-US" baseline="0" dirty="0" err="1"/>
              <a:t>fibres</a:t>
            </a:r>
            <a:r>
              <a:rPr lang="en-US" baseline="0" dirty="0"/>
              <a:t>, thus vastly reducing the effectiveness of </a:t>
            </a:r>
            <a:r>
              <a:rPr lang="en-US" baseline="0" dirty="0" err="1"/>
              <a:t>preditions</a:t>
            </a:r>
            <a:r>
              <a:rPr lang="en-US" baseline="0" dirty="0"/>
              <a:t> </a:t>
            </a:r>
            <a:r>
              <a:rPr lang="en-US" baseline="0" dirty="0" err="1"/>
              <a:t>usign</a:t>
            </a:r>
            <a:r>
              <a:rPr lang="en-US" baseline="0" dirty="0"/>
              <a:t> channel correlations.</a:t>
            </a:r>
            <a:endParaRPr lang="en-US" dirty="0"/>
          </a:p>
          <a:p>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14</a:t>
            </a:fld>
            <a:endParaRPr lang="en-US"/>
          </a:p>
        </p:txBody>
      </p:sp>
    </p:spTree>
    <p:extLst>
      <p:ext uri="{BB962C8B-B14F-4D97-AF65-F5344CB8AC3E}">
        <p14:creationId xmlns:p14="http://schemas.microsoft.com/office/powerpoint/2010/main" val="1637383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the alpha source at the side, the uncertainty in the mean was larger at 1.62cm and 95% of the data was contained within the bands plotted. Here we see that we can split the cube into 2 and it was harder to predict the position for increasing y, with all predictions converging to the </a:t>
            </a:r>
            <a:r>
              <a:rPr lang="en-US" baseline="0" dirty="0" err="1"/>
              <a:t>centre</a:t>
            </a:r>
            <a:r>
              <a:rPr lang="en-US" baseline="0" dirty="0"/>
              <a:t>. When predicting the y coordinate the most important factor was channel  8,and to predict the z, Channel 6 was more important. Overall these results look similar to the predictions made by the CNN</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15</a:t>
            </a:fld>
            <a:endParaRPr lang="en-US"/>
          </a:p>
        </p:txBody>
      </p:sp>
    </p:spTree>
    <p:extLst>
      <p:ext uri="{BB962C8B-B14F-4D97-AF65-F5344CB8AC3E}">
        <p14:creationId xmlns:p14="http://schemas.microsoft.com/office/powerpoint/2010/main" val="1912108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a convolutional neural network for the Strontium top data, we achieved an error in the mean of 0.54cm, and 95% of the data was contained within 0.8cm of the mean. The slightly worse performance compared to the </a:t>
            </a:r>
            <a:r>
              <a:rPr lang="en-US" baseline="0" dirty="0" err="1"/>
              <a:t>Sr</a:t>
            </a:r>
            <a:r>
              <a:rPr lang="en-US" baseline="0" dirty="0"/>
              <a:t> top could be accounted for the fact that beta particles actually penetrate the cube and can travel in </a:t>
            </a:r>
            <a:r>
              <a:rPr lang="en-US" baseline="0" dirty="0" err="1"/>
              <a:t>anydirection</a:t>
            </a:r>
            <a:r>
              <a:rPr lang="en-US" baseline="0" dirty="0"/>
              <a:t> for a short time before being captured. This results in the position of the particle not wholly corresponding to the position of the source. We also see the y = 2.5 was difficult to predict. This could could be because these points depend more on channels 7 and 6 to locate and 6 may be the weaker channel due to its depth in the system.</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16</a:t>
            </a:fld>
            <a:endParaRPr lang="en-US"/>
          </a:p>
        </p:txBody>
      </p:sp>
    </p:spTree>
    <p:extLst>
      <p:ext uri="{BB962C8B-B14F-4D97-AF65-F5344CB8AC3E}">
        <p14:creationId xmlns:p14="http://schemas.microsoft.com/office/powerpoint/2010/main" val="3797728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a:t>
            </a:r>
            <a:r>
              <a:rPr lang="en-US" baseline="0" dirty="0" err="1"/>
              <a:t>Sr</a:t>
            </a:r>
            <a:r>
              <a:rPr lang="en-US" baseline="0" dirty="0"/>
              <a:t> signals have a better defined integral and amplitude, a cut based analysis is not sufficient to distinguish between the points. However it seems that the cube can be split into two sections, although the uncertainty bounds of the points suggest that all the predicted data converges into the middle. One of the things hypothesized was the fact that the CNN may be picking up the small fluctuations in the waveforms, the are an artificial product of this setup and are not replicated in the actual detector, which was why the DF was performing much worse. As you can see, the average uncertainties are similar for both, showing that the </a:t>
            </a:r>
            <a:r>
              <a:rPr lang="en-US" baseline="0" dirty="0" err="1"/>
              <a:t>cNN</a:t>
            </a:r>
            <a:r>
              <a:rPr lang="en-US" baseline="0" dirty="0"/>
              <a:t> was learning these features to predict positions, and it is harder to split the cube into two sections.</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17</a:t>
            </a:fld>
            <a:endParaRPr lang="en-US"/>
          </a:p>
        </p:txBody>
      </p:sp>
    </p:spTree>
    <p:extLst>
      <p:ext uri="{BB962C8B-B14F-4D97-AF65-F5344CB8AC3E}">
        <p14:creationId xmlns:p14="http://schemas.microsoft.com/office/powerpoint/2010/main" val="3455454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accuracy of each model is calculated in different ways, we can use the reduced mean square between predictions and true position values to observe which model performed better. The prediction performance of Am Top for the </a:t>
            </a:r>
            <a:r>
              <a:rPr lang="en-US" dirty="0" err="1"/>
              <a:t>cnn</a:t>
            </a:r>
            <a:r>
              <a:rPr lang="en-US" dirty="0"/>
              <a:t> and </a:t>
            </a:r>
            <a:r>
              <a:rPr lang="en-US" dirty="0" err="1"/>
              <a:t>df</a:t>
            </a:r>
            <a:r>
              <a:rPr lang="en-US" dirty="0"/>
              <a:t> are comparable. For the side the CNN out performed</a:t>
            </a:r>
            <a:r>
              <a:rPr lang="en-US" baseline="0" dirty="0"/>
              <a:t> the DF and for the </a:t>
            </a:r>
            <a:r>
              <a:rPr lang="en-US" baseline="0" dirty="0" err="1"/>
              <a:t>Sr</a:t>
            </a:r>
            <a:r>
              <a:rPr lang="en-US" baseline="0" dirty="0"/>
              <a:t>/Top even when the fluctuations and position </a:t>
            </a:r>
            <a:r>
              <a:rPr lang="en-US" baseline="0" dirty="0" err="1"/>
              <a:t>dependece</a:t>
            </a:r>
            <a:r>
              <a:rPr lang="en-US" baseline="0" dirty="0"/>
              <a:t> of the data was removed the </a:t>
            </a:r>
            <a:r>
              <a:rPr lang="en-US" baseline="0" dirty="0" err="1"/>
              <a:t>rms</a:t>
            </a:r>
            <a:r>
              <a:rPr lang="en-US" baseline="0" dirty="0"/>
              <a:t> was still better than the DF although around twice as high as just using the raw data. I am currently trying to apply the same analysis to the Am data to see what effect that has, if any.</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18</a:t>
            </a:fld>
            <a:endParaRPr lang="en-US"/>
          </a:p>
        </p:txBody>
      </p:sp>
    </p:spTree>
    <p:extLst>
      <p:ext uri="{BB962C8B-B14F-4D97-AF65-F5344CB8AC3E}">
        <p14:creationId xmlns:p14="http://schemas.microsoft.com/office/powerpoint/2010/main" val="3698344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our</a:t>
            </a:r>
            <a:r>
              <a:rPr lang="en-US" baseline="0" dirty="0"/>
              <a:t> results show that for a single cube system, our models can achieve a resolution of around 1cm for both of our sources. In general the CNN performed better than the decision forest in terms of robustness of predictions but more work needs to be done to see how well this applies to real data from the </a:t>
            </a:r>
            <a:r>
              <a:rPr lang="en-US" baseline="0" dirty="0" err="1"/>
              <a:t>SoLid</a:t>
            </a:r>
            <a:r>
              <a:rPr lang="en-US" baseline="0" dirty="0"/>
              <a:t> detector, by perhaps </a:t>
            </a:r>
            <a:r>
              <a:rPr lang="en-US" baseline="0" dirty="0" err="1"/>
              <a:t>analysing</a:t>
            </a:r>
            <a:r>
              <a:rPr lang="en-US" baseline="0" dirty="0"/>
              <a:t> multiple cube systems. We saw a dramatic loss in accuracy for </a:t>
            </a:r>
            <a:r>
              <a:rPr lang="en-US" baseline="0" dirty="0" err="1"/>
              <a:t>Sr</a:t>
            </a:r>
            <a:r>
              <a:rPr lang="en-US" baseline="0" dirty="0"/>
              <a:t> after removing the </a:t>
            </a:r>
            <a:r>
              <a:rPr lang="en-US" baseline="0" dirty="0" err="1"/>
              <a:t>artefacts</a:t>
            </a:r>
            <a:r>
              <a:rPr lang="en-US" baseline="0" dirty="0"/>
              <a:t> of our setup, and I am currently investigating how this affects the alpha sources. However training the CNN until there was total convergence is required to see if results can be improved.</a:t>
            </a:r>
          </a:p>
        </p:txBody>
      </p:sp>
      <p:sp>
        <p:nvSpPr>
          <p:cNvPr id="4" name="Slide Number Placeholder 3"/>
          <p:cNvSpPr>
            <a:spLocks noGrp="1"/>
          </p:cNvSpPr>
          <p:nvPr>
            <p:ph type="sldNum" sz="quarter" idx="10"/>
          </p:nvPr>
        </p:nvSpPr>
        <p:spPr/>
        <p:txBody>
          <a:bodyPr/>
          <a:lstStyle/>
          <a:p>
            <a:fld id="{44BFA158-379B-7B40-93C8-E2DCF1F4DF57}" type="slidenum">
              <a:rPr lang="en-US" smtClean="0"/>
              <a:t>19</a:t>
            </a:fld>
            <a:endParaRPr lang="en-US"/>
          </a:p>
        </p:txBody>
      </p:sp>
    </p:spTree>
    <p:extLst>
      <p:ext uri="{BB962C8B-B14F-4D97-AF65-F5344CB8AC3E}">
        <p14:creationId xmlns:p14="http://schemas.microsoft.com/office/powerpoint/2010/main" val="227912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a:t>
            </a:r>
            <a:r>
              <a:rPr lang="en-US" baseline="0" dirty="0"/>
              <a:t> </a:t>
            </a:r>
            <a:r>
              <a:rPr lang="en-US" baseline="0" dirty="0" err="1"/>
              <a:t>SoLid</a:t>
            </a:r>
            <a:r>
              <a:rPr lang="en-US" baseline="0" dirty="0"/>
              <a:t> project itself is related to discrepancies between measurements of antineutrino flux and their theoretical values, in particular from the sun and other reactors. One way to reconcile this difference has been to introduce a intermediate form of neutrino dubbed the “sterile” neutrino, as it doesn’t interact with the weak force as traditional neutrinos do. </a:t>
            </a:r>
            <a:r>
              <a:rPr lang="en-US" baseline="0" dirty="0" err="1"/>
              <a:t>SoLid</a:t>
            </a:r>
            <a:r>
              <a:rPr lang="en-US" baseline="0" dirty="0"/>
              <a:t> aims to prove the existence of this sterile state by setting up an antineutrino scintillator to measure the antineutrino spectrum of a Uranium 235 reactor located in Belgium. The detector itself has a novel segmented design, made up from thousands of 5x5 scintillating cubes, and it will be able to gather evidence of electron neutrinos oscillating between their original and sterile state.</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2</a:t>
            </a:fld>
            <a:endParaRPr lang="en-US"/>
          </a:p>
        </p:txBody>
      </p:sp>
    </p:spTree>
    <p:extLst>
      <p:ext uri="{BB962C8B-B14F-4D97-AF65-F5344CB8AC3E}">
        <p14:creationId xmlns:p14="http://schemas.microsoft.com/office/powerpoint/2010/main" val="3609491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see if improving the</a:t>
            </a:r>
            <a:r>
              <a:rPr lang="en-US" baseline="0" dirty="0"/>
              <a:t> resolution is possible, we set up a small scale experiment using a single detector cube and four light readout channels. In the </a:t>
            </a:r>
            <a:r>
              <a:rPr lang="en-US" baseline="0" dirty="0" err="1"/>
              <a:t>SoLid</a:t>
            </a:r>
            <a:r>
              <a:rPr lang="en-US" baseline="0" dirty="0"/>
              <a:t> experiment, the cube detects antineutrinos via the products of inverse beta decay, which are neutrons and positrons. Neutrons are captured in the layers of </a:t>
            </a:r>
            <a:r>
              <a:rPr lang="en-US" baseline="0" dirty="0" err="1"/>
              <a:t>ZnS</a:t>
            </a:r>
            <a:r>
              <a:rPr lang="en-US" baseline="0" dirty="0"/>
              <a:t>, here we have two, which produces a fairly directed light output which is then dispersed into the cube and towards the read out channels. The cube itself is made from PVT which scintillates with positron, which disperse light more </a:t>
            </a:r>
            <a:r>
              <a:rPr lang="en-US" baseline="0" dirty="0" err="1"/>
              <a:t>isotropically</a:t>
            </a:r>
            <a:r>
              <a:rPr lang="en-US" baseline="0" dirty="0"/>
              <a:t> in the cube. As you can see, the geometry of the channels does suggest that we may be able to reconstruct the position of a particle based on the light output of each channel. To see if this was true, we conducted an experiment, simulating neutrons and positrons using alpha and beta sources. We placed each source individually in nine positions on the top and side layers of the cube. We recorded the </a:t>
            </a:r>
            <a:r>
              <a:rPr lang="en-US" baseline="0" dirty="0" err="1"/>
              <a:t>fibre</a:t>
            </a:r>
            <a:r>
              <a:rPr lang="en-US" baseline="0" dirty="0"/>
              <a:t> readout amplitudes for roughly ten thousand events, per position per source. Due to limitations in the set up, we were only able to record beta data for the top side of the cube.</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3</a:t>
            </a:fld>
            <a:endParaRPr lang="en-US"/>
          </a:p>
        </p:txBody>
      </p:sp>
    </p:spTree>
    <p:extLst>
      <p:ext uri="{BB962C8B-B14F-4D97-AF65-F5344CB8AC3E}">
        <p14:creationId xmlns:p14="http://schemas.microsoft.com/office/powerpoint/2010/main" val="345366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typical trigger event for each source ,</a:t>
            </a:r>
            <a:r>
              <a:rPr lang="en-US" baseline="0" dirty="0"/>
              <a:t> which largely correspond to the signals you expect from neutrons and positrons. Using the americium alpha source we see that the decay time of the alpha particle is long and the peak is not </a:t>
            </a:r>
            <a:r>
              <a:rPr lang="en-US" baseline="0" dirty="0" err="1"/>
              <a:t>localised</a:t>
            </a:r>
            <a:r>
              <a:rPr lang="en-US" baseline="0" dirty="0"/>
              <a:t>. The strontium beta source on the other hand is much more </a:t>
            </a:r>
            <a:r>
              <a:rPr lang="en-US" baseline="0" dirty="0" err="1"/>
              <a:t>localised</a:t>
            </a:r>
            <a:r>
              <a:rPr lang="en-US" baseline="0" dirty="0"/>
              <a:t> and has a better defined amplitude and integral. The peak can also occur at any point within this sample frame. We converted these waveforms to a pixel map depending on amplitude value for further analysis. For example, here.</a:t>
            </a:r>
          </a:p>
          <a:p>
            <a:endParaRPr lang="en-US" baseline="0" dirty="0"/>
          </a:p>
          <a:p>
            <a:r>
              <a:rPr lang="en-US" baseline="0" dirty="0"/>
              <a:t>The fluctuations are features, they </a:t>
            </a:r>
            <a:r>
              <a:rPr lang="en-US" baseline="0" dirty="0" err="1"/>
              <a:t>arent</a:t>
            </a:r>
            <a:r>
              <a:rPr lang="en-US" baseline="0" dirty="0"/>
              <a:t> random</a:t>
            </a:r>
          </a:p>
          <a:p>
            <a:r>
              <a:rPr lang="en-US" baseline="0" dirty="0"/>
              <a:t>The time resolution of each pulse, so these are very real pulses. Why would these extra pulses happen? They </a:t>
            </a:r>
            <a:r>
              <a:rPr lang="en-US" baseline="0" dirty="0" err="1"/>
              <a:t>arent</a:t>
            </a:r>
            <a:r>
              <a:rPr lang="en-US" baseline="0" dirty="0"/>
              <a:t> included in the light for a single event</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4</a:t>
            </a:fld>
            <a:endParaRPr lang="en-US"/>
          </a:p>
        </p:txBody>
      </p:sp>
    </p:spTree>
    <p:extLst>
      <p:ext uri="{BB962C8B-B14F-4D97-AF65-F5344CB8AC3E}">
        <p14:creationId xmlns:p14="http://schemas.microsoft.com/office/powerpoint/2010/main" val="3305388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see if improving the</a:t>
            </a:r>
            <a:r>
              <a:rPr lang="en-US" baseline="0" dirty="0"/>
              <a:t> resolution is possible, we set up a small scale experiment using a single detector cube and four light readout channels. In the </a:t>
            </a:r>
            <a:r>
              <a:rPr lang="en-US" baseline="0" dirty="0" err="1"/>
              <a:t>SoLid</a:t>
            </a:r>
            <a:r>
              <a:rPr lang="en-US" baseline="0" dirty="0"/>
              <a:t> experiment, the cube detects antineutrinos via the products of inverse beta decay, which are neutrons and positrons. Neutrons are captured in the layers of </a:t>
            </a:r>
            <a:r>
              <a:rPr lang="en-US" baseline="0" dirty="0" err="1"/>
              <a:t>ZnS</a:t>
            </a:r>
            <a:r>
              <a:rPr lang="en-US" baseline="0" dirty="0"/>
              <a:t>, here we have two, which produces a fairly directed light output which is then dispersed into the cube and towards the read out channels. The cube itself is made from PVT which scintillates with positron, which disperse light more </a:t>
            </a:r>
            <a:r>
              <a:rPr lang="en-US" baseline="0" dirty="0" err="1"/>
              <a:t>isotropically</a:t>
            </a:r>
            <a:r>
              <a:rPr lang="en-US" baseline="0" dirty="0"/>
              <a:t> in the cube. As you can see, the geometry of the channels does suggest that we may be able to reconstruct the position of a particle based on the light output of each channel. To see if this was true, we conducted an experiment, simulating neutrons and positrons using alpha and beta sources. We placed each source individually in nine positions on the top and side layers of the cube. We recorded the </a:t>
            </a:r>
            <a:r>
              <a:rPr lang="en-US" baseline="0" dirty="0" err="1"/>
              <a:t>fibre</a:t>
            </a:r>
            <a:r>
              <a:rPr lang="en-US" baseline="0" dirty="0"/>
              <a:t> readout amplitudes for roughly ten thousand events, per position per source. Due to limitations in the set up, we were only able to record beta data for the top side of the cube.</a:t>
            </a:r>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5</a:t>
            </a:fld>
            <a:endParaRPr lang="en-US"/>
          </a:p>
        </p:txBody>
      </p:sp>
    </p:spTree>
    <p:extLst>
      <p:ext uri="{BB962C8B-B14F-4D97-AF65-F5344CB8AC3E}">
        <p14:creationId xmlns:p14="http://schemas.microsoft.com/office/powerpoint/2010/main" val="345366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t>To simplify</a:t>
            </a:r>
            <a:r>
              <a:rPr lang="en-GB" baseline="0" dirty="0"/>
              <a:t> the experiment we reduced the problem to a 2D plane, and here is a diagram of a 2D experimental set up with americium alpha source in position [2.5 0.5] cm on the top of the cube and each coloured line corresponding to a channel. </a:t>
            </a:r>
            <a:r>
              <a:rPr lang="en-GB" dirty="0"/>
              <a:t>To quantify</a:t>
            </a:r>
            <a:r>
              <a:rPr lang="en-GB" baseline="0" dirty="0"/>
              <a:t> some of the correlations in the channels depending on position I centred each event around the same point and calculated the average and the spread of the the event waveform amplitudes at each position. For example for this position I obtained this average. If we look at the diagram we can see that this makes sense: The source is closest to channel 8 thus it peaks more strongly than the other channels </a:t>
            </a:r>
            <a:r>
              <a:rPr lang="mr-IN" baseline="0" dirty="0"/>
              <a:t>–</a:t>
            </a:r>
            <a:r>
              <a:rPr lang="en-GB" baseline="0" dirty="0"/>
              <a:t> so on average there are definitely some correlations emerging depending on particle position.</a:t>
            </a:r>
            <a:endParaRPr lang="en-US" dirty="0"/>
          </a:p>
          <a:p>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6</a:t>
            </a:fld>
            <a:endParaRPr lang="en-US"/>
          </a:p>
        </p:txBody>
      </p:sp>
    </p:spTree>
    <p:extLst>
      <p:ext uri="{BB962C8B-B14F-4D97-AF65-F5344CB8AC3E}">
        <p14:creationId xmlns:p14="http://schemas.microsoft.com/office/powerpoint/2010/main" val="200295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t>Already the features</a:t>
            </a:r>
            <a:r>
              <a:rPr lang="en-GB" baseline="0" dirty="0"/>
              <a:t> begin to show clustering behaviour so a simple cut based analysis might do </a:t>
            </a:r>
            <a:endParaRPr lang="en-US" dirty="0"/>
          </a:p>
          <a:p>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7</a:t>
            </a:fld>
            <a:endParaRPr lang="en-US"/>
          </a:p>
        </p:txBody>
      </p:sp>
    </p:spTree>
    <p:extLst>
      <p:ext uri="{BB962C8B-B14F-4D97-AF65-F5344CB8AC3E}">
        <p14:creationId xmlns:p14="http://schemas.microsoft.com/office/powerpoint/2010/main" val="200295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t>Blue</a:t>
            </a:r>
            <a:r>
              <a:rPr lang="en-GB" baseline="0" dirty="0"/>
              <a:t> is separate and might do better on a cut based analysis.</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Since this is only using 4. instead of 4.5, depending on the resolution of the data this may not be enough to differentiate the middle</a:t>
            </a:r>
            <a:endParaRPr lang="en-US" dirty="0"/>
          </a:p>
          <a:p>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8</a:t>
            </a:fld>
            <a:endParaRPr lang="en-US"/>
          </a:p>
        </p:txBody>
      </p:sp>
    </p:spTree>
    <p:extLst>
      <p:ext uri="{BB962C8B-B14F-4D97-AF65-F5344CB8AC3E}">
        <p14:creationId xmlns:p14="http://schemas.microsoft.com/office/powerpoint/2010/main" val="2002950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Closest</a:t>
            </a:r>
            <a:r>
              <a:rPr lang="en-US" baseline="0" dirty="0"/>
              <a:t> to the red </a:t>
            </a:r>
            <a:r>
              <a:rPr lang="en-US" baseline="0" dirty="0" err="1"/>
              <a:t>fibre</a:t>
            </a:r>
            <a:r>
              <a:rPr lang="en-US" baseline="0" dirty="0"/>
              <a:t> fits better </a:t>
            </a:r>
            <a:r>
              <a:rPr lang="mr-IN" baseline="0" dirty="0"/>
              <a:t>–</a:t>
            </a:r>
            <a:r>
              <a:rPr lang="en-US" baseline="0" dirty="0"/>
              <a:t> cut based analysis would probably end grouping these points together  and then the others together.</a:t>
            </a:r>
            <a:endParaRPr lang="en-US" dirty="0"/>
          </a:p>
          <a:p>
            <a:endParaRPr lang="en-US" dirty="0"/>
          </a:p>
        </p:txBody>
      </p:sp>
      <p:sp>
        <p:nvSpPr>
          <p:cNvPr id="4" name="Slide Number Placeholder 3"/>
          <p:cNvSpPr>
            <a:spLocks noGrp="1"/>
          </p:cNvSpPr>
          <p:nvPr>
            <p:ph type="sldNum" sz="quarter" idx="10"/>
          </p:nvPr>
        </p:nvSpPr>
        <p:spPr/>
        <p:txBody>
          <a:bodyPr/>
          <a:lstStyle/>
          <a:p>
            <a:fld id="{44BFA158-379B-7B40-93C8-E2DCF1F4DF57}" type="slidenum">
              <a:rPr lang="en-US" smtClean="0"/>
              <a:t>9</a:t>
            </a:fld>
            <a:endParaRPr lang="en-US"/>
          </a:p>
        </p:txBody>
      </p:sp>
    </p:spTree>
    <p:extLst>
      <p:ext uri="{BB962C8B-B14F-4D97-AF65-F5344CB8AC3E}">
        <p14:creationId xmlns:p14="http://schemas.microsoft.com/office/powerpoint/2010/main" val="200295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3208BC9-5411-4145-AEFF-EDE331AA8FC8}"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102577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208BC9-5411-4145-AEFF-EDE331AA8FC8}"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A7E70-9F43-1743-9315-FB06D908C8E2}" type="slidenum">
              <a:rPr lang="en-US" smtClean="0"/>
              <a:t>‹#›</a:t>
            </a:fld>
            <a:endParaRPr lang="en-US"/>
          </a:p>
        </p:txBody>
      </p:sp>
    </p:spTree>
    <p:extLst>
      <p:ext uri="{BB962C8B-B14F-4D97-AF65-F5344CB8AC3E}">
        <p14:creationId xmlns:p14="http://schemas.microsoft.com/office/powerpoint/2010/main" val="423392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208BC9-5411-4145-AEFF-EDE331AA8FC8}"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A7E70-9F43-1743-9315-FB06D908C8E2}" type="slidenum">
              <a:rPr lang="en-US" smtClean="0"/>
              <a:t>‹#›</a:t>
            </a:fld>
            <a:endParaRPr lang="en-US"/>
          </a:p>
        </p:txBody>
      </p:sp>
    </p:spTree>
    <p:extLst>
      <p:ext uri="{BB962C8B-B14F-4D97-AF65-F5344CB8AC3E}">
        <p14:creationId xmlns:p14="http://schemas.microsoft.com/office/powerpoint/2010/main" val="3740728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208BC9-5411-4145-AEFF-EDE331AA8FC8}"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A7E70-9F43-1743-9315-FB06D908C8E2}" type="slidenum">
              <a:rPr lang="en-US" smtClean="0"/>
              <a:t>‹#›</a:t>
            </a:fld>
            <a:endParaRPr lang="en-US"/>
          </a:p>
        </p:txBody>
      </p:sp>
    </p:spTree>
    <p:extLst>
      <p:ext uri="{BB962C8B-B14F-4D97-AF65-F5344CB8AC3E}">
        <p14:creationId xmlns:p14="http://schemas.microsoft.com/office/powerpoint/2010/main" val="113435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208BC9-5411-4145-AEFF-EDE331AA8FC8}"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A7E70-9F43-1743-9315-FB06D908C8E2}" type="slidenum">
              <a:rPr lang="en-US" smtClean="0"/>
              <a:t>‹#›</a:t>
            </a:fld>
            <a:endParaRPr lang="en-US"/>
          </a:p>
        </p:txBody>
      </p:sp>
    </p:spTree>
    <p:extLst>
      <p:ext uri="{BB962C8B-B14F-4D97-AF65-F5344CB8AC3E}">
        <p14:creationId xmlns:p14="http://schemas.microsoft.com/office/powerpoint/2010/main" val="136033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3208BC9-5411-4145-AEFF-EDE331AA8FC8}"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A7E70-9F43-1743-9315-FB06D908C8E2}" type="slidenum">
              <a:rPr lang="en-US" smtClean="0"/>
              <a:t>‹#›</a:t>
            </a:fld>
            <a:endParaRPr lang="en-US"/>
          </a:p>
        </p:txBody>
      </p:sp>
    </p:spTree>
    <p:extLst>
      <p:ext uri="{BB962C8B-B14F-4D97-AF65-F5344CB8AC3E}">
        <p14:creationId xmlns:p14="http://schemas.microsoft.com/office/powerpoint/2010/main" val="236596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3208BC9-5411-4145-AEFF-EDE331AA8FC8}"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A7E70-9F43-1743-9315-FB06D908C8E2}" type="slidenum">
              <a:rPr lang="en-US" smtClean="0"/>
              <a:t>‹#›</a:t>
            </a:fld>
            <a:endParaRPr lang="en-US"/>
          </a:p>
        </p:txBody>
      </p:sp>
    </p:spTree>
    <p:extLst>
      <p:ext uri="{BB962C8B-B14F-4D97-AF65-F5344CB8AC3E}">
        <p14:creationId xmlns:p14="http://schemas.microsoft.com/office/powerpoint/2010/main" val="135022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3208BC9-5411-4145-AEFF-EDE331AA8FC8}"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A7E70-9F43-1743-9315-FB06D908C8E2}" type="slidenum">
              <a:rPr lang="en-US" smtClean="0"/>
              <a:t>‹#›</a:t>
            </a:fld>
            <a:endParaRPr lang="en-US"/>
          </a:p>
        </p:txBody>
      </p:sp>
    </p:spTree>
    <p:extLst>
      <p:ext uri="{BB962C8B-B14F-4D97-AF65-F5344CB8AC3E}">
        <p14:creationId xmlns:p14="http://schemas.microsoft.com/office/powerpoint/2010/main" val="426447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08BC9-5411-4145-AEFF-EDE331AA8FC8}"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1A7E70-9F43-1743-9315-FB06D908C8E2}" type="slidenum">
              <a:rPr lang="en-US" smtClean="0"/>
              <a:t>‹#›</a:t>
            </a:fld>
            <a:endParaRPr lang="en-US"/>
          </a:p>
        </p:txBody>
      </p:sp>
    </p:spTree>
    <p:extLst>
      <p:ext uri="{BB962C8B-B14F-4D97-AF65-F5344CB8AC3E}">
        <p14:creationId xmlns:p14="http://schemas.microsoft.com/office/powerpoint/2010/main" val="331877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3208BC9-5411-4145-AEFF-EDE331AA8FC8}"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82911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3208BC9-5411-4145-AEFF-EDE331AA8FC8}"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A7E70-9F43-1743-9315-FB06D908C8E2}" type="slidenum">
              <a:rPr lang="en-US" smtClean="0"/>
              <a:t>‹#›</a:t>
            </a:fld>
            <a:endParaRPr lang="en-US"/>
          </a:p>
        </p:txBody>
      </p:sp>
    </p:spTree>
    <p:extLst>
      <p:ext uri="{BB962C8B-B14F-4D97-AF65-F5344CB8AC3E}">
        <p14:creationId xmlns:p14="http://schemas.microsoft.com/office/powerpoint/2010/main" val="367004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08BC9-5411-4145-AEFF-EDE331AA8FC8}" type="datetimeFigureOut">
              <a:rPr lang="en-US" smtClean="0"/>
              <a:t>4/26/18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A7E70-9F43-1743-9315-FB06D908C8E2}" type="slidenum">
              <a:rPr lang="en-US" smtClean="0"/>
              <a:t>‹#›</a:t>
            </a:fld>
            <a:endParaRPr lang="en-US"/>
          </a:p>
        </p:txBody>
      </p:sp>
    </p:spTree>
    <p:extLst>
      <p:ext uri="{BB962C8B-B14F-4D97-AF65-F5344CB8AC3E}">
        <p14:creationId xmlns:p14="http://schemas.microsoft.com/office/powerpoint/2010/main" val="340983939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46351"/>
          </a:xfrm>
          <a:solidFill>
            <a:schemeClr val="accent5">
              <a:lumMod val="50000"/>
            </a:schemeClr>
          </a:solidFill>
        </p:spPr>
        <p:txBody>
          <a:bodyPr>
            <a:normAutofit fontScale="90000"/>
          </a:bodyPr>
          <a:lstStyle/>
          <a:p>
            <a:r>
              <a:rPr lang="en-US" dirty="0">
                <a:solidFill>
                  <a:schemeClr val="bg1"/>
                </a:solidFill>
              </a:rPr>
              <a:t>Improving the spatial resolution of the </a:t>
            </a:r>
            <a:r>
              <a:rPr lang="en-US" dirty="0" err="1">
                <a:solidFill>
                  <a:schemeClr val="bg1"/>
                </a:solidFill>
              </a:rPr>
              <a:t>SoLid</a:t>
            </a:r>
            <a:r>
              <a:rPr lang="en-US" dirty="0">
                <a:solidFill>
                  <a:schemeClr val="bg1"/>
                </a:solidFill>
              </a:rPr>
              <a:t> antineutrino detector using deep learning</a:t>
            </a:r>
          </a:p>
        </p:txBody>
      </p:sp>
      <p:sp>
        <p:nvSpPr>
          <p:cNvPr id="3" name="Subtitle 2"/>
          <p:cNvSpPr>
            <a:spLocks noGrp="1"/>
          </p:cNvSpPr>
          <p:nvPr>
            <p:ph type="subTitle" idx="1"/>
          </p:nvPr>
        </p:nvSpPr>
        <p:spPr>
          <a:xfrm>
            <a:off x="1371600" y="4102169"/>
            <a:ext cx="6400800" cy="1752600"/>
          </a:xfrm>
        </p:spPr>
        <p:txBody>
          <a:bodyPr/>
          <a:lstStyle/>
          <a:p>
            <a:r>
              <a:rPr lang="en-US" dirty="0"/>
              <a:t>Priyanka Mocherla</a:t>
            </a:r>
          </a:p>
        </p:txBody>
      </p:sp>
      <p:sp>
        <p:nvSpPr>
          <p:cNvPr id="14" name="Rectangle 13"/>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Background</a:t>
            </a:r>
          </a:p>
        </p:txBody>
      </p:sp>
      <p:sp>
        <p:nvSpPr>
          <p:cNvPr id="15" name="Rectangle 14"/>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Method</a:t>
            </a:r>
          </a:p>
        </p:txBody>
      </p:sp>
      <p:sp>
        <p:nvSpPr>
          <p:cNvPr id="16" name="Rectangle 15"/>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17" name="Rectangle 16"/>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8" name="Rectangle 17"/>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Tree>
    <p:extLst>
      <p:ext uri="{BB962C8B-B14F-4D97-AF65-F5344CB8AC3E}">
        <p14:creationId xmlns:p14="http://schemas.microsoft.com/office/powerpoint/2010/main" val="28699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28413" y="2683261"/>
            <a:ext cx="8990961" cy="2808057"/>
            <a:chOff x="345767" y="2614828"/>
            <a:chExt cx="8990961" cy="2808057"/>
          </a:xfrm>
        </p:grpSpPr>
        <p:grpSp>
          <p:nvGrpSpPr>
            <p:cNvPr id="12" name="Group 11"/>
            <p:cNvGrpSpPr/>
            <p:nvPr/>
          </p:nvGrpSpPr>
          <p:grpSpPr>
            <a:xfrm>
              <a:off x="345767" y="2614828"/>
              <a:ext cx="8990961" cy="2808057"/>
              <a:chOff x="35028" y="1540904"/>
              <a:chExt cx="9393298" cy="3299604"/>
            </a:xfrm>
          </p:grpSpPr>
          <p:cxnSp>
            <p:nvCxnSpPr>
              <p:cNvPr id="34" name="Straight Connector 33"/>
              <p:cNvCxnSpPr>
                <a:cxnSpLocks/>
                <a:stCxn id="41" idx="2"/>
              </p:cNvCxnSpPr>
              <p:nvPr/>
            </p:nvCxnSpPr>
            <p:spPr>
              <a:xfrm>
                <a:off x="6563120" y="2155713"/>
                <a:ext cx="1619737" cy="702605"/>
              </a:xfrm>
              <a:prstGeom prst="line">
                <a:avLst/>
              </a:prstGeom>
              <a:ln w="190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260021" y="21720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412421" y="23244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564821" y="24768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717221" y="26292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869621" y="27816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22021" y="29340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983926" y="2125410"/>
                <a:ext cx="1571590" cy="685229"/>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0" name="Rectangle 19"/>
              <p:cNvSpPr/>
              <p:nvPr/>
            </p:nvSpPr>
            <p:spPr>
              <a:xfrm>
                <a:off x="3136326" y="2277810"/>
                <a:ext cx="1571590" cy="685229"/>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1" name="Rectangle 20"/>
              <p:cNvSpPr/>
              <p:nvPr/>
            </p:nvSpPr>
            <p:spPr>
              <a:xfrm>
                <a:off x="3288726" y="2430210"/>
                <a:ext cx="1571590" cy="685229"/>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 name="Rectangle 21"/>
              <p:cNvSpPr/>
              <p:nvPr/>
            </p:nvSpPr>
            <p:spPr>
              <a:xfrm>
                <a:off x="3441126" y="2582610"/>
                <a:ext cx="1571590" cy="685229"/>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3" name="Rectangle 22"/>
              <p:cNvSpPr/>
              <p:nvPr/>
            </p:nvSpPr>
            <p:spPr>
              <a:xfrm>
                <a:off x="3593526" y="2735010"/>
                <a:ext cx="1571590" cy="685229"/>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a:stretch>
                <a:fillRect/>
              </a:stretch>
            </p:blipFill>
            <p:spPr>
              <a:xfrm>
                <a:off x="35028" y="2195489"/>
                <a:ext cx="2744340" cy="1614044"/>
              </a:xfrm>
              <a:prstGeom prst="rect">
                <a:avLst/>
              </a:prstGeom>
              <a:ln>
                <a:solidFill>
                  <a:schemeClr val="tx1"/>
                </a:solidFill>
              </a:ln>
            </p:spPr>
          </p:pic>
          <p:sp>
            <p:nvSpPr>
              <p:cNvPr id="26" name="Rectangle 25"/>
              <p:cNvSpPr/>
              <p:nvPr/>
            </p:nvSpPr>
            <p:spPr>
              <a:xfrm>
                <a:off x="980082" y="3230025"/>
                <a:ext cx="1196966" cy="338046"/>
              </a:xfrm>
              <a:prstGeom prst="rect">
                <a:avLst/>
              </a:prstGeom>
              <a:no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a:cxnSpLocks/>
              </p:cNvCxnSpPr>
              <p:nvPr/>
            </p:nvCxnSpPr>
            <p:spPr>
              <a:xfrm>
                <a:off x="6499206" y="2107750"/>
                <a:ext cx="1393405" cy="1417994"/>
              </a:xfrm>
              <a:prstGeom prst="line">
                <a:avLst/>
              </a:prstGeom>
              <a:ln w="57150" cmpd="sng"/>
            </p:spPr>
            <p:style>
              <a:lnRef idx="3">
                <a:schemeClr val="accent4"/>
              </a:lnRef>
              <a:fillRef idx="0">
                <a:schemeClr val="accent4"/>
              </a:fillRef>
              <a:effectRef idx="2">
                <a:schemeClr val="accent4"/>
              </a:effectRef>
              <a:fontRef idx="minor">
                <a:schemeClr val="tx1"/>
              </a:fontRef>
            </p:style>
          </p:cxnSp>
          <p:sp>
            <p:nvSpPr>
              <p:cNvPr id="28" name="Rectangle 27"/>
              <p:cNvSpPr/>
              <p:nvPr/>
            </p:nvSpPr>
            <p:spPr>
              <a:xfrm>
                <a:off x="8224017" y="2847405"/>
                <a:ext cx="772160" cy="36298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chemeClr val="tx1"/>
                  </a:solidFill>
                  <a:latin typeface="Verdana"/>
                  <a:cs typeface="Verdana"/>
                </a:endParaRPr>
              </a:p>
            </p:txBody>
          </p:sp>
          <p:cxnSp>
            <p:nvCxnSpPr>
              <p:cNvPr id="29" name="Straight Connector 28"/>
              <p:cNvCxnSpPr/>
              <p:nvPr/>
            </p:nvCxnSpPr>
            <p:spPr>
              <a:xfrm flipV="1">
                <a:off x="985312" y="2125410"/>
                <a:ext cx="2019800" cy="1085448"/>
              </a:xfrm>
              <a:prstGeom prst="line">
                <a:avLst/>
              </a:prstGeom>
              <a:ln w="190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980082" y="3568071"/>
                <a:ext cx="3070644" cy="309368"/>
              </a:xfrm>
              <a:prstGeom prst="line">
                <a:avLst/>
              </a:prstGeom>
              <a:ln w="190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555516" y="2125410"/>
                <a:ext cx="679180" cy="46679"/>
              </a:xfrm>
              <a:prstGeom prst="line">
                <a:avLst/>
              </a:prstGeom>
              <a:ln w="190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511857" y="3867360"/>
                <a:ext cx="1087254" cy="94573"/>
              </a:xfrm>
              <a:prstGeom prst="line">
                <a:avLst/>
              </a:prstGeom>
              <a:ln w="190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658867" y="3740583"/>
                <a:ext cx="874412" cy="21733"/>
              </a:xfrm>
              <a:prstGeom prst="line">
                <a:avLst/>
              </a:prstGeom>
              <a:ln w="190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cxnSpLocks/>
              </p:cNvCxnSpPr>
              <p:nvPr/>
            </p:nvCxnSpPr>
            <p:spPr>
              <a:xfrm flipV="1">
                <a:off x="7665911" y="3543690"/>
                <a:ext cx="226700" cy="418243"/>
              </a:xfrm>
              <a:prstGeom prst="line">
                <a:avLst/>
              </a:prstGeom>
              <a:ln w="190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8163535" y="2841059"/>
                <a:ext cx="832642" cy="369332"/>
              </a:xfrm>
              <a:prstGeom prst="rect">
                <a:avLst/>
              </a:prstGeom>
              <a:solidFill>
                <a:schemeClr val="accent4">
                  <a:lumMod val="60000"/>
                  <a:lumOff val="40000"/>
                </a:schemeClr>
              </a:solidFill>
            </p:spPr>
            <p:txBody>
              <a:bodyPr wrap="none" rtlCol="0">
                <a:spAutoFit/>
              </a:bodyPr>
              <a:lstStyle/>
              <a:p>
                <a:r>
                  <a:rPr lang="en-US" dirty="0">
                    <a:latin typeface="Verdana"/>
                    <a:cs typeface="Verdana"/>
                  </a:rPr>
                  <a:t>[x, y]</a:t>
                </a:r>
              </a:p>
            </p:txBody>
          </p:sp>
          <p:sp>
            <p:nvSpPr>
              <p:cNvPr id="38" name="TextBox 37"/>
              <p:cNvSpPr txBox="1"/>
              <p:nvPr/>
            </p:nvSpPr>
            <p:spPr>
              <a:xfrm>
                <a:off x="618292" y="3809532"/>
                <a:ext cx="1447307" cy="614809"/>
              </a:xfrm>
              <a:prstGeom prst="rect">
                <a:avLst/>
              </a:prstGeom>
              <a:noFill/>
            </p:spPr>
            <p:txBody>
              <a:bodyPr wrap="none" rtlCol="0">
                <a:spAutoFit/>
              </a:bodyPr>
              <a:lstStyle/>
              <a:p>
                <a:pPr algn="ctr"/>
                <a:r>
                  <a:rPr lang="en-US" sz="1400" dirty="0">
                    <a:latin typeface="Verdana"/>
                    <a:cs typeface="Verdana"/>
                  </a:rPr>
                  <a:t>Input image</a:t>
                </a:r>
              </a:p>
              <a:p>
                <a:pPr algn="ctr"/>
                <a:r>
                  <a:rPr lang="en-US" sz="1400" dirty="0">
                    <a:latin typeface="Verdana"/>
                    <a:cs typeface="Verdana"/>
                  </a:rPr>
                  <a:t>2 x 8 window</a:t>
                </a:r>
              </a:p>
            </p:txBody>
          </p:sp>
          <p:sp>
            <p:nvSpPr>
              <p:cNvPr id="39" name="TextBox 38"/>
              <p:cNvSpPr txBox="1"/>
              <p:nvPr/>
            </p:nvSpPr>
            <p:spPr>
              <a:xfrm>
                <a:off x="3745926" y="3906546"/>
                <a:ext cx="2206931" cy="867966"/>
              </a:xfrm>
              <a:prstGeom prst="rect">
                <a:avLst/>
              </a:prstGeom>
              <a:noFill/>
            </p:spPr>
            <p:txBody>
              <a:bodyPr wrap="square" rtlCol="0">
                <a:spAutoFit/>
              </a:bodyPr>
              <a:lstStyle/>
              <a:p>
                <a:pPr algn="ctr"/>
                <a:r>
                  <a:rPr lang="en-US" sz="1400" dirty="0">
                    <a:latin typeface="Verdana"/>
                    <a:cs typeface="Verdana"/>
                  </a:rPr>
                  <a:t>Convolution and pooling layer 1</a:t>
                </a:r>
              </a:p>
              <a:p>
                <a:pPr algn="ctr"/>
                <a:r>
                  <a:rPr lang="en-US" sz="1400" dirty="0">
                    <a:latin typeface="Verdana"/>
                    <a:cs typeface="Verdana"/>
                  </a:rPr>
                  <a:t>8 filters</a:t>
                </a:r>
              </a:p>
            </p:txBody>
          </p:sp>
          <p:sp>
            <p:nvSpPr>
              <p:cNvPr id="40" name="TextBox 39"/>
              <p:cNvSpPr txBox="1"/>
              <p:nvPr/>
            </p:nvSpPr>
            <p:spPr>
              <a:xfrm>
                <a:off x="5913721" y="3972542"/>
                <a:ext cx="2219543" cy="867966"/>
              </a:xfrm>
              <a:prstGeom prst="rect">
                <a:avLst/>
              </a:prstGeom>
              <a:noFill/>
            </p:spPr>
            <p:txBody>
              <a:bodyPr wrap="square" rtlCol="0">
                <a:spAutoFit/>
              </a:bodyPr>
              <a:lstStyle/>
              <a:p>
                <a:pPr algn="ctr"/>
                <a:r>
                  <a:rPr lang="en-US" sz="1400" dirty="0">
                    <a:latin typeface="Verdana"/>
                    <a:cs typeface="Verdana"/>
                  </a:rPr>
                  <a:t>Convolution and pooling layer 2</a:t>
                </a:r>
              </a:p>
              <a:p>
                <a:pPr algn="ctr"/>
                <a:r>
                  <a:rPr lang="en-US" sz="1400" dirty="0">
                    <a:latin typeface="Verdana"/>
                    <a:cs typeface="Verdana"/>
                  </a:rPr>
                  <a:t>16 filters</a:t>
                </a:r>
              </a:p>
            </p:txBody>
          </p:sp>
          <p:sp>
            <p:nvSpPr>
              <p:cNvPr id="41" name="TextBox 40"/>
              <p:cNvSpPr txBox="1"/>
              <p:nvPr/>
            </p:nvSpPr>
            <p:spPr>
              <a:xfrm>
                <a:off x="5157577" y="1540904"/>
                <a:ext cx="2811085" cy="614809"/>
              </a:xfrm>
              <a:prstGeom prst="rect">
                <a:avLst/>
              </a:prstGeom>
              <a:noFill/>
            </p:spPr>
            <p:txBody>
              <a:bodyPr wrap="square" rtlCol="0">
                <a:spAutoFit/>
              </a:bodyPr>
              <a:lstStyle/>
              <a:p>
                <a:pPr algn="ctr"/>
                <a:r>
                  <a:rPr lang="en-US" sz="1400" dirty="0">
                    <a:latin typeface="Verdana"/>
                    <a:cs typeface="Verdana"/>
                  </a:rPr>
                  <a:t>Fully connected layer</a:t>
                </a:r>
              </a:p>
              <a:p>
                <a:pPr algn="ctr"/>
                <a:r>
                  <a:rPr lang="en-US" sz="1400" dirty="0">
                    <a:latin typeface="Verdana"/>
                    <a:cs typeface="Verdana"/>
                  </a:rPr>
                  <a:t>128 neurons</a:t>
                </a:r>
              </a:p>
            </p:txBody>
          </p:sp>
          <p:sp>
            <p:nvSpPr>
              <p:cNvPr id="42" name="TextBox 41"/>
              <p:cNvSpPr txBox="1"/>
              <p:nvPr/>
            </p:nvSpPr>
            <p:spPr>
              <a:xfrm>
                <a:off x="7976256" y="3223903"/>
                <a:ext cx="1452070" cy="361653"/>
              </a:xfrm>
              <a:prstGeom prst="rect">
                <a:avLst/>
              </a:prstGeom>
              <a:noFill/>
            </p:spPr>
            <p:txBody>
              <a:bodyPr wrap="square" rtlCol="0">
                <a:spAutoFit/>
              </a:bodyPr>
              <a:lstStyle/>
              <a:p>
                <a:pPr algn="ctr"/>
                <a:r>
                  <a:rPr lang="en-US" sz="1400" dirty="0">
                    <a:latin typeface="Verdana"/>
                    <a:cs typeface="Verdana"/>
                  </a:rPr>
                  <a:t>Output layer</a:t>
                </a:r>
              </a:p>
            </p:txBody>
          </p:sp>
          <p:sp>
            <p:nvSpPr>
              <p:cNvPr id="43" name="Rectangle 42"/>
              <p:cNvSpPr/>
              <p:nvPr/>
            </p:nvSpPr>
            <p:spPr>
              <a:xfrm>
                <a:off x="3745926" y="2887410"/>
                <a:ext cx="1571590" cy="685229"/>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4" name="Rectangle 43"/>
              <p:cNvSpPr/>
              <p:nvPr/>
            </p:nvSpPr>
            <p:spPr>
              <a:xfrm>
                <a:off x="3898326" y="3039810"/>
                <a:ext cx="1571590" cy="685229"/>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5" name="Rectangle 44"/>
              <p:cNvSpPr/>
              <p:nvPr/>
            </p:nvSpPr>
            <p:spPr>
              <a:xfrm>
                <a:off x="4050726" y="3192210"/>
                <a:ext cx="1571590" cy="685229"/>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6" name="Rectangle 45"/>
              <p:cNvSpPr/>
              <p:nvPr/>
            </p:nvSpPr>
            <p:spPr>
              <a:xfrm>
                <a:off x="6174421" y="30864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326821" y="32388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479221" y="33912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631621" y="3543689"/>
                <a:ext cx="1034290" cy="4182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Connector 49"/>
              <p:cNvCxnSpPr>
                <a:cxnSpLocks/>
              </p:cNvCxnSpPr>
              <p:nvPr/>
            </p:nvCxnSpPr>
            <p:spPr>
              <a:xfrm flipV="1">
                <a:off x="7892611" y="3210391"/>
                <a:ext cx="331406" cy="313234"/>
              </a:xfrm>
              <a:prstGeom prst="line">
                <a:avLst/>
              </a:prstGeom>
              <a:ln w="190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a:cxnSpLocks/>
            </p:cNvCxnSpPr>
            <p:nvPr/>
          </p:nvCxnSpPr>
          <p:spPr>
            <a:xfrm flipH="1">
              <a:off x="6269076" y="3125705"/>
              <a:ext cx="232877" cy="26279"/>
            </a:xfrm>
            <a:prstGeom prst="line">
              <a:avLst/>
            </a:prstGeom>
            <a:ln w="190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62" name="Rectangle 61"/>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63" name="Rectangle 62"/>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64" name="Rectangle 63"/>
          <p:cNvSpPr/>
          <p:nvPr/>
        </p:nvSpPr>
        <p:spPr>
          <a:xfrm>
            <a:off x="3660241" y="-1"/>
            <a:ext cx="1836000" cy="720000"/>
          </a:xfrm>
          <a:prstGeom prst="rect">
            <a:avLst/>
          </a:prstGeom>
          <a:solidFill>
            <a:srgbClr val="31859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65" name="Rectangle 64"/>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66" name="Rectangle 65"/>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68" name="Title 1"/>
          <p:cNvSpPr>
            <a:spLocks noGrp="1"/>
          </p:cNvSpPr>
          <p:nvPr>
            <p:ph type="title"/>
          </p:nvPr>
        </p:nvSpPr>
        <p:spPr>
          <a:xfrm>
            <a:off x="-45176" y="717156"/>
            <a:ext cx="4201221" cy="903864"/>
          </a:xfrm>
        </p:spPr>
        <p:txBody>
          <a:bodyPr/>
          <a:lstStyle/>
          <a:p>
            <a:r>
              <a:rPr lang="en-US" dirty="0"/>
              <a:t>Data Processing</a:t>
            </a:r>
          </a:p>
        </p:txBody>
      </p:sp>
      <p:sp>
        <p:nvSpPr>
          <p:cNvPr id="69" name="TextBox 68"/>
          <p:cNvSpPr txBox="1"/>
          <p:nvPr/>
        </p:nvSpPr>
        <p:spPr>
          <a:xfrm>
            <a:off x="159573" y="1439272"/>
            <a:ext cx="4618021" cy="523220"/>
          </a:xfrm>
          <a:prstGeom prst="rect">
            <a:avLst/>
          </a:prstGeom>
          <a:noFill/>
        </p:spPr>
        <p:txBody>
          <a:bodyPr wrap="none" rtlCol="0">
            <a:spAutoFit/>
          </a:bodyPr>
          <a:lstStyle/>
          <a:p>
            <a:r>
              <a:rPr lang="en-US" sz="2800" dirty="0">
                <a:solidFill>
                  <a:schemeClr val="accent5">
                    <a:lumMod val="50000"/>
                  </a:schemeClr>
                </a:solidFill>
              </a:rPr>
              <a:t>Convolutional Neural Network</a:t>
            </a:r>
          </a:p>
        </p:txBody>
      </p:sp>
    </p:spTree>
    <p:extLst>
      <p:ext uri="{BB962C8B-B14F-4D97-AF65-F5344CB8AC3E}">
        <p14:creationId xmlns:p14="http://schemas.microsoft.com/office/powerpoint/2010/main" val="379444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8" name="Rectangle 7"/>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9" name="Rectangle 8"/>
          <p:cNvSpPr/>
          <p:nvPr/>
        </p:nvSpPr>
        <p:spPr>
          <a:xfrm>
            <a:off x="3660241" y="-1"/>
            <a:ext cx="1836000" cy="720000"/>
          </a:xfrm>
          <a:prstGeom prst="rect">
            <a:avLst/>
          </a:prstGeom>
          <a:solidFill>
            <a:srgbClr val="31859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10" name="Rectangle 9"/>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1" name="Rectangle 10"/>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162" name="Title 1"/>
          <p:cNvSpPr>
            <a:spLocks noGrp="1"/>
          </p:cNvSpPr>
          <p:nvPr>
            <p:ph type="title"/>
          </p:nvPr>
        </p:nvSpPr>
        <p:spPr>
          <a:xfrm>
            <a:off x="-45176" y="717156"/>
            <a:ext cx="4201221" cy="903864"/>
          </a:xfrm>
        </p:spPr>
        <p:txBody>
          <a:bodyPr/>
          <a:lstStyle/>
          <a:p>
            <a:r>
              <a:rPr lang="en-US" dirty="0"/>
              <a:t>Data Processing</a:t>
            </a:r>
          </a:p>
        </p:txBody>
      </p:sp>
      <p:sp>
        <p:nvSpPr>
          <p:cNvPr id="163" name="TextBox 162"/>
          <p:cNvSpPr txBox="1"/>
          <p:nvPr/>
        </p:nvSpPr>
        <p:spPr>
          <a:xfrm>
            <a:off x="159573" y="1439272"/>
            <a:ext cx="2419402" cy="523220"/>
          </a:xfrm>
          <a:prstGeom prst="rect">
            <a:avLst/>
          </a:prstGeom>
          <a:noFill/>
        </p:spPr>
        <p:txBody>
          <a:bodyPr wrap="none" rtlCol="0">
            <a:spAutoFit/>
          </a:bodyPr>
          <a:lstStyle/>
          <a:p>
            <a:r>
              <a:rPr lang="en-US" sz="2800" dirty="0">
                <a:solidFill>
                  <a:schemeClr val="accent5">
                    <a:lumMod val="50000"/>
                  </a:schemeClr>
                </a:solidFill>
              </a:rPr>
              <a:t>Decision Forest</a:t>
            </a:r>
          </a:p>
        </p:txBody>
      </p:sp>
      <p:sp>
        <p:nvSpPr>
          <p:cNvPr id="6" name="Rectangle 1">
            <a:extLst>
              <a:ext uri="{FF2B5EF4-FFF2-40B4-BE49-F238E27FC236}">
                <a16:creationId xmlns:a16="http://schemas.microsoft.com/office/drawing/2014/main" id="{5E69FCD3-CA59-034C-9F41-5C65BF8D2D4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8080"/>
                </a:solidFill>
                <a:effectLst/>
                <a:latin typeface="Calibri" panose="020F0502020204030204" pitchFamily="34" charset="0"/>
                <a:ea typeface="Times New Roman" panose="02020603050405020304" pitchFamily="18" charset="0"/>
                <a:cs typeface="Times New Roman" panose="02020603050405020304" pitchFamily="18" charset="0"/>
              </a:rPr>
              <a:t>[1</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a:t>
            </a:r>
            <a:r>
              <a:rPr kumimoji="0" lang="en-US" altLang="en-US" sz="1200" b="0" i="0" u="sng" strike="noStrike" cap="none" normalizeH="0" baseline="0">
                <a:ln>
                  <a:noFill/>
                </a:ln>
                <a:solidFill>
                  <a:srgbClr val="00808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1">
            <a:extLst>
              <a:ext uri="{FF2B5EF4-FFF2-40B4-BE49-F238E27FC236}">
                <a16:creationId xmlns:a16="http://schemas.microsoft.com/office/drawing/2014/main" id="{4A1A9DD2-F826-D941-B87B-2A2D597284CF}"/>
              </a:ext>
            </a:extLst>
          </p:cNvPr>
          <p:cNvSpPr>
            <a:spLocks noChangeArrowheads="1"/>
          </p:cNvSpPr>
          <p:nvPr/>
        </p:nvSpPr>
        <p:spPr bwMode="auto">
          <a:xfrm>
            <a:off x="-2523905" y="-22855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8080"/>
                </a:solidFill>
                <a:effectLst/>
                <a:latin typeface="Calibri" panose="020F0502020204030204" pitchFamily="34" charset="0"/>
                <a:ea typeface="Times New Roman" panose="02020603050405020304" pitchFamily="18" charset="0"/>
                <a:cs typeface="Times New Roman" panose="02020603050405020304" pitchFamily="18" charset="0"/>
              </a:rPr>
              <a:t>[1</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a:t>
            </a:r>
            <a:r>
              <a:rPr kumimoji="0" lang="en-US" altLang="en-US" sz="1200" b="0" i="0" u="sng" strike="noStrike" cap="none" normalizeH="0" baseline="0">
                <a:ln>
                  <a:noFill/>
                </a:ln>
                <a:solidFill>
                  <a:srgbClr val="00808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1" name="Group 20">
            <a:extLst>
              <a:ext uri="{FF2B5EF4-FFF2-40B4-BE49-F238E27FC236}">
                <a16:creationId xmlns:a16="http://schemas.microsoft.com/office/drawing/2014/main" id="{8C5EB45B-0B33-5242-A9EA-B38AEFE87197}"/>
              </a:ext>
            </a:extLst>
          </p:cNvPr>
          <p:cNvGrpSpPr/>
          <p:nvPr/>
        </p:nvGrpSpPr>
        <p:grpSpPr>
          <a:xfrm>
            <a:off x="2887252" y="775875"/>
            <a:ext cx="7387411" cy="5702000"/>
            <a:chOff x="2887252" y="775875"/>
            <a:chExt cx="7387411" cy="5702000"/>
          </a:xfrm>
        </p:grpSpPr>
        <p:grpSp>
          <p:nvGrpSpPr>
            <p:cNvPr id="2" name="Group 1"/>
            <p:cNvGrpSpPr/>
            <p:nvPr/>
          </p:nvGrpSpPr>
          <p:grpSpPr>
            <a:xfrm>
              <a:off x="2887252" y="775875"/>
              <a:ext cx="5694581" cy="5668819"/>
              <a:chOff x="2887252" y="775875"/>
              <a:chExt cx="5694581" cy="5668819"/>
            </a:xfrm>
          </p:grpSpPr>
          <p:sp>
            <p:nvSpPr>
              <p:cNvPr id="72" name="Rounded Rectangle 71"/>
              <p:cNvSpPr/>
              <p:nvPr/>
            </p:nvSpPr>
            <p:spPr>
              <a:xfrm>
                <a:off x="3879133" y="1883324"/>
                <a:ext cx="4578266" cy="3559559"/>
              </a:xfrm>
              <a:prstGeom prst="roundRect">
                <a:avLst/>
              </a:prstGeom>
              <a:solidFill>
                <a:schemeClr val="accent5">
                  <a:lumMod val="20000"/>
                  <a:lumOff val="80000"/>
                </a:schemeClr>
              </a:solidFill>
              <a:ln w="381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3559028" y="2212309"/>
                <a:ext cx="4578266" cy="3559559"/>
              </a:xfrm>
              <a:prstGeom prst="roundRect">
                <a:avLst/>
              </a:prstGeom>
              <a:solidFill>
                <a:schemeClr val="accent5">
                  <a:lumMod val="20000"/>
                  <a:lumOff val="80000"/>
                </a:schemeClr>
              </a:solidFill>
              <a:ln w="381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ed Rectangle 69"/>
              <p:cNvSpPr/>
              <p:nvPr/>
            </p:nvSpPr>
            <p:spPr>
              <a:xfrm>
                <a:off x="3224848" y="2542177"/>
                <a:ext cx="4578266" cy="3559559"/>
              </a:xfrm>
              <a:prstGeom prst="roundRect">
                <a:avLst/>
              </a:prstGeom>
              <a:solidFill>
                <a:schemeClr val="accent5">
                  <a:lumMod val="20000"/>
                  <a:lumOff val="80000"/>
                </a:schemeClr>
              </a:solidFill>
              <a:ln w="381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2887252" y="2885135"/>
                <a:ext cx="4578266" cy="3559559"/>
              </a:xfrm>
              <a:prstGeom prst="roundRect">
                <a:avLst/>
              </a:prstGeom>
              <a:solidFill>
                <a:schemeClr val="accent5">
                  <a:lumMod val="20000"/>
                  <a:lumOff val="80000"/>
                </a:schemeClr>
              </a:solidFill>
              <a:ln w="381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5063460" y="3313789"/>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3" name="Oval 52"/>
              <p:cNvSpPr/>
              <p:nvPr/>
            </p:nvSpPr>
            <p:spPr>
              <a:xfrm>
                <a:off x="3224848" y="4379524"/>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5" name="Oval 54"/>
              <p:cNvSpPr/>
              <p:nvPr/>
            </p:nvSpPr>
            <p:spPr>
              <a:xfrm>
                <a:off x="6465612" y="3744702"/>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7" name="Oval 56"/>
              <p:cNvSpPr/>
              <p:nvPr/>
            </p:nvSpPr>
            <p:spPr>
              <a:xfrm>
                <a:off x="3661923" y="3783194"/>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8" name="Oval 57"/>
              <p:cNvSpPr/>
              <p:nvPr/>
            </p:nvSpPr>
            <p:spPr>
              <a:xfrm>
                <a:off x="4065095" y="4328130"/>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9" name="Oval 58"/>
              <p:cNvSpPr/>
              <p:nvPr/>
            </p:nvSpPr>
            <p:spPr>
              <a:xfrm>
                <a:off x="3748594" y="5118123"/>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60" name="Oval 59"/>
              <p:cNvSpPr/>
              <p:nvPr/>
            </p:nvSpPr>
            <p:spPr>
              <a:xfrm>
                <a:off x="4330015" y="5075228"/>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61" name="Oval 60"/>
              <p:cNvSpPr/>
              <p:nvPr/>
            </p:nvSpPr>
            <p:spPr>
              <a:xfrm>
                <a:off x="3408915" y="5792756"/>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62" name="Oval 61"/>
              <p:cNvSpPr/>
              <p:nvPr/>
            </p:nvSpPr>
            <p:spPr>
              <a:xfrm>
                <a:off x="6068185" y="4432947"/>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63" name="Oval 62"/>
              <p:cNvSpPr/>
              <p:nvPr/>
            </p:nvSpPr>
            <p:spPr>
              <a:xfrm>
                <a:off x="4062454" y="5767505"/>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64" name="Oval 63"/>
              <p:cNvSpPr/>
              <p:nvPr/>
            </p:nvSpPr>
            <p:spPr>
              <a:xfrm>
                <a:off x="5731198" y="5075228"/>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65" name="Oval 64"/>
              <p:cNvSpPr/>
              <p:nvPr/>
            </p:nvSpPr>
            <p:spPr>
              <a:xfrm>
                <a:off x="6816501" y="4399523"/>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67" name="Oval 66"/>
              <p:cNvSpPr/>
              <p:nvPr/>
            </p:nvSpPr>
            <p:spPr>
              <a:xfrm>
                <a:off x="6402365" y="5091940"/>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68" name="Oval 67"/>
              <p:cNvSpPr/>
              <p:nvPr/>
            </p:nvSpPr>
            <p:spPr>
              <a:xfrm>
                <a:off x="6112516" y="5792756"/>
                <a:ext cx="334180" cy="350943"/>
              </a:xfrm>
              <a:prstGeom prst="ellipse">
                <a:avLst/>
              </a:prstGeom>
              <a:solidFill>
                <a:schemeClr val="accent5">
                  <a:lumMod val="40000"/>
                  <a:lumOff val="6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69" name="Oval 68"/>
              <p:cNvSpPr/>
              <p:nvPr/>
            </p:nvSpPr>
            <p:spPr>
              <a:xfrm>
                <a:off x="6658095" y="5767505"/>
                <a:ext cx="334180" cy="350943"/>
              </a:xfrm>
              <a:prstGeom prst="ellipse">
                <a:avLst/>
              </a:prstGeom>
              <a:solidFill>
                <a:schemeClr val="accent5">
                  <a:lumMod val="50000"/>
                </a:schemeClr>
              </a:solidFill>
              <a:ln w="28575" cmpd="sng">
                <a:solidFill>
                  <a:srgbClr val="000000"/>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rgbClr val="215968"/>
                  </a:solidFill>
                </a:endParaRPr>
              </a:p>
            </p:txBody>
          </p:sp>
          <p:cxnSp>
            <p:nvCxnSpPr>
              <p:cNvPr id="76" name="Straight Connector 75"/>
              <p:cNvCxnSpPr/>
              <p:nvPr/>
            </p:nvCxnSpPr>
            <p:spPr>
              <a:xfrm>
                <a:off x="5235774" y="3063096"/>
                <a:ext cx="0" cy="295516"/>
              </a:xfrm>
              <a:prstGeom prst="line">
                <a:avLst/>
              </a:prstGeom>
              <a:ln w="76200" cmpd="sng">
                <a:solidFill>
                  <a:schemeClr val="accent6">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 idx="2"/>
                <a:endCxn id="57" idx="7"/>
              </p:cNvCxnSpPr>
              <p:nvPr/>
            </p:nvCxnSpPr>
            <p:spPr>
              <a:xfrm flipH="1">
                <a:off x="3947163" y="3489261"/>
                <a:ext cx="1116297" cy="3453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57" idx="3"/>
                <a:endCxn id="53" idx="7"/>
              </p:cNvCxnSpPr>
              <p:nvPr/>
            </p:nvCxnSpPr>
            <p:spPr>
              <a:xfrm flipH="1">
                <a:off x="3510088" y="4082743"/>
                <a:ext cx="200775" cy="3481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8" idx="1"/>
                <a:endCxn id="57" idx="5"/>
              </p:cNvCxnSpPr>
              <p:nvPr/>
            </p:nvCxnSpPr>
            <p:spPr>
              <a:xfrm flipH="1" flipV="1">
                <a:off x="3947163" y="4082743"/>
                <a:ext cx="166872" cy="2967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55" idx="1"/>
                <a:endCxn id="4" idx="6"/>
              </p:cNvCxnSpPr>
              <p:nvPr/>
            </p:nvCxnSpPr>
            <p:spPr>
              <a:xfrm flipH="1" flipV="1">
                <a:off x="5397640" y="3489261"/>
                <a:ext cx="1116912" cy="306835"/>
              </a:xfrm>
              <a:prstGeom prst="line">
                <a:avLst/>
              </a:prstGeom>
              <a:ln w="38100" cmpd="sng">
                <a:solidFill>
                  <a:srgbClr val="E46C0A"/>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58" idx="4"/>
                <a:endCxn id="59" idx="0"/>
              </p:cNvCxnSpPr>
              <p:nvPr/>
            </p:nvCxnSpPr>
            <p:spPr>
              <a:xfrm flipH="1">
                <a:off x="3915684" y="4679073"/>
                <a:ext cx="316501" cy="43905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58" idx="4"/>
                <a:endCxn id="60" idx="0"/>
              </p:cNvCxnSpPr>
              <p:nvPr/>
            </p:nvCxnSpPr>
            <p:spPr>
              <a:xfrm>
                <a:off x="4232185" y="4679073"/>
                <a:ext cx="264920" cy="39615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59" idx="4"/>
                <a:endCxn id="61" idx="0"/>
              </p:cNvCxnSpPr>
              <p:nvPr/>
            </p:nvCxnSpPr>
            <p:spPr>
              <a:xfrm flipH="1">
                <a:off x="3576005" y="5469066"/>
                <a:ext cx="339679" cy="3236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59" idx="4"/>
                <a:endCxn id="63" idx="0"/>
              </p:cNvCxnSpPr>
              <p:nvPr/>
            </p:nvCxnSpPr>
            <p:spPr>
              <a:xfrm>
                <a:off x="3915684" y="5469066"/>
                <a:ext cx="313860" cy="2984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62" idx="0"/>
                <a:endCxn id="55" idx="4"/>
              </p:cNvCxnSpPr>
              <p:nvPr/>
            </p:nvCxnSpPr>
            <p:spPr>
              <a:xfrm flipV="1">
                <a:off x="6235275" y="4095645"/>
                <a:ext cx="397427" cy="337302"/>
              </a:xfrm>
              <a:prstGeom prst="line">
                <a:avLst/>
              </a:prstGeom>
              <a:ln w="38100" cmpd="sng">
                <a:solidFill>
                  <a:srgbClr val="E46C0A"/>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55" idx="4"/>
                <a:endCxn id="65" idx="0"/>
              </p:cNvCxnSpPr>
              <p:nvPr/>
            </p:nvCxnSpPr>
            <p:spPr>
              <a:xfrm>
                <a:off x="6632702" y="4095645"/>
                <a:ext cx="350889" cy="30387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62" idx="4"/>
                <a:endCxn id="64" idx="0"/>
              </p:cNvCxnSpPr>
              <p:nvPr/>
            </p:nvCxnSpPr>
            <p:spPr>
              <a:xfrm flipH="1">
                <a:off x="5898288" y="4783890"/>
                <a:ext cx="336987" cy="2913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67" idx="0"/>
                <a:endCxn id="62" idx="4"/>
              </p:cNvCxnSpPr>
              <p:nvPr/>
            </p:nvCxnSpPr>
            <p:spPr>
              <a:xfrm flipH="1" flipV="1">
                <a:off x="6235275" y="4783890"/>
                <a:ext cx="334180" cy="308050"/>
              </a:xfrm>
              <a:prstGeom prst="line">
                <a:avLst/>
              </a:prstGeom>
              <a:ln w="38100" cmpd="sng">
                <a:solidFill>
                  <a:srgbClr val="E46C0A"/>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67" idx="4"/>
                <a:endCxn id="68" idx="0"/>
              </p:cNvCxnSpPr>
              <p:nvPr/>
            </p:nvCxnSpPr>
            <p:spPr>
              <a:xfrm flipH="1">
                <a:off x="6279606" y="5442883"/>
                <a:ext cx="289849" cy="3498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67" idx="4"/>
                <a:endCxn id="69" idx="0"/>
              </p:cNvCxnSpPr>
              <p:nvPr/>
            </p:nvCxnSpPr>
            <p:spPr>
              <a:xfrm>
                <a:off x="6569455" y="5442883"/>
                <a:ext cx="255730" cy="324622"/>
              </a:xfrm>
              <a:prstGeom prst="line">
                <a:avLst/>
              </a:prstGeom>
              <a:ln w="38100" cmpd="sng">
                <a:solidFill>
                  <a:srgbClr val="E46C0A"/>
                </a:solidFill>
              </a:ln>
              <a:effectLst/>
            </p:spPr>
            <p:style>
              <a:lnRef idx="2">
                <a:schemeClr val="accent1"/>
              </a:lnRef>
              <a:fillRef idx="0">
                <a:schemeClr val="accent1"/>
              </a:fillRef>
              <a:effectRef idx="1">
                <a:schemeClr val="accent1"/>
              </a:effectRef>
              <a:fontRef idx="minor">
                <a:schemeClr val="tx1"/>
              </a:fontRef>
            </p:style>
          </p:cxnSp>
          <p:sp>
            <p:nvSpPr>
              <p:cNvPr id="153" name="Right Brace 152"/>
              <p:cNvSpPr/>
              <p:nvPr/>
            </p:nvSpPr>
            <p:spPr>
              <a:xfrm rot="16200000">
                <a:off x="5689879" y="-709403"/>
                <a:ext cx="954786" cy="4829122"/>
              </a:xfrm>
              <a:prstGeom prst="rightBrace">
                <a:avLst>
                  <a:gd name="adj1" fmla="val 69119"/>
                  <a:gd name="adj2" fmla="val 49334"/>
                </a:avLst>
              </a:prstGeom>
              <a:ln w="1905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4" name="TextBox 153"/>
              <p:cNvSpPr txBox="1"/>
              <p:nvPr/>
            </p:nvSpPr>
            <p:spPr>
              <a:xfrm>
                <a:off x="5455850" y="775875"/>
                <a:ext cx="1369335" cy="461665"/>
              </a:xfrm>
              <a:prstGeom prst="rect">
                <a:avLst/>
              </a:prstGeom>
              <a:noFill/>
            </p:spPr>
            <p:txBody>
              <a:bodyPr wrap="none" rtlCol="0">
                <a:spAutoFit/>
              </a:bodyPr>
              <a:lstStyle/>
              <a:p>
                <a:r>
                  <a:rPr lang="en-US" sz="2400" dirty="0"/>
                  <a:t>Averaged</a:t>
                </a:r>
              </a:p>
            </p:txBody>
          </p:sp>
        </p:grpSp>
        <p:sp>
          <p:nvSpPr>
            <p:cNvPr id="5" name="TextBox 4">
              <a:extLst>
                <a:ext uri="{FF2B5EF4-FFF2-40B4-BE49-F238E27FC236}">
                  <a16:creationId xmlns:a16="http://schemas.microsoft.com/office/drawing/2014/main" id="{5E92FEA4-F554-424E-9BDA-B7BEFD5A5ED9}"/>
                </a:ext>
              </a:extLst>
            </p:cNvPr>
            <p:cNvSpPr txBox="1"/>
            <p:nvPr/>
          </p:nvSpPr>
          <p:spPr>
            <a:xfrm>
              <a:off x="7554158" y="6016210"/>
              <a:ext cx="2720505" cy="461665"/>
            </a:xfrm>
            <a:prstGeom prst="rect">
              <a:avLst/>
            </a:prstGeom>
            <a:noFill/>
          </p:spPr>
          <p:txBody>
            <a:bodyPr wrap="square" rtlCol="0">
              <a:spAutoFit/>
            </a:bodyPr>
            <a:lstStyle/>
            <a:p>
              <a:r>
                <a:rPr lang="en-US" sz="2400" dirty="0"/>
                <a:t>Leaf node</a:t>
              </a:r>
            </a:p>
          </p:txBody>
        </p:sp>
        <p:sp>
          <p:nvSpPr>
            <p:cNvPr id="48" name="TextBox 47">
              <a:extLst>
                <a:ext uri="{FF2B5EF4-FFF2-40B4-BE49-F238E27FC236}">
                  <a16:creationId xmlns:a16="http://schemas.microsoft.com/office/drawing/2014/main" id="{6B1B885F-9645-BC45-AAB0-73FD1BA0636A}"/>
                </a:ext>
              </a:extLst>
            </p:cNvPr>
            <p:cNvSpPr txBox="1"/>
            <p:nvPr/>
          </p:nvSpPr>
          <p:spPr>
            <a:xfrm>
              <a:off x="4256035" y="3848851"/>
              <a:ext cx="2720505" cy="461665"/>
            </a:xfrm>
            <a:prstGeom prst="rect">
              <a:avLst/>
            </a:prstGeom>
            <a:noFill/>
          </p:spPr>
          <p:txBody>
            <a:bodyPr wrap="square" rtlCol="0">
              <a:spAutoFit/>
            </a:bodyPr>
            <a:lstStyle/>
            <a:p>
              <a:r>
                <a:rPr lang="en-US" sz="2400" dirty="0"/>
                <a:t>Decision node</a:t>
              </a:r>
            </a:p>
          </p:txBody>
        </p:sp>
        <p:cxnSp>
          <p:nvCxnSpPr>
            <p:cNvPr id="13" name="Straight Arrow Connector 12">
              <a:extLst>
                <a:ext uri="{FF2B5EF4-FFF2-40B4-BE49-F238E27FC236}">
                  <a16:creationId xmlns:a16="http://schemas.microsoft.com/office/drawing/2014/main" id="{28EF0AAC-C349-8445-BA63-3A943A35425C}"/>
                </a:ext>
              </a:extLst>
            </p:cNvPr>
            <p:cNvCxnSpPr>
              <a:cxnSpLocks/>
            </p:cNvCxnSpPr>
            <p:nvPr/>
          </p:nvCxnSpPr>
          <p:spPr>
            <a:xfrm flipV="1">
              <a:off x="5227184" y="3738400"/>
              <a:ext cx="0" cy="2409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7A7A09B6-B504-AE43-A5DB-AE7C4813734F}"/>
                </a:ext>
              </a:extLst>
            </p:cNvPr>
            <p:cNvCxnSpPr>
              <a:cxnSpLocks/>
              <a:stCxn id="5" idx="1"/>
            </p:cNvCxnSpPr>
            <p:nvPr/>
          </p:nvCxnSpPr>
          <p:spPr>
            <a:xfrm flipH="1" flipV="1">
              <a:off x="7080915" y="6014581"/>
              <a:ext cx="473243" cy="23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2553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10" name="Rectangle 9"/>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1" name="Rectangle 10"/>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Data</a:t>
            </a:r>
            <a:r>
              <a:rPr lang="en-US" sz="2400" dirty="0"/>
              <a:t> </a:t>
            </a:r>
            <a:r>
              <a:rPr lang="en-US" sz="2400" dirty="0">
                <a:solidFill>
                  <a:srgbClr val="215968"/>
                </a:solidFill>
              </a:rPr>
              <a:t>Analysis</a:t>
            </a:r>
          </a:p>
        </p:txBody>
      </p:sp>
      <p:sp>
        <p:nvSpPr>
          <p:cNvPr id="12" name="Rectangle 11"/>
          <p:cNvSpPr/>
          <p:nvPr/>
        </p:nvSpPr>
        <p:spPr>
          <a:xfrm>
            <a:off x="5496241"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3" name="Rectangle 12"/>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16" name="Title 1"/>
          <p:cNvSpPr>
            <a:spLocks noGrp="1"/>
          </p:cNvSpPr>
          <p:nvPr>
            <p:ph type="title"/>
          </p:nvPr>
        </p:nvSpPr>
        <p:spPr>
          <a:xfrm>
            <a:off x="49277" y="717156"/>
            <a:ext cx="7223940" cy="903864"/>
          </a:xfrm>
        </p:spPr>
        <p:txBody>
          <a:bodyPr>
            <a:normAutofit/>
          </a:bodyPr>
          <a:lstStyle/>
          <a:p>
            <a:r>
              <a:rPr lang="en-US" dirty="0"/>
              <a:t>Convolutional Neural Network</a:t>
            </a:r>
          </a:p>
        </p:txBody>
      </p:sp>
      <p:sp>
        <p:nvSpPr>
          <p:cNvPr id="17" name="TextBox 16"/>
          <p:cNvSpPr txBox="1"/>
          <p:nvPr/>
        </p:nvSpPr>
        <p:spPr>
          <a:xfrm>
            <a:off x="159573" y="1439272"/>
            <a:ext cx="1313430" cy="523220"/>
          </a:xfrm>
          <a:prstGeom prst="rect">
            <a:avLst/>
          </a:prstGeom>
          <a:noFill/>
        </p:spPr>
        <p:txBody>
          <a:bodyPr wrap="none" rtlCol="0">
            <a:spAutoFit/>
          </a:bodyPr>
          <a:lstStyle/>
          <a:p>
            <a:r>
              <a:rPr lang="en-GB" sz="2800" dirty="0">
                <a:solidFill>
                  <a:schemeClr val="accent5">
                    <a:lumMod val="50000"/>
                  </a:schemeClr>
                </a:solidFill>
              </a:rPr>
              <a:t>Am Top</a:t>
            </a:r>
            <a:endParaRPr lang="en-US" sz="2800" dirty="0">
              <a:solidFill>
                <a:schemeClr val="accent5">
                  <a:lumMod val="50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214947585"/>
              </p:ext>
            </p:extLst>
          </p:nvPr>
        </p:nvGraphicFramePr>
        <p:xfrm>
          <a:off x="5496241" y="1888560"/>
          <a:ext cx="3018057" cy="1508907"/>
        </p:xfrm>
        <a:graphic>
          <a:graphicData uri="http://schemas.openxmlformats.org/drawingml/2006/table">
            <a:tbl>
              <a:tblPr firstRow="1" bandRow="1">
                <a:tableStyleId>{74C1A8A3-306A-4EB7-A6B1-4F7E0EB9C5D6}</a:tableStyleId>
              </a:tblPr>
              <a:tblGrid>
                <a:gridCol w="1885770">
                  <a:extLst>
                    <a:ext uri="{9D8B030D-6E8A-4147-A177-3AD203B41FA5}">
                      <a16:colId xmlns:a16="http://schemas.microsoft.com/office/drawing/2014/main" val="20000"/>
                    </a:ext>
                  </a:extLst>
                </a:gridCol>
                <a:gridCol w="1132287">
                  <a:extLst>
                    <a:ext uri="{9D8B030D-6E8A-4147-A177-3AD203B41FA5}">
                      <a16:colId xmlns:a16="http://schemas.microsoft.com/office/drawing/2014/main" val="20001"/>
                    </a:ext>
                  </a:extLst>
                </a:gridCol>
              </a:tblGrid>
              <a:tr h="269368">
                <a:tc>
                  <a:txBody>
                    <a:bodyPr/>
                    <a:lstStyle/>
                    <a:p>
                      <a:r>
                        <a:rPr lang="en-US" dirty="0"/>
                        <a:t>Average</a:t>
                      </a:r>
                    </a:p>
                  </a:txBody>
                  <a:tcPr/>
                </a:tc>
                <a:tc>
                  <a:txBody>
                    <a:bodyPr/>
                    <a:lstStyle/>
                    <a:p>
                      <a:r>
                        <a:rPr lang="en-US" dirty="0"/>
                        <a:t>Value/cm</a:t>
                      </a:r>
                    </a:p>
                  </a:txBody>
                  <a:tcPr/>
                </a:tc>
                <a:extLst>
                  <a:ext uri="{0D108BD9-81ED-4DB2-BD59-A6C34878D82A}">
                    <a16:rowId xmlns:a16="http://schemas.microsoft.com/office/drawing/2014/main" val="10000"/>
                  </a:ext>
                </a:extLst>
              </a:tr>
              <a:tr h="269368">
                <a:tc>
                  <a:txBody>
                    <a:bodyPr/>
                    <a:lstStyle/>
                    <a:p>
                      <a:r>
                        <a:rPr lang="en-US" dirty="0"/>
                        <a:t>Error</a:t>
                      </a:r>
                      <a:r>
                        <a:rPr lang="en-US" baseline="0" dirty="0"/>
                        <a:t> in mean (</a:t>
                      </a:r>
                      <a:r>
                        <a:rPr lang="el-GR" dirty="0"/>
                        <a:t>σ</a:t>
                      </a:r>
                      <a:r>
                        <a:rPr lang="el-GR" baseline="-25000" dirty="0"/>
                        <a:t>μ</a:t>
                      </a:r>
                      <a:r>
                        <a:rPr lang="en-GB" baseline="0" dirty="0"/>
                        <a:t>)</a:t>
                      </a:r>
                      <a:endParaRPr lang="en-US" baseline="-25000" dirty="0"/>
                    </a:p>
                  </a:txBody>
                  <a:tcPr/>
                </a:tc>
                <a:tc>
                  <a:txBody>
                    <a:bodyPr/>
                    <a:lstStyle/>
                    <a:p>
                      <a:pPr algn="ctr"/>
                      <a:r>
                        <a:rPr lang="en-US" dirty="0"/>
                        <a:t>0.44</a:t>
                      </a:r>
                    </a:p>
                  </a:txBody>
                  <a:tcPr/>
                </a:tc>
                <a:extLst>
                  <a:ext uri="{0D108BD9-81ED-4DB2-BD59-A6C34878D82A}">
                    <a16:rowId xmlns:a16="http://schemas.microsoft.com/office/drawing/2014/main" val="10001"/>
                  </a:ext>
                </a:extLst>
              </a:tr>
              <a:tr h="269368">
                <a:tc>
                  <a:txBody>
                    <a:bodyPr/>
                    <a:lstStyle/>
                    <a:p>
                      <a:r>
                        <a:rPr lang="en-GB" dirty="0"/>
                        <a:t>1</a:t>
                      </a:r>
                      <a:r>
                        <a:rPr lang="el-GR" dirty="0"/>
                        <a:t>σ</a:t>
                      </a:r>
                      <a:r>
                        <a:rPr lang="en-GB" dirty="0"/>
                        <a:t> uncertainty</a:t>
                      </a:r>
                      <a:endParaRPr lang="en-US" dirty="0"/>
                    </a:p>
                  </a:txBody>
                  <a:tcPr/>
                </a:tc>
                <a:tc>
                  <a:txBody>
                    <a:bodyPr/>
                    <a:lstStyle/>
                    <a:p>
                      <a:pPr algn="ctr"/>
                      <a:r>
                        <a:rPr lang="en-US" dirty="0"/>
                        <a:t>0.44</a:t>
                      </a:r>
                    </a:p>
                  </a:txBody>
                  <a:tcPr/>
                </a:tc>
                <a:extLst>
                  <a:ext uri="{0D108BD9-81ED-4DB2-BD59-A6C34878D82A}">
                    <a16:rowId xmlns:a16="http://schemas.microsoft.com/office/drawing/2014/main" val="10002"/>
                  </a:ext>
                </a:extLst>
              </a:tr>
              <a:tr h="411627">
                <a:tc>
                  <a:txBody>
                    <a:bodyPr/>
                    <a:lstStyle/>
                    <a:p>
                      <a:r>
                        <a:rPr lang="en-GB" dirty="0"/>
                        <a:t>2</a:t>
                      </a:r>
                      <a:r>
                        <a:rPr lang="el-GR" dirty="0"/>
                        <a:t>σ</a:t>
                      </a:r>
                      <a:r>
                        <a:rPr lang="en-GB" dirty="0"/>
                        <a:t> uncertainty</a:t>
                      </a:r>
                      <a:endParaRPr lang="en-US" dirty="0"/>
                    </a:p>
                  </a:txBody>
                  <a:tcPr/>
                </a:tc>
                <a:tc>
                  <a:txBody>
                    <a:bodyPr/>
                    <a:lstStyle/>
                    <a:p>
                      <a:pPr algn="ctr"/>
                      <a:r>
                        <a:rPr lang="en-US" dirty="0"/>
                        <a:t>0.85</a:t>
                      </a:r>
                    </a:p>
                  </a:txBody>
                  <a:tcPr/>
                </a:tc>
                <a:extLst>
                  <a:ext uri="{0D108BD9-81ED-4DB2-BD59-A6C34878D82A}">
                    <a16:rowId xmlns:a16="http://schemas.microsoft.com/office/drawing/2014/main" val="10003"/>
                  </a:ext>
                </a:extLst>
              </a:tr>
            </a:tbl>
          </a:graphicData>
        </a:graphic>
      </p:graphicFrame>
      <p:pic>
        <p:nvPicPr>
          <p:cNvPr id="14" name="Picture 13" descr="Solid cu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241" y="3773862"/>
            <a:ext cx="3268444" cy="2451333"/>
          </a:xfrm>
          <a:prstGeom prst="rect">
            <a:avLst/>
          </a:prstGeom>
        </p:spPr>
      </p:pic>
      <p:sp>
        <p:nvSpPr>
          <p:cNvPr id="4" name="Freeform 3"/>
          <p:cNvSpPr/>
          <p:nvPr/>
        </p:nvSpPr>
        <p:spPr>
          <a:xfrm>
            <a:off x="5938011" y="3935468"/>
            <a:ext cx="2307239" cy="500878"/>
          </a:xfrm>
          <a:custGeom>
            <a:avLst/>
            <a:gdLst>
              <a:gd name="connsiteX0" fmla="*/ 0 w 2307239"/>
              <a:gd name="connsiteY0" fmla="*/ 500878 h 500878"/>
              <a:gd name="connsiteX1" fmla="*/ 751194 w 2307239"/>
              <a:gd name="connsiteY1" fmla="*/ 0 h 500878"/>
              <a:gd name="connsiteX2" fmla="*/ 2307239 w 2307239"/>
              <a:gd name="connsiteY2" fmla="*/ 0 h 500878"/>
              <a:gd name="connsiteX3" fmla="*/ 1609701 w 2307239"/>
              <a:gd name="connsiteY3" fmla="*/ 500878 h 500878"/>
              <a:gd name="connsiteX4" fmla="*/ 0 w 2307239"/>
              <a:gd name="connsiteY4" fmla="*/ 500878 h 50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239" h="500878">
                <a:moveTo>
                  <a:pt x="0" y="500878"/>
                </a:moveTo>
                <a:lnTo>
                  <a:pt x="751194" y="0"/>
                </a:lnTo>
                <a:lnTo>
                  <a:pt x="2307239" y="0"/>
                </a:lnTo>
                <a:lnTo>
                  <a:pt x="1609701" y="500878"/>
                </a:lnTo>
                <a:lnTo>
                  <a:pt x="0" y="500878"/>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2" name="Group 1"/>
          <p:cNvGrpSpPr/>
          <p:nvPr/>
        </p:nvGrpSpPr>
        <p:grpSpPr>
          <a:xfrm>
            <a:off x="159573" y="2026144"/>
            <a:ext cx="4857281" cy="4721728"/>
            <a:chOff x="159573" y="2026144"/>
            <a:chExt cx="4857281" cy="4721728"/>
          </a:xfrm>
        </p:grpSpPr>
        <p:pic>
          <p:nvPicPr>
            <p:cNvPr id="15" name="Picture 14"/>
            <p:cNvPicPr>
              <a:picLocks noChangeAspect="1"/>
            </p:cNvPicPr>
            <p:nvPr/>
          </p:nvPicPr>
          <p:blipFill>
            <a:blip r:embed="rId4"/>
            <a:stretch>
              <a:fillRect/>
            </a:stretch>
          </p:blipFill>
          <p:spPr>
            <a:xfrm>
              <a:off x="159573" y="2026144"/>
              <a:ext cx="4857281" cy="4721728"/>
            </a:xfrm>
            <a:prstGeom prst="rect">
              <a:avLst/>
            </a:prstGeom>
          </p:spPr>
        </p:pic>
        <p:cxnSp>
          <p:nvCxnSpPr>
            <p:cNvPr id="18" name="Straight Connector 17"/>
            <p:cNvCxnSpPr/>
            <p:nvPr/>
          </p:nvCxnSpPr>
          <p:spPr>
            <a:xfrm>
              <a:off x="4534602" y="2164507"/>
              <a:ext cx="0" cy="4060688"/>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085617" y="2164507"/>
              <a:ext cx="0" cy="4060688"/>
            </a:xfrm>
            <a:prstGeom prst="line">
              <a:avLst/>
            </a:prstGeom>
            <a:ln w="57150"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895696" y="2518533"/>
              <a:ext cx="3826096" cy="0"/>
            </a:xfrm>
            <a:prstGeom prst="line">
              <a:avLst/>
            </a:prstGeom>
            <a:ln w="5715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895696" y="5908504"/>
              <a:ext cx="3826096" cy="0"/>
            </a:xfrm>
            <a:prstGeom prst="line">
              <a:avLst/>
            </a:prstGeom>
            <a:ln w="57150" cmpd="sng">
              <a:solidFill>
                <a:srgbClr val="BA0704"/>
              </a:solidFill>
            </a:ln>
            <a:effectLst/>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56783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12" name="Rectangle 11"/>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3" name="Rectangle 12"/>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Data</a:t>
            </a:r>
            <a:r>
              <a:rPr lang="en-US" sz="2400" dirty="0"/>
              <a:t> </a:t>
            </a:r>
            <a:r>
              <a:rPr lang="en-US" sz="2400" dirty="0">
                <a:solidFill>
                  <a:srgbClr val="215968"/>
                </a:solidFill>
              </a:rPr>
              <a:t>Analysis</a:t>
            </a:r>
          </a:p>
        </p:txBody>
      </p:sp>
      <p:sp>
        <p:nvSpPr>
          <p:cNvPr id="14" name="Rectangle 13"/>
          <p:cNvSpPr/>
          <p:nvPr/>
        </p:nvSpPr>
        <p:spPr>
          <a:xfrm>
            <a:off x="5496241" y="-1"/>
            <a:ext cx="1836000" cy="720000"/>
          </a:xfrm>
          <a:prstGeom prst="rect">
            <a:avLst/>
          </a:prstGeom>
          <a:solidFill>
            <a:srgbClr val="31859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Results</a:t>
            </a:r>
          </a:p>
        </p:txBody>
      </p:sp>
      <p:sp>
        <p:nvSpPr>
          <p:cNvPr id="15" name="Rectangle 14"/>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26" name="TextBox 25"/>
          <p:cNvSpPr txBox="1"/>
          <p:nvPr/>
        </p:nvSpPr>
        <p:spPr>
          <a:xfrm>
            <a:off x="159573" y="1439272"/>
            <a:ext cx="1313430" cy="523220"/>
          </a:xfrm>
          <a:prstGeom prst="rect">
            <a:avLst/>
          </a:prstGeom>
          <a:noFill/>
        </p:spPr>
        <p:txBody>
          <a:bodyPr wrap="none" rtlCol="0">
            <a:spAutoFit/>
          </a:bodyPr>
          <a:lstStyle/>
          <a:p>
            <a:r>
              <a:rPr lang="en-US" sz="2800" dirty="0">
                <a:solidFill>
                  <a:schemeClr val="accent5">
                    <a:lumMod val="50000"/>
                  </a:schemeClr>
                </a:solidFill>
              </a:rPr>
              <a:t>Am Top</a:t>
            </a:r>
          </a:p>
        </p:txBody>
      </p:sp>
      <p:sp>
        <p:nvSpPr>
          <p:cNvPr id="27" name="Title 1"/>
          <p:cNvSpPr>
            <a:spLocks noGrp="1"/>
          </p:cNvSpPr>
          <p:nvPr>
            <p:ph type="title"/>
          </p:nvPr>
        </p:nvSpPr>
        <p:spPr>
          <a:xfrm>
            <a:off x="-45177" y="717156"/>
            <a:ext cx="3995950" cy="903864"/>
          </a:xfrm>
        </p:spPr>
        <p:txBody>
          <a:bodyPr>
            <a:normAutofit/>
          </a:bodyPr>
          <a:lstStyle/>
          <a:p>
            <a:r>
              <a:rPr lang="en-US" dirty="0"/>
              <a:t>Decision Forest</a:t>
            </a:r>
          </a:p>
        </p:txBody>
      </p:sp>
      <p:grpSp>
        <p:nvGrpSpPr>
          <p:cNvPr id="2" name="Group 1"/>
          <p:cNvGrpSpPr/>
          <p:nvPr/>
        </p:nvGrpSpPr>
        <p:grpSpPr>
          <a:xfrm>
            <a:off x="416676" y="1962492"/>
            <a:ext cx="4799330" cy="4713405"/>
            <a:chOff x="416676" y="1962492"/>
            <a:chExt cx="4799330" cy="4713405"/>
          </a:xfrm>
        </p:grpSpPr>
        <p:pic>
          <p:nvPicPr>
            <p:cNvPr id="28" name="Picture 27"/>
            <p:cNvPicPr>
              <a:picLocks noChangeAspect="1"/>
            </p:cNvPicPr>
            <p:nvPr/>
          </p:nvPicPr>
          <p:blipFill rotWithShape="1">
            <a:blip r:embed="rId3"/>
            <a:srcRect t="4923"/>
            <a:stretch/>
          </p:blipFill>
          <p:spPr>
            <a:xfrm>
              <a:off x="416676" y="1962492"/>
              <a:ext cx="4799330" cy="4713405"/>
            </a:xfrm>
            <a:prstGeom prst="rect">
              <a:avLst/>
            </a:prstGeom>
          </p:spPr>
        </p:pic>
        <p:cxnSp>
          <p:nvCxnSpPr>
            <p:cNvPr id="31" name="Straight Connector 30"/>
            <p:cNvCxnSpPr/>
            <p:nvPr/>
          </p:nvCxnSpPr>
          <p:spPr>
            <a:xfrm>
              <a:off x="5118316" y="1962492"/>
              <a:ext cx="0" cy="4268222"/>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912068" y="2010243"/>
              <a:ext cx="997" cy="4238143"/>
            </a:xfrm>
            <a:prstGeom prst="line">
              <a:avLst/>
            </a:prstGeom>
            <a:ln w="57150"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913066" y="2010243"/>
              <a:ext cx="4205250" cy="0"/>
            </a:xfrm>
            <a:prstGeom prst="line">
              <a:avLst/>
            </a:prstGeom>
            <a:ln w="5715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913065" y="6248386"/>
              <a:ext cx="4205251" cy="0"/>
            </a:xfrm>
            <a:prstGeom prst="line">
              <a:avLst/>
            </a:prstGeom>
            <a:ln w="57150" cmpd="sng">
              <a:solidFill>
                <a:srgbClr val="BA0704"/>
              </a:solidFill>
            </a:ln>
            <a:effectLst/>
          </p:spPr>
          <p:style>
            <a:lnRef idx="2">
              <a:schemeClr val="accent2"/>
            </a:lnRef>
            <a:fillRef idx="0">
              <a:schemeClr val="accent2"/>
            </a:fillRef>
            <a:effectRef idx="1">
              <a:schemeClr val="accent2"/>
            </a:effectRef>
            <a:fontRef idx="minor">
              <a:schemeClr val="tx1"/>
            </a:fontRef>
          </p:style>
        </p:cxnSp>
      </p:grpSp>
      <p:graphicFrame>
        <p:nvGraphicFramePr>
          <p:cNvPr id="38" name="Table 37"/>
          <p:cNvGraphicFramePr>
            <a:graphicFrameLocks noGrp="1"/>
          </p:cNvGraphicFramePr>
          <p:nvPr>
            <p:extLst>
              <p:ext uri="{D42A27DB-BD31-4B8C-83A1-F6EECF244321}">
                <p14:modId xmlns:p14="http://schemas.microsoft.com/office/powerpoint/2010/main" val="208193049"/>
              </p:ext>
            </p:extLst>
          </p:nvPr>
        </p:nvGraphicFramePr>
        <p:xfrm>
          <a:off x="5668696" y="1733182"/>
          <a:ext cx="3018057" cy="1508907"/>
        </p:xfrm>
        <a:graphic>
          <a:graphicData uri="http://schemas.openxmlformats.org/drawingml/2006/table">
            <a:tbl>
              <a:tblPr firstRow="1" bandRow="1">
                <a:tableStyleId>{74C1A8A3-306A-4EB7-A6B1-4F7E0EB9C5D6}</a:tableStyleId>
              </a:tblPr>
              <a:tblGrid>
                <a:gridCol w="1885770">
                  <a:extLst>
                    <a:ext uri="{9D8B030D-6E8A-4147-A177-3AD203B41FA5}">
                      <a16:colId xmlns:a16="http://schemas.microsoft.com/office/drawing/2014/main" val="20000"/>
                    </a:ext>
                  </a:extLst>
                </a:gridCol>
                <a:gridCol w="1132287">
                  <a:extLst>
                    <a:ext uri="{9D8B030D-6E8A-4147-A177-3AD203B41FA5}">
                      <a16:colId xmlns:a16="http://schemas.microsoft.com/office/drawing/2014/main" val="20001"/>
                    </a:ext>
                  </a:extLst>
                </a:gridCol>
              </a:tblGrid>
              <a:tr h="269368">
                <a:tc>
                  <a:txBody>
                    <a:bodyPr/>
                    <a:lstStyle/>
                    <a:p>
                      <a:r>
                        <a:rPr lang="en-US" dirty="0"/>
                        <a:t>Average</a:t>
                      </a:r>
                    </a:p>
                  </a:txBody>
                  <a:tcPr/>
                </a:tc>
                <a:tc>
                  <a:txBody>
                    <a:bodyPr/>
                    <a:lstStyle/>
                    <a:p>
                      <a:r>
                        <a:rPr lang="en-US" dirty="0"/>
                        <a:t>Value/cm</a:t>
                      </a:r>
                    </a:p>
                  </a:txBody>
                  <a:tcPr/>
                </a:tc>
                <a:extLst>
                  <a:ext uri="{0D108BD9-81ED-4DB2-BD59-A6C34878D82A}">
                    <a16:rowId xmlns:a16="http://schemas.microsoft.com/office/drawing/2014/main" val="10000"/>
                  </a:ext>
                </a:extLst>
              </a:tr>
              <a:tr h="269368">
                <a:tc>
                  <a:txBody>
                    <a:bodyPr/>
                    <a:lstStyle/>
                    <a:p>
                      <a:r>
                        <a:rPr lang="en-US" dirty="0"/>
                        <a:t>Error</a:t>
                      </a:r>
                      <a:r>
                        <a:rPr lang="en-US" baseline="0" dirty="0"/>
                        <a:t> in mean (</a:t>
                      </a:r>
                      <a:r>
                        <a:rPr lang="el-GR" dirty="0"/>
                        <a:t>σ</a:t>
                      </a:r>
                      <a:r>
                        <a:rPr lang="el-GR" baseline="-25000" dirty="0"/>
                        <a:t>μ</a:t>
                      </a:r>
                      <a:r>
                        <a:rPr lang="en-GB" baseline="0" dirty="0"/>
                        <a:t>)</a:t>
                      </a:r>
                      <a:endParaRPr lang="en-US" baseline="-25000" dirty="0"/>
                    </a:p>
                  </a:txBody>
                  <a:tcPr/>
                </a:tc>
                <a:tc>
                  <a:txBody>
                    <a:bodyPr/>
                    <a:lstStyle/>
                    <a:p>
                      <a:pPr algn="ctr"/>
                      <a:r>
                        <a:rPr lang="en-US" dirty="0"/>
                        <a:t>0.27</a:t>
                      </a:r>
                    </a:p>
                  </a:txBody>
                  <a:tcPr/>
                </a:tc>
                <a:extLst>
                  <a:ext uri="{0D108BD9-81ED-4DB2-BD59-A6C34878D82A}">
                    <a16:rowId xmlns:a16="http://schemas.microsoft.com/office/drawing/2014/main" val="10001"/>
                  </a:ext>
                </a:extLst>
              </a:tr>
              <a:tr h="269368">
                <a:tc>
                  <a:txBody>
                    <a:bodyPr/>
                    <a:lstStyle/>
                    <a:p>
                      <a:r>
                        <a:rPr lang="en-GB" dirty="0"/>
                        <a:t>1</a:t>
                      </a:r>
                      <a:r>
                        <a:rPr lang="el-GR" dirty="0"/>
                        <a:t>σ</a:t>
                      </a:r>
                      <a:r>
                        <a:rPr lang="en-GB" dirty="0"/>
                        <a:t> uncertainty</a:t>
                      </a:r>
                      <a:endParaRPr lang="en-US" dirty="0"/>
                    </a:p>
                  </a:txBody>
                  <a:tcPr/>
                </a:tc>
                <a:tc>
                  <a:txBody>
                    <a:bodyPr/>
                    <a:lstStyle/>
                    <a:p>
                      <a:pPr algn="ctr"/>
                      <a:r>
                        <a:rPr lang="en-US" dirty="0"/>
                        <a:t>0.26</a:t>
                      </a:r>
                    </a:p>
                  </a:txBody>
                  <a:tcPr/>
                </a:tc>
                <a:extLst>
                  <a:ext uri="{0D108BD9-81ED-4DB2-BD59-A6C34878D82A}">
                    <a16:rowId xmlns:a16="http://schemas.microsoft.com/office/drawing/2014/main" val="10002"/>
                  </a:ext>
                </a:extLst>
              </a:tr>
              <a:tr h="411627">
                <a:tc>
                  <a:txBody>
                    <a:bodyPr/>
                    <a:lstStyle/>
                    <a:p>
                      <a:r>
                        <a:rPr lang="en-GB" dirty="0"/>
                        <a:t>2</a:t>
                      </a:r>
                      <a:r>
                        <a:rPr lang="el-GR" dirty="0"/>
                        <a:t>σ</a:t>
                      </a:r>
                      <a:r>
                        <a:rPr lang="en-GB" dirty="0"/>
                        <a:t> uncertainty</a:t>
                      </a:r>
                      <a:endParaRPr lang="en-US" dirty="0"/>
                    </a:p>
                  </a:txBody>
                  <a:tcPr/>
                </a:tc>
                <a:tc>
                  <a:txBody>
                    <a:bodyPr/>
                    <a:lstStyle/>
                    <a:p>
                      <a:pPr algn="ctr"/>
                      <a:r>
                        <a:rPr lang="en-US" dirty="0"/>
                        <a:t>1.02</a:t>
                      </a:r>
                    </a:p>
                  </a:txBody>
                  <a:tcPr/>
                </a:tc>
                <a:extLst>
                  <a:ext uri="{0D108BD9-81ED-4DB2-BD59-A6C34878D82A}">
                    <a16:rowId xmlns:a16="http://schemas.microsoft.com/office/drawing/2014/main" val="10003"/>
                  </a:ext>
                </a:extLst>
              </a:tr>
            </a:tbl>
          </a:graphicData>
        </a:graphic>
      </p:graphicFrame>
      <p:pic>
        <p:nvPicPr>
          <p:cNvPr id="39" name="Picture 38" descr="Solid cub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241" y="3773862"/>
            <a:ext cx="3268444" cy="2451333"/>
          </a:xfrm>
          <a:prstGeom prst="rect">
            <a:avLst/>
          </a:prstGeom>
        </p:spPr>
      </p:pic>
      <p:sp>
        <p:nvSpPr>
          <p:cNvPr id="40" name="Freeform 39"/>
          <p:cNvSpPr/>
          <p:nvPr/>
        </p:nvSpPr>
        <p:spPr>
          <a:xfrm>
            <a:off x="5938011" y="3935468"/>
            <a:ext cx="2307239" cy="500878"/>
          </a:xfrm>
          <a:custGeom>
            <a:avLst/>
            <a:gdLst>
              <a:gd name="connsiteX0" fmla="*/ 0 w 2307239"/>
              <a:gd name="connsiteY0" fmla="*/ 500878 h 500878"/>
              <a:gd name="connsiteX1" fmla="*/ 751194 w 2307239"/>
              <a:gd name="connsiteY1" fmla="*/ 0 h 500878"/>
              <a:gd name="connsiteX2" fmla="*/ 2307239 w 2307239"/>
              <a:gd name="connsiteY2" fmla="*/ 0 h 500878"/>
              <a:gd name="connsiteX3" fmla="*/ 1609701 w 2307239"/>
              <a:gd name="connsiteY3" fmla="*/ 500878 h 500878"/>
              <a:gd name="connsiteX4" fmla="*/ 0 w 2307239"/>
              <a:gd name="connsiteY4" fmla="*/ 500878 h 50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239" h="500878">
                <a:moveTo>
                  <a:pt x="0" y="500878"/>
                </a:moveTo>
                <a:lnTo>
                  <a:pt x="751194" y="0"/>
                </a:lnTo>
                <a:lnTo>
                  <a:pt x="2307239" y="0"/>
                </a:lnTo>
                <a:lnTo>
                  <a:pt x="1609701" y="500878"/>
                </a:lnTo>
                <a:lnTo>
                  <a:pt x="0" y="500878"/>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03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10" name="Rectangle 9"/>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1" name="Rectangle 10"/>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Data</a:t>
            </a:r>
            <a:r>
              <a:rPr lang="en-US" sz="2400" dirty="0"/>
              <a:t> </a:t>
            </a:r>
            <a:r>
              <a:rPr lang="en-US" sz="2400" dirty="0">
                <a:solidFill>
                  <a:srgbClr val="215968"/>
                </a:solidFill>
              </a:rPr>
              <a:t>Analysis</a:t>
            </a:r>
          </a:p>
        </p:txBody>
      </p:sp>
      <p:sp>
        <p:nvSpPr>
          <p:cNvPr id="12" name="Rectangle 11"/>
          <p:cNvSpPr/>
          <p:nvPr/>
        </p:nvSpPr>
        <p:spPr>
          <a:xfrm>
            <a:off x="5496241"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3" name="Rectangle 12"/>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17" name="TextBox 16"/>
          <p:cNvSpPr txBox="1"/>
          <p:nvPr/>
        </p:nvSpPr>
        <p:spPr>
          <a:xfrm>
            <a:off x="159573" y="1439272"/>
            <a:ext cx="1375146" cy="523220"/>
          </a:xfrm>
          <a:prstGeom prst="rect">
            <a:avLst/>
          </a:prstGeom>
          <a:noFill/>
        </p:spPr>
        <p:txBody>
          <a:bodyPr wrap="none" rtlCol="0">
            <a:spAutoFit/>
          </a:bodyPr>
          <a:lstStyle/>
          <a:p>
            <a:r>
              <a:rPr lang="en-US" sz="2800" dirty="0">
                <a:solidFill>
                  <a:schemeClr val="accent5">
                    <a:lumMod val="50000"/>
                  </a:schemeClr>
                </a:solidFill>
              </a:rPr>
              <a:t>Am Side</a:t>
            </a:r>
          </a:p>
        </p:txBody>
      </p:sp>
      <p:graphicFrame>
        <p:nvGraphicFramePr>
          <p:cNvPr id="14" name="Table 13"/>
          <p:cNvGraphicFramePr>
            <a:graphicFrameLocks noGrp="1"/>
          </p:cNvGraphicFramePr>
          <p:nvPr>
            <p:extLst>
              <p:ext uri="{D42A27DB-BD31-4B8C-83A1-F6EECF244321}">
                <p14:modId xmlns:p14="http://schemas.microsoft.com/office/powerpoint/2010/main" val="1170983733"/>
              </p:ext>
            </p:extLst>
          </p:nvPr>
        </p:nvGraphicFramePr>
        <p:xfrm>
          <a:off x="5496241" y="1815235"/>
          <a:ext cx="3018057" cy="1508907"/>
        </p:xfrm>
        <a:graphic>
          <a:graphicData uri="http://schemas.openxmlformats.org/drawingml/2006/table">
            <a:tbl>
              <a:tblPr firstRow="1" bandRow="1">
                <a:tableStyleId>{74C1A8A3-306A-4EB7-A6B1-4F7E0EB9C5D6}</a:tableStyleId>
              </a:tblPr>
              <a:tblGrid>
                <a:gridCol w="1885770">
                  <a:extLst>
                    <a:ext uri="{9D8B030D-6E8A-4147-A177-3AD203B41FA5}">
                      <a16:colId xmlns:a16="http://schemas.microsoft.com/office/drawing/2014/main" val="20000"/>
                    </a:ext>
                  </a:extLst>
                </a:gridCol>
                <a:gridCol w="1132287">
                  <a:extLst>
                    <a:ext uri="{9D8B030D-6E8A-4147-A177-3AD203B41FA5}">
                      <a16:colId xmlns:a16="http://schemas.microsoft.com/office/drawing/2014/main" val="20001"/>
                    </a:ext>
                  </a:extLst>
                </a:gridCol>
              </a:tblGrid>
              <a:tr h="269368">
                <a:tc>
                  <a:txBody>
                    <a:bodyPr/>
                    <a:lstStyle/>
                    <a:p>
                      <a:r>
                        <a:rPr lang="en-US" dirty="0"/>
                        <a:t>Average</a:t>
                      </a:r>
                    </a:p>
                  </a:txBody>
                  <a:tcPr/>
                </a:tc>
                <a:tc>
                  <a:txBody>
                    <a:bodyPr/>
                    <a:lstStyle/>
                    <a:p>
                      <a:r>
                        <a:rPr lang="en-US" dirty="0"/>
                        <a:t>Value/cm</a:t>
                      </a:r>
                    </a:p>
                  </a:txBody>
                  <a:tcPr/>
                </a:tc>
                <a:extLst>
                  <a:ext uri="{0D108BD9-81ED-4DB2-BD59-A6C34878D82A}">
                    <a16:rowId xmlns:a16="http://schemas.microsoft.com/office/drawing/2014/main" val="10000"/>
                  </a:ext>
                </a:extLst>
              </a:tr>
              <a:tr h="269368">
                <a:tc>
                  <a:txBody>
                    <a:bodyPr/>
                    <a:lstStyle/>
                    <a:p>
                      <a:r>
                        <a:rPr lang="en-US" dirty="0"/>
                        <a:t>Error</a:t>
                      </a:r>
                      <a:r>
                        <a:rPr lang="en-US" baseline="0" dirty="0"/>
                        <a:t> in mean (</a:t>
                      </a:r>
                      <a:r>
                        <a:rPr lang="el-GR" dirty="0"/>
                        <a:t>σ</a:t>
                      </a:r>
                      <a:r>
                        <a:rPr lang="el-GR" baseline="-25000" dirty="0"/>
                        <a:t>μ</a:t>
                      </a:r>
                      <a:r>
                        <a:rPr lang="en-GB" baseline="0" dirty="0"/>
                        <a:t>)</a:t>
                      </a:r>
                      <a:endParaRPr lang="en-US" baseline="-25000" dirty="0"/>
                    </a:p>
                  </a:txBody>
                  <a:tcPr/>
                </a:tc>
                <a:tc>
                  <a:txBody>
                    <a:bodyPr/>
                    <a:lstStyle/>
                    <a:p>
                      <a:pPr algn="ctr"/>
                      <a:r>
                        <a:rPr lang="en-US" dirty="0"/>
                        <a:t>1.12</a:t>
                      </a:r>
                    </a:p>
                  </a:txBody>
                  <a:tcPr/>
                </a:tc>
                <a:extLst>
                  <a:ext uri="{0D108BD9-81ED-4DB2-BD59-A6C34878D82A}">
                    <a16:rowId xmlns:a16="http://schemas.microsoft.com/office/drawing/2014/main" val="10001"/>
                  </a:ext>
                </a:extLst>
              </a:tr>
              <a:tr h="269368">
                <a:tc>
                  <a:txBody>
                    <a:bodyPr/>
                    <a:lstStyle/>
                    <a:p>
                      <a:r>
                        <a:rPr lang="en-GB" dirty="0"/>
                        <a:t>1</a:t>
                      </a:r>
                      <a:r>
                        <a:rPr lang="el-GR" dirty="0"/>
                        <a:t>σ</a:t>
                      </a:r>
                      <a:r>
                        <a:rPr lang="en-GB" dirty="0"/>
                        <a:t> uncertainty</a:t>
                      </a:r>
                      <a:endParaRPr lang="en-US" dirty="0"/>
                    </a:p>
                  </a:txBody>
                  <a:tcPr/>
                </a:tc>
                <a:tc>
                  <a:txBody>
                    <a:bodyPr/>
                    <a:lstStyle/>
                    <a:p>
                      <a:pPr algn="ctr"/>
                      <a:r>
                        <a:rPr lang="en-US" dirty="0"/>
                        <a:t>0.46</a:t>
                      </a:r>
                    </a:p>
                  </a:txBody>
                  <a:tcPr/>
                </a:tc>
                <a:extLst>
                  <a:ext uri="{0D108BD9-81ED-4DB2-BD59-A6C34878D82A}">
                    <a16:rowId xmlns:a16="http://schemas.microsoft.com/office/drawing/2014/main" val="10002"/>
                  </a:ext>
                </a:extLst>
              </a:tr>
              <a:tr h="411627">
                <a:tc>
                  <a:txBody>
                    <a:bodyPr/>
                    <a:lstStyle/>
                    <a:p>
                      <a:r>
                        <a:rPr lang="en-GB" dirty="0"/>
                        <a:t>2</a:t>
                      </a:r>
                      <a:r>
                        <a:rPr lang="el-GR" dirty="0"/>
                        <a:t>σ</a:t>
                      </a:r>
                      <a:r>
                        <a:rPr lang="en-GB" dirty="0"/>
                        <a:t> uncertainty</a:t>
                      </a:r>
                      <a:endParaRPr lang="en-US" dirty="0"/>
                    </a:p>
                  </a:txBody>
                  <a:tcPr/>
                </a:tc>
                <a:tc>
                  <a:txBody>
                    <a:bodyPr/>
                    <a:lstStyle/>
                    <a:p>
                      <a:pPr algn="ctr"/>
                      <a:r>
                        <a:rPr lang="en-US" dirty="0"/>
                        <a:t>0.91</a:t>
                      </a:r>
                    </a:p>
                  </a:txBody>
                  <a:tcPr/>
                </a:tc>
                <a:extLst>
                  <a:ext uri="{0D108BD9-81ED-4DB2-BD59-A6C34878D82A}">
                    <a16:rowId xmlns:a16="http://schemas.microsoft.com/office/drawing/2014/main" val="10003"/>
                  </a:ext>
                </a:extLst>
              </a:tr>
            </a:tbl>
          </a:graphicData>
        </a:graphic>
      </p:graphicFrame>
      <p:pic>
        <p:nvPicPr>
          <p:cNvPr id="15" name="Picture 14" descr="Solid cu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241" y="3773862"/>
            <a:ext cx="3268444" cy="2451333"/>
          </a:xfrm>
          <a:prstGeom prst="rect">
            <a:avLst/>
          </a:prstGeom>
        </p:spPr>
      </p:pic>
      <p:sp>
        <p:nvSpPr>
          <p:cNvPr id="3" name="Freeform 2"/>
          <p:cNvSpPr/>
          <p:nvPr/>
        </p:nvSpPr>
        <p:spPr>
          <a:xfrm>
            <a:off x="7565598" y="3989133"/>
            <a:ext cx="751194" cy="2057177"/>
          </a:xfrm>
          <a:custGeom>
            <a:avLst/>
            <a:gdLst>
              <a:gd name="connsiteX0" fmla="*/ 0 w 751194"/>
              <a:gd name="connsiteY0" fmla="*/ 2057177 h 2057177"/>
              <a:gd name="connsiteX1" fmla="*/ 751194 w 751194"/>
              <a:gd name="connsiteY1" fmla="*/ 1520522 h 2057177"/>
              <a:gd name="connsiteX2" fmla="*/ 697537 w 751194"/>
              <a:gd name="connsiteY2" fmla="*/ 0 h 2057177"/>
              <a:gd name="connsiteX3" fmla="*/ 0 w 751194"/>
              <a:gd name="connsiteY3" fmla="*/ 482990 h 2057177"/>
              <a:gd name="connsiteX4" fmla="*/ 0 w 751194"/>
              <a:gd name="connsiteY4" fmla="*/ 2057177 h 205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194" h="2057177">
                <a:moveTo>
                  <a:pt x="0" y="2057177"/>
                </a:moveTo>
                <a:lnTo>
                  <a:pt x="751194" y="1520522"/>
                </a:lnTo>
                <a:lnTo>
                  <a:pt x="697537" y="0"/>
                </a:lnTo>
                <a:lnTo>
                  <a:pt x="0" y="482990"/>
                </a:lnTo>
                <a:lnTo>
                  <a:pt x="0" y="2057177"/>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4" name="Group 3"/>
          <p:cNvGrpSpPr/>
          <p:nvPr/>
        </p:nvGrpSpPr>
        <p:grpSpPr>
          <a:xfrm>
            <a:off x="94070" y="2067266"/>
            <a:ext cx="4901595" cy="4755446"/>
            <a:chOff x="94070" y="2036287"/>
            <a:chExt cx="4901595" cy="4755446"/>
          </a:xfrm>
        </p:grpSpPr>
        <p:pic>
          <p:nvPicPr>
            <p:cNvPr id="2" name="Picture 1"/>
            <p:cNvPicPr>
              <a:picLocks noChangeAspect="1"/>
            </p:cNvPicPr>
            <p:nvPr/>
          </p:nvPicPr>
          <p:blipFill>
            <a:blip r:embed="rId4"/>
            <a:stretch>
              <a:fillRect/>
            </a:stretch>
          </p:blipFill>
          <p:spPr>
            <a:xfrm>
              <a:off x="94070" y="2036287"/>
              <a:ext cx="4901595" cy="4755446"/>
            </a:xfrm>
            <a:prstGeom prst="rect">
              <a:avLst/>
            </a:prstGeom>
          </p:spPr>
        </p:pic>
        <p:cxnSp>
          <p:nvCxnSpPr>
            <p:cNvPr id="19" name="Straight Connector 18"/>
            <p:cNvCxnSpPr/>
            <p:nvPr/>
          </p:nvCxnSpPr>
          <p:spPr>
            <a:xfrm flipH="1">
              <a:off x="876393" y="4874980"/>
              <a:ext cx="385495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180449" y="3324142"/>
              <a:ext cx="143085" cy="146225"/>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24" name="Rectangle 23"/>
            <p:cNvSpPr/>
            <p:nvPr/>
          </p:nvSpPr>
          <p:spPr>
            <a:xfrm>
              <a:off x="4273256" y="4330587"/>
              <a:ext cx="143085" cy="146225"/>
            </a:xfrm>
            <a:prstGeom prst="rect">
              <a:avLst/>
            </a:prstGeom>
            <a:solidFill>
              <a:schemeClr val="tx2">
                <a:lumMod val="60000"/>
                <a:lumOff val="40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grpSp>
      <p:sp>
        <p:nvSpPr>
          <p:cNvPr id="26" name="Title 1"/>
          <p:cNvSpPr>
            <a:spLocks noGrp="1"/>
          </p:cNvSpPr>
          <p:nvPr>
            <p:ph type="title"/>
          </p:nvPr>
        </p:nvSpPr>
        <p:spPr>
          <a:xfrm>
            <a:off x="49277" y="717156"/>
            <a:ext cx="7223940" cy="903864"/>
          </a:xfrm>
        </p:spPr>
        <p:txBody>
          <a:bodyPr>
            <a:normAutofit/>
          </a:bodyPr>
          <a:lstStyle/>
          <a:p>
            <a:r>
              <a:rPr lang="en-US" dirty="0"/>
              <a:t>Convolutional Neural Network</a:t>
            </a:r>
          </a:p>
        </p:txBody>
      </p:sp>
    </p:spTree>
    <p:extLst>
      <p:ext uri="{BB962C8B-B14F-4D97-AF65-F5344CB8AC3E}">
        <p14:creationId xmlns:p14="http://schemas.microsoft.com/office/powerpoint/2010/main" val="40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14" name="Rectangle 13"/>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5" name="Rectangle 14"/>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Data</a:t>
            </a:r>
            <a:r>
              <a:rPr lang="en-US" sz="2400" dirty="0"/>
              <a:t> </a:t>
            </a:r>
            <a:r>
              <a:rPr lang="en-US" sz="2400" dirty="0">
                <a:solidFill>
                  <a:schemeClr val="accent5">
                    <a:lumMod val="50000"/>
                  </a:schemeClr>
                </a:solidFill>
              </a:rPr>
              <a:t>Analysis</a:t>
            </a:r>
          </a:p>
        </p:txBody>
      </p:sp>
      <p:sp>
        <p:nvSpPr>
          <p:cNvPr id="16" name="Rectangle 15"/>
          <p:cNvSpPr/>
          <p:nvPr/>
        </p:nvSpPr>
        <p:spPr>
          <a:xfrm>
            <a:off x="5496241" y="-1"/>
            <a:ext cx="1836000" cy="720000"/>
          </a:xfrm>
          <a:prstGeom prst="rect">
            <a:avLst/>
          </a:prstGeom>
          <a:solidFill>
            <a:srgbClr val="31859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7" name="Rectangle 16"/>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26" name="TextBox 25"/>
          <p:cNvSpPr txBox="1"/>
          <p:nvPr/>
        </p:nvSpPr>
        <p:spPr>
          <a:xfrm>
            <a:off x="159573" y="1439272"/>
            <a:ext cx="1375146" cy="523220"/>
          </a:xfrm>
          <a:prstGeom prst="rect">
            <a:avLst/>
          </a:prstGeom>
          <a:noFill/>
        </p:spPr>
        <p:txBody>
          <a:bodyPr wrap="none" rtlCol="0">
            <a:spAutoFit/>
          </a:bodyPr>
          <a:lstStyle/>
          <a:p>
            <a:r>
              <a:rPr lang="en-US" sz="2800" dirty="0">
                <a:solidFill>
                  <a:schemeClr val="accent5">
                    <a:lumMod val="50000"/>
                  </a:schemeClr>
                </a:solidFill>
              </a:rPr>
              <a:t>Am Side</a:t>
            </a:r>
          </a:p>
        </p:txBody>
      </p:sp>
      <p:sp>
        <p:nvSpPr>
          <p:cNvPr id="27" name="Title 1"/>
          <p:cNvSpPr>
            <a:spLocks noGrp="1"/>
          </p:cNvSpPr>
          <p:nvPr>
            <p:ph type="title"/>
          </p:nvPr>
        </p:nvSpPr>
        <p:spPr>
          <a:xfrm>
            <a:off x="-45177" y="717156"/>
            <a:ext cx="3995950" cy="903864"/>
          </a:xfrm>
        </p:spPr>
        <p:txBody>
          <a:bodyPr>
            <a:normAutofit/>
          </a:bodyPr>
          <a:lstStyle/>
          <a:p>
            <a:r>
              <a:rPr lang="en-US" dirty="0"/>
              <a:t>Decision Forest</a:t>
            </a:r>
          </a:p>
        </p:txBody>
      </p:sp>
      <p:grpSp>
        <p:nvGrpSpPr>
          <p:cNvPr id="2" name="Group 1"/>
          <p:cNvGrpSpPr/>
          <p:nvPr/>
        </p:nvGrpSpPr>
        <p:grpSpPr>
          <a:xfrm>
            <a:off x="457449" y="1962492"/>
            <a:ext cx="4796492" cy="4758183"/>
            <a:chOff x="457449" y="1962492"/>
            <a:chExt cx="4796492" cy="4758183"/>
          </a:xfrm>
        </p:grpSpPr>
        <p:pic>
          <p:nvPicPr>
            <p:cNvPr id="3" name="Picture 2"/>
            <p:cNvPicPr>
              <a:picLocks noChangeAspect="1"/>
            </p:cNvPicPr>
            <p:nvPr/>
          </p:nvPicPr>
          <p:blipFill>
            <a:blip r:embed="rId3"/>
            <a:stretch>
              <a:fillRect/>
            </a:stretch>
          </p:blipFill>
          <p:spPr>
            <a:xfrm>
              <a:off x="457449" y="1962492"/>
              <a:ext cx="4735686" cy="4758183"/>
            </a:xfrm>
            <a:prstGeom prst="rect">
              <a:avLst/>
            </a:prstGeom>
          </p:spPr>
        </p:pic>
        <p:cxnSp>
          <p:nvCxnSpPr>
            <p:cNvPr id="29" name="Straight Connector 28"/>
            <p:cNvCxnSpPr/>
            <p:nvPr/>
          </p:nvCxnSpPr>
          <p:spPr>
            <a:xfrm flipH="1">
              <a:off x="876384" y="5019861"/>
              <a:ext cx="4213021" cy="1"/>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91052" y="3141331"/>
              <a:ext cx="143085" cy="146225"/>
            </a:xfrm>
            <a:prstGeom prst="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33" name="Rectangle 32"/>
            <p:cNvSpPr/>
            <p:nvPr/>
          </p:nvSpPr>
          <p:spPr>
            <a:xfrm>
              <a:off x="5110856" y="4274681"/>
              <a:ext cx="143085" cy="146225"/>
            </a:xfrm>
            <a:prstGeom prst="rect">
              <a:avLst/>
            </a:prstGeom>
            <a:solidFill>
              <a:schemeClr val="tx2">
                <a:lumMod val="60000"/>
                <a:lumOff val="40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grpSp>
      <p:graphicFrame>
        <p:nvGraphicFramePr>
          <p:cNvPr id="34" name="Table 33"/>
          <p:cNvGraphicFramePr>
            <a:graphicFrameLocks noGrp="1"/>
          </p:cNvGraphicFramePr>
          <p:nvPr>
            <p:extLst>
              <p:ext uri="{D42A27DB-BD31-4B8C-83A1-F6EECF244321}">
                <p14:modId xmlns:p14="http://schemas.microsoft.com/office/powerpoint/2010/main" val="595197661"/>
              </p:ext>
            </p:extLst>
          </p:nvPr>
        </p:nvGraphicFramePr>
        <p:xfrm>
          <a:off x="5496241" y="1815235"/>
          <a:ext cx="3018057" cy="1508907"/>
        </p:xfrm>
        <a:graphic>
          <a:graphicData uri="http://schemas.openxmlformats.org/drawingml/2006/table">
            <a:tbl>
              <a:tblPr firstRow="1" bandRow="1">
                <a:tableStyleId>{74C1A8A3-306A-4EB7-A6B1-4F7E0EB9C5D6}</a:tableStyleId>
              </a:tblPr>
              <a:tblGrid>
                <a:gridCol w="1885770">
                  <a:extLst>
                    <a:ext uri="{9D8B030D-6E8A-4147-A177-3AD203B41FA5}">
                      <a16:colId xmlns:a16="http://schemas.microsoft.com/office/drawing/2014/main" val="20000"/>
                    </a:ext>
                  </a:extLst>
                </a:gridCol>
                <a:gridCol w="1132287">
                  <a:extLst>
                    <a:ext uri="{9D8B030D-6E8A-4147-A177-3AD203B41FA5}">
                      <a16:colId xmlns:a16="http://schemas.microsoft.com/office/drawing/2014/main" val="20001"/>
                    </a:ext>
                  </a:extLst>
                </a:gridCol>
              </a:tblGrid>
              <a:tr h="269368">
                <a:tc>
                  <a:txBody>
                    <a:bodyPr/>
                    <a:lstStyle/>
                    <a:p>
                      <a:r>
                        <a:rPr lang="en-US" dirty="0"/>
                        <a:t>Average</a:t>
                      </a:r>
                    </a:p>
                  </a:txBody>
                  <a:tcPr/>
                </a:tc>
                <a:tc>
                  <a:txBody>
                    <a:bodyPr/>
                    <a:lstStyle/>
                    <a:p>
                      <a:r>
                        <a:rPr lang="en-US" dirty="0"/>
                        <a:t>Value/cm</a:t>
                      </a:r>
                    </a:p>
                  </a:txBody>
                  <a:tcPr/>
                </a:tc>
                <a:extLst>
                  <a:ext uri="{0D108BD9-81ED-4DB2-BD59-A6C34878D82A}">
                    <a16:rowId xmlns:a16="http://schemas.microsoft.com/office/drawing/2014/main" val="10000"/>
                  </a:ext>
                </a:extLst>
              </a:tr>
              <a:tr h="269368">
                <a:tc>
                  <a:txBody>
                    <a:bodyPr/>
                    <a:lstStyle/>
                    <a:p>
                      <a:r>
                        <a:rPr lang="en-US" dirty="0"/>
                        <a:t>Error</a:t>
                      </a:r>
                      <a:r>
                        <a:rPr lang="en-US" baseline="0" dirty="0"/>
                        <a:t> in mean (</a:t>
                      </a:r>
                      <a:r>
                        <a:rPr lang="el-GR" dirty="0"/>
                        <a:t>σ</a:t>
                      </a:r>
                      <a:r>
                        <a:rPr lang="el-GR" baseline="-25000" dirty="0"/>
                        <a:t>μ</a:t>
                      </a:r>
                      <a:r>
                        <a:rPr lang="en-GB" baseline="0" dirty="0"/>
                        <a:t>)</a:t>
                      </a:r>
                      <a:endParaRPr lang="en-US" baseline="-25000" dirty="0"/>
                    </a:p>
                  </a:txBody>
                  <a:tcPr/>
                </a:tc>
                <a:tc>
                  <a:txBody>
                    <a:bodyPr/>
                    <a:lstStyle/>
                    <a:p>
                      <a:pPr algn="ctr"/>
                      <a:r>
                        <a:rPr lang="en-US" dirty="0"/>
                        <a:t>1.62</a:t>
                      </a:r>
                    </a:p>
                  </a:txBody>
                  <a:tcPr/>
                </a:tc>
                <a:extLst>
                  <a:ext uri="{0D108BD9-81ED-4DB2-BD59-A6C34878D82A}">
                    <a16:rowId xmlns:a16="http://schemas.microsoft.com/office/drawing/2014/main" val="10001"/>
                  </a:ext>
                </a:extLst>
              </a:tr>
              <a:tr h="269368">
                <a:tc>
                  <a:txBody>
                    <a:bodyPr/>
                    <a:lstStyle/>
                    <a:p>
                      <a:r>
                        <a:rPr lang="en-GB" dirty="0"/>
                        <a:t>1</a:t>
                      </a:r>
                      <a:r>
                        <a:rPr lang="el-GR" dirty="0"/>
                        <a:t>σ</a:t>
                      </a:r>
                      <a:r>
                        <a:rPr lang="en-GB" dirty="0"/>
                        <a:t> uncertainty</a:t>
                      </a:r>
                      <a:endParaRPr lang="en-US" dirty="0"/>
                    </a:p>
                  </a:txBody>
                  <a:tcPr/>
                </a:tc>
                <a:tc>
                  <a:txBody>
                    <a:bodyPr/>
                    <a:lstStyle/>
                    <a:p>
                      <a:pPr algn="ctr"/>
                      <a:r>
                        <a:rPr lang="en-US" dirty="0"/>
                        <a:t>0.66</a:t>
                      </a:r>
                    </a:p>
                  </a:txBody>
                  <a:tcPr/>
                </a:tc>
                <a:extLst>
                  <a:ext uri="{0D108BD9-81ED-4DB2-BD59-A6C34878D82A}">
                    <a16:rowId xmlns:a16="http://schemas.microsoft.com/office/drawing/2014/main" val="10002"/>
                  </a:ext>
                </a:extLst>
              </a:tr>
              <a:tr h="411627">
                <a:tc>
                  <a:txBody>
                    <a:bodyPr/>
                    <a:lstStyle/>
                    <a:p>
                      <a:r>
                        <a:rPr lang="en-GB" dirty="0"/>
                        <a:t>2</a:t>
                      </a:r>
                      <a:r>
                        <a:rPr lang="el-GR" dirty="0"/>
                        <a:t>σ</a:t>
                      </a:r>
                      <a:r>
                        <a:rPr lang="en-GB" dirty="0"/>
                        <a:t> uncertainty</a:t>
                      </a:r>
                      <a:endParaRPr lang="en-US" dirty="0"/>
                    </a:p>
                  </a:txBody>
                  <a:tcPr/>
                </a:tc>
                <a:tc>
                  <a:txBody>
                    <a:bodyPr/>
                    <a:lstStyle/>
                    <a:p>
                      <a:pPr algn="ctr"/>
                      <a:r>
                        <a:rPr lang="en-US" dirty="0"/>
                        <a:t>1.27</a:t>
                      </a:r>
                    </a:p>
                  </a:txBody>
                  <a:tcPr/>
                </a:tc>
                <a:extLst>
                  <a:ext uri="{0D108BD9-81ED-4DB2-BD59-A6C34878D82A}">
                    <a16:rowId xmlns:a16="http://schemas.microsoft.com/office/drawing/2014/main" val="10003"/>
                  </a:ext>
                </a:extLst>
              </a:tr>
            </a:tbl>
          </a:graphicData>
        </a:graphic>
      </p:graphicFrame>
      <p:pic>
        <p:nvPicPr>
          <p:cNvPr id="35" name="Picture 34" descr="Solid cub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241" y="3773862"/>
            <a:ext cx="3268444" cy="2451333"/>
          </a:xfrm>
          <a:prstGeom prst="rect">
            <a:avLst/>
          </a:prstGeom>
        </p:spPr>
      </p:pic>
      <p:sp>
        <p:nvSpPr>
          <p:cNvPr id="36" name="Freeform 35"/>
          <p:cNvSpPr/>
          <p:nvPr/>
        </p:nvSpPr>
        <p:spPr>
          <a:xfrm>
            <a:off x="7586588" y="3968141"/>
            <a:ext cx="751194" cy="2057177"/>
          </a:xfrm>
          <a:custGeom>
            <a:avLst/>
            <a:gdLst>
              <a:gd name="connsiteX0" fmla="*/ 0 w 751194"/>
              <a:gd name="connsiteY0" fmla="*/ 2057177 h 2057177"/>
              <a:gd name="connsiteX1" fmla="*/ 751194 w 751194"/>
              <a:gd name="connsiteY1" fmla="*/ 1520522 h 2057177"/>
              <a:gd name="connsiteX2" fmla="*/ 697537 w 751194"/>
              <a:gd name="connsiteY2" fmla="*/ 0 h 2057177"/>
              <a:gd name="connsiteX3" fmla="*/ 0 w 751194"/>
              <a:gd name="connsiteY3" fmla="*/ 482990 h 2057177"/>
              <a:gd name="connsiteX4" fmla="*/ 0 w 751194"/>
              <a:gd name="connsiteY4" fmla="*/ 2057177 h 205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194" h="2057177">
                <a:moveTo>
                  <a:pt x="0" y="2057177"/>
                </a:moveTo>
                <a:lnTo>
                  <a:pt x="751194" y="1520522"/>
                </a:lnTo>
                <a:lnTo>
                  <a:pt x="697537" y="0"/>
                </a:lnTo>
                <a:lnTo>
                  <a:pt x="0" y="482990"/>
                </a:lnTo>
                <a:lnTo>
                  <a:pt x="0" y="2057177"/>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9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10" name="Rectangle 9"/>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1" name="Rectangle 10"/>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Data</a:t>
            </a:r>
            <a:r>
              <a:rPr lang="en-US" sz="2400" dirty="0"/>
              <a:t> </a:t>
            </a:r>
            <a:r>
              <a:rPr lang="en-US" sz="2400" dirty="0">
                <a:solidFill>
                  <a:srgbClr val="215968"/>
                </a:solidFill>
              </a:rPr>
              <a:t>Analysis</a:t>
            </a:r>
          </a:p>
        </p:txBody>
      </p:sp>
      <p:sp>
        <p:nvSpPr>
          <p:cNvPr id="12" name="Rectangle 11"/>
          <p:cNvSpPr/>
          <p:nvPr/>
        </p:nvSpPr>
        <p:spPr>
          <a:xfrm>
            <a:off x="5496241"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3" name="Rectangle 12"/>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18" name="TextBox 17"/>
          <p:cNvSpPr txBox="1"/>
          <p:nvPr/>
        </p:nvSpPr>
        <p:spPr>
          <a:xfrm>
            <a:off x="159573" y="1439272"/>
            <a:ext cx="1108998" cy="523220"/>
          </a:xfrm>
          <a:prstGeom prst="rect">
            <a:avLst/>
          </a:prstGeom>
          <a:noFill/>
        </p:spPr>
        <p:txBody>
          <a:bodyPr wrap="none" rtlCol="0">
            <a:spAutoFit/>
          </a:bodyPr>
          <a:lstStyle/>
          <a:p>
            <a:r>
              <a:rPr lang="en-GB" sz="2800" dirty="0" err="1">
                <a:solidFill>
                  <a:schemeClr val="accent5">
                    <a:lumMod val="50000"/>
                  </a:schemeClr>
                </a:solidFill>
              </a:rPr>
              <a:t>Sr</a:t>
            </a:r>
            <a:r>
              <a:rPr lang="en-GB" sz="2800" dirty="0">
                <a:solidFill>
                  <a:schemeClr val="accent5">
                    <a:lumMod val="50000"/>
                  </a:schemeClr>
                </a:solidFill>
              </a:rPr>
              <a:t> Top</a:t>
            </a:r>
            <a:endParaRPr lang="en-US" sz="2800" dirty="0">
              <a:solidFill>
                <a:schemeClr val="accent5">
                  <a:lumMod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056657085"/>
              </p:ext>
            </p:extLst>
          </p:nvPr>
        </p:nvGraphicFramePr>
        <p:xfrm>
          <a:off x="5668696" y="1654238"/>
          <a:ext cx="3018057" cy="1508907"/>
        </p:xfrm>
        <a:graphic>
          <a:graphicData uri="http://schemas.openxmlformats.org/drawingml/2006/table">
            <a:tbl>
              <a:tblPr firstRow="1" bandRow="1">
                <a:tableStyleId>{74C1A8A3-306A-4EB7-A6B1-4F7E0EB9C5D6}</a:tableStyleId>
              </a:tblPr>
              <a:tblGrid>
                <a:gridCol w="1885770">
                  <a:extLst>
                    <a:ext uri="{9D8B030D-6E8A-4147-A177-3AD203B41FA5}">
                      <a16:colId xmlns:a16="http://schemas.microsoft.com/office/drawing/2014/main" val="20000"/>
                    </a:ext>
                  </a:extLst>
                </a:gridCol>
                <a:gridCol w="1132287">
                  <a:extLst>
                    <a:ext uri="{9D8B030D-6E8A-4147-A177-3AD203B41FA5}">
                      <a16:colId xmlns:a16="http://schemas.microsoft.com/office/drawing/2014/main" val="20001"/>
                    </a:ext>
                  </a:extLst>
                </a:gridCol>
              </a:tblGrid>
              <a:tr h="269368">
                <a:tc>
                  <a:txBody>
                    <a:bodyPr/>
                    <a:lstStyle/>
                    <a:p>
                      <a:r>
                        <a:rPr lang="en-US" dirty="0"/>
                        <a:t>Average</a:t>
                      </a:r>
                    </a:p>
                  </a:txBody>
                  <a:tcPr/>
                </a:tc>
                <a:tc>
                  <a:txBody>
                    <a:bodyPr/>
                    <a:lstStyle/>
                    <a:p>
                      <a:r>
                        <a:rPr lang="en-US" dirty="0"/>
                        <a:t>Value/cm</a:t>
                      </a:r>
                    </a:p>
                  </a:txBody>
                  <a:tcPr/>
                </a:tc>
                <a:extLst>
                  <a:ext uri="{0D108BD9-81ED-4DB2-BD59-A6C34878D82A}">
                    <a16:rowId xmlns:a16="http://schemas.microsoft.com/office/drawing/2014/main" val="10000"/>
                  </a:ext>
                </a:extLst>
              </a:tr>
              <a:tr h="269368">
                <a:tc>
                  <a:txBody>
                    <a:bodyPr/>
                    <a:lstStyle/>
                    <a:p>
                      <a:r>
                        <a:rPr lang="en-US" dirty="0"/>
                        <a:t>Error</a:t>
                      </a:r>
                      <a:r>
                        <a:rPr lang="en-US" baseline="0" dirty="0"/>
                        <a:t> in mean (</a:t>
                      </a:r>
                      <a:r>
                        <a:rPr lang="el-GR" dirty="0"/>
                        <a:t>σ</a:t>
                      </a:r>
                      <a:r>
                        <a:rPr lang="el-GR" baseline="-25000" dirty="0"/>
                        <a:t>μ</a:t>
                      </a:r>
                      <a:r>
                        <a:rPr lang="en-GB" baseline="0" dirty="0"/>
                        <a:t>)</a:t>
                      </a:r>
                      <a:endParaRPr lang="en-US" baseline="-25000" dirty="0"/>
                    </a:p>
                  </a:txBody>
                  <a:tcPr/>
                </a:tc>
                <a:tc>
                  <a:txBody>
                    <a:bodyPr/>
                    <a:lstStyle/>
                    <a:p>
                      <a:pPr algn="ctr"/>
                      <a:r>
                        <a:rPr lang="en-US" dirty="0"/>
                        <a:t>0.54</a:t>
                      </a:r>
                    </a:p>
                  </a:txBody>
                  <a:tcPr/>
                </a:tc>
                <a:extLst>
                  <a:ext uri="{0D108BD9-81ED-4DB2-BD59-A6C34878D82A}">
                    <a16:rowId xmlns:a16="http://schemas.microsoft.com/office/drawing/2014/main" val="10001"/>
                  </a:ext>
                </a:extLst>
              </a:tr>
              <a:tr h="269368">
                <a:tc>
                  <a:txBody>
                    <a:bodyPr/>
                    <a:lstStyle/>
                    <a:p>
                      <a:r>
                        <a:rPr lang="en-GB" dirty="0"/>
                        <a:t>1</a:t>
                      </a:r>
                      <a:r>
                        <a:rPr lang="el-GR" dirty="0"/>
                        <a:t>σ</a:t>
                      </a:r>
                      <a:r>
                        <a:rPr lang="en-GB" dirty="0"/>
                        <a:t> uncertainty</a:t>
                      </a:r>
                      <a:endParaRPr lang="en-US" dirty="0"/>
                    </a:p>
                  </a:txBody>
                  <a:tcPr/>
                </a:tc>
                <a:tc>
                  <a:txBody>
                    <a:bodyPr/>
                    <a:lstStyle/>
                    <a:p>
                      <a:pPr algn="ctr"/>
                      <a:r>
                        <a:rPr lang="en-US" dirty="0"/>
                        <a:t>0.40</a:t>
                      </a:r>
                    </a:p>
                  </a:txBody>
                  <a:tcPr/>
                </a:tc>
                <a:extLst>
                  <a:ext uri="{0D108BD9-81ED-4DB2-BD59-A6C34878D82A}">
                    <a16:rowId xmlns:a16="http://schemas.microsoft.com/office/drawing/2014/main" val="10002"/>
                  </a:ext>
                </a:extLst>
              </a:tr>
              <a:tr h="411627">
                <a:tc>
                  <a:txBody>
                    <a:bodyPr/>
                    <a:lstStyle/>
                    <a:p>
                      <a:r>
                        <a:rPr lang="en-GB" dirty="0"/>
                        <a:t>2</a:t>
                      </a:r>
                      <a:r>
                        <a:rPr lang="el-GR" dirty="0"/>
                        <a:t>σ</a:t>
                      </a:r>
                      <a:r>
                        <a:rPr lang="en-GB" dirty="0"/>
                        <a:t> uncertainty</a:t>
                      </a:r>
                      <a:endParaRPr lang="en-US" dirty="0"/>
                    </a:p>
                  </a:txBody>
                  <a:tcPr/>
                </a:tc>
                <a:tc>
                  <a:txBody>
                    <a:bodyPr/>
                    <a:lstStyle/>
                    <a:p>
                      <a:pPr algn="ctr"/>
                      <a:r>
                        <a:rPr lang="en-US" dirty="0"/>
                        <a:t>0.78</a:t>
                      </a:r>
                    </a:p>
                  </a:txBody>
                  <a:tcPr/>
                </a:tc>
                <a:extLst>
                  <a:ext uri="{0D108BD9-81ED-4DB2-BD59-A6C34878D82A}">
                    <a16:rowId xmlns:a16="http://schemas.microsoft.com/office/drawing/2014/main" val="10003"/>
                  </a:ext>
                </a:extLst>
              </a:tr>
            </a:tbl>
          </a:graphicData>
        </a:graphic>
      </p:graphicFrame>
      <p:pic>
        <p:nvPicPr>
          <p:cNvPr id="16" name="Picture 15" descr="Solid cu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241" y="3773862"/>
            <a:ext cx="3268444" cy="2451333"/>
          </a:xfrm>
          <a:prstGeom prst="rect">
            <a:avLst/>
          </a:prstGeom>
        </p:spPr>
      </p:pic>
      <p:sp>
        <p:nvSpPr>
          <p:cNvPr id="17" name="Freeform 16"/>
          <p:cNvSpPr/>
          <p:nvPr/>
        </p:nvSpPr>
        <p:spPr>
          <a:xfrm>
            <a:off x="5938011" y="3935468"/>
            <a:ext cx="2307239" cy="500878"/>
          </a:xfrm>
          <a:custGeom>
            <a:avLst/>
            <a:gdLst>
              <a:gd name="connsiteX0" fmla="*/ 0 w 2307239"/>
              <a:gd name="connsiteY0" fmla="*/ 500878 h 500878"/>
              <a:gd name="connsiteX1" fmla="*/ 751194 w 2307239"/>
              <a:gd name="connsiteY1" fmla="*/ 0 h 500878"/>
              <a:gd name="connsiteX2" fmla="*/ 2307239 w 2307239"/>
              <a:gd name="connsiteY2" fmla="*/ 0 h 500878"/>
              <a:gd name="connsiteX3" fmla="*/ 1609701 w 2307239"/>
              <a:gd name="connsiteY3" fmla="*/ 500878 h 500878"/>
              <a:gd name="connsiteX4" fmla="*/ 0 w 2307239"/>
              <a:gd name="connsiteY4" fmla="*/ 500878 h 50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239" h="500878">
                <a:moveTo>
                  <a:pt x="0" y="500878"/>
                </a:moveTo>
                <a:lnTo>
                  <a:pt x="751194" y="0"/>
                </a:lnTo>
                <a:lnTo>
                  <a:pt x="2307239" y="0"/>
                </a:lnTo>
                <a:lnTo>
                  <a:pt x="1609701" y="500878"/>
                </a:lnTo>
                <a:lnTo>
                  <a:pt x="0" y="500878"/>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3" name="Group 2"/>
          <p:cNvGrpSpPr/>
          <p:nvPr/>
        </p:nvGrpSpPr>
        <p:grpSpPr>
          <a:xfrm>
            <a:off x="84020" y="1962493"/>
            <a:ext cx="4937723" cy="4803888"/>
            <a:chOff x="84020" y="1962493"/>
            <a:chExt cx="4937723" cy="4803888"/>
          </a:xfrm>
        </p:grpSpPr>
        <p:pic>
          <p:nvPicPr>
            <p:cNvPr id="4" name="Picture 3"/>
            <p:cNvPicPr>
              <a:picLocks noChangeAspect="1"/>
            </p:cNvPicPr>
            <p:nvPr/>
          </p:nvPicPr>
          <p:blipFill rotWithShape="1">
            <a:blip r:embed="rId4"/>
            <a:srcRect l="3993" t="7051" r="8859"/>
            <a:stretch/>
          </p:blipFill>
          <p:spPr>
            <a:xfrm>
              <a:off x="84020" y="1962493"/>
              <a:ext cx="4937723" cy="4803888"/>
            </a:xfrm>
            <a:prstGeom prst="rect">
              <a:avLst/>
            </a:prstGeom>
          </p:spPr>
        </p:pic>
        <p:cxnSp>
          <p:nvCxnSpPr>
            <p:cNvPr id="19" name="Straight Connector 18"/>
            <p:cNvCxnSpPr/>
            <p:nvPr/>
          </p:nvCxnSpPr>
          <p:spPr>
            <a:xfrm>
              <a:off x="1085617" y="2128731"/>
              <a:ext cx="0" cy="4060688"/>
            </a:xfrm>
            <a:prstGeom prst="line">
              <a:avLst/>
            </a:prstGeom>
            <a:ln w="57150"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523781" y="2117940"/>
              <a:ext cx="0" cy="4060688"/>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895696" y="2500644"/>
              <a:ext cx="3790325" cy="0"/>
            </a:xfrm>
            <a:prstGeom prst="line">
              <a:avLst/>
            </a:prstGeom>
            <a:ln w="5715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895696" y="5836951"/>
              <a:ext cx="3790325" cy="0"/>
            </a:xfrm>
            <a:prstGeom prst="line">
              <a:avLst/>
            </a:prstGeom>
            <a:ln w="57150" cmpd="sng">
              <a:solidFill>
                <a:srgbClr val="BA0704"/>
              </a:solidFill>
            </a:ln>
            <a:effectLst/>
          </p:spPr>
          <p:style>
            <a:lnRef idx="2">
              <a:schemeClr val="accent2"/>
            </a:lnRef>
            <a:fillRef idx="0">
              <a:schemeClr val="accent2"/>
            </a:fillRef>
            <a:effectRef idx="1">
              <a:schemeClr val="accent2"/>
            </a:effectRef>
            <a:fontRef idx="minor">
              <a:schemeClr val="tx1"/>
            </a:fontRef>
          </p:style>
        </p:cxnSp>
      </p:grpSp>
      <p:sp>
        <p:nvSpPr>
          <p:cNvPr id="24" name="Title 1"/>
          <p:cNvSpPr txBox="1">
            <a:spLocks/>
          </p:cNvSpPr>
          <p:nvPr/>
        </p:nvSpPr>
        <p:spPr>
          <a:xfrm>
            <a:off x="49277" y="717156"/>
            <a:ext cx="7223940" cy="90386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Convolutional Neural Network</a:t>
            </a:r>
            <a:endParaRPr lang="en-US" dirty="0"/>
          </a:p>
        </p:txBody>
      </p:sp>
    </p:spTree>
    <p:extLst>
      <p:ext uri="{BB962C8B-B14F-4D97-AF65-F5344CB8AC3E}">
        <p14:creationId xmlns:p14="http://schemas.microsoft.com/office/powerpoint/2010/main" val="231888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14" name="Rectangle 13"/>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5" name="Rectangle 14"/>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Data</a:t>
            </a:r>
            <a:r>
              <a:rPr lang="en-US" sz="2400" dirty="0"/>
              <a:t> </a:t>
            </a:r>
            <a:r>
              <a:rPr lang="en-US" sz="2400" dirty="0">
                <a:solidFill>
                  <a:srgbClr val="215968"/>
                </a:solidFill>
              </a:rPr>
              <a:t>Analysis</a:t>
            </a:r>
          </a:p>
        </p:txBody>
      </p:sp>
      <p:sp>
        <p:nvSpPr>
          <p:cNvPr id="16" name="Rectangle 15"/>
          <p:cNvSpPr/>
          <p:nvPr/>
        </p:nvSpPr>
        <p:spPr>
          <a:xfrm>
            <a:off x="5496241" y="-1"/>
            <a:ext cx="1836000" cy="720000"/>
          </a:xfrm>
          <a:prstGeom prst="rect">
            <a:avLst/>
          </a:prstGeom>
          <a:solidFill>
            <a:srgbClr val="31859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7" name="Rectangle 16"/>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26" name="TextBox 25"/>
          <p:cNvSpPr txBox="1"/>
          <p:nvPr/>
        </p:nvSpPr>
        <p:spPr>
          <a:xfrm>
            <a:off x="159573" y="1282472"/>
            <a:ext cx="1108998" cy="523220"/>
          </a:xfrm>
          <a:prstGeom prst="rect">
            <a:avLst/>
          </a:prstGeom>
          <a:noFill/>
        </p:spPr>
        <p:txBody>
          <a:bodyPr wrap="none" rtlCol="0">
            <a:spAutoFit/>
          </a:bodyPr>
          <a:lstStyle/>
          <a:p>
            <a:r>
              <a:rPr lang="en-US" sz="2800" dirty="0" err="1">
                <a:solidFill>
                  <a:schemeClr val="accent5">
                    <a:lumMod val="50000"/>
                  </a:schemeClr>
                </a:solidFill>
              </a:rPr>
              <a:t>Sr</a:t>
            </a:r>
            <a:r>
              <a:rPr lang="en-US" sz="2800" dirty="0">
                <a:solidFill>
                  <a:schemeClr val="accent5">
                    <a:lumMod val="50000"/>
                  </a:schemeClr>
                </a:solidFill>
              </a:rPr>
              <a:t> Top</a:t>
            </a:r>
          </a:p>
        </p:txBody>
      </p:sp>
      <p:sp>
        <p:nvSpPr>
          <p:cNvPr id="27" name="Title 1"/>
          <p:cNvSpPr>
            <a:spLocks noGrp="1"/>
          </p:cNvSpPr>
          <p:nvPr>
            <p:ph type="title"/>
          </p:nvPr>
        </p:nvSpPr>
        <p:spPr>
          <a:xfrm>
            <a:off x="-244285" y="843476"/>
            <a:ext cx="3478586" cy="594631"/>
          </a:xfrm>
        </p:spPr>
        <p:txBody>
          <a:bodyPr>
            <a:normAutofit/>
          </a:bodyPr>
          <a:lstStyle/>
          <a:p>
            <a:r>
              <a:rPr lang="en-US" sz="3200" dirty="0"/>
              <a:t>Decision Forest</a:t>
            </a:r>
          </a:p>
        </p:txBody>
      </p:sp>
      <p:pic>
        <p:nvPicPr>
          <p:cNvPr id="34" name="Picture 33"/>
          <p:cNvPicPr>
            <a:picLocks noChangeAspect="1"/>
          </p:cNvPicPr>
          <p:nvPr/>
        </p:nvPicPr>
        <p:blipFill>
          <a:blip r:embed="rId3"/>
          <a:stretch>
            <a:fillRect/>
          </a:stretch>
        </p:blipFill>
        <p:spPr>
          <a:xfrm>
            <a:off x="334858" y="2561855"/>
            <a:ext cx="4054889" cy="4064543"/>
          </a:xfrm>
          <a:prstGeom prst="rect">
            <a:avLst/>
          </a:prstGeom>
        </p:spPr>
      </p:pic>
      <p:graphicFrame>
        <p:nvGraphicFramePr>
          <p:cNvPr id="35" name="Table 34"/>
          <p:cNvGraphicFramePr>
            <a:graphicFrameLocks noGrp="1"/>
          </p:cNvGraphicFramePr>
          <p:nvPr>
            <p:extLst>
              <p:ext uri="{D42A27DB-BD31-4B8C-83A1-F6EECF244321}">
                <p14:modId xmlns:p14="http://schemas.microsoft.com/office/powerpoint/2010/main" val="2198210372"/>
              </p:ext>
            </p:extLst>
          </p:nvPr>
        </p:nvGraphicFramePr>
        <p:xfrm>
          <a:off x="1573398" y="1679117"/>
          <a:ext cx="2753637" cy="725031"/>
        </p:xfrm>
        <a:graphic>
          <a:graphicData uri="http://schemas.openxmlformats.org/drawingml/2006/table">
            <a:tbl>
              <a:tblPr firstRow="1" bandRow="1">
                <a:tableStyleId>{74C1A8A3-306A-4EB7-A6B1-4F7E0EB9C5D6}</a:tableStyleId>
              </a:tblPr>
              <a:tblGrid>
                <a:gridCol w="917879">
                  <a:extLst>
                    <a:ext uri="{9D8B030D-6E8A-4147-A177-3AD203B41FA5}">
                      <a16:colId xmlns:a16="http://schemas.microsoft.com/office/drawing/2014/main" val="20000"/>
                    </a:ext>
                  </a:extLst>
                </a:gridCol>
                <a:gridCol w="917879">
                  <a:extLst>
                    <a:ext uri="{9D8B030D-6E8A-4147-A177-3AD203B41FA5}">
                      <a16:colId xmlns:a16="http://schemas.microsoft.com/office/drawing/2014/main" val="20001"/>
                    </a:ext>
                  </a:extLst>
                </a:gridCol>
                <a:gridCol w="917879">
                  <a:extLst>
                    <a:ext uri="{9D8B030D-6E8A-4147-A177-3AD203B41FA5}">
                      <a16:colId xmlns:a16="http://schemas.microsoft.com/office/drawing/2014/main" val="20002"/>
                    </a:ext>
                  </a:extLst>
                </a:gridCol>
              </a:tblGrid>
              <a:tr h="359271">
                <a:tc>
                  <a:txBody>
                    <a:bodyPr/>
                    <a:lstStyle/>
                    <a:p>
                      <a:pPr algn="ctr">
                        <a:lnSpc>
                          <a:spcPct val="70000"/>
                        </a:lnSpc>
                      </a:pPr>
                      <a:r>
                        <a:rPr lang="el-GR" sz="2000" dirty="0"/>
                        <a:t>σ</a:t>
                      </a:r>
                      <a:r>
                        <a:rPr lang="el-GR" sz="2000" baseline="-25000" dirty="0"/>
                        <a:t>μ</a:t>
                      </a:r>
                      <a:endParaRPr lang="en-US" sz="2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0000"/>
                        </a:lnSpc>
                      </a:pPr>
                      <a:r>
                        <a:rPr lang="en-US" dirty="0"/>
                        <a:t>1</a:t>
                      </a:r>
                      <a:r>
                        <a:rPr lang="el-GR" dirty="0"/>
                        <a:t>σ</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457200" rtl="0" eaLnBrk="1" fontAlgn="auto" latinLnBrk="0" hangingPunct="1">
                        <a:lnSpc>
                          <a:spcPct val="80000"/>
                        </a:lnSpc>
                        <a:spcBef>
                          <a:spcPts val="0"/>
                        </a:spcBef>
                        <a:spcAft>
                          <a:spcPts val="0"/>
                        </a:spcAft>
                        <a:buClrTx/>
                        <a:buSzTx/>
                        <a:buFontTx/>
                        <a:buNone/>
                        <a:tabLst/>
                        <a:defRPr/>
                      </a:pPr>
                      <a:r>
                        <a:rPr lang="en-US" dirty="0"/>
                        <a:t>2</a:t>
                      </a:r>
                      <a:r>
                        <a:rPr lang="el-GR" dirty="0"/>
                        <a:t>σ</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056">
                <a:tc>
                  <a:txBody>
                    <a:bodyPr/>
                    <a:lstStyle/>
                    <a:p>
                      <a:pPr algn="ctr"/>
                      <a:r>
                        <a:rPr lang="en-US" dirty="0"/>
                        <a:t>1.49 cm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a:t>0.69</a:t>
                      </a:r>
                      <a:r>
                        <a:rPr lang="en-US" baseline="0" dirty="0"/>
                        <a:t> cm</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a:t>1.31 cm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5" name="TextBox 24"/>
          <p:cNvSpPr txBox="1"/>
          <p:nvPr/>
        </p:nvSpPr>
        <p:spPr>
          <a:xfrm>
            <a:off x="4640588" y="1264747"/>
            <a:ext cx="4452461" cy="523220"/>
          </a:xfrm>
          <a:prstGeom prst="rect">
            <a:avLst/>
          </a:prstGeom>
          <a:noFill/>
        </p:spPr>
        <p:txBody>
          <a:bodyPr wrap="square" rtlCol="0">
            <a:spAutoFit/>
          </a:bodyPr>
          <a:lstStyle/>
          <a:p>
            <a:pPr algn="ctr"/>
            <a:r>
              <a:rPr lang="en-US" sz="2800" dirty="0">
                <a:solidFill>
                  <a:schemeClr val="accent5">
                    <a:lumMod val="50000"/>
                  </a:schemeClr>
                </a:solidFill>
              </a:rPr>
              <a:t>Replicating DF input for CNN</a:t>
            </a:r>
          </a:p>
        </p:txBody>
      </p:sp>
      <p:pic>
        <p:nvPicPr>
          <p:cNvPr id="4" name="Picture 3"/>
          <p:cNvPicPr>
            <a:picLocks noChangeAspect="1"/>
          </p:cNvPicPr>
          <p:nvPr/>
        </p:nvPicPr>
        <p:blipFill>
          <a:blip r:embed="rId4"/>
          <a:stretch>
            <a:fillRect/>
          </a:stretch>
        </p:blipFill>
        <p:spPr>
          <a:xfrm>
            <a:off x="4801729" y="1836172"/>
            <a:ext cx="4090603" cy="3949872"/>
          </a:xfrm>
          <a:prstGeom prst="rect">
            <a:avLst/>
          </a:prstGeom>
        </p:spPr>
      </p:pic>
      <p:graphicFrame>
        <p:nvGraphicFramePr>
          <p:cNvPr id="30" name="Table 29"/>
          <p:cNvGraphicFramePr>
            <a:graphicFrameLocks noGrp="1"/>
          </p:cNvGraphicFramePr>
          <p:nvPr>
            <p:extLst>
              <p:ext uri="{D42A27DB-BD31-4B8C-83A1-F6EECF244321}">
                <p14:modId xmlns:p14="http://schemas.microsoft.com/office/powerpoint/2010/main" val="1917982578"/>
              </p:ext>
            </p:extLst>
          </p:nvPr>
        </p:nvGraphicFramePr>
        <p:xfrm>
          <a:off x="5334555" y="5922768"/>
          <a:ext cx="2753637" cy="725031"/>
        </p:xfrm>
        <a:graphic>
          <a:graphicData uri="http://schemas.openxmlformats.org/drawingml/2006/table">
            <a:tbl>
              <a:tblPr firstRow="1" bandRow="1">
                <a:tableStyleId>{74C1A8A3-306A-4EB7-A6B1-4F7E0EB9C5D6}</a:tableStyleId>
              </a:tblPr>
              <a:tblGrid>
                <a:gridCol w="917879">
                  <a:extLst>
                    <a:ext uri="{9D8B030D-6E8A-4147-A177-3AD203B41FA5}">
                      <a16:colId xmlns:a16="http://schemas.microsoft.com/office/drawing/2014/main" val="20000"/>
                    </a:ext>
                  </a:extLst>
                </a:gridCol>
                <a:gridCol w="917879">
                  <a:extLst>
                    <a:ext uri="{9D8B030D-6E8A-4147-A177-3AD203B41FA5}">
                      <a16:colId xmlns:a16="http://schemas.microsoft.com/office/drawing/2014/main" val="20001"/>
                    </a:ext>
                  </a:extLst>
                </a:gridCol>
                <a:gridCol w="917879">
                  <a:extLst>
                    <a:ext uri="{9D8B030D-6E8A-4147-A177-3AD203B41FA5}">
                      <a16:colId xmlns:a16="http://schemas.microsoft.com/office/drawing/2014/main" val="20002"/>
                    </a:ext>
                  </a:extLst>
                </a:gridCol>
              </a:tblGrid>
              <a:tr h="359271">
                <a:tc>
                  <a:txBody>
                    <a:bodyPr/>
                    <a:lstStyle/>
                    <a:p>
                      <a:pPr algn="ctr">
                        <a:lnSpc>
                          <a:spcPct val="70000"/>
                        </a:lnSpc>
                      </a:pPr>
                      <a:r>
                        <a:rPr lang="el-GR" sz="2000" dirty="0"/>
                        <a:t>σ</a:t>
                      </a:r>
                      <a:r>
                        <a:rPr lang="el-GR" sz="2000" baseline="-25000" dirty="0"/>
                        <a:t>μ</a:t>
                      </a:r>
                      <a:endParaRPr lang="en-US" sz="20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0000"/>
                        </a:lnSpc>
                      </a:pPr>
                      <a:r>
                        <a:rPr lang="en-US" dirty="0"/>
                        <a:t>1</a:t>
                      </a:r>
                      <a:r>
                        <a:rPr lang="el-GR" dirty="0"/>
                        <a:t>σ</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457200" rtl="0" eaLnBrk="1" fontAlgn="auto" latinLnBrk="0" hangingPunct="1">
                        <a:lnSpc>
                          <a:spcPct val="80000"/>
                        </a:lnSpc>
                        <a:spcBef>
                          <a:spcPts val="0"/>
                        </a:spcBef>
                        <a:spcAft>
                          <a:spcPts val="0"/>
                        </a:spcAft>
                        <a:buClrTx/>
                        <a:buSzTx/>
                        <a:buFontTx/>
                        <a:buNone/>
                        <a:tabLst/>
                        <a:defRPr/>
                      </a:pPr>
                      <a:r>
                        <a:rPr lang="en-US" dirty="0"/>
                        <a:t>2</a:t>
                      </a:r>
                      <a:r>
                        <a:rPr lang="el-GR" dirty="0"/>
                        <a:t>σ</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056">
                <a:tc>
                  <a:txBody>
                    <a:bodyPr/>
                    <a:lstStyle/>
                    <a:p>
                      <a:pPr algn="ctr"/>
                      <a:r>
                        <a:rPr lang="en-US" dirty="0"/>
                        <a:t>1.36 cm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a:t>0.68</a:t>
                      </a:r>
                      <a:r>
                        <a:rPr lang="en-US" baseline="0" dirty="0"/>
                        <a:t> cm</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a:t>1.32 cm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flipH="1">
            <a:off x="4640589" y="719999"/>
            <a:ext cx="364" cy="613800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33" name="Title 1"/>
          <p:cNvSpPr txBox="1">
            <a:spLocks/>
          </p:cNvSpPr>
          <p:nvPr/>
        </p:nvSpPr>
        <p:spPr>
          <a:xfrm>
            <a:off x="4687622" y="775253"/>
            <a:ext cx="4231701" cy="70989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a:t>Convolutional Network</a:t>
            </a:r>
          </a:p>
        </p:txBody>
      </p:sp>
    </p:spTree>
    <p:extLst>
      <p:ext uri="{BB962C8B-B14F-4D97-AF65-F5344CB8AC3E}">
        <p14:creationId xmlns:p14="http://schemas.microsoft.com/office/powerpoint/2010/main" val="315792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00" y="671266"/>
            <a:ext cx="2058818" cy="1143000"/>
          </a:xfrm>
        </p:spPr>
        <p:txBody>
          <a:bodyPr>
            <a:normAutofit/>
          </a:bodyPr>
          <a:lstStyle/>
          <a:p>
            <a:r>
              <a:rPr lang="en-US" dirty="0"/>
              <a:t>Analysis</a:t>
            </a:r>
          </a:p>
        </p:txBody>
      </p:sp>
      <p:sp>
        <p:nvSpPr>
          <p:cNvPr id="9" name="Rectangle 8"/>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5">
                    <a:lumMod val="50000"/>
                  </a:schemeClr>
                </a:solidFill>
              </a:rPr>
              <a:t>Background</a:t>
            </a:r>
          </a:p>
        </p:txBody>
      </p:sp>
      <p:sp>
        <p:nvSpPr>
          <p:cNvPr id="10" name="Rectangle 9"/>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1" name="Rectangle 10"/>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Data</a:t>
            </a:r>
            <a:r>
              <a:rPr lang="en-US" sz="2400" dirty="0"/>
              <a:t> </a:t>
            </a:r>
            <a:r>
              <a:rPr lang="en-US" sz="2400" dirty="0">
                <a:solidFill>
                  <a:srgbClr val="215968"/>
                </a:solidFill>
              </a:rPr>
              <a:t>Analysis</a:t>
            </a:r>
          </a:p>
        </p:txBody>
      </p:sp>
      <p:sp>
        <p:nvSpPr>
          <p:cNvPr id="12" name="Rectangle 11"/>
          <p:cNvSpPr/>
          <p:nvPr/>
        </p:nvSpPr>
        <p:spPr>
          <a:xfrm>
            <a:off x="5496241"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3" name="Rectangle 12"/>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15" name="TextBox 14"/>
          <p:cNvSpPr txBox="1"/>
          <p:nvPr/>
        </p:nvSpPr>
        <p:spPr>
          <a:xfrm>
            <a:off x="159573" y="1439272"/>
            <a:ext cx="5587763" cy="954107"/>
          </a:xfrm>
          <a:prstGeom prst="rect">
            <a:avLst/>
          </a:prstGeom>
          <a:noFill/>
        </p:spPr>
        <p:txBody>
          <a:bodyPr wrap="none" rtlCol="0">
            <a:spAutoFit/>
          </a:bodyPr>
          <a:lstStyle/>
          <a:p>
            <a:r>
              <a:rPr lang="en-US" sz="2800" dirty="0">
                <a:solidFill>
                  <a:schemeClr val="accent5">
                    <a:lumMod val="50000"/>
                  </a:schemeClr>
                </a:solidFill>
              </a:rPr>
              <a:t>Comparing DF and CNN performance </a:t>
            </a:r>
          </a:p>
          <a:p>
            <a:r>
              <a:rPr lang="en-US" sz="2800" dirty="0">
                <a:solidFill>
                  <a:schemeClr val="accent5">
                    <a:lumMod val="50000"/>
                  </a:schemeClr>
                </a:solidFill>
              </a:rPr>
              <a:t>(Reduced mean square) </a:t>
            </a:r>
          </a:p>
        </p:txBody>
      </p:sp>
      <p:graphicFrame>
        <p:nvGraphicFramePr>
          <p:cNvPr id="19" name="Table 18"/>
          <p:cNvGraphicFramePr>
            <a:graphicFrameLocks noGrp="1"/>
          </p:cNvGraphicFramePr>
          <p:nvPr>
            <p:extLst>
              <p:ext uri="{D42A27DB-BD31-4B8C-83A1-F6EECF244321}">
                <p14:modId xmlns:p14="http://schemas.microsoft.com/office/powerpoint/2010/main" val="811120292"/>
              </p:ext>
            </p:extLst>
          </p:nvPr>
        </p:nvGraphicFramePr>
        <p:xfrm>
          <a:off x="744388" y="2559891"/>
          <a:ext cx="7660239" cy="3706948"/>
        </p:xfrm>
        <a:graphic>
          <a:graphicData uri="http://schemas.openxmlformats.org/drawingml/2006/table">
            <a:tbl>
              <a:tblPr firstRow="1" bandRow="1">
                <a:tableStyleId>{5C22544A-7EE6-4342-B048-85BDC9FD1C3A}</a:tableStyleId>
              </a:tblPr>
              <a:tblGrid>
                <a:gridCol w="3148147">
                  <a:extLst>
                    <a:ext uri="{9D8B030D-6E8A-4147-A177-3AD203B41FA5}">
                      <a16:colId xmlns:a16="http://schemas.microsoft.com/office/drawing/2014/main" val="20000"/>
                    </a:ext>
                  </a:extLst>
                </a:gridCol>
                <a:gridCol w="2348042">
                  <a:extLst>
                    <a:ext uri="{9D8B030D-6E8A-4147-A177-3AD203B41FA5}">
                      <a16:colId xmlns:a16="http://schemas.microsoft.com/office/drawing/2014/main" val="20001"/>
                    </a:ext>
                  </a:extLst>
                </a:gridCol>
                <a:gridCol w="575052">
                  <a:extLst>
                    <a:ext uri="{9D8B030D-6E8A-4147-A177-3AD203B41FA5}">
                      <a16:colId xmlns:a16="http://schemas.microsoft.com/office/drawing/2014/main" val="20002"/>
                    </a:ext>
                  </a:extLst>
                </a:gridCol>
                <a:gridCol w="1588998">
                  <a:extLst>
                    <a:ext uri="{9D8B030D-6E8A-4147-A177-3AD203B41FA5}">
                      <a16:colId xmlns:a16="http://schemas.microsoft.com/office/drawing/2014/main" val="20003"/>
                    </a:ext>
                  </a:extLst>
                </a:gridCol>
              </a:tblGrid>
              <a:tr h="529564">
                <a:tc>
                  <a:txBody>
                    <a:bodyPr/>
                    <a:lstStyle/>
                    <a:p>
                      <a:r>
                        <a:rPr lang="en-US" sz="2400" dirty="0"/>
                        <a:t>Source/Area</a:t>
                      </a:r>
                    </a:p>
                  </a:txBody>
                  <a:tcPr/>
                </a:tc>
                <a:tc>
                  <a:txBody>
                    <a:bodyPr/>
                    <a:lstStyle/>
                    <a:p>
                      <a:r>
                        <a:rPr lang="en-US" sz="2400" dirty="0"/>
                        <a:t>CNN RMS</a:t>
                      </a:r>
                    </a:p>
                  </a:txBody>
                  <a:tcPr/>
                </a:tc>
                <a:tc gridSpan="2">
                  <a:txBody>
                    <a:bodyPr/>
                    <a:lstStyle/>
                    <a:p>
                      <a:r>
                        <a:rPr lang="en-US" sz="2400" dirty="0"/>
                        <a:t>DF RMS</a:t>
                      </a:r>
                    </a:p>
                  </a:txBody>
                  <a:tcPr/>
                </a:tc>
                <a:tc hMerge="1">
                  <a:txBody>
                    <a:bodyPr/>
                    <a:lstStyle/>
                    <a:p>
                      <a:endParaRPr lang="en-US"/>
                    </a:p>
                  </a:txBody>
                  <a:tcPr/>
                </a:tc>
                <a:extLst>
                  <a:ext uri="{0D108BD9-81ED-4DB2-BD59-A6C34878D82A}">
                    <a16:rowId xmlns:a16="http://schemas.microsoft.com/office/drawing/2014/main" val="10000"/>
                  </a:ext>
                </a:extLst>
              </a:tr>
              <a:tr h="529564">
                <a:tc rowSpan="2">
                  <a:txBody>
                    <a:bodyPr/>
                    <a:lstStyle/>
                    <a:p>
                      <a:pPr algn="ctr"/>
                      <a:r>
                        <a:rPr lang="en-US" sz="2400" dirty="0"/>
                        <a:t>Am/Top</a:t>
                      </a:r>
                    </a:p>
                  </a:txBody>
                  <a:tcPr anchor="ctr"/>
                </a:tc>
                <a:tc rowSpan="2">
                  <a:txBody>
                    <a:bodyPr/>
                    <a:lstStyle/>
                    <a:p>
                      <a:pPr algn="ctr"/>
                      <a:r>
                        <a:rPr lang="en-US" sz="2400" dirty="0"/>
                        <a:t>0.46</a:t>
                      </a:r>
                    </a:p>
                  </a:txBody>
                  <a:tcPr anchor="ctr"/>
                </a:tc>
                <a:tc>
                  <a:txBody>
                    <a:bodyPr/>
                    <a:lstStyle/>
                    <a:p>
                      <a:pPr algn="ctr"/>
                      <a:r>
                        <a:rPr lang="en-US" sz="2400" dirty="0"/>
                        <a:t>X</a:t>
                      </a:r>
                    </a:p>
                  </a:txBody>
                  <a:tcPr/>
                </a:tc>
                <a:tc>
                  <a:txBody>
                    <a:bodyPr/>
                    <a:lstStyle/>
                    <a:p>
                      <a:pPr algn="ctr"/>
                      <a:r>
                        <a:rPr lang="en-US" sz="2400" dirty="0"/>
                        <a:t>0.75</a:t>
                      </a:r>
                    </a:p>
                  </a:txBody>
                  <a:tcPr/>
                </a:tc>
                <a:extLst>
                  <a:ext uri="{0D108BD9-81ED-4DB2-BD59-A6C34878D82A}">
                    <a16:rowId xmlns:a16="http://schemas.microsoft.com/office/drawing/2014/main" val="10001"/>
                  </a:ext>
                </a:extLst>
              </a:tr>
              <a:tr h="529564">
                <a:tc vMerge="1">
                  <a:txBody>
                    <a:bodyPr/>
                    <a:lstStyle/>
                    <a:p>
                      <a:endParaRPr lang="en-US" dirty="0"/>
                    </a:p>
                  </a:txBody>
                  <a:tcPr/>
                </a:tc>
                <a:tc vMerge="1">
                  <a:txBody>
                    <a:bodyPr/>
                    <a:lstStyle/>
                    <a:p>
                      <a:endParaRPr lang="en-US" dirty="0"/>
                    </a:p>
                  </a:txBody>
                  <a:tcPr/>
                </a:tc>
                <a:tc>
                  <a:txBody>
                    <a:bodyPr/>
                    <a:lstStyle/>
                    <a:p>
                      <a:pPr algn="ctr"/>
                      <a:r>
                        <a:rPr lang="en-US" sz="2400" dirty="0"/>
                        <a:t>Y</a:t>
                      </a:r>
                    </a:p>
                  </a:txBody>
                  <a:tcPr/>
                </a:tc>
                <a:tc>
                  <a:txBody>
                    <a:bodyPr/>
                    <a:lstStyle/>
                    <a:p>
                      <a:pPr algn="ctr"/>
                      <a:r>
                        <a:rPr lang="en-US" sz="2400" dirty="0"/>
                        <a:t>0.30</a:t>
                      </a:r>
                    </a:p>
                  </a:txBody>
                  <a:tcPr/>
                </a:tc>
                <a:extLst>
                  <a:ext uri="{0D108BD9-81ED-4DB2-BD59-A6C34878D82A}">
                    <a16:rowId xmlns:a16="http://schemas.microsoft.com/office/drawing/2014/main" val="10002"/>
                  </a:ext>
                </a:extLst>
              </a:tr>
              <a:tr h="529564">
                <a:tc rowSpan="2">
                  <a:txBody>
                    <a:bodyPr/>
                    <a:lstStyle/>
                    <a:p>
                      <a:pPr algn="ctr"/>
                      <a:r>
                        <a:rPr lang="en-US" sz="2400" dirty="0"/>
                        <a:t>Am/Side</a:t>
                      </a:r>
                    </a:p>
                  </a:txBody>
                  <a:tcPr anchor="ctr"/>
                </a:tc>
                <a:tc rowSpan="2">
                  <a:txBody>
                    <a:bodyPr/>
                    <a:lstStyle/>
                    <a:p>
                      <a:pPr algn="ctr"/>
                      <a:r>
                        <a:rPr lang="en-US" sz="2400" dirty="0"/>
                        <a:t>0.51</a:t>
                      </a:r>
                    </a:p>
                  </a:txBody>
                  <a:tcPr anchor="ctr"/>
                </a:tc>
                <a:tc>
                  <a:txBody>
                    <a:bodyPr/>
                    <a:lstStyle/>
                    <a:p>
                      <a:pPr algn="ctr"/>
                      <a:r>
                        <a:rPr lang="en-US" sz="2400" dirty="0"/>
                        <a:t>Y</a:t>
                      </a:r>
                    </a:p>
                  </a:txBody>
                  <a:tcPr/>
                </a:tc>
                <a:tc>
                  <a:txBody>
                    <a:bodyPr/>
                    <a:lstStyle/>
                    <a:p>
                      <a:pPr algn="ctr"/>
                      <a:r>
                        <a:rPr lang="en-US" sz="2400" dirty="0"/>
                        <a:t>1.58</a:t>
                      </a:r>
                    </a:p>
                  </a:txBody>
                  <a:tcPr/>
                </a:tc>
                <a:extLst>
                  <a:ext uri="{0D108BD9-81ED-4DB2-BD59-A6C34878D82A}">
                    <a16:rowId xmlns:a16="http://schemas.microsoft.com/office/drawing/2014/main" val="10003"/>
                  </a:ext>
                </a:extLst>
              </a:tr>
              <a:tr h="529564">
                <a:tc vMerge="1">
                  <a:txBody>
                    <a:bodyPr/>
                    <a:lstStyle/>
                    <a:p>
                      <a:endParaRPr lang="en-US" dirty="0"/>
                    </a:p>
                  </a:txBody>
                  <a:tcPr/>
                </a:tc>
                <a:tc vMerge="1">
                  <a:txBody>
                    <a:bodyPr/>
                    <a:lstStyle/>
                    <a:p>
                      <a:endParaRPr lang="en-US" dirty="0"/>
                    </a:p>
                  </a:txBody>
                  <a:tcPr/>
                </a:tc>
                <a:tc>
                  <a:txBody>
                    <a:bodyPr/>
                    <a:lstStyle/>
                    <a:p>
                      <a:pPr algn="ctr"/>
                      <a:r>
                        <a:rPr lang="en-US" sz="2400" dirty="0"/>
                        <a:t>Z</a:t>
                      </a:r>
                    </a:p>
                  </a:txBody>
                  <a:tcPr/>
                </a:tc>
                <a:tc>
                  <a:txBody>
                    <a:bodyPr/>
                    <a:lstStyle/>
                    <a:p>
                      <a:pPr algn="ctr"/>
                      <a:r>
                        <a:rPr lang="en-US" sz="2400" dirty="0"/>
                        <a:t>1.94</a:t>
                      </a:r>
                    </a:p>
                  </a:txBody>
                  <a:tcPr/>
                </a:tc>
                <a:extLst>
                  <a:ext uri="{0D108BD9-81ED-4DB2-BD59-A6C34878D82A}">
                    <a16:rowId xmlns:a16="http://schemas.microsoft.com/office/drawing/2014/main" val="10004"/>
                  </a:ext>
                </a:extLst>
              </a:tr>
              <a:tr h="529564">
                <a:tc rowSpan="2">
                  <a:txBody>
                    <a:bodyPr/>
                    <a:lstStyle/>
                    <a:p>
                      <a:pPr algn="ctr"/>
                      <a:r>
                        <a:rPr lang="en-US" sz="2400" dirty="0" err="1"/>
                        <a:t>Sr</a:t>
                      </a:r>
                      <a:r>
                        <a:rPr lang="en-US" sz="2400" dirty="0"/>
                        <a:t>/Top</a:t>
                      </a:r>
                      <a:endParaRPr lang="en-US" sz="2400" baseline="0" dirty="0"/>
                    </a:p>
                    <a:p>
                      <a:pPr algn="ctr"/>
                      <a:r>
                        <a:rPr lang="en-US" sz="2400" baseline="0" dirty="0"/>
                        <a:t>(Cropped)</a:t>
                      </a:r>
                      <a:endParaRPr lang="en-US" sz="2400" dirty="0"/>
                    </a:p>
                  </a:txBody>
                  <a:tcPr anchor="ctr"/>
                </a:tc>
                <a:tc rowSpan="2">
                  <a:txBody>
                    <a:bodyPr/>
                    <a:lstStyle/>
                    <a:p>
                      <a:pPr algn="ctr"/>
                      <a:r>
                        <a:rPr lang="en-US" sz="2400" dirty="0"/>
                        <a:t>0.51</a:t>
                      </a:r>
                    </a:p>
                    <a:p>
                      <a:pPr algn="ctr"/>
                      <a:r>
                        <a:rPr lang="en-US" sz="2400" dirty="0"/>
                        <a:t>(1.28)</a:t>
                      </a:r>
                    </a:p>
                  </a:txBody>
                  <a:tcPr anchor="ctr"/>
                </a:tc>
                <a:tc>
                  <a:txBody>
                    <a:bodyPr/>
                    <a:lstStyle/>
                    <a:p>
                      <a:pPr algn="ctr"/>
                      <a:r>
                        <a:rPr lang="en-US" sz="2400" dirty="0"/>
                        <a:t>X</a:t>
                      </a:r>
                    </a:p>
                  </a:txBody>
                  <a:tcPr/>
                </a:tc>
                <a:tc>
                  <a:txBody>
                    <a:bodyPr/>
                    <a:lstStyle/>
                    <a:p>
                      <a:pPr algn="ctr"/>
                      <a:r>
                        <a:rPr lang="en-US" sz="2400" dirty="0"/>
                        <a:t>2.12</a:t>
                      </a:r>
                    </a:p>
                  </a:txBody>
                  <a:tcPr/>
                </a:tc>
                <a:extLst>
                  <a:ext uri="{0D108BD9-81ED-4DB2-BD59-A6C34878D82A}">
                    <a16:rowId xmlns:a16="http://schemas.microsoft.com/office/drawing/2014/main" val="10005"/>
                  </a:ext>
                </a:extLst>
              </a:tr>
              <a:tr h="529564">
                <a:tc vMerge="1">
                  <a:txBody>
                    <a:bodyPr/>
                    <a:lstStyle/>
                    <a:p>
                      <a:endParaRPr lang="en-US" dirty="0"/>
                    </a:p>
                  </a:txBody>
                  <a:tcPr/>
                </a:tc>
                <a:tc vMerge="1">
                  <a:txBody>
                    <a:bodyPr/>
                    <a:lstStyle/>
                    <a:p>
                      <a:endParaRPr lang="en-US" dirty="0"/>
                    </a:p>
                  </a:txBody>
                  <a:tcPr/>
                </a:tc>
                <a:tc>
                  <a:txBody>
                    <a:bodyPr/>
                    <a:lstStyle/>
                    <a:p>
                      <a:pPr algn="ctr"/>
                      <a:r>
                        <a:rPr lang="en-US" sz="2400" dirty="0"/>
                        <a:t>Y</a:t>
                      </a:r>
                    </a:p>
                  </a:txBody>
                  <a:tcPr/>
                </a:tc>
                <a:tc>
                  <a:txBody>
                    <a:bodyPr/>
                    <a:lstStyle/>
                    <a:p>
                      <a:pPr algn="ctr"/>
                      <a:r>
                        <a:rPr lang="en-US" sz="2400" dirty="0"/>
                        <a:t>1.75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4104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9" y="719999"/>
            <a:ext cx="3355907" cy="1143000"/>
          </a:xfrm>
        </p:spPr>
        <p:txBody>
          <a:bodyPr>
            <a:normAutofit/>
          </a:bodyPr>
          <a:lstStyle/>
          <a:p>
            <a:r>
              <a:rPr lang="en-US" dirty="0"/>
              <a:t>Conclusions</a:t>
            </a:r>
          </a:p>
        </p:txBody>
      </p:sp>
      <p:sp>
        <p:nvSpPr>
          <p:cNvPr id="3" name="Content Placeholder 2"/>
          <p:cNvSpPr>
            <a:spLocks noGrp="1"/>
          </p:cNvSpPr>
          <p:nvPr>
            <p:ph idx="1"/>
          </p:nvPr>
        </p:nvSpPr>
        <p:spPr>
          <a:xfrm>
            <a:off x="457200" y="2092864"/>
            <a:ext cx="8229600" cy="3719701"/>
          </a:xfrm>
        </p:spPr>
        <p:txBody>
          <a:bodyPr>
            <a:normAutofit/>
          </a:bodyPr>
          <a:lstStyle/>
          <a:p>
            <a:r>
              <a:rPr lang="en-US" dirty="0"/>
              <a:t>For a single cube system can achieve resolution of ~ 2.0 cm for both sources </a:t>
            </a:r>
          </a:p>
          <a:p>
            <a:r>
              <a:rPr lang="en-US" dirty="0"/>
              <a:t>CNN performs better than the DF</a:t>
            </a:r>
          </a:p>
          <a:p>
            <a:r>
              <a:rPr lang="en-US" dirty="0"/>
              <a:t>Removing </a:t>
            </a:r>
            <a:r>
              <a:rPr lang="en-US" dirty="0" err="1"/>
              <a:t>artefacts</a:t>
            </a:r>
            <a:r>
              <a:rPr lang="en-US" dirty="0"/>
              <a:t> of the setup from the data reduces the accuracy of the CNN (</a:t>
            </a:r>
            <a:r>
              <a:rPr lang="en-US" dirty="0" err="1"/>
              <a:t>Sr</a:t>
            </a:r>
            <a:r>
              <a:rPr lang="en-US" dirty="0"/>
              <a:t>/ Top)</a:t>
            </a:r>
          </a:p>
          <a:p>
            <a:r>
              <a:rPr lang="en-US" dirty="0"/>
              <a:t>Need to see if this also applies to Am data</a:t>
            </a:r>
          </a:p>
        </p:txBody>
      </p:sp>
      <p:sp>
        <p:nvSpPr>
          <p:cNvPr id="9" name="Rectangle 8"/>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10" name="Rectangle 9"/>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1" name="Rectangle 10"/>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Data</a:t>
            </a:r>
            <a:r>
              <a:rPr lang="en-US" sz="2400" dirty="0"/>
              <a:t> </a:t>
            </a:r>
            <a:r>
              <a:rPr lang="en-US" sz="2400" dirty="0">
                <a:solidFill>
                  <a:srgbClr val="215968"/>
                </a:solidFill>
              </a:rPr>
              <a:t>Analysis</a:t>
            </a:r>
          </a:p>
        </p:txBody>
      </p:sp>
      <p:sp>
        <p:nvSpPr>
          <p:cNvPr id="12" name="Rectangle 11"/>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Results</a:t>
            </a:r>
          </a:p>
        </p:txBody>
      </p:sp>
      <p:sp>
        <p:nvSpPr>
          <p:cNvPr id="13" name="Rectangle 12"/>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Tree>
    <p:extLst>
      <p:ext uri="{BB962C8B-B14F-4D97-AF65-F5344CB8AC3E}">
        <p14:creationId xmlns:p14="http://schemas.microsoft.com/office/powerpoint/2010/main" val="56160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2180357"/>
            <a:ext cx="8229600" cy="3589850"/>
          </a:xfrm>
        </p:spPr>
        <p:txBody>
          <a:bodyPr>
            <a:normAutofit lnSpcReduction="10000"/>
          </a:bodyPr>
          <a:lstStyle/>
          <a:p>
            <a:r>
              <a:rPr lang="en-US" dirty="0"/>
              <a:t>Recent recalculations of antineutrino flux suggests existence of “sterile’” neutrino</a:t>
            </a:r>
          </a:p>
          <a:p>
            <a:r>
              <a:rPr lang="en-US" dirty="0" err="1"/>
              <a:t>SoLid</a:t>
            </a:r>
            <a:r>
              <a:rPr lang="en-US" dirty="0"/>
              <a:t> antineutrino scintillator set up to measure spectrum from BR2 MTR reactor in </a:t>
            </a:r>
            <a:r>
              <a:rPr lang="en-US" dirty="0" err="1"/>
              <a:t>Mol</a:t>
            </a:r>
            <a:r>
              <a:rPr lang="en-US" dirty="0"/>
              <a:t>, Belgium.</a:t>
            </a:r>
          </a:p>
          <a:p>
            <a:r>
              <a:rPr lang="en-US" dirty="0"/>
              <a:t>The background discrimination of the detector is currently limited by resolution.</a:t>
            </a:r>
          </a:p>
        </p:txBody>
      </p:sp>
      <p:sp>
        <p:nvSpPr>
          <p:cNvPr id="15" name="Rectangle 14"/>
          <p:cNvSpPr/>
          <p:nvPr/>
        </p:nvSpPr>
        <p:spPr>
          <a:xfrm>
            <a:off x="-11759"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Background</a:t>
            </a:r>
          </a:p>
        </p:txBody>
      </p:sp>
      <p:sp>
        <p:nvSpPr>
          <p:cNvPr id="16" name="Rectangle 15"/>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Method</a:t>
            </a:r>
          </a:p>
        </p:txBody>
      </p:sp>
      <p:sp>
        <p:nvSpPr>
          <p:cNvPr id="17" name="Rectangle 16"/>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18" name="Rectangle 17"/>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9" name="Rectangle 18"/>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3" name="TextBox 2"/>
          <p:cNvSpPr txBox="1"/>
          <p:nvPr/>
        </p:nvSpPr>
        <p:spPr>
          <a:xfrm>
            <a:off x="-11759" y="939517"/>
            <a:ext cx="7767421" cy="769441"/>
          </a:xfrm>
          <a:prstGeom prst="rect">
            <a:avLst/>
          </a:prstGeom>
          <a:noFill/>
        </p:spPr>
        <p:txBody>
          <a:bodyPr wrap="none" rtlCol="0">
            <a:spAutoFit/>
          </a:bodyPr>
          <a:lstStyle/>
          <a:p>
            <a:r>
              <a:rPr lang="en-US" sz="4400" dirty="0"/>
              <a:t>  The “sterile” neutrino and </a:t>
            </a:r>
            <a:r>
              <a:rPr lang="en-US" sz="4400" dirty="0" err="1"/>
              <a:t>SoLid</a:t>
            </a:r>
            <a:endParaRPr lang="en-US" sz="4400" dirty="0"/>
          </a:p>
        </p:txBody>
      </p:sp>
    </p:spTree>
    <p:extLst>
      <p:ext uri="{BB962C8B-B14F-4D97-AF65-F5344CB8AC3E}">
        <p14:creationId xmlns:p14="http://schemas.microsoft.com/office/powerpoint/2010/main" val="103695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5" name="Rectangle 4"/>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6" name="Rectangle 5"/>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Data</a:t>
            </a:r>
            <a:r>
              <a:rPr lang="en-US" sz="2400" dirty="0"/>
              <a:t> </a:t>
            </a:r>
            <a:r>
              <a:rPr lang="en-US" sz="2400" dirty="0">
                <a:solidFill>
                  <a:srgbClr val="215968"/>
                </a:solidFill>
              </a:rPr>
              <a:t>Analysis</a:t>
            </a:r>
          </a:p>
        </p:txBody>
      </p:sp>
      <p:sp>
        <p:nvSpPr>
          <p:cNvPr id="7" name="Rectangle 6"/>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Results</a:t>
            </a:r>
          </a:p>
        </p:txBody>
      </p:sp>
      <p:sp>
        <p:nvSpPr>
          <p:cNvPr id="8" name="Rectangle 7"/>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5">
                    <a:lumMod val="50000"/>
                  </a:schemeClr>
                </a:solidFill>
              </a:rPr>
              <a:t>Conclusions</a:t>
            </a:r>
          </a:p>
        </p:txBody>
      </p:sp>
      <p:sp>
        <p:nvSpPr>
          <p:cNvPr id="9" name="Rectangle 8"/>
          <p:cNvSpPr/>
          <p:nvPr/>
        </p:nvSpPr>
        <p:spPr>
          <a:xfrm>
            <a:off x="-11759" y="720000"/>
            <a:ext cx="9155759" cy="6138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800" dirty="0"/>
              <a:t>Thank you!</a:t>
            </a:r>
          </a:p>
        </p:txBody>
      </p:sp>
    </p:spTree>
    <p:extLst>
      <p:ext uri="{BB962C8B-B14F-4D97-AF65-F5344CB8AC3E}">
        <p14:creationId xmlns:p14="http://schemas.microsoft.com/office/powerpoint/2010/main" val="178620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lid cu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13" y="1236813"/>
            <a:ext cx="7209180" cy="5406885"/>
          </a:xfrm>
          <a:prstGeom prst="rect">
            <a:avLst/>
          </a:prstGeom>
        </p:spPr>
      </p:pic>
      <p:sp>
        <p:nvSpPr>
          <p:cNvPr id="6" name="TextBox 5"/>
          <p:cNvSpPr txBox="1"/>
          <p:nvPr/>
        </p:nvSpPr>
        <p:spPr>
          <a:xfrm>
            <a:off x="7901211" y="1130596"/>
            <a:ext cx="1019048" cy="830997"/>
          </a:xfrm>
          <a:prstGeom prst="rect">
            <a:avLst/>
          </a:prstGeom>
          <a:noFill/>
        </p:spPr>
        <p:txBody>
          <a:bodyPr wrap="square" rtlCol="0">
            <a:spAutoFit/>
          </a:bodyPr>
          <a:lstStyle/>
          <a:p>
            <a:r>
              <a:rPr lang="en-US" sz="2400" dirty="0" err="1"/>
              <a:t>ZnS</a:t>
            </a:r>
            <a:r>
              <a:rPr lang="en-US" sz="2400" dirty="0"/>
              <a:t> layers</a:t>
            </a:r>
          </a:p>
        </p:txBody>
      </p:sp>
      <p:sp>
        <p:nvSpPr>
          <p:cNvPr id="8" name="TextBox 7"/>
          <p:cNvSpPr txBox="1"/>
          <p:nvPr/>
        </p:nvSpPr>
        <p:spPr>
          <a:xfrm>
            <a:off x="756016" y="6194209"/>
            <a:ext cx="736850" cy="461665"/>
          </a:xfrm>
          <a:prstGeom prst="rect">
            <a:avLst/>
          </a:prstGeom>
          <a:noFill/>
        </p:spPr>
        <p:txBody>
          <a:bodyPr wrap="square" rtlCol="0">
            <a:spAutoFit/>
          </a:bodyPr>
          <a:lstStyle/>
          <a:p>
            <a:r>
              <a:rPr lang="en-US" sz="2400" dirty="0"/>
              <a:t>PVT</a:t>
            </a:r>
          </a:p>
        </p:txBody>
      </p:sp>
      <p:sp>
        <p:nvSpPr>
          <p:cNvPr id="9" name="TextBox 8"/>
          <p:cNvSpPr txBox="1"/>
          <p:nvPr/>
        </p:nvSpPr>
        <p:spPr>
          <a:xfrm>
            <a:off x="372335" y="3046539"/>
            <a:ext cx="1321216" cy="830997"/>
          </a:xfrm>
          <a:prstGeom prst="rect">
            <a:avLst/>
          </a:prstGeom>
          <a:noFill/>
        </p:spPr>
        <p:txBody>
          <a:bodyPr wrap="square" rtlCol="0">
            <a:spAutoFit/>
          </a:bodyPr>
          <a:lstStyle/>
          <a:p>
            <a:pPr algn="ctr"/>
            <a:r>
              <a:rPr lang="en-US" sz="2400" dirty="0"/>
              <a:t>Channel 8</a:t>
            </a:r>
          </a:p>
        </p:txBody>
      </p:sp>
      <p:sp>
        <p:nvSpPr>
          <p:cNvPr id="10" name="TextBox 9"/>
          <p:cNvSpPr txBox="1"/>
          <p:nvPr/>
        </p:nvSpPr>
        <p:spPr>
          <a:xfrm>
            <a:off x="1008487" y="4552059"/>
            <a:ext cx="1234360" cy="830997"/>
          </a:xfrm>
          <a:prstGeom prst="rect">
            <a:avLst/>
          </a:prstGeom>
          <a:noFill/>
        </p:spPr>
        <p:txBody>
          <a:bodyPr wrap="square" rtlCol="0">
            <a:spAutoFit/>
          </a:bodyPr>
          <a:lstStyle/>
          <a:p>
            <a:pPr algn="ctr"/>
            <a:r>
              <a:rPr lang="en-US" sz="2400" dirty="0"/>
              <a:t>Channel 7</a:t>
            </a:r>
          </a:p>
        </p:txBody>
      </p:sp>
      <p:sp>
        <p:nvSpPr>
          <p:cNvPr id="11" name="TextBox 10"/>
          <p:cNvSpPr txBox="1"/>
          <p:nvPr/>
        </p:nvSpPr>
        <p:spPr>
          <a:xfrm>
            <a:off x="4356256" y="5239922"/>
            <a:ext cx="1268615" cy="830997"/>
          </a:xfrm>
          <a:prstGeom prst="rect">
            <a:avLst/>
          </a:prstGeom>
          <a:noFill/>
        </p:spPr>
        <p:txBody>
          <a:bodyPr wrap="square" rtlCol="0">
            <a:spAutoFit/>
          </a:bodyPr>
          <a:lstStyle/>
          <a:p>
            <a:pPr algn="ctr"/>
            <a:r>
              <a:rPr lang="en-US" sz="2400" dirty="0"/>
              <a:t>Channel 6</a:t>
            </a:r>
          </a:p>
        </p:txBody>
      </p:sp>
      <p:sp>
        <p:nvSpPr>
          <p:cNvPr id="12" name="TextBox 11"/>
          <p:cNvSpPr txBox="1"/>
          <p:nvPr/>
        </p:nvSpPr>
        <p:spPr>
          <a:xfrm>
            <a:off x="7387459" y="3289431"/>
            <a:ext cx="1335285" cy="830997"/>
          </a:xfrm>
          <a:prstGeom prst="rect">
            <a:avLst/>
          </a:prstGeom>
          <a:noFill/>
        </p:spPr>
        <p:txBody>
          <a:bodyPr wrap="square" rtlCol="0">
            <a:spAutoFit/>
          </a:bodyPr>
          <a:lstStyle/>
          <a:p>
            <a:pPr algn="ctr"/>
            <a:r>
              <a:rPr lang="en-US" sz="2400" dirty="0"/>
              <a:t>Channel 5</a:t>
            </a:r>
          </a:p>
        </p:txBody>
      </p:sp>
      <p:cxnSp>
        <p:nvCxnSpPr>
          <p:cNvPr id="14" name="Straight Arrow Connector 13"/>
          <p:cNvCxnSpPr/>
          <p:nvPr/>
        </p:nvCxnSpPr>
        <p:spPr>
          <a:xfrm flipV="1">
            <a:off x="1492866" y="5517196"/>
            <a:ext cx="1322216" cy="7680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7040213" y="1897966"/>
            <a:ext cx="816513" cy="826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5754645" y="1484648"/>
            <a:ext cx="1896999" cy="4133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1657" y="584016"/>
            <a:ext cx="4648351" cy="1180153"/>
          </a:xfrm>
        </p:spPr>
        <p:txBody>
          <a:bodyPr>
            <a:normAutofit/>
          </a:bodyPr>
          <a:lstStyle/>
          <a:p>
            <a:r>
              <a:rPr lang="en-US" dirty="0"/>
              <a:t>Experimental Setup</a:t>
            </a:r>
          </a:p>
        </p:txBody>
      </p:sp>
      <p:sp>
        <p:nvSpPr>
          <p:cNvPr id="28" name="Rectangle 27"/>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29" name="Rectangle 28"/>
          <p:cNvSpPr/>
          <p:nvPr/>
        </p:nvSpPr>
        <p:spPr>
          <a:xfrm>
            <a:off x="1824241" y="-1"/>
            <a:ext cx="1836000" cy="720000"/>
          </a:xfrm>
          <a:prstGeom prst="rect">
            <a:avLst/>
          </a:prstGeom>
          <a:solidFill>
            <a:srgbClr val="31859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Method</a:t>
            </a:r>
          </a:p>
        </p:txBody>
      </p:sp>
      <p:sp>
        <p:nvSpPr>
          <p:cNvPr id="30" name="Rectangle 29"/>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31" name="Rectangle 30"/>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32" name="Rectangle 31"/>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33" name="TextBox 32"/>
          <p:cNvSpPr txBox="1"/>
          <p:nvPr/>
        </p:nvSpPr>
        <p:spPr>
          <a:xfrm>
            <a:off x="159573" y="1439272"/>
            <a:ext cx="3173841" cy="523220"/>
          </a:xfrm>
          <a:prstGeom prst="rect">
            <a:avLst/>
          </a:prstGeom>
          <a:noFill/>
        </p:spPr>
        <p:txBody>
          <a:bodyPr wrap="none" rtlCol="0">
            <a:spAutoFit/>
          </a:bodyPr>
          <a:lstStyle/>
          <a:p>
            <a:r>
              <a:rPr lang="en-US" sz="2800" dirty="0">
                <a:solidFill>
                  <a:schemeClr val="accent5">
                    <a:lumMod val="50000"/>
                  </a:schemeClr>
                </a:solidFill>
              </a:rPr>
              <a:t>Single detector cube</a:t>
            </a:r>
          </a:p>
        </p:txBody>
      </p:sp>
    </p:spTree>
    <p:extLst>
      <p:ext uri="{BB962C8B-B14F-4D97-AF65-F5344CB8AC3E}">
        <p14:creationId xmlns:p14="http://schemas.microsoft.com/office/powerpoint/2010/main" val="21303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004" y="719999"/>
            <a:ext cx="2337354" cy="932359"/>
          </a:xfrm>
        </p:spPr>
        <p:txBody>
          <a:bodyPr>
            <a:normAutofit/>
          </a:bodyPr>
          <a:lstStyle/>
          <a:p>
            <a:r>
              <a:rPr lang="en-US" dirty="0"/>
              <a:t>Data</a:t>
            </a:r>
          </a:p>
        </p:txBody>
      </p:sp>
      <p:grpSp>
        <p:nvGrpSpPr>
          <p:cNvPr id="4" name="Group 3"/>
          <p:cNvGrpSpPr/>
          <p:nvPr/>
        </p:nvGrpSpPr>
        <p:grpSpPr>
          <a:xfrm>
            <a:off x="2711048" y="995232"/>
            <a:ext cx="6315087" cy="5699280"/>
            <a:chOff x="2711048" y="995232"/>
            <a:chExt cx="6315087" cy="5699280"/>
          </a:xfrm>
        </p:grpSpPr>
        <p:pic>
          <p:nvPicPr>
            <p:cNvPr id="6" name="Picture 5" descr="Example waveform N.png"/>
            <p:cNvPicPr>
              <a:picLocks noChangeAspect="1"/>
            </p:cNvPicPr>
            <p:nvPr/>
          </p:nvPicPr>
          <p:blipFill rotWithShape="1">
            <a:blip r:embed="rId3">
              <a:extLst>
                <a:ext uri="{28A0092B-C50C-407E-A947-70E740481C1C}">
                  <a14:useLocalDpi xmlns:a14="http://schemas.microsoft.com/office/drawing/2010/main" val="0"/>
                </a:ext>
              </a:extLst>
            </a:blip>
            <a:srcRect l="3473" t="9150" r="8368"/>
            <a:stretch/>
          </p:blipFill>
          <p:spPr>
            <a:xfrm>
              <a:off x="2974936" y="995232"/>
              <a:ext cx="6010182" cy="2696858"/>
            </a:xfrm>
            <a:prstGeom prst="rect">
              <a:avLst/>
            </a:prstGeom>
          </p:spPr>
        </p:pic>
        <p:pic>
          <p:nvPicPr>
            <p:cNvPr id="7" name="Picture 6" descr="Example waveform P.png"/>
            <p:cNvPicPr>
              <a:picLocks noChangeAspect="1"/>
            </p:cNvPicPr>
            <p:nvPr/>
          </p:nvPicPr>
          <p:blipFill rotWithShape="1">
            <a:blip r:embed="rId4">
              <a:extLst>
                <a:ext uri="{28A0092B-C50C-407E-A947-70E740481C1C}">
                  <a14:useLocalDpi xmlns:a14="http://schemas.microsoft.com/office/drawing/2010/main" val="0"/>
                </a:ext>
              </a:extLst>
            </a:blip>
            <a:srcRect r="6792"/>
            <a:stretch/>
          </p:blipFill>
          <p:spPr>
            <a:xfrm>
              <a:off x="2711048" y="3692090"/>
              <a:ext cx="6315087" cy="3002422"/>
            </a:xfrm>
            <a:prstGeom prst="rect">
              <a:avLst/>
            </a:prstGeom>
          </p:spPr>
        </p:pic>
        <p:sp>
          <p:nvSpPr>
            <p:cNvPr id="3" name="TextBox 2"/>
            <p:cNvSpPr txBox="1"/>
            <p:nvPr/>
          </p:nvSpPr>
          <p:spPr>
            <a:xfrm>
              <a:off x="3660244" y="1129138"/>
              <a:ext cx="1258218" cy="523220"/>
            </a:xfrm>
            <a:prstGeom prst="rect">
              <a:avLst/>
            </a:prstGeom>
            <a:noFill/>
          </p:spPr>
          <p:txBody>
            <a:bodyPr wrap="square" rtlCol="0">
              <a:spAutoFit/>
            </a:bodyPr>
            <a:lstStyle/>
            <a:p>
              <a:r>
                <a:rPr lang="en-US" sz="2800" baseline="30000" dirty="0"/>
                <a:t>241</a:t>
              </a:r>
              <a:r>
                <a:rPr lang="en-US" sz="2800" dirty="0"/>
                <a:t>Am</a:t>
              </a:r>
            </a:p>
          </p:txBody>
        </p:sp>
        <p:sp>
          <p:nvSpPr>
            <p:cNvPr id="12" name="TextBox 11"/>
            <p:cNvSpPr txBox="1"/>
            <p:nvPr/>
          </p:nvSpPr>
          <p:spPr>
            <a:xfrm>
              <a:off x="3660241" y="4143657"/>
              <a:ext cx="1258218" cy="523220"/>
            </a:xfrm>
            <a:prstGeom prst="rect">
              <a:avLst/>
            </a:prstGeom>
            <a:noFill/>
          </p:spPr>
          <p:txBody>
            <a:bodyPr wrap="square" rtlCol="0">
              <a:spAutoFit/>
            </a:bodyPr>
            <a:lstStyle/>
            <a:p>
              <a:r>
                <a:rPr lang="en-US" sz="2800" baseline="30000" dirty="0"/>
                <a:t>90</a:t>
              </a:r>
              <a:r>
                <a:rPr lang="en-US" sz="2800" dirty="0"/>
                <a:t>Sr</a:t>
              </a:r>
            </a:p>
          </p:txBody>
        </p:sp>
      </p:grpSp>
      <p:sp>
        <p:nvSpPr>
          <p:cNvPr id="28" name="Rectangle 27"/>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29" name="Rectangle 28"/>
          <p:cNvSpPr/>
          <p:nvPr/>
        </p:nvSpPr>
        <p:spPr>
          <a:xfrm>
            <a:off x="1824241"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Method</a:t>
            </a:r>
          </a:p>
        </p:txBody>
      </p:sp>
      <p:sp>
        <p:nvSpPr>
          <p:cNvPr id="30" name="Rectangle 29"/>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31" name="Rectangle 30"/>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32" name="Rectangle 31"/>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33" name="TextBox 32"/>
          <p:cNvSpPr txBox="1"/>
          <p:nvPr/>
        </p:nvSpPr>
        <p:spPr>
          <a:xfrm>
            <a:off x="159573" y="1439272"/>
            <a:ext cx="2001419" cy="523220"/>
          </a:xfrm>
          <a:prstGeom prst="rect">
            <a:avLst/>
          </a:prstGeom>
          <a:noFill/>
        </p:spPr>
        <p:txBody>
          <a:bodyPr wrap="none" rtlCol="0">
            <a:spAutoFit/>
          </a:bodyPr>
          <a:lstStyle/>
          <a:p>
            <a:r>
              <a:rPr lang="en-US" sz="2800" dirty="0">
                <a:solidFill>
                  <a:schemeClr val="accent5">
                    <a:lumMod val="50000"/>
                  </a:schemeClr>
                </a:solidFill>
              </a:rPr>
              <a:t>Two sources</a:t>
            </a:r>
          </a:p>
        </p:txBody>
      </p:sp>
    </p:spTree>
    <p:extLst>
      <p:ext uri="{BB962C8B-B14F-4D97-AF65-F5344CB8AC3E}">
        <p14:creationId xmlns:p14="http://schemas.microsoft.com/office/powerpoint/2010/main" val="164994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lid cu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13" y="1236813"/>
            <a:ext cx="7209180" cy="5406885"/>
          </a:xfrm>
          <a:prstGeom prst="rect">
            <a:avLst/>
          </a:prstGeom>
        </p:spPr>
      </p:pic>
      <p:sp>
        <p:nvSpPr>
          <p:cNvPr id="9" name="TextBox 8"/>
          <p:cNvSpPr txBox="1"/>
          <p:nvPr/>
        </p:nvSpPr>
        <p:spPr>
          <a:xfrm>
            <a:off x="372335" y="3046539"/>
            <a:ext cx="1321216" cy="830997"/>
          </a:xfrm>
          <a:prstGeom prst="rect">
            <a:avLst/>
          </a:prstGeom>
          <a:noFill/>
        </p:spPr>
        <p:txBody>
          <a:bodyPr wrap="square" rtlCol="0">
            <a:spAutoFit/>
          </a:bodyPr>
          <a:lstStyle/>
          <a:p>
            <a:pPr algn="ctr"/>
            <a:r>
              <a:rPr lang="en-US" sz="2400" dirty="0"/>
              <a:t>Channel 8</a:t>
            </a:r>
          </a:p>
        </p:txBody>
      </p:sp>
      <p:sp>
        <p:nvSpPr>
          <p:cNvPr id="10" name="TextBox 9"/>
          <p:cNvSpPr txBox="1"/>
          <p:nvPr/>
        </p:nvSpPr>
        <p:spPr>
          <a:xfrm>
            <a:off x="1008487" y="4552059"/>
            <a:ext cx="1234360" cy="830997"/>
          </a:xfrm>
          <a:prstGeom prst="rect">
            <a:avLst/>
          </a:prstGeom>
          <a:noFill/>
        </p:spPr>
        <p:txBody>
          <a:bodyPr wrap="square" rtlCol="0">
            <a:spAutoFit/>
          </a:bodyPr>
          <a:lstStyle/>
          <a:p>
            <a:pPr algn="ctr"/>
            <a:r>
              <a:rPr lang="en-US" sz="2400" dirty="0"/>
              <a:t>Channel 7</a:t>
            </a:r>
          </a:p>
        </p:txBody>
      </p:sp>
      <p:sp>
        <p:nvSpPr>
          <p:cNvPr id="11" name="TextBox 10"/>
          <p:cNvSpPr txBox="1"/>
          <p:nvPr/>
        </p:nvSpPr>
        <p:spPr>
          <a:xfrm>
            <a:off x="4356256" y="5239922"/>
            <a:ext cx="1268615" cy="830997"/>
          </a:xfrm>
          <a:prstGeom prst="rect">
            <a:avLst/>
          </a:prstGeom>
          <a:noFill/>
        </p:spPr>
        <p:txBody>
          <a:bodyPr wrap="square" rtlCol="0">
            <a:spAutoFit/>
          </a:bodyPr>
          <a:lstStyle/>
          <a:p>
            <a:pPr algn="ctr"/>
            <a:r>
              <a:rPr lang="en-US" sz="2400" dirty="0"/>
              <a:t>Channel 6</a:t>
            </a:r>
          </a:p>
        </p:txBody>
      </p:sp>
      <p:sp>
        <p:nvSpPr>
          <p:cNvPr id="12" name="TextBox 11"/>
          <p:cNvSpPr txBox="1"/>
          <p:nvPr/>
        </p:nvSpPr>
        <p:spPr>
          <a:xfrm>
            <a:off x="7387459" y="3289431"/>
            <a:ext cx="1335285" cy="830997"/>
          </a:xfrm>
          <a:prstGeom prst="rect">
            <a:avLst/>
          </a:prstGeom>
          <a:noFill/>
        </p:spPr>
        <p:txBody>
          <a:bodyPr wrap="square" rtlCol="0">
            <a:spAutoFit/>
          </a:bodyPr>
          <a:lstStyle/>
          <a:p>
            <a:pPr algn="ctr"/>
            <a:r>
              <a:rPr lang="en-US" sz="2400" dirty="0"/>
              <a:t>Channel 5</a:t>
            </a:r>
          </a:p>
        </p:txBody>
      </p:sp>
      <p:sp>
        <p:nvSpPr>
          <p:cNvPr id="2" name="Title 1"/>
          <p:cNvSpPr>
            <a:spLocks noGrp="1"/>
          </p:cNvSpPr>
          <p:nvPr>
            <p:ph type="title"/>
          </p:nvPr>
        </p:nvSpPr>
        <p:spPr>
          <a:xfrm>
            <a:off x="151657" y="584016"/>
            <a:ext cx="4648351" cy="1180153"/>
          </a:xfrm>
        </p:spPr>
        <p:txBody>
          <a:bodyPr>
            <a:normAutofit/>
          </a:bodyPr>
          <a:lstStyle/>
          <a:p>
            <a:r>
              <a:rPr lang="en-US" dirty="0"/>
              <a:t>Experimental Setup</a:t>
            </a:r>
          </a:p>
        </p:txBody>
      </p:sp>
      <p:sp>
        <p:nvSpPr>
          <p:cNvPr id="28" name="Rectangle 27"/>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Background</a:t>
            </a:r>
          </a:p>
        </p:txBody>
      </p:sp>
      <p:sp>
        <p:nvSpPr>
          <p:cNvPr id="29" name="Rectangle 28"/>
          <p:cNvSpPr/>
          <p:nvPr/>
        </p:nvSpPr>
        <p:spPr>
          <a:xfrm>
            <a:off x="1824241" y="-1"/>
            <a:ext cx="1836000" cy="720000"/>
          </a:xfrm>
          <a:prstGeom prst="rect">
            <a:avLst/>
          </a:prstGeom>
          <a:solidFill>
            <a:srgbClr val="31859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Method</a:t>
            </a:r>
          </a:p>
        </p:txBody>
      </p:sp>
      <p:sp>
        <p:nvSpPr>
          <p:cNvPr id="30" name="Rectangle 29"/>
          <p:cNvSpPr/>
          <p:nvPr/>
        </p:nvSpPr>
        <p:spPr>
          <a:xfrm>
            <a:off x="3660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31" name="Rectangle 30"/>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32" name="Rectangle 31"/>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33" name="TextBox 32"/>
          <p:cNvSpPr txBox="1"/>
          <p:nvPr/>
        </p:nvSpPr>
        <p:spPr>
          <a:xfrm>
            <a:off x="159573" y="1439272"/>
            <a:ext cx="3173841" cy="523220"/>
          </a:xfrm>
          <a:prstGeom prst="rect">
            <a:avLst/>
          </a:prstGeom>
          <a:noFill/>
        </p:spPr>
        <p:txBody>
          <a:bodyPr wrap="none" rtlCol="0">
            <a:spAutoFit/>
          </a:bodyPr>
          <a:lstStyle/>
          <a:p>
            <a:r>
              <a:rPr lang="en-US" sz="2800" dirty="0">
                <a:solidFill>
                  <a:schemeClr val="accent5">
                    <a:lumMod val="50000"/>
                  </a:schemeClr>
                </a:solidFill>
              </a:rPr>
              <a:t>Single detector cube</a:t>
            </a:r>
          </a:p>
        </p:txBody>
      </p:sp>
    </p:spTree>
    <p:extLst>
      <p:ext uri="{BB962C8B-B14F-4D97-AF65-F5344CB8AC3E}">
        <p14:creationId xmlns:p14="http://schemas.microsoft.com/office/powerpoint/2010/main" val="149674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759" y="717156"/>
            <a:ext cx="5057877" cy="903864"/>
          </a:xfrm>
        </p:spPr>
        <p:txBody>
          <a:bodyPr/>
          <a:lstStyle/>
          <a:p>
            <a:r>
              <a:rPr lang="en-US" dirty="0"/>
              <a:t>Preliminary Analysis</a:t>
            </a:r>
          </a:p>
        </p:txBody>
      </p:sp>
      <p:sp>
        <p:nvSpPr>
          <p:cNvPr id="13" name="Rectangle 12"/>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5">
                    <a:lumMod val="50000"/>
                  </a:schemeClr>
                </a:solidFill>
              </a:rPr>
              <a:t>Background</a:t>
            </a:r>
          </a:p>
        </p:txBody>
      </p:sp>
      <p:sp>
        <p:nvSpPr>
          <p:cNvPr id="14" name="Rectangle 13"/>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5" name="Rectangle 14"/>
          <p:cNvSpPr/>
          <p:nvPr/>
        </p:nvSpPr>
        <p:spPr>
          <a:xfrm>
            <a:off x="3660241"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16" name="Rectangle 15"/>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7" name="Rectangle 16"/>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18" name="TextBox 17"/>
          <p:cNvSpPr txBox="1"/>
          <p:nvPr/>
        </p:nvSpPr>
        <p:spPr>
          <a:xfrm>
            <a:off x="159573" y="1439272"/>
            <a:ext cx="3080215" cy="523220"/>
          </a:xfrm>
          <a:prstGeom prst="rect">
            <a:avLst/>
          </a:prstGeom>
          <a:noFill/>
        </p:spPr>
        <p:txBody>
          <a:bodyPr wrap="none" rtlCol="0">
            <a:spAutoFit/>
          </a:bodyPr>
          <a:lstStyle/>
          <a:p>
            <a:r>
              <a:rPr lang="en-US" sz="2800" dirty="0">
                <a:solidFill>
                  <a:schemeClr val="accent5">
                    <a:lumMod val="50000"/>
                  </a:schemeClr>
                </a:solidFill>
              </a:rPr>
              <a:t>Average waveforms</a:t>
            </a:r>
          </a:p>
        </p:txBody>
      </p:sp>
      <p:pic>
        <p:nvPicPr>
          <p:cNvPr id="3" name="Picture 2"/>
          <p:cNvPicPr>
            <a:picLocks noChangeAspect="1"/>
          </p:cNvPicPr>
          <p:nvPr/>
        </p:nvPicPr>
        <p:blipFill rotWithShape="1">
          <a:blip r:embed="rId3"/>
          <a:srcRect t="7272" r="37126"/>
          <a:stretch/>
        </p:blipFill>
        <p:spPr>
          <a:xfrm>
            <a:off x="159573" y="2222196"/>
            <a:ext cx="4886545" cy="4366315"/>
          </a:xfrm>
          <a:prstGeom prst="rect">
            <a:avLst/>
          </a:prstGeom>
        </p:spPr>
      </p:pic>
      <p:sp>
        <p:nvSpPr>
          <p:cNvPr id="20" name="Rectangle 19"/>
          <p:cNvSpPr/>
          <p:nvPr/>
        </p:nvSpPr>
        <p:spPr>
          <a:xfrm>
            <a:off x="5826761" y="2913133"/>
            <a:ext cx="2502520" cy="2502306"/>
          </a:xfrm>
          <a:prstGeom prst="rect">
            <a:avLst/>
          </a:prstGeom>
          <a:solidFill>
            <a:schemeClr val="accent5">
              <a:lumMod val="20000"/>
              <a:lumOff val="80000"/>
            </a:schemeClr>
          </a:solidFill>
          <a:ln>
            <a:solidFill>
              <a:srgbClr val="3185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6828002" y="4761851"/>
            <a:ext cx="504239" cy="485522"/>
          </a:xfrm>
          <a:prstGeom prst="ellips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8487314" y="2502306"/>
            <a:ext cx="0" cy="3361307"/>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5402861" y="2751083"/>
            <a:ext cx="3348000" cy="0"/>
          </a:xfrm>
          <a:prstGeom prst="line">
            <a:avLst/>
          </a:prstGeom>
          <a:ln w="5715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939571" y="5882287"/>
            <a:ext cx="317966" cy="461665"/>
          </a:xfrm>
          <a:prstGeom prst="rect">
            <a:avLst/>
          </a:prstGeom>
          <a:noFill/>
        </p:spPr>
        <p:txBody>
          <a:bodyPr wrap="none" rtlCol="0">
            <a:spAutoFit/>
          </a:bodyPr>
          <a:lstStyle/>
          <a:p>
            <a:r>
              <a:rPr lang="en-US" sz="2400" dirty="0"/>
              <a:t>x</a:t>
            </a:r>
          </a:p>
        </p:txBody>
      </p:sp>
      <p:sp>
        <p:nvSpPr>
          <p:cNvPr id="31" name="TextBox 30"/>
          <p:cNvSpPr txBox="1"/>
          <p:nvPr/>
        </p:nvSpPr>
        <p:spPr>
          <a:xfrm>
            <a:off x="5046118" y="3961882"/>
            <a:ext cx="325730" cy="461665"/>
          </a:xfrm>
          <a:prstGeom prst="rect">
            <a:avLst/>
          </a:prstGeom>
          <a:noFill/>
        </p:spPr>
        <p:txBody>
          <a:bodyPr wrap="none" rtlCol="0">
            <a:spAutoFit/>
          </a:bodyPr>
          <a:lstStyle/>
          <a:p>
            <a:r>
              <a:rPr lang="en-US" sz="2400" dirty="0"/>
              <a:t>y</a:t>
            </a:r>
          </a:p>
        </p:txBody>
      </p:sp>
      <p:sp>
        <p:nvSpPr>
          <p:cNvPr id="32" name="Rectangle 31"/>
          <p:cNvSpPr/>
          <p:nvPr/>
        </p:nvSpPr>
        <p:spPr>
          <a:xfrm>
            <a:off x="6855315" y="5586512"/>
            <a:ext cx="476926" cy="369332"/>
          </a:xfrm>
          <a:prstGeom prst="rect">
            <a:avLst/>
          </a:prstGeom>
        </p:spPr>
        <p:txBody>
          <a:bodyPr wrap="none">
            <a:spAutoFit/>
          </a:bodyPr>
          <a:lstStyle/>
          <a:p>
            <a:r>
              <a:rPr lang="en-US" dirty="0"/>
              <a:t>2.5</a:t>
            </a:r>
          </a:p>
        </p:txBody>
      </p:sp>
      <p:sp>
        <p:nvSpPr>
          <p:cNvPr id="33" name="Rectangle 32"/>
          <p:cNvSpPr/>
          <p:nvPr/>
        </p:nvSpPr>
        <p:spPr>
          <a:xfrm>
            <a:off x="5133385" y="4793359"/>
            <a:ext cx="476926" cy="369332"/>
          </a:xfrm>
          <a:prstGeom prst="rect">
            <a:avLst/>
          </a:prstGeom>
        </p:spPr>
        <p:txBody>
          <a:bodyPr wrap="none">
            <a:spAutoFit/>
          </a:bodyPr>
          <a:lstStyle/>
          <a:p>
            <a:r>
              <a:rPr lang="en-US" dirty="0"/>
              <a:t>0.5</a:t>
            </a:r>
          </a:p>
        </p:txBody>
      </p:sp>
      <p:cxnSp>
        <p:nvCxnSpPr>
          <p:cNvPr id="23" name="Straight Connector 22"/>
          <p:cNvCxnSpPr/>
          <p:nvPr/>
        </p:nvCxnSpPr>
        <p:spPr>
          <a:xfrm>
            <a:off x="5664325" y="2502306"/>
            <a:ext cx="0" cy="3361307"/>
          </a:xfrm>
          <a:prstGeom prst="line">
            <a:avLst/>
          </a:prstGeom>
          <a:ln w="57150"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5421537" y="5586512"/>
            <a:ext cx="3348000" cy="0"/>
          </a:xfrm>
          <a:prstGeom prst="line">
            <a:avLst/>
          </a:prstGeom>
          <a:ln w="57150" cmpd="sng">
            <a:solidFill>
              <a:srgbClr val="BA0704"/>
            </a:solidFill>
          </a:ln>
          <a:effectLst/>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a:off x="4327035" y="2404148"/>
            <a:ext cx="0" cy="4060688"/>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202414" y="2055520"/>
            <a:ext cx="2790197" cy="1857892"/>
            <a:chOff x="202414" y="2055520"/>
            <a:chExt cx="2790197" cy="1857892"/>
          </a:xfrm>
        </p:grpSpPr>
        <p:pic>
          <p:nvPicPr>
            <p:cNvPr id="29" name="Picture 28" descr="Eg.png"/>
            <p:cNvPicPr>
              <a:picLocks noChangeAspect="1"/>
            </p:cNvPicPr>
            <p:nvPr/>
          </p:nvPicPr>
          <p:blipFill rotWithShape="1">
            <a:blip r:embed="rId4">
              <a:extLst>
                <a:ext uri="{28A0092B-C50C-407E-A947-70E740481C1C}">
                  <a14:useLocalDpi xmlns:a14="http://schemas.microsoft.com/office/drawing/2010/main" val="0"/>
                </a:ext>
              </a:extLst>
            </a:blip>
            <a:srcRect l="12401" t="46785" r="32488" b="45868"/>
            <a:stretch/>
          </p:blipFill>
          <p:spPr>
            <a:xfrm>
              <a:off x="202414" y="3470767"/>
              <a:ext cx="2790197" cy="442645"/>
            </a:xfrm>
            <a:prstGeom prst="rect">
              <a:avLst/>
            </a:prstGeom>
          </p:spPr>
        </p:pic>
        <p:cxnSp>
          <p:nvCxnSpPr>
            <p:cNvPr id="34" name="Straight Arrow Connector 33"/>
            <p:cNvCxnSpPr/>
            <p:nvPr/>
          </p:nvCxnSpPr>
          <p:spPr>
            <a:xfrm flipH="1">
              <a:off x="1503810" y="2055520"/>
              <a:ext cx="1191560" cy="12533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35" name="Picture 34"/>
          <p:cNvPicPr>
            <a:picLocks noChangeAspect="1"/>
          </p:cNvPicPr>
          <p:nvPr/>
        </p:nvPicPr>
        <p:blipFill rotWithShape="1">
          <a:blip r:embed="rId3"/>
          <a:srcRect t="7272" r="37126"/>
          <a:stretch/>
        </p:blipFill>
        <p:spPr>
          <a:xfrm>
            <a:off x="311973" y="2374596"/>
            <a:ext cx="4886545" cy="4366315"/>
          </a:xfrm>
          <a:prstGeom prst="rect">
            <a:avLst/>
          </a:prstGeom>
        </p:spPr>
      </p:pic>
    </p:spTree>
    <p:extLst>
      <p:ext uri="{BB962C8B-B14F-4D97-AF65-F5344CB8AC3E}">
        <p14:creationId xmlns:p14="http://schemas.microsoft.com/office/powerpoint/2010/main" val="214737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0"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Solid cube.jpg"/>
          <p:cNvPicPr>
            <a:picLocks noChangeAspect="1"/>
          </p:cNvPicPr>
          <p:nvPr/>
        </p:nvPicPr>
        <p:blipFill rotWithShape="1">
          <a:blip r:embed="rId3">
            <a:extLst>
              <a:ext uri="{28A0092B-C50C-407E-A947-70E740481C1C}">
                <a14:useLocalDpi xmlns:a14="http://schemas.microsoft.com/office/drawing/2010/main" val="0"/>
              </a:ext>
            </a:extLst>
          </a:blip>
          <a:srcRect r="7373"/>
          <a:stretch/>
        </p:blipFill>
        <p:spPr>
          <a:xfrm>
            <a:off x="6785345" y="743952"/>
            <a:ext cx="2328311" cy="1885221"/>
          </a:xfrm>
          <a:prstGeom prst="rect">
            <a:avLst/>
          </a:prstGeom>
        </p:spPr>
      </p:pic>
      <p:pic>
        <p:nvPicPr>
          <p:cNvPr id="19" name="Picture 18"/>
          <p:cNvPicPr>
            <a:picLocks noChangeAspect="1"/>
          </p:cNvPicPr>
          <p:nvPr/>
        </p:nvPicPr>
        <p:blipFill rotWithShape="1">
          <a:blip r:embed="rId4"/>
          <a:srcRect l="3058" t="6269" r="1939" b="3073"/>
          <a:stretch/>
        </p:blipFill>
        <p:spPr>
          <a:xfrm>
            <a:off x="49724" y="2158340"/>
            <a:ext cx="6965968" cy="4545599"/>
          </a:xfrm>
          <a:prstGeom prst="rect">
            <a:avLst/>
          </a:prstGeom>
        </p:spPr>
      </p:pic>
      <p:sp>
        <p:nvSpPr>
          <p:cNvPr id="2" name="Title 1"/>
          <p:cNvSpPr>
            <a:spLocks noGrp="1"/>
          </p:cNvSpPr>
          <p:nvPr>
            <p:ph type="title"/>
          </p:nvPr>
        </p:nvSpPr>
        <p:spPr>
          <a:xfrm>
            <a:off x="-11759" y="717156"/>
            <a:ext cx="5057877" cy="903864"/>
          </a:xfrm>
        </p:spPr>
        <p:txBody>
          <a:bodyPr/>
          <a:lstStyle/>
          <a:p>
            <a:r>
              <a:rPr lang="en-US" dirty="0"/>
              <a:t>Preliminary Analysis</a:t>
            </a:r>
          </a:p>
        </p:txBody>
      </p:sp>
      <p:sp>
        <p:nvSpPr>
          <p:cNvPr id="13" name="Rectangle 12"/>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5">
                    <a:lumMod val="50000"/>
                  </a:schemeClr>
                </a:solidFill>
              </a:rPr>
              <a:t>Background</a:t>
            </a:r>
          </a:p>
        </p:txBody>
      </p:sp>
      <p:sp>
        <p:nvSpPr>
          <p:cNvPr id="14" name="Rectangle 13"/>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5" name="Rectangle 14"/>
          <p:cNvSpPr/>
          <p:nvPr/>
        </p:nvSpPr>
        <p:spPr>
          <a:xfrm>
            <a:off x="3660241"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16" name="Rectangle 15"/>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7" name="Rectangle 16"/>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18" name="TextBox 17"/>
          <p:cNvSpPr txBox="1"/>
          <p:nvPr/>
        </p:nvSpPr>
        <p:spPr>
          <a:xfrm>
            <a:off x="159573" y="1439272"/>
            <a:ext cx="3896544" cy="523220"/>
          </a:xfrm>
          <a:prstGeom prst="rect">
            <a:avLst/>
          </a:prstGeom>
          <a:noFill/>
        </p:spPr>
        <p:txBody>
          <a:bodyPr wrap="none" rtlCol="0">
            <a:spAutoFit/>
          </a:bodyPr>
          <a:lstStyle/>
          <a:p>
            <a:r>
              <a:rPr lang="en-US" sz="2800" dirty="0">
                <a:solidFill>
                  <a:schemeClr val="accent5">
                    <a:lumMod val="50000"/>
                  </a:schemeClr>
                </a:solidFill>
              </a:rPr>
              <a:t>Raw data t-SNE </a:t>
            </a:r>
            <a:r>
              <a:rPr lang="mr-IN" sz="2800" dirty="0">
                <a:solidFill>
                  <a:schemeClr val="accent5">
                    <a:lumMod val="50000"/>
                  </a:schemeClr>
                </a:solidFill>
              </a:rPr>
              <a:t>–</a:t>
            </a:r>
            <a:r>
              <a:rPr lang="en-US" sz="2800" dirty="0">
                <a:solidFill>
                  <a:schemeClr val="accent5">
                    <a:lumMod val="50000"/>
                  </a:schemeClr>
                </a:solidFill>
              </a:rPr>
              <a:t> Am Top</a:t>
            </a:r>
          </a:p>
        </p:txBody>
      </p:sp>
      <p:sp>
        <p:nvSpPr>
          <p:cNvPr id="5" name="Freeform 4"/>
          <p:cNvSpPr/>
          <p:nvPr/>
        </p:nvSpPr>
        <p:spPr>
          <a:xfrm>
            <a:off x="7138954" y="869348"/>
            <a:ext cx="1779391" cy="380340"/>
          </a:xfrm>
          <a:custGeom>
            <a:avLst/>
            <a:gdLst>
              <a:gd name="connsiteX0" fmla="*/ 0 w 1779391"/>
              <a:gd name="connsiteY0" fmla="*/ 380340 h 380340"/>
              <a:gd name="connsiteX1" fmla="*/ 577283 w 1779391"/>
              <a:gd name="connsiteY1" fmla="*/ 0 h 380340"/>
              <a:gd name="connsiteX2" fmla="*/ 1779391 w 1779391"/>
              <a:gd name="connsiteY2" fmla="*/ 6792 h 380340"/>
              <a:gd name="connsiteX3" fmla="*/ 1236065 w 1779391"/>
              <a:gd name="connsiteY3" fmla="*/ 380340 h 380340"/>
              <a:gd name="connsiteX4" fmla="*/ 0 w 1779391"/>
              <a:gd name="connsiteY4" fmla="*/ 380340 h 380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391" h="380340">
                <a:moveTo>
                  <a:pt x="0" y="380340"/>
                </a:moveTo>
                <a:lnTo>
                  <a:pt x="577283" y="0"/>
                </a:lnTo>
                <a:lnTo>
                  <a:pt x="1779391" y="6792"/>
                </a:lnTo>
                <a:lnTo>
                  <a:pt x="1236065" y="380340"/>
                </a:lnTo>
                <a:lnTo>
                  <a:pt x="0" y="380340"/>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74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759" y="717156"/>
            <a:ext cx="5057877" cy="903864"/>
          </a:xfrm>
        </p:spPr>
        <p:txBody>
          <a:bodyPr/>
          <a:lstStyle/>
          <a:p>
            <a:r>
              <a:rPr lang="en-US" dirty="0"/>
              <a:t>Preliminary Analysis</a:t>
            </a:r>
          </a:p>
        </p:txBody>
      </p:sp>
      <p:sp>
        <p:nvSpPr>
          <p:cNvPr id="13" name="Rectangle 12"/>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5">
                    <a:lumMod val="50000"/>
                  </a:schemeClr>
                </a:solidFill>
              </a:rPr>
              <a:t>Background</a:t>
            </a:r>
          </a:p>
        </p:txBody>
      </p:sp>
      <p:sp>
        <p:nvSpPr>
          <p:cNvPr id="14" name="Rectangle 13"/>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5" name="Rectangle 14"/>
          <p:cNvSpPr/>
          <p:nvPr/>
        </p:nvSpPr>
        <p:spPr>
          <a:xfrm>
            <a:off x="3660241"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16" name="Rectangle 15"/>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7" name="Rectangle 16"/>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18" name="TextBox 17"/>
          <p:cNvSpPr txBox="1"/>
          <p:nvPr/>
        </p:nvSpPr>
        <p:spPr>
          <a:xfrm>
            <a:off x="159573" y="1439272"/>
            <a:ext cx="3958260" cy="523220"/>
          </a:xfrm>
          <a:prstGeom prst="rect">
            <a:avLst/>
          </a:prstGeom>
          <a:noFill/>
        </p:spPr>
        <p:txBody>
          <a:bodyPr wrap="none" rtlCol="0">
            <a:spAutoFit/>
          </a:bodyPr>
          <a:lstStyle/>
          <a:p>
            <a:r>
              <a:rPr lang="en-US" sz="2800" dirty="0">
                <a:solidFill>
                  <a:schemeClr val="accent5">
                    <a:lumMod val="50000"/>
                  </a:schemeClr>
                </a:solidFill>
              </a:rPr>
              <a:t>Raw data t-SNE </a:t>
            </a:r>
            <a:r>
              <a:rPr lang="mr-IN" sz="2800" dirty="0">
                <a:solidFill>
                  <a:schemeClr val="accent5">
                    <a:lumMod val="50000"/>
                  </a:schemeClr>
                </a:solidFill>
              </a:rPr>
              <a:t>–</a:t>
            </a:r>
            <a:r>
              <a:rPr lang="en-US" sz="2800" dirty="0">
                <a:solidFill>
                  <a:schemeClr val="accent5">
                    <a:lumMod val="50000"/>
                  </a:schemeClr>
                </a:solidFill>
              </a:rPr>
              <a:t> Am Side </a:t>
            </a:r>
          </a:p>
        </p:txBody>
      </p:sp>
      <p:pic>
        <p:nvPicPr>
          <p:cNvPr id="9" name="Picture 8" descr="Solid cube.jpg"/>
          <p:cNvPicPr>
            <a:picLocks noChangeAspect="1"/>
          </p:cNvPicPr>
          <p:nvPr/>
        </p:nvPicPr>
        <p:blipFill rotWithShape="1">
          <a:blip r:embed="rId3">
            <a:extLst>
              <a:ext uri="{28A0092B-C50C-407E-A947-70E740481C1C}">
                <a14:useLocalDpi xmlns:a14="http://schemas.microsoft.com/office/drawing/2010/main" val="0"/>
              </a:ext>
            </a:extLst>
          </a:blip>
          <a:srcRect r="6110"/>
          <a:stretch/>
        </p:blipFill>
        <p:spPr>
          <a:xfrm>
            <a:off x="6795715" y="743952"/>
            <a:ext cx="2360046" cy="1885221"/>
          </a:xfrm>
          <a:prstGeom prst="rect">
            <a:avLst/>
          </a:prstGeom>
        </p:spPr>
      </p:pic>
      <p:sp>
        <p:nvSpPr>
          <p:cNvPr id="3" name="Freeform 2"/>
          <p:cNvSpPr/>
          <p:nvPr/>
        </p:nvSpPr>
        <p:spPr>
          <a:xfrm>
            <a:off x="8392859" y="882931"/>
            <a:ext cx="550118" cy="1609652"/>
          </a:xfrm>
          <a:custGeom>
            <a:avLst/>
            <a:gdLst>
              <a:gd name="connsiteX0" fmla="*/ 6792 w 550118"/>
              <a:gd name="connsiteY0" fmla="*/ 1609652 h 1609652"/>
              <a:gd name="connsiteX1" fmla="*/ 550118 w 550118"/>
              <a:gd name="connsiteY1" fmla="*/ 1222521 h 1609652"/>
              <a:gd name="connsiteX2" fmla="*/ 543326 w 550118"/>
              <a:gd name="connsiteY2" fmla="*/ 0 h 1609652"/>
              <a:gd name="connsiteX3" fmla="*/ 0 w 550118"/>
              <a:gd name="connsiteY3" fmla="*/ 366757 h 1609652"/>
              <a:gd name="connsiteX4" fmla="*/ 6792 w 550118"/>
              <a:gd name="connsiteY4" fmla="*/ 1609652 h 1609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118" h="1609652">
                <a:moveTo>
                  <a:pt x="6792" y="1609652"/>
                </a:moveTo>
                <a:lnTo>
                  <a:pt x="550118" y="1222521"/>
                </a:lnTo>
                <a:lnTo>
                  <a:pt x="543326" y="0"/>
                </a:lnTo>
                <a:lnTo>
                  <a:pt x="0" y="366757"/>
                </a:lnTo>
                <a:lnTo>
                  <a:pt x="6792" y="1609652"/>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4"/>
          <a:srcRect l="4376" t="7196" r="1635" b="4172"/>
          <a:stretch/>
        </p:blipFill>
        <p:spPr>
          <a:xfrm>
            <a:off x="159573" y="2179507"/>
            <a:ext cx="6858480" cy="4443295"/>
          </a:xfrm>
          <a:prstGeom prst="rect">
            <a:avLst/>
          </a:prstGeom>
        </p:spPr>
      </p:pic>
    </p:spTree>
    <p:extLst>
      <p:ext uri="{BB962C8B-B14F-4D97-AF65-F5344CB8AC3E}">
        <p14:creationId xmlns:p14="http://schemas.microsoft.com/office/powerpoint/2010/main" val="372596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Solid cube.jpg"/>
          <p:cNvPicPr>
            <a:picLocks noChangeAspect="1"/>
          </p:cNvPicPr>
          <p:nvPr/>
        </p:nvPicPr>
        <p:blipFill rotWithShape="1">
          <a:blip r:embed="rId3">
            <a:extLst>
              <a:ext uri="{28A0092B-C50C-407E-A947-70E740481C1C}">
                <a14:useLocalDpi xmlns:a14="http://schemas.microsoft.com/office/drawing/2010/main" val="0"/>
              </a:ext>
            </a:extLst>
          </a:blip>
          <a:srcRect r="5428"/>
          <a:stretch/>
        </p:blipFill>
        <p:spPr>
          <a:xfrm>
            <a:off x="6778545" y="743952"/>
            <a:ext cx="2377174" cy="1885221"/>
          </a:xfrm>
          <a:prstGeom prst="rect">
            <a:avLst/>
          </a:prstGeom>
        </p:spPr>
      </p:pic>
      <p:pic>
        <p:nvPicPr>
          <p:cNvPr id="4" name="Picture 3"/>
          <p:cNvPicPr>
            <a:picLocks noChangeAspect="1"/>
          </p:cNvPicPr>
          <p:nvPr/>
        </p:nvPicPr>
        <p:blipFill rotWithShape="1">
          <a:blip r:embed="rId4"/>
          <a:srcRect l="2321" t="4672" r="2097" b="3059"/>
          <a:stretch/>
        </p:blipFill>
        <p:spPr>
          <a:xfrm>
            <a:off x="159573" y="1962492"/>
            <a:ext cx="6688710" cy="4797470"/>
          </a:xfrm>
          <a:prstGeom prst="rect">
            <a:avLst/>
          </a:prstGeom>
        </p:spPr>
      </p:pic>
      <p:sp>
        <p:nvSpPr>
          <p:cNvPr id="2" name="Title 1"/>
          <p:cNvSpPr>
            <a:spLocks noGrp="1"/>
          </p:cNvSpPr>
          <p:nvPr>
            <p:ph type="title"/>
          </p:nvPr>
        </p:nvSpPr>
        <p:spPr>
          <a:xfrm>
            <a:off x="-11759" y="717156"/>
            <a:ext cx="5057877" cy="903864"/>
          </a:xfrm>
        </p:spPr>
        <p:txBody>
          <a:bodyPr/>
          <a:lstStyle/>
          <a:p>
            <a:r>
              <a:rPr lang="en-US" dirty="0"/>
              <a:t>Preliminary Analysis</a:t>
            </a:r>
          </a:p>
        </p:txBody>
      </p:sp>
      <p:sp>
        <p:nvSpPr>
          <p:cNvPr id="13" name="Rectangle 12"/>
          <p:cNvSpPr/>
          <p:nvPr/>
        </p:nvSpPr>
        <p:spPr>
          <a:xfrm>
            <a:off x="-11759"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5">
                    <a:lumMod val="50000"/>
                  </a:schemeClr>
                </a:solidFill>
              </a:rPr>
              <a:t>Background</a:t>
            </a:r>
          </a:p>
        </p:txBody>
      </p:sp>
      <p:sp>
        <p:nvSpPr>
          <p:cNvPr id="14" name="Rectangle 13"/>
          <p:cNvSpPr/>
          <p:nvPr/>
        </p:nvSpPr>
        <p:spPr>
          <a:xfrm>
            <a:off x="1824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215968"/>
                </a:solidFill>
              </a:rPr>
              <a:t>Method</a:t>
            </a:r>
          </a:p>
        </p:txBody>
      </p:sp>
      <p:sp>
        <p:nvSpPr>
          <p:cNvPr id="15" name="Rectangle 14"/>
          <p:cNvSpPr/>
          <p:nvPr/>
        </p:nvSpPr>
        <p:spPr>
          <a:xfrm>
            <a:off x="3660241" y="-1"/>
            <a:ext cx="1836000" cy="7200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 Analysis</a:t>
            </a:r>
          </a:p>
        </p:txBody>
      </p:sp>
      <p:sp>
        <p:nvSpPr>
          <p:cNvPr id="16" name="Rectangle 15"/>
          <p:cNvSpPr/>
          <p:nvPr/>
        </p:nvSpPr>
        <p:spPr>
          <a:xfrm>
            <a:off x="5496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Results</a:t>
            </a:r>
          </a:p>
        </p:txBody>
      </p:sp>
      <p:sp>
        <p:nvSpPr>
          <p:cNvPr id="17" name="Rectangle 16"/>
          <p:cNvSpPr/>
          <p:nvPr/>
        </p:nvSpPr>
        <p:spPr>
          <a:xfrm>
            <a:off x="7332241" y="-1"/>
            <a:ext cx="1836000" cy="720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Conclusions</a:t>
            </a:r>
          </a:p>
        </p:txBody>
      </p:sp>
      <p:sp>
        <p:nvSpPr>
          <p:cNvPr id="18" name="TextBox 17"/>
          <p:cNvSpPr txBox="1"/>
          <p:nvPr/>
        </p:nvSpPr>
        <p:spPr>
          <a:xfrm>
            <a:off x="159573" y="1439272"/>
            <a:ext cx="3682748" cy="523220"/>
          </a:xfrm>
          <a:prstGeom prst="rect">
            <a:avLst/>
          </a:prstGeom>
          <a:noFill/>
        </p:spPr>
        <p:txBody>
          <a:bodyPr wrap="none" rtlCol="0">
            <a:spAutoFit/>
          </a:bodyPr>
          <a:lstStyle/>
          <a:p>
            <a:r>
              <a:rPr lang="en-US" sz="2800" dirty="0">
                <a:solidFill>
                  <a:schemeClr val="accent5">
                    <a:lumMod val="50000"/>
                  </a:schemeClr>
                </a:solidFill>
              </a:rPr>
              <a:t>Raw data t-SNE </a:t>
            </a:r>
            <a:r>
              <a:rPr lang="mr-IN" sz="2800" dirty="0">
                <a:solidFill>
                  <a:schemeClr val="accent5">
                    <a:lumMod val="50000"/>
                  </a:schemeClr>
                </a:solidFill>
              </a:rPr>
              <a:t>–</a:t>
            </a:r>
            <a:r>
              <a:rPr lang="en-US" sz="2800" dirty="0">
                <a:solidFill>
                  <a:schemeClr val="accent5">
                    <a:lumMod val="50000"/>
                  </a:schemeClr>
                </a:solidFill>
              </a:rPr>
              <a:t> </a:t>
            </a:r>
            <a:r>
              <a:rPr lang="en-US" sz="2800" dirty="0" err="1">
                <a:solidFill>
                  <a:schemeClr val="accent5">
                    <a:lumMod val="50000"/>
                  </a:schemeClr>
                </a:solidFill>
              </a:rPr>
              <a:t>Sr</a:t>
            </a:r>
            <a:r>
              <a:rPr lang="en-US" sz="2800" dirty="0">
                <a:solidFill>
                  <a:schemeClr val="accent5">
                    <a:lumMod val="50000"/>
                  </a:schemeClr>
                </a:solidFill>
              </a:rPr>
              <a:t> Top</a:t>
            </a:r>
          </a:p>
        </p:txBody>
      </p:sp>
      <p:sp>
        <p:nvSpPr>
          <p:cNvPr id="5" name="Freeform 4"/>
          <p:cNvSpPr/>
          <p:nvPr/>
        </p:nvSpPr>
        <p:spPr>
          <a:xfrm>
            <a:off x="7129165" y="869348"/>
            <a:ext cx="1779391" cy="380340"/>
          </a:xfrm>
          <a:custGeom>
            <a:avLst/>
            <a:gdLst>
              <a:gd name="connsiteX0" fmla="*/ 0 w 1779391"/>
              <a:gd name="connsiteY0" fmla="*/ 380340 h 380340"/>
              <a:gd name="connsiteX1" fmla="*/ 577283 w 1779391"/>
              <a:gd name="connsiteY1" fmla="*/ 0 h 380340"/>
              <a:gd name="connsiteX2" fmla="*/ 1779391 w 1779391"/>
              <a:gd name="connsiteY2" fmla="*/ 6792 h 380340"/>
              <a:gd name="connsiteX3" fmla="*/ 1236065 w 1779391"/>
              <a:gd name="connsiteY3" fmla="*/ 380340 h 380340"/>
              <a:gd name="connsiteX4" fmla="*/ 0 w 1779391"/>
              <a:gd name="connsiteY4" fmla="*/ 380340 h 380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391" h="380340">
                <a:moveTo>
                  <a:pt x="0" y="380340"/>
                </a:moveTo>
                <a:lnTo>
                  <a:pt x="577283" y="0"/>
                </a:lnTo>
                <a:lnTo>
                  <a:pt x="1779391" y="6792"/>
                </a:lnTo>
                <a:lnTo>
                  <a:pt x="1236065" y="380340"/>
                </a:lnTo>
                <a:lnTo>
                  <a:pt x="0" y="380340"/>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83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22096</TotalTime>
  <Words>2731</Words>
  <Application>Microsoft Macintosh PowerPoint</Application>
  <PresentationFormat>On-screen Show (4:3)</PresentationFormat>
  <Paragraphs>295</Paragraphs>
  <Slides>20</Slides>
  <Notes>19</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Mangal</vt:lpstr>
      <vt:lpstr>Times New Roman</vt:lpstr>
      <vt:lpstr>Verdana</vt:lpstr>
      <vt:lpstr>Office Theme</vt:lpstr>
      <vt:lpstr>Improving the spatial resolution of the SoLid antineutrino detector using deep learning</vt:lpstr>
      <vt:lpstr>PowerPoint Presentation</vt:lpstr>
      <vt:lpstr>Experimental Setup</vt:lpstr>
      <vt:lpstr>Data</vt:lpstr>
      <vt:lpstr>Experimental Setup</vt:lpstr>
      <vt:lpstr>Preliminary Analysis</vt:lpstr>
      <vt:lpstr>Preliminary Analysis</vt:lpstr>
      <vt:lpstr>Preliminary Analysis</vt:lpstr>
      <vt:lpstr>Preliminary Analysis</vt:lpstr>
      <vt:lpstr>Data Processing</vt:lpstr>
      <vt:lpstr>Data Processing</vt:lpstr>
      <vt:lpstr>Convolutional Neural Network</vt:lpstr>
      <vt:lpstr>Decision Forest</vt:lpstr>
      <vt:lpstr>Convolutional Neural Network</vt:lpstr>
      <vt:lpstr>Decision Forest</vt:lpstr>
      <vt:lpstr>PowerPoint Presentation</vt:lpstr>
      <vt:lpstr>Decision Forest</vt:lpstr>
      <vt:lpstr>Analysis</vt:lpstr>
      <vt:lpstr>Conclusions</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Mocherla</dc:creator>
  <cp:lastModifiedBy>Mocherla, Priyanka</cp:lastModifiedBy>
  <cp:revision>139</cp:revision>
  <dcterms:created xsi:type="dcterms:W3CDTF">2018-03-04T19:48:20Z</dcterms:created>
  <dcterms:modified xsi:type="dcterms:W3CDTF">2018-04-27T22:40:42Z</dcterms:modified>
</cp:coreProperties>
</file>