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6" r:id="rId2"/>
    <p:sldId id="277" r:id="rId3"/>
    <p:sldId id="278" r:id="rId4"/>
    <p:sldId id="262" r:id="rId5"/>
    <p:sldId id="286" r:id="rId6"/>
    <p:sldId id="287" r:id="rId7"/>
    <p:sldId id="263" r:id="rId8"/>
    <p:sldId id="282" r:id="rId9"/>
    <p:sldId id="285" r:id="rId10"/>
    <p:sldId id="273" r:id="rId11"/>
    <p:sldId id="274" r:id="rId12"/>
    <p:sldId id="275" r:id="rId13"/>
    <p:sldId id="265" r:id="rId14"/>
    <p:sldId id="281" r:id="rId15"/>
    <p:sldId id="257" r:id="rId16"/>
    <p:sldId id="258" r:id="rId17"/>
    <p:sldId id="259" r:id="rId18"/>
    <p:sldId id="260" r:id="rId19"/>
    <p:sldId id="293" r:id="rId20"/>
    <p:sldId id="267" r:id="rId21"/>
    <p:sldId id="283" r:id="rId22"/>
    <p:sldId id="284" r:id="rId23"/>
    <p:sldId id="288" r:id="rId24"/>
    <p:sldId id="289" r:id="rId25"/>
    <p:sldId id="290" r:id="rId26"/>
    <p:sldId id="291" r:id="rId27"/>
    <p:sldId id="292" r:id="rId28"/>
    <p:sldId id="268" r:id="rId29"/>
    <p:sldId id="269" r:id="rId30"/>
    <p:sldId id="270" r:id="rId31"/>
    <p:sldId id="271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1" autoAdjust="0"/>
  </p:normalViewPr>
  <p:slideViewPr>
    <p:cSldViewPr>
      <p:cViewPr varScale="1">
        <p:scale>
          <a:sx n="64" d="100"/>
          <a:sy n="64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798F-F63F-454F-BA08-9D838BC640F2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22A86-BF0C-4182-87DA-2CFE0F19A2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1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Place orders: Allow customer to place food orders to the restaurant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Manage bill: Distribute the ordered items into different bills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Call for service: Allow customer to request a waiter come to the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Manage profile: Allow customer to change</a:t>
            </a:r>
            <a:r>
              <a:rPr lang="en-US" baseline="0" dirty="0" smtClean="0"/>
              <a:t> their personal information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Review past meals: Allow customer to leave reviews and ratings on their past meals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1362B-A0A8-D744-B38E-ABE2B440C1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6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Manage menus: Allow the restaurant to manage multiple</a:t>
            </a:r>
            <a:r>
              <a:rPr lang="en-US" baseline="0" dirty="0" smtClean="0"/>
              <a:t> menus according to current needs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 items: Allow the restaurant to manage the items listed in menus.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 bills: Allow the restaurant to distribute the ordered items into different bills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Obtain statistical reports: Allow the restaurant to obtain statistical reports on ordered items and waiter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1362B-A0A8-D744-B38E-ABE2B440C1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2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MTBF:</a:t>
            </a:r>
            <a:r>
              <a:rPr lang="en-US" baseline="0" dirty="0" smtClean="0"/>
              <a:t> </a:t>
            </a:r>
            <a:r>
              <a:rPr lang="en-US" dirty="0" smtClean="0"/>
              <a:t>Should be no less than 10 months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Response time: Should not exceed 10 seconds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Simultaneous orders:</a:t>
            </a:r>
            <a:r>
              <a:rPr lang="en-US" baseline="0" dirty="0" smtClean="0"/>
              <a:t> Up to 25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Concurrent users: As many as 200 without performance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1362B-A0A8-D744-B38E-ABE2B440C13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0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atlassian.com/software/jira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Technical Presentation</a:t>
            </a:r>
            <a:endParaRPr lang="en-CA" dirty="0"/>
          </a:p>
        </p:txBody>
      </p:sp>
      <p:pic>
        <p:nvPicPr>
          <p:cNvPr id="1028" name="Picture 4" descr="C:\Users\Josh\Desktop\soen-490-capstone\trunk\docs\Demo and Presentation\slideshow images\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15939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Critical </a:t>
            </a:r>
            <a:r>
              <a:rPr lang="en-US" dirty="0" smtClean="0"/>
              <a:t>Functional Requirements for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Place orders</a:t>
            </a:r>
          </a:p>
          <a:p>
            <a:endParaRPr lang="en-US" dirty="0" smtClean="0"/>
          </a:p>
          <a:p>
            <a:r>
              <a:rPr lang="en-US" dirty="0" smtClean="0"/>
              <a:t>Manage bills</a:t>
            </a:r>
          </a:p>
          <a:p>
            <a:endParaRPr lang="en-US" dirty="0" smtClean="0"/>
          </a:p>
          <a:p>
            <a:r>
              <a:rPr lang="en-US" dirty="0" smtClean="0"/>
              <a:t>Call for service</a:t>
            </a:r>
          </a:p>
          <a:p>
            <a:endParaRPr lang="en-US" dirty="0" smtClean="0"/>
          </a:p>
          <a:p>
            <a:r>
              <a:rPr lang="en-US" dirty="0" smtClean="0"/>
              <a:t>Manage profile</a:t>
            </a:r>
          </a:p>
          <a:p>
            <a:endParaRPr lang="en-US" dirty="0" smtClean="0"/>
          </a:p>
          <a:p>
            <a:r>
              <a:rPr lang="en-US" dirty="0" smtClean="0"/>
              <a:t>Review past meals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Functional Requirements for Restaurants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menus</a:t>
            </a:r>
          </a:p>
          <a:p>
            <a:endParaRPr lang="en-US" dirty="0" smtClean="0"/>
          </a:p>
          <a:p>
            <a:r>
              <a:rPr lang="en-US" dirty="0" smtClean="0"/>
              <a:t>Manage items</a:t>
            </a:r>
          </a:p>
          <a:p>
            <a:endParaRPr lang="en-US" dirty="0" smtClean="0"/>
          </a:p>
          <a:p>
            <a:r>
              <a:rPr lang="en-US" dirty="0" smtClean="0"/>
              <a:t>Manage bills</a:t>
            </a:r>
          </a:p>
          <a:p>
            <a:endParaRPr lang="en-US" dirty="0" smtClean="0"/>
          </a:p>
          <a:p>
            <a:r>
              <a:rPr lang="en-US" dirty="0" smtClean="0"/>
              <a:t>Obtain statistical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Time Between Failure</a:t>
            </a:r>
          </a:p>
          <a:p>
            <a:endParaRPr lang="en-US" dirty="0" smtClean="0"/>
          </a:p>
          <a:p>
            <a:r>
              <a:rPr lang="en-US" dirty="0" smtClean="0"/>
              <a:t>Response time</a:t>
            </a:r>
          </a:p>
          <a:p>
            <a:endParaRPr lang="en-US" dirty="0" smtClean="0"/>
          </a:p>
          <a:p>
            <a:r>
              <a:rPr lang="en-US" dirty="0" smtClean="0"/>
              <a:t>Simultaneous orders within one restaurant</a:t>
            </a:r>
          </a:p>
          <a:p>
            <a:endParaRPr lang="en-US" dirty="0" smtClean="0"/>
          </a:p>
          <a:p>
            <a:r>
              <a:rPr lang="en-US" dirty="0" smtClean="0"/>
              <a:t>Concurrent users browsing the system</a:t>
            </a:r>
          </a:p>
        </p:txBody>
      </p:sp>
    </p:spTree>
    <p:extLst>
      <p:ext uri="{BB962C8B-B14F-4D97-AF65-F5344CB8AC3E}">
        <p14:creationId xmlns:p14="http://schemas.microsoft.com/office/powerpoint/2010/main" val="7352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Validation of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Jira</a:t>
            </a:r>
            <a:r>
              <a:rPr lang="en-US" dirty="0" smtClean="0"/>
              <a:t> sets each task’s id</a:t>
            </a:r>
          </a:p>
          <a:p>
            <a:r>
              <a:rPr lang="en-US" dirty="0" smtClean="0"/>
              <a:t>User story id used to provide traceability throughout the documents</a:t>
            </a:r>
          </a:p>
          <a:p>
            <a:r>
              <a:rPr lang="en-US" dirty="0" smtClean="0"/>
              <a:t>User story id used to link user story to </a:t>
            </a:r>
            <a:r>
              <a:rPr lang="en-US" dirty="0"/>
              <a:t>U</a:t>
            </a:r>
            <a:r>
              <a:rPr lang="en-US" dirty="0" smtClean="0"/>
              <a:t>se Cases (UC), System Sequence Diagrams (SSD), System Operations (SO), Operational Contracts (OC), Sequence Diagrams (SD) and Test Cases (TC)</a:t>
            </a:r>
          </a:p>
          <a:p>
            <a:r>
              <a:rPr lang="en-US" dirty="0" smtClean="0"/>
              <a:t>Done by appending user story id to artifact’s acronym.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Validation of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Provides an easy way to trace all requirements through the various documents and find the correct </a:t>
            </a:r>
            <a:r>
              <a:rPr lang="en-CA" dirty="0" err="1" smtClean="0"/>
              <a:t>artifact</a:t>
            </a:r>
            <a:r>
              <a:rPr lang="en-CA" dirty="0" smtClean="0"/>
              <a:t>.</a:t>
            </a:r>
          </a:p>
          <a:p>
            <a:r>
              <a:rPr lang="en-CA" dirty="0" smtClean="0"/>
              <a:t>Traceability matrix also provides a system wide view</a:t>
            </a:r>
          </a:p>
          <a:p>
            <a:r>
              <a:rPr lang="en-CA" dirty="0" smtClean="0"/>
              <a:t>NFRs assigned an id in Supplementary Specifications which can be used to trace the NFR in other documents.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6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Touch For Food is a Web Based MVC application (sort of).</a:t>
            </a:r>
          </a:p>
          <a:p>
            <a:r>
              <a:rPr lang="en-CA" dirty="0" smtClean="0"/>
              <a:t>The MVC architecture was extended to use an extra component called the View Model </a:t>
            </a:r>
            <a:r>
              <a:rPr lang="en-CA" dirty="0" err="1" smtClean="0"/>
              <a:t>Model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Web component used the REST architecture.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36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MVC (sort of)?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MVC promotes separation of concerns.</a:t>
            </a:r>
          </a:p>
          <a:p>
            <a:r>
              <a:rPr lang="en-CA" dirty="0" smtClean="0"/>
              <a:t>Views are thin clients, models are table data gateways, controllers had most of the logic.</a:t>
            </a:r>
          </a:p>
          <a:p>
            <a:r>
              <a:rPr lang="en-CA" dirty="0" smtClean="0"/>
              <a:t>While Touch For </a:t>
            </a:r>
            <a:r>
              <a:rPr lang="en-CA" smtClean="0"/>
              <a:t>Food is an </a:t>
            </a:r>
            <a:r>
              <a:rPr lang="en-CA" dirty="0" smtClean="0"/>
              <a:t>MVC application it was built on top of an N-Tier architecture.</a:t>
            </a:r>
          </a:p>
          <a:p>
            <a:r>
              <a:rPr lang="en-CA" dirty="0" smtClean="0"/>
              <a:t>Allowed for the common functionalities to be factored out.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explanation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5" y="1600200"/>
            <a:ext cx="7301319" cy="4495800"/>
          </a:xfrm>
        </p:spPr>
      </p:pic>
    </p:spTree>
    <p:extLst>
      <p:ext uri="{BB962C8B-B14F-4D97-AF65-F5344CB8AC3E}">
        <p14:creationId xmlns:p14="http://schemas.microsoft.com/office/powerpoint/2010/main" val="33646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 </a:t>
            </a:r>
            <a:r>
              <a:rPr lang="en-CA" dirty="0" err="1" smtClean="0"/>
              <a:t>vs</a:t>
            </a:r>
            <a:r>
              <a:rPr lang="en-CA" dirty="0" smtClean="0"/>
              <a:t> SOAP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REST is less coupled then SOAP.</a:t>
            </a:r>
          </a:p>
          <a:p>
            <a:r>
              <a:rPr lang="en-CA" dirty="0" smtClean="0"/>
              <a:t>REST has an emphasis on readability</a:t>
            </a:r>
          </a:p>
          <a:p>
            <a:r>
              <a:rPr lang="en-CA" dirty="0" smtClean="0"/>
              <a:t>REST does not require the passing and parsing of XML.</a:t>
            </a:r>
          </a:p>
          <a:p>
            <a:r>
              <a:rPr lang="en-CA" dirty="0" smtClean="0"/>
              <a:t>This means less data is being passed, which is crucial </a:t>
            </a:r>
            <a:r>
              <a:rPr lang="en-CA" smtClean="0"/>
              <a:t>since Touch For Food is a mobile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Verification – Peer Review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Peer Review</a:t>
            </a:r>
          </a:p>
          <a:p>
            <a:pPr lvl="1"/>
            <a:r>
              <a:rPr lang="en-US" dirty="0" smtClean="0"/>
              <a:t>Done before committing large changes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Assembla</a:t>
            </a:r>
            <a:r>
              <a:rPr lang="en-US" dirty="0" smtClean="0"/>
              <a:t> &amp; Tortoise SVN</a:t>
            </a:r>
          </a:p>
          <a:p>
            <a:endParaRPr lang="en-US" dirty="0"/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Distinct task type in JIRA</a:t>
            </a:r>
          </a:p>
          <a:p>
            <a:pPr lvl="1"/>
            <a:r>
              <a:rPr lang="en-US" dirty="0" smtClean="0"/>
              <a:t>Often introduced during team meetings.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1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Touch For Food</a:t>
            </a:r>
          </a:p>
          <a:p>
            <a:r>
              <a:rPr lang="en-US" dirty="0" smtClean="0"/>
              <a:t>Project Plan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Critical Requirements</a:t>
            </a:r>
          </a:p>
          <a:p>
            <a:r>
              <a:rPr lang="en-US" dirty="0" smtClean="0"/>
              <a:t>Traceability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The Process</a:t>
            </a:r>
          </a:p>
          <a:p>
            <a:r>
              <a:rPr lang="en-US" dirty="0" smtClean="0"/>
              <a:t>Verification and Testing</a:t>
            </a:r>
          </a:p>
          <a:p>
            <a:r>
              <a:rPr lang="en-US" dirty="0" smtClean="0"/>
              <a:t>Artifact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 - Testing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Amount: 230</a:t>
            </a:r>
          </a:p>
          <a:p>
            <a:pPr lvl="1"/>
            <a:r>
              <a:rPr lang="en-US" dirty="0" smtClean="0"/>
              <a:t>Statement Coverage (Blocked Base)</a:t>
            </a:r>
          </a:p>
          <a:p>
            <a:pPr lvl="2"/>
            <a:r>
              <a:rPr lang="en-US" dirty="0" smtClean="0"/>
              <a:t>Project :		</a:t>
            </a:r>
            <a:r>
              <a:rPr lang="en-US" dirty="0" smtClean="0"/>
              <a:t>	51.44</a:t>
            </a:r>
            <a:r>
              <a:rPr lang="en-US" dirty="0" smtClean="0"/>
              <a:t>%</a:t>
            </a:r>
          </a:p>
          <a:p>
            <a:pPr lvl="2"/>
            <a:r>
              <a:rPr lang="en-US" dirty="0" smtClean="0"/>
              <a:t>Controller Layer 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smtClean="0"/>
              <a:t>55.74</a:t>
            </a:r>
            <a:r>
              <a:rPr lang="en-US" dirty="0" smtClean="0"/>
              <a:t>%</a:t>
            </a:r>
          </a:p>
          <a:p>
            <a:pPr lvl="2"/>
            <a:r>
              <a:rPr lang="en-US" dirty="0" smtClean="0"/>
              <a:t>Mapper Layer:	</a:t>
            </a:r>
            <a:r>
              <a:rPr lang="en-US" dirty="0" smtClean="0"/>
              <a:t>	73.36</a:t>
            </a:r>
            <a:r>
              <a:rPr lang="en-US" dirty="0" smtClean="0"/>
              <a:t>%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UI Testing</a:t>
            </a:r>
          </a:p>
          <a:p>
            <a:pPr lvl="1"/>
            <a:r>
              <a:rPr lang="en-US" dirty="0" smtClean="0"/>
              <a:t>Amount: 45</a:t>
            </a:r>
          </a:p>
          <a:p>
            <a:pPr lvl="1"/>
            <a:r>
              <a:rPr lang="en-US" dirty="0" smtClean="0"/>
              <a:t>Platforms</a:t>
            </a:r>
          </a:p>
          <a:p>
            <a:pPr lvl="2"/>
            <a:r>
              <a:rPr lang="bg-BG" dirty="0" smtClean="0"/>
              <a:t>Google </a:t>
            </a:r>
            <a:r>
              <a:rPr lang="bg-BG" dirty="0"/>
              <a:t>Chrome - 26.0.1410.43 </a:t>
            </a:r>
            <a:r>
              <a:rPr lang="bg-BG" dirty="0" smtClean="0"/>
              <a:t>m</a:t>
            </a:r>
            <a:endParaRPr lang="en-US" dirty="0" smtClean="0"/>
          </a:p>
          <a:p>
            <a:pPr lvl="2"/>
            <a:r>
              <a:rPr lang="en-CA" dirty="0"/>
              <a:t>Samsung S3 - Android </a:t>
            </a:r>
            <a:r>
              <a:rPr lang="en-CA" dirty="0" smtClean="0"/>
              <a:t>4.1.13</a:t>
            </a:r>
          </a:p>
          <a:p>
            <a:pPr lvl="2"/>
            <a:r>
              <a:rPr lang="en-CA" dirty="0" smtClean="0"/>
              <a:t>iPhone 4 – iOS 6.1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5703332"/>
            <a:ext cx="239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* Tests are regressive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5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- Defects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739303"/>
              </p:ext>
            </p:extLst>
          </p:nvPr>
        </p:nvGraphicFramePr>
        <p:xfrm>
          <a:off x="304801" y="4648201"/>
          <a:ext cx="2476434" cy="201739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69040"/>
                <a:gridCol w="1507394"/>
              </a:tblGrid>
              <a:tr h="48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Criticality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Number of Defects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Blocker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 Critical</a:t>
                      </a:r>
                      <a:endParaRPr lang="en-US" sz="1600" b="1" i="0" u="none" strike="noStrike" dirty="0">
                        <a:solidFill>
                          <a:srgbClr val="FFC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 Major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 Minor</a:t>
                      </a:r>
                      <a:endParaRPr lang="en-US" sz="1600" b="1" i="0" u="none" strike="noStrike" dirty="0">
                        <a:solidFill>
                          <a:srgbClr val="92D05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 Trivial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1" t="9401" r="30647" b="7819"/>
          <a:stretch/>
        </p:blipFill>
        <p:spPr bwMode="auto">
          <a:xfrm>
            <a:off x="297125" y="2225400"/>
            <a:ext cx="2484109" cy="22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7125" y="1579069"/>
            <a:ext cx="25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Number of Defects vs. Criticality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108929"/>
            <a:ext cx="5453061" cy="32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29000" y="1717569"/>
            <a:ext cx="545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Defects </a:t>
            </a:r>
            <a:r>
              <a:rPr lang="bg-BG" dirty="0"/>
              <a:t>vs. </a:t>
            </a:r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5257800"/>
            <a:ext cx="545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bg-BG" dirty="0" smtClean="0"/>
              <a:t>Defect Removal Effectiveness Percentage</a:t>
            </a:r>
            <a:r>
              <a:rPr lang="en-US" dirty="0" smtClean="0"/>
              <a:t> (DRE): 88.24%  </a:t>
            </a:r>
          </a:p>
          <a:p>
            <a:r>
              <a:rPr lang="bg-BG" dirty="0" smtClean="0"/>
              <a:t>Test Case Design Efficiency Percentage</a:t>
            </a:r>
            <a:r>
              <a:rPr lang="en-US" dirty="0" smtClean="0"/>
              <a:t> (TDE): 65.45%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0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– Code Quality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58808" cy="599418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Analysis Tool: Code Metrics Viewer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25992"/>
            <a:ext cx="805880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33399" y="3830035"/>
            <a:ext cx="8024649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Analysis Tool: Code Metrics Viewer</a:t>
            </a:r>
          </a:p>
          <a:p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Maintainability Index: </a:t>
            </a:r>
            <a:r>
              <a:rPr lang="en-US" dirty="0" smtClean="0">
                <a:solidFill>
                  <a:srgbClr val="00B050"/>
                </a:solidFill>
              </a:rPr>
              <a:t>Good Standing</a:t>
            </a:r>
          </a:p>
          <a:p>
            <a:pPr lvl="1"/>
            <a:r>
              <a:rPr lang="en-US" dirty="0" smtClean="0"/>
              <a:t>Cyclomatic Complexity: </a:t>
            </a:r>
            <a:r>
              <a:rPr lang="en-US" dirty="0" smtClean="0">
                <a:solidFill>
                  <a:srgbClr val="00B050"/>
                </a:solidFill>
              </a:rPr>
              <a:t>Good Standing</a:t>
            </a:r>
          </a:p>
          <a:p>
            <a:pPr lvl="1"/>
            <a:r>
              <a:rPr lang="en-US" dirty="0" smtClean="0"/>
              <a:t>Depth of Inheritance: </a:t>
            </a:r>
            <a:r>
              <a:rPr lang="en-US" dirty="0" smtClean="0">
                <a:solidFill>
                  <a:srgbClr val="00B050"/>
                </a:solidFill>
              </a:rPr>
              <a:t>Good Standing</a:t>
            </a:r>
          </a:p>
          <a:p>
            <a:pPr lvl="1"/>
            <a:r>
              <a:rPr lang="en-US" dirty="0" smtClean="0"/>
              <a:t>Class Coupling: </a:t>
            </a:r>
            <a:r>
              <a:rPr lang="en-US" dirty="0" smtClean="0">
                <a:solidFill>
                  <a:srgbClr val="00B050"/>
                </a:solidFill>
              </a:rPr>
              <a:t>Good Standing</a:t>
            </a:r>
          </a:p>
          <a:p>
            <a:pPr lvl="1"/>
            <a:r>
              <a:rPr lang="en-US" dirty="0" smtClean="0"/>
              <a:t>Lines of Code: </a:t>
            </a:r>
            <a:r>
              <a:rPr lang="en-US" dirty="0" smtClean="0">
                <a:solidFill>
                  <a:srgbClr val="00B050"/>
                </a:solidFill>
              </a:rPr>
              <a:t>Good Standing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1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Iterative development cycle (Agile)</a:t>
            </a:r>
          </a:p>
          <a:p>
            <a:r>
              <a:rPr lang="en-US" dirty="0" smtClean="0"/>
              <a:t>Weekly meetings</a:t>
            </a:r>
          </a:p>
          <a:p>
            <a:r>
              <a:rPr lang="en-US" dirty="0" smtClean="0"/>
              <a:t>Two week sprints</a:t>
            </a:r>
          </a:p>
          <a:p>
            <a:r>
              <a:rPr lang="en-US" dirty="0" smtClean="0"/>
              <a:t>Why Agile?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0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Perspective</a:t>
            </a:r>
          </a:p>
          <a:p>
            <a:r>
              <a:rPr lang="en-US" dirty="0" smtClean="0"/>
              <a:t>Project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Nine members</a:t>
            </a:r>
          </a:p>
          <a:p>
            <a:r>
              <a:rPr lang="en-US" dirty="0" smtClean="0"/>
              <a:t>Different schedules</a:t>
            </a:r>
          </a:p>
          <a:p>
            <a:pPr lvl="1"/>
            <a:r>
              <a:rPr lang="en-US" dirty="0" smtClean="0"/>
              <a:t>Game/Web concentrations</a:t>
            </a:r>
          </a:p>
          <a:p>
            <a:pPr lvl="1"/>
            <a:r>
              <a:rPr lang="en-US" dirty="0" smtClean="0"/>
              <a:t>Part time jobs</a:t>
            </a:r>
          </a:p>
          <a:p>
            <a:pPr lvl="1"/>
            <a:r>
              <a:rPr lang="en-US" dirty="0" smtClean="0"/>
              <a:t>Other projects</a:t>
            </a:r>
          </a:p>
          <a:p>
            <a:r>
              <a:rPr lang="en-US" dirty="0" err="1" smtClean="0"/>
              <a:t>Timeboxing</a:t>
            </a:r>
            <a:r>
              <a:rPr lang="en-US" dirty="0" smtClean="0"/>
              <a:t> forces members to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TFF is a proof of concept</a:t>
            </a:r>
          </a:p>
          <a:p>
            <a:r>
              <a:rPr lang="en-US" dirty="0"/>
              <a:t>Lack of expertise in restaurant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Requirements were never set in stone</a:t>
            </a:r>
          </a:p>
          <a:p>
            <a:r>
              <a:rPr lang="en-US" dirty="0" smtClean="0"/>
              <a:t>New technology</a:t>
            </a:r>
          </a:p>
          <a:p>
            <a:r>
              <a:rPr lang="en-US" dirty="0" smtClean="0"/>
              <a:t>Risks needs to be addressed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Iterative Development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Spiral</a:t>
            </a:r>
          </a:p>
          <a:p>
            <a:r>
              <a:rPr lang="en-US" dirty="0" smtClean="0"/>
              <a:t>Rapid </a:t>
            </a:r>
          </a:p>
          <a:p>
            <a:r>
              <a:rPr lang="en-US" dirty="0" smtClean="0"/>
              <a:t>Cleanroom </a:t>
            </a:r>
          </a:p>
          <a:p>
            <a:r>
              <a:rPr lang="en-US" dirty="0" smtClean="0"/>
              <a:t>Unified Process (framework)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1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Artifacts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Stories and process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3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Artifacts: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Models generated by Visual Studio</a:t>
            </a:r>
          </a:p>
          <a:p>
            <a:r>
              <a:rPr lang="en-US" dirty="0" smtClean="0"/>
              <a:t>Stored in SVN repository</a:t>
            </a:r>
            <a:endParaRPr lang="en-US" dirty="0"/>
          </a:p>
        </p:txBody>
      </p:sp>
      <p:pic>
        <p:nvPicPr>
          <p:cNvPr id="2050" name="Picture 2" descr="C:\Users\Ryan\Documents\soen490svn\trunk\docs\Architecture\Domain Mod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509963" cy="310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6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For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</a:t>
            </a:r>
          </a:p>
          <a:p>
            <a:pPr lvl="1"/>
            <a:r>
              <a:rPr lang="en-US" dirty="0" smtClean="0"/>
              <a:t>Waiter-reduced dining experience</a:t>
            </a:r>
          </a:p>
          <a:p>
            <a:pPr lvl="1"/>
            <a:r>
              <a:rPr lang="en-US" dirty="0" smtClean="0"/>
              <a:t>User data collection</a:t>
            </a:r>
          </a:p>
          <a:p>
            <a:pPr lvl="1"/>
            <a:r>
              <a:rPr lang="en-US" dirty="0" smtClean="0"/>
              <a:t>Allow restaurant to better serve their clients</a:t>
            </a:r>
          </a:p>
          <a:p>
            <a:r>
              <a:rPr lang="en-US" dirty="0" smtClean="0"/>
              <a:t>NFC and QR Codes</a:t>
            </a:r>
          </a:p>
          <a:p>
            <a:pPr lvl="1"/>
            <a:r>
              <a:rPr lang="en-US" dirty="0" smtClean="0"/>
              <a:t>Allows customers to log in using mobile devices</a:t>
            </a:r>
          </a:p>
          <a:p>
            <a:pPr lvl="1"/>
            <a:r>
              <a:rPr lang="en-US" dirty="0" smtClean="0"/>
              <a:t>Creates a session between restaurant and user</a:t>
            </a:r>
          </a:p>
          <a:p>
            <a:pPr lvl="2"/>
            <a:r>
              <a:rPr lang="en-US" dirty="0" smtClean="0"/>
              <a:t>Table ID</a:t>
            </a:r>
          </a:p>
          <a:p>
            <a:pPr lvl="2"/>
            <a:r>
              <a:rPr lang="en-US" dirty="0" smtClean="0"/>
              <a:t>User ID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Artifacts: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Stored in SVN repository hosted by Assembla</a:t>
            </a:r>
            <a:r>
              <a:rPr lang="en-US" sz="2000" baseline="30000" dirty="0" smtClean="0"/>
              <a:t>1</a:t>
            </a:r>
          </a:p>
          <a:p>
            <a:r>
              <a:rPr lang="en-US" dirty="0" smtClean="0"/>
              <a:t>Use of branches for feature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652" y="6368534"/>
            <a:ext cx="28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http://www.assembla.com</a:t>
            </a:r>
            <a:endParaRPr lang="en-US" baseline="30000" dirty="0"/>
          </a:p>
        </p:txBody>
      </p:sp>
      <p:pic>
        <p:nvPicPr>
          <p:cNvPr id="1026" name="Picture 2" descr="http://www.ytechie.com/post-images/2009/11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71800"/>
            <a:ext cx="34766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51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Artifacts: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Stored in SVN repository hosted by Assembla</a:t>
            </a:r>
            <a:r>
              <a:rPr lang="en-US" sz="2000" baseline="30000" dirty="0" smtClean="0"/>
              <a:t>1</a:t>
            </a:r>
          </a:p>
          <a:p>
            <a:r>
              <a:rPr lang="en-US" dirty="0" smtClean="0"/>
              <a:t>Created using Microsoft Word</a:t>
            </a:r>
          </a:p>
          <a:p>
            <a:r>
              <a:rPr lang="en-US" dirty="0" smtClean="0"/>
              <a:t>Use of Word templates to keep consistency across all documents.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Split into: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Traceability</a:t>
            </a:r>
          </a:p>
          <a:p>
            <a:pPr lvl="1"/>
            <a:r>
              <a:rPr lang="en-US" dirty="0" smtClean="0"/>
              <a:t>Test Report/Plan</a:t>
            </a:r>
          </a:p>
          <a:p>
            <a:pPr lvl="1"/>
            <a:r>
              <a:rPr lang="en-US" dirty="0" smtClean="0"/>
              <a:t>User Interface Requirements</a:t>
            </a:r>
          </a:p>
          <a:p>
            <a:pPr lvl="1"/>
            <a:r>
              <a:rPr lang="en-US" dirty="0" smtClean="0"/>
              <a:t>Installation Guide</a:t>
            </a:r>
          </a:p>
          <a:p>
            <a:pPr lvl="1"/>
            <a:r>
              <a:rPr lang="en-US" dirty="0" smtClean="0"/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105520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Artifacts: Stories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JIRA</a:t>
            </a:r>
            <a:r>
              <a:rPr lang="en-US" baseline="30000" dirty="0" smtClean="0"/>
              <a:t>1</a:t>
            </a:r>
            <a:r>
              <a:rPr lang="en-US" dirty="0" smtClean="0"/>
              <a:t> to manage:</a:t>
            </a:r>
          </a:p>
          <a:p>
            <a:pPr lvl="1"/>
            <a:r>
              <a:rPr lang="en-US" dirty="0" smtClean="0"/>
              <a:t>Stories</a:t>
            </a:r>
          </a:p>
          <a:p>
            <a:pPr lvl="1"/>
            <a:r>
              <a:rPr lang="en-US" dirty="0" smtClean="0"/>
              <a:t>Defects</a:t>
            </a:r>
          </a:p>
          <a:p>
            <a:pPr lvl="1"/>
            <a:r>
              <a:rPr lang="en-US" dirty="0" smtClean="0"/>
              <a:t>Sprints</a:t>
            </a:r>
          </a:p>
          <a:p>
            <a:pPr lvl="1"/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Time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6324600"/>
            <a:ext cx="498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>
                <a:hlinkClick r:id="rId2"/>
              </a:rPr>
              <a:t>http://www.atlassian.com/software/jira/overview</a:t>
            </a:r>
            <a:endParaRPr lang="en-US" dirty="0"/>
          </a:p>
        </p:txBody>
      </p:sp>
      <p:pic>
        <p:nvPicPr>
          <p:cNvPr id="3074" name="Picture 2" descr="http://mmcneil.com/wp-content/uploads/2012/05/LOGO_JI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971800" cy="15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4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Effort</a:t>
            </a:r>
          </a:p>
          <a:p>
            <a:pPr lvl="1"/>
            <a:r>
              <a:rPr lang="en-US" dirty="0" smtClean="0"/>
              <a:t>Budgeted 414 person-hours per week</a:t>
            </a:r>
          </a:p>
          <a:p>
            <a:pPr lvl="1"/>
            <a:r>
              <a:rPr lang="en-US" dirty="0" smtClean="0"/>
              <a:t>Too high. Adjusted goal to 200 person-hours per week.</a:t>
            </a:r>
          </a:p>
          <a:p>
            <a:pPr lvl="1"/>
            <a:endParaRPr lang="en-US" dirty="0"/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Activity-on-node </a:t>
            </a:r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Discussed </a:t>
            </a:r>
            <a:r>
              <a:rPr lang="en-US" dirty="0"/>
              <a:t>during the planning of each iteration.</a:t>
            </a:r>
          </a:p>
          <a:p>
            <a:pPr lvl="1"/>
            <a:r>
              <a:rPr lang="en-US" dirty="0"/>
              <a:t>Adjusted according to the priority of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Although everyone did some of everything, when deadlines were tight, the person with the best ability to complete a particular task was assigned the task.</a:t>
            </a:r>
          </a:p>
          <a:p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Jira</a:t>
            </a:r>
            <a:endParaRPr lang="en-US" dirty="0" smtClean="0"/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9628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and Control</a:t>
            </a:r>
          </a:p>
          <a:p>
            <a:pPr lvl="1"/>
            <a:r>
              <a:rPr lang="en-US" dirty="0" smtClean="0"/>
              <a:t>Monitored how close we were to schedule.</a:t>
            </a:r>
          </a:p>
          <a:p>
            <a:pPr lvl="1"/>
            <a:r>
              <a:rPr lang="en-US" dirty="0" smtClean="0"/>
              <a:t>To get back on track:</a:t>
            </a:r>
          </a:p>
          <a:p>
            <a:pPr lvl="2"/>
            <a:r>
              <a:rPr lang="en-US" dirty="0" smtClean="0"/>
              <a:t>Increase person-hour effort</a:t>
            </a:r>
          </a:p>
          <a:p>
            <a:pPr lvl="2"/>
            <a:r>
              <a:rPr lang="en-US" dirty="0" smtClean="0"/>
              <a:t>Increase organization</a:t>
            </a:r>
          </a:p>
          <a:p>
            <a:pPr lvl="2"/>
            <a:r>
              <a:rPr lang="en-US" dirty="0" smtClean="0"/>
              <a:t>Create clear roles for </a:t>
            </a:r>
            <a:r>
              <a:rPr lang="en-US" smtClean="0"/>
              <a:t>each iteration (QA, Bug Basher, etc.)</a:t>
            </a:r>
            <a:endParaRPr lang="en-US" dirty="0" smtClean="0"/>
          </a:p>
          <a:p>
            <a:pPr lvl="2"/>
            <a:r>
              <a:rPr lang="en-US" dirty="0" smtClean="0"/>
              <a:t>Take advantage of each team member’s skill set</a:t>
            </a:r>
          </a:p>
        </p:txBody>
      </p:sp>
    </p:spTree>
    <p:extLst>
      <p:ext uri="{BB962C8B-B14F-4D97-AF65-F5344CB8AC3E}">
        <p14:creationId xmlns:p14="http://schemas.microsoft.com/office/powerpoint/2010/main" val="32893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Risk planning/monitoring</a:t>
            </a:r>
          </a:p>
          <a:p>
            <a:pPr lvl="1"/>
            <a:r>
              <a:rPr lang="en-US" dirty="0" smtClean="0"/>
              <a:t>Potential risks re-evaluated at the beginning of each iteration for both short-term and long-term</a:t>
            </a:r>
          </a:p>
          <a:p>
            <a:pPr lvl="1"/>
            <a:r>
              <a:rPr lang="en-US" dirty="0" smtClean="0"/>
              <a:t>Used past projects and experience to identify 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Identified risks</a:t>
            </a:r>
          </a:p>
          <a:p>
            <a:pPr lvl="1"/>
            <a:r>
              <a:rPr lang="en-US" dirty="0" smtClean="0"/>
              <a:t>Schedule slips (missed scheduled deadlines)</a:t>
            </a:r>
          </a:p>
          <a:p>
            <a:pPr lvl="1"/>
            <a:r>
              <a:rPr lang="en-US" dirty="0" smtClean="0"/>
              <a:t>Procedural risks (conflicting priorities)</a:t>
            </a:r>
          </a:p>
          <a:p>
            <a:pPr lvl="1"/>
            <a:r>
              <a:rPr lang="en-US" dirty="0" smtClean="0"/>
              <a:t>Lack of adequate testing</a:t>
            </a:r>
          </a:p>
          <a:p>
            <a:pPr lvl="1"/>
            <a:r>
              <a:rPr lang="en-US" dirty="0" smtClean="0"/>
              <a:t>Conflicting responsibilities (other classes, work, etc.)</a:t>
            </a:r>
          </a:p>
          <a:p>
            <a:pPr lvl="1"/>
            <a:r>
              <a:rPr lang="en-US" dirty="0" smtClean="0"/>
              <a:t>Defect insertion while making “minor” changes (end of project)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Lost stakeholder/no restaurant stakeholder</a:t>
            </a:r>
          </a:p>
        </p:txBody>
      </p:sp>
    </p:spTree>
    <p:extLst>
      <p:ext uri="{BB962C8B-B14F-4D97-AF65-F5344CB8AC3E}">
        <p14:creationId xmlns:p14="http://schemas.microsoft.com/office/powerpoint/2010/main" val="293341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Risk Control</a:t>
            </a:r>
          </a:p>
          <a:p>
            <a:pPr lvl="1"/>
            <a:r>
              <a:rPr lang="en-US" dirty="0" smtClean="0"/>
              <a:t>Schedule slips (contingency measures)</a:t>
            </a:r>
          </a:p>
          <a:p>
            <a:pPr lvl="1"/>
            <a:r>
              <a:rPr lang="en-US" dirty="0" smtClean="0"/>
              <a:t>Procedural risks (mitigation)</a:t>
            </a:r>
          </a:p>
          <a:p>
            <a:pPr lvl="1"/>
            <a:r>
              <a:rPr lang="en-US" dirty="0" smtClean="0"/>
              <a:t>Lack of adequate testing (contingency measures)</a:t>
            </a:r>
          </a:p>
          <a:p>
            <a:pPr lvl="1"/>
            <a:r>
              <a:rPr lang="en-US" dirty="0" smtClean="0"/>
              <a:t>Conflicting responsibilities (reduction through scheduling)</a:t>
            </a:r>
          </a:p>
          <a:p>
            <a:pPr lvl="1"/>
            <a:r>
              <a:rPr lang="en-US" dirty="0"/>
              <a:t>Defect insertion while making “minor” changes </a:t>
            </a:r>
            <a:r>
              <a:rPr lang="en-US" dirty="0" smtClean="0"/>
              <a:t>(avoidance)</a:t>
            </a:r>
          </a:p>
          <a:p>
            <a:pPr lvl="1"/>
            <a:r>
              <a:rPr lang="en-US" dirty="0" smtClean="0"/>
              <a:t>Budget (acceptance)</a:t>
            </a:r>
          </a:p>
          <a:p>
            <a:pPr lvl="1"/>
            <a:r>
              <a:rPr lang="en-US" dirty="0"/>
              <a:t>Lost stakeholder/no restaurant stakeholder </a:t>
            </a:r>
            <a:r>
              <a:rPr lang="en-US" dirty="0" smtClean="0"/>
              <a:t>(</a:t>
            </a:r>
            <a:r>
              <a:rPr lang="en-US" smtClean="0"/>
              <a:t>contingency measures/acceptance)</a:t>
            </a:r>
            <a:endParaRPr lang="en-US" dirty="0"/>
          </a:p>
          <a:p>
            <a:pPr lvl="1"/>
            <a:r>
              <a:rPr lang="en-US" dirty="0" smtClean="0"/>
              <a:t>Prioritized risks according to impact/likelihood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244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178</TotalTime>
  <Words>1111</Words>
  <Application>Microsoft Office PowerPoint</Application>
  <PresentationFormat>On-screen Show (4:3)</PresentationFormat>
  <Paragraphs>250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PowerPoint Presentation</vt:lpstr>
      <vt:lpstr>Agenda</vt:lpstr>
      <vt:lpstr>Touch For Food</vt:lpstr>
      <vt:lpstr>Project plan</vt:lpstr>
      <vt:lpstr>Project plan</vt:lpstr>
      <vt:lpstr>Project plan</vt:lpstr>
      <vt:lpstr>Risk management</vt:lpstr>
      <vt:lpstr>Risk management</vt:lpstr>
      <vt:lpstr>Risk management</vt:lpstr>
      <vt:lpstr>Critical Functional Requirements for Customers</vt:lpstr>
      <vt:lpstr>Critical Functional Requirements for Restaurants</vt:lpstr>
      <vt:lpstr>Critical Non-Functional Requirements</vt:lpstr>
      <vt:lpstr> Validation of requirements</vt:lpstr>
      <vt:lpstr>Validation of Requirements</vt:lpstr>
      <vt:lpstr>Architecture</vt:lpstr>
      <vt:lpstr>Why MVC (sort of)?</vt:lpstr>
      <vt:lpstr>MVC explanation</vt:lpstr>
      <vt:lpstr>REST vs SOAP</vt:lpstr>
      <vt:lpstr>Verification – Peer Review &amp; Improvements</vt:lpstr>
      <vt:lpstr>Verification - Testing</vt:lpstr>
      <vt:lpstr>Verification - Defects</vt:lpstr>
      <vt:lpstr>Verification – Code Quality</vt:lpstr>
      <vt:lpstr>Process</vt:lpstr>
      <vt:lpstr>Selecting a Process</vt:lpstr>
      <vt:lpstr>Team Perspective</vt:lpstr>
      <vt:lpstr>Project Perspective</vt:lpstr>
      <vt:lpstr>Other Iterative Development Models</vt:lpstr>
      <vt:lpstr>Artifacts Management</vt:lpstr>
      <vt:lpstr>Artifacts: Models</vt:lpstr>
      <vt:lpstr>Artifacts: Source code</vt:lpstr>
      <vt:lpstr>Artifacts: Documentation</vt:lpstr>
      <vt:lpstr>Artifacts: Stories and 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Nine</dc:title>
  <dc:creator>Ooder</dc:creator>
  <cp:lastModifiedBy>Trina</cp:lastModifiedBy>
  <cp:revision>61</cp:revision>
  <dcterms:created xsi:type="dcterms:W3CDTF">2006-08-16T00:00:00Z</dcterms:created>
  <dcterms:modified xsi:type="dcterms:W3CDTF">2013-04-09T03:31:51Z</dcterms:modified>
</cp:coreProperties>
</file>