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9" r:id="rId2"/>
    <p:sldId id="294" r:id="rId3"/>
    <p:sldId id="270" r:id="rId4"/>
    <p:sldId id="271" r:id="rId5"/>
    <p:sldId id="276" r:id="rId6"/>
    <p:sldId id="295" r:id="rId7"/>
    <p:sldId id="289" r:id="rId8"/>
    <p:sldId id="278" r:id="rId9"/>
    <p:sldId id="288" r:id="rId10"/>
    <p:sldId id="284" r:id="rId11"/>
    <p:sldId id="279" r:id="rId12"/>
    <p:sldId id="297" r:id="rId13"/>
    <p:sldId id="282" r:id="rId14"/>
    <p:sldId id="292" r:id="rId15"/>
    <p:sldId id="286" r:id="rId16"/>
    <p:sldId id="296" r:id="rId17"/>
    <p:sldId id="290" r:id="rId18"/>
    <p:sldId id="293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>
      <p:ext uri="{19B8F6BF-5375-455C-9EA6-DF929625EA0E}">
        <p15:presenceInfo xmlns:p15="http://schemas.microsoft.com/office/powerpoint/2012/main" userId="S-1-5-21-1948194976-2510558922-1916008050-1077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5569" autoAdjust="0"/>
  </p:normalViewPr>
  <p:slideViewPr>
    <p:cSldViewPr snapToGrid="0">
      <p:cViewPr varScale="1">
        <p:scale>
          <a:sx n="141" d="100"/>
          <a:sy n="141" d="100"/>
        </p:scale>
        <p:origin x="1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17/05/2021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GB"/>
              <a:t>https://ginkgo-project.github.io/ginkgo/doc/develop/index.html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2021-05-17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sv-SE"/>
              <a:t>https://ginkgo-project.github.io/ginkgo/doc/develop/index.html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230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0" name="Rak 9">
            <a:extLst>
              <a:ext uri="{FF2B5EF4-FFF2-40B4-BE49-F238E27FC236}">
                <a16:creationId xmlns:a16="http://schemas.microsoft.com/office/drawing/2014/main" id="{F42879D5-222F-0640-AA87-3AC584B52044}"/>
              </a:ext>
            </a:extLst>
          </p:cNvPr>
          <p:cNvCxnSpPr>
            <a:cxnSpLocks/>
          </p:cNvCxnSpPr>
          <p:nvPr/>
        </p:nvCxnSpPr>
        <p:spPr>
          <a:xfrm>
            <a:off x="1625600" y="27255788"/>
            <a:ext cx="395779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749" y="842709"/>
            <a:ext cx="6977572" cy="643695"/>
          </a:xfrm>
        </p:spPr>
        <p:txBody>
          <a:bodyPr/>
          <a:lstStyle/>
          <a:p>
            <a:r>
              <a:rPr lang="en-GB" sz="2800" dirty="0"/>
              <a:t>Accelerating Radiation Therapy Dose Calculations with Nvidia GPUs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9C6B9-1395-44A4-BE2A-ABFF2956AF28}"/>
              </a:ext>
            </a:extLst>
          </p:cNvPr>
          <p:cNvSpPr txBox="1"/>
          <p:nvPr/>
        </p:nvSpPr>
        <p:spPr>
          <a:xfrm>
            <a:off x="1442720" y="1842346"/>
            <a:ext cx="5764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Felix Liu</a:t>
            </a:r>
            <a:r>
              <a:rPr lang="en-US" sz="1200" baseline="30000" dirty="0"/>
              <a:t>1,2</a:t>
            </a:r>
            <a:r>
              <a:rPr lang="en-US" sz="1200" dirty="0"/>
              <a:t>, </a:t>
            </a:r>
            <a:r>
              <a:rPr lang="en-US" sz="1200" dirty="0" err="1"/>
              <a:t>Niclas</a:t>
            </a:r>
            <a:r>
              <a:rPr lang="en-US" sz="1200" dirty="0"/>
              <a:t> Jansson</a:t>
            </a:r>
            <a:r>
              <a:rPr lang="en-US" sz="1200" baseline="30000" dirty="0"/>
              <a:t>1</a:t>
            </a:r>
            <a:r>
              <a:rPr lang="en-US" sz="1200" dirty="0"/>
              <a:t>, Artur Podobas</a:t>
            </a:r>
            <a:r>
              <a:rPr lang="en-US" sz="1200" baseline="30000" dirty="0"/>
              <a:t>1</a:t>
            </a:r>
            <a:r>
              <a:rPr lang="en-US" sz="1200" dirty="0"/>
              <a:t>,</a:t>
            </a:r>
            <a:r>
              <a:rPr lang="en-US" sz="1200" baseline="30000" dirty="0"/>
              <a:t> </a:t>
            </a:r>
            <a:r>
              <a:rPr lang="en-US" sz="1200" dirty="0"/>
              <a:t>Albin Fredriksson</a:t>
            </a:r>
            <a:r>
              <a:rPr lang="en-US" sz="1200" baseline="30000" dirty="0"/>
              <a:t>2</a:t>
            </a:r>
            <a:r>
              <a:rPr lang="en-US" sz="1200" dirty="0"/>
              <a:t>, Stefano Markidis</a:t>
            </a:r>
            <a:r>
              <a:rPr lang="en-US" sz="1200" baseline="30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EBD1C-886B-4AD2-A7C6-F69197E02B8E}"/>
              </a:ext>
            </a:extLst>
          </p:cNvPr>
          <p:cNvSpPr txBox="1"/>
          <p:nvPr/>
        </p:nvSpPr>
        <p:spPr>
          <a:xfrm>
            <a:off x="1524000" y="2390987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KTH Royal Institute of Technology</a:t>
            </a:r>
          </a:p>
          <a:p>
            <a:pPr marL="228600" indent="-228600">
              <a:buAutoNum type="arabicPeriod"/>
            </a:pPr>
            <a:r>
              <a:rPr lang="en-US" sz="1000" dirty="0"/>
              <a:t>RaySearch Laboratories</a:t>
            </a:r>
            <a:endParaRPr lang="sv-SE" sz="1000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CB3AEB-9E23-4264-BDB8-92B64BB20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17" y="112144"/>
            <a:ext cx="1623573" cy="65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650A-691C-4024-99D2-B0C2C71C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30E11-C372-4118-9C53-0403A77147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717FA-CAE9-409C-9FA2-F84ED042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4025B2-4B95-436F-953A-6CDA335C68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9087" y="1110310"/>
            <a:ext cx="4860806" cy="3781438"/>
          </a:xfrm>
        </p:spPr>
        <p:txBody>
          <a:bodyPr/>
          <a:lstStyle/>
          <a:p>
            <a:r>
              <a:rPr lang="en-US" dirty="0"/>
              <a:t>Measurements done on Nvidia A100, V100 and P100 GPUs, and CPU measurements done on Intel i9 7940X</a:t>
            </a:r>
          </a:p>
          <a:p>
            <a:pPr lvl="1"/>
            <a:r>
              <a:rPr lang="en-US" dirty="0"/>
              <a:t>Half/double, Single, GPU baseline and </a:t>
            </a:r>
            <a:r>
              <a:rPr lang="en-US" dirty="0" err="1"/>
              <a:t>RayStation’s</a:t>
            </a:r>
            <a:r>
              <a:rPr lang="en-US" dirty="0"/>
              <a:t> CPU algorithm on the A100 and i9 CPU</a:t>
            </a:r>
          </a:p>
          <a:p>
            <a:pPr lvl="1"/>
            <a:r>
              <a:rPr lang="en-US" dirty="0"/>
              <a:t>Single with Ginkgo and </a:t>
            </a:r>
            <a:r>
              <a:rPr lang="en-US" dirty="0" err="1"/>
              <a:t>cuSPARSE</a:t>
            </a:r>
            <a:r>
              <a:rPr lang="en-US" dirty="0"/>
              <a:t> on the A100</a:t>
            </a:r>
          </a:p>
          <a:p>
            <a:pPr lvl="1"/>
            <a:r>
              <a:rPr lang="en-US" dirty="0"/>
              <a:t>Half/double on the A100, V100 and P100</a:t>
            </a:r>
          </a:p>
          <a:p>
            <a:pPr lvl="1"/>
            <a:r>
              <a:rPr lang="en-US" dirty="0"/>
              <a:t>Roofline analysis on the A100, using metrics collected by Nvidia </a:t>
            </a:r>
            <a:r>
              <a:rPr lang="en-US" dirty="0" err="1"/>
              <a:t>Nsight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5956-08E2-45D2-8358-A110B6DF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A100 performance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B6D87-F07B-4536-90DD-5822E570A3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F91EF-6D50-40FB-A5E0-A0181EB8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3F750-02EB-48BA-8497-31799BEC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59" y="1119444"/>
            <a:ext cx="3643570" cy="314497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6F6843-3518-46A0-B99A-0C97CCBD9B41}"/>
              </a:ext>
            </a:extLst>
          </p:cNvPr>
          <p:cNvSpPr/>
          <p:nvPr/>
        </p:nvSpPr>
        <p:spPr>
          <a:xfrm>
            <a:off x="2953173" y="1352831"/>
            <a:ext cx="508000" cy="240636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C7214D-42A6-460D-A438-3506C0C80B5F}"/>
              </a:ext>
            </a:extLst>
          </p:cNvPr>
          <p:cNvSpPr/>
          <p:nvPr/>
        </p:nvSpPr>
        <p:spPr>
          <a:xfrm rot="19750698">
            <a:off x="4332745" y="1272487"/>
            <a:ext cx="1008292" cy="149065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881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0FE3-5F78-43CB-A6F8-04C414F3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A100 Library comparison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4DCEE-A1A1-41FD-92C7-186F3611C8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C8922-304D-4806-8DD9-A70AC07B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F4BA7-20B7-456B-B411-FD8A6343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1217173"/>
            <a:ext cx="3749245" cy="30188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FEA2B52-3C3D-4A99-A54D-68280C47E46D}"/>
              </a:ext>
            </a:extLst>
          </p:cNvPr>
          <p:cNvSpPr/>
          <p:nvPr/>
        </p:nvSpPr>
        <p:spPr>
          <a:xfrm>
            <a:off x="3007358" y="1460923"/>
            <a:ext cx="555415" cy="243067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89ED2F-2BEB-466D-AA81-37BD2C6774E9}"/>
              </a:ext>
            </a:extLst>
          </p:cNvPr>
          <p:cNvSpPr/>
          <p:nvPr/>
        </p:nvSpPr>
        <p:spPr>
          <a:xfrm>
            <a:off x="4971627" y="1561568"/>
            <a:ext cx="555415" cy="233002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79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EB75-B78E-499D-82EB-966E8072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GPUs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675D5-B2AF-4330-8671-F82782E82D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2844A-EFBC-44C8-8CCF-34A279ED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EC585A-83CF-4746-8CA6-FAB778CCC9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560" y="1110310"/>
            <a:ext cx="3427344" cy="3781438"/>
          </a:xfrm>
        </p:spPr>
        <p:txBody>
          <a:bodyPr/>
          <a:lstStyle/>
          <a:p>
            <a:r>
              <a:rPr lang="en-US" dirty="0"/>
              <a:t>For the liver cases, we achieve roughly 80-87% of the peak theoretical bandwidth on the A100 and V100.</a:t>
            </a:r>
          </a:p>
          <a:p>
            <a:r>
              <a:rPr lang="en-US" dirty="0"/>
              <a:t>The achieved bandwidth for the P100 is around 41% of peak, significantly lower.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2BA43CB1-81F2-451F-95BF-B33D6310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67" y="1110310"/>
            <a:ext cx="4322762" cy="329010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11BE5B5-24A0-4D7B-A931-9C6B66E50316}"/>
              </a:ext>
            </a:extLst>
          </p:cNvPr>
          <p:cNvSpPr/>
          <p:nvPr/>
        </p:nvSpPr>
        <p:spPr>
          <a:xfrm>
            <a:off x="4903894" y="1459968"/>
            <a:ext cx="609599" cy="245501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2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9AA3-38DD-4868-8BEB-0F88A505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0E8B2-E29B-4D3A-88CC-D9117C63BE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78AAE-EB17-47CF-A0B5-57F3CF76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FAC2E-E02D-49E4-90D2-C25CDB2EA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Half/double has higher operational intensity,</a:t>
            </a:r>
            <a:r>
              <a:rPr lang="sv-SE" dirty="0"/>
              <a:t> </a:t>
            </a:r>
            <a:r>
              <a:rPr lang="sv-SE" sz="1400" dirty="0" err="1"/>
              <a:t>which</a:t>
            </a:r>
            <a:r>
              <a:rPr lang="sv-SE" sz="1400" dirty="0"/>
              <a:t> </a:t>
            </a:r>
            <a:r>
              <a:rPr lang="sv-SE" sz="1400" dirty="0" err="1"/>
              <a:t>expains</a:t>
            </a:r>
            <a:r>
              <a:rPr lang="sv-SE" sz="1400" dirty="0"/>
              <a:t> the </a:t>
            </a:r>
            <a:r>
              <a:rPr lang="sv-SE" sz="1400" dirty="0" err="1"/>
              <a:t>difference</a:t>
            </a:r>
            <a:r>
              <a:rPr lang="sv-SE" sz="1400" dirty="0"/>
              <a:t> in </a:t>
            </a:r>
            <a:r>
              <a:rPr lang="sv-SE" sz="1400" dirty="0" err="1"/>
              <a:t>performance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Single precision versions have lower operational intensity, hence lower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Half/double performance ~80% of roofline for liver and ~68% for prostate</a:t>
            </a:r>
          </a:p>
          <a:p>
            <a:endParaRPr lang="sv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8CAD6A-DB56-47F6-A60B-815C1C60FDB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730496" y="925626"/>
            <a:ext cx="4024291" cy="30838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27A8F5-EFB5-4F66-9EE9-2A4DBBB9C27A}"/>
              </a:ext>
            </a:extLst>
          </p:cNvPr>
          <p:cNvSpPr/>
          <p:nvPr/>
        </p:nvSpPr>
        <p:spPr>
          <a:xfrm>
            <a:off x="5872480" y="2777773"/>
            <a:ext cx="264160" cy="123166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107030-55CC-4431-948B-18136A7187BE}"/>
              </a:ext>
            </a:extLst>
          </p:cNvPr>
          <p:cNvSpPr/>
          <p:nvPr/>
        </p:nvSpPr>
        <p:spPr>
          <a:xfrm>
            <a:off x="5666337" y="2777773"/>
            <a:ext cx="264160" cy="123166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74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7358-2AE4-463C-80A1-16F8B27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Intensity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92A48-DB58-4151-BB39-60CE2E0143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4CA9-F22D-48A0-99EB-84213CD9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10CBF8-9423-4EDD-8E69-BD7E93ABA8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490" y="1047538"/>
            <a:ext cx="3958577" cy="3726735"/>
          </a:xfrm>
        </p:spPr>
        <p:txBody>
          <a:bodyPr/>
          <a:lstStyle/>
          <a:p>
            <a:r>
              <a:rPr lang="en-US" dirty="0"/>
              <a:t>Memory traffic mainly from reading matrix elements and input vector elements.</a:t>
            </a:r>
          </a:p>
          <a:p>
            <a:r>
              <a:rPr lang="en-US" dirty="0"/>
              <a:t>Number of columns quite small means input vector fits in cache.</a:t>
            </a:r>
          </a:p>
          <a:p>
            <a:pPr lvl="1"/>
            <a:r>
              <a:rPr lang="en-US" dirty="0"/>
              <a:t>Reading from the input vector does not contribute a lot to memory traffic from main memory.</a:t>
            </a:r>
          </a:p>
          <a:p>
            <a:r>
              <a:rPr lang="en-US" dirty="0"/>
              <a:t>Non-zero elements dominate memory traffic to main memory!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49147-BF94-4622-9693-BC043579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1694803"/>
            <a:ext cx="4074014" cy="13482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CC246FB-6A6F-4437-A1C4-477C18FCDED2}"/>
              </a:ext>
            </a:extLst>
          </p:cNvPr>
          <p:cNvSpPr/>
          <p:nvPr/>
        </p:nvSpPr>
        <p:spPr>
          <a:xfrm>
            <a:off x="5506719" y="2059093"/>
            <a:ext cx="1882988" cy="22352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9314-47FB-4F21-A24A-F6A9BF5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99" y="84328"/>
            <a:ext cx="7552857" cy="673874"/>
          </a:xfrm>
        </p:spPr>
        <p:txBody>
          <a:bodyPr/>
          <a:lstStyle/>
          <a:p>
            <a:r>
              <a:rPr lang="en-US" dirty="0"/>
              <a:t>Memory Traffic Model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33022-E3B2-491A-90AC-2B0CBB06BC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AA165-0FC6-4A91-9771-09444135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F29DFD-CE9A-4186-9B3A-95DA0EC8C7B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61999" y="773930"/>
                <a:ext cx="3427344" cy="3966122"/>
              </a:xfrm>
            </p:spPr>
            <p:txBody>
              <a:bodyPr/>
              <a:lstStyle/>
              <a:p>
                <a:r>
                  <a:rPr lang="en-US" dirty="0"/>
                  <a:t>Assume infinite cache size</a:t>
                </a:r>
              </a:p>
              <a:p>
                <a:pPr lvl="1"/>
                <a:r>
                  <a:rPr lang="en-US" dirty="0"/>
                  <a:t>Data only read from main memory once</a:t>
                </a:r>
                <a:endParaRPr lang="sv-SE" dirty="0"/>
              </a:p>
              <a:p>
                <a:r>
                  <a:rPr lang="sv-SE" dirty="0" err="1"/>
                  <a:t>Let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𝑐𝑜𝑙𝑢𝑚𝑛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𝑧𝑒𝑟𝑜𝑠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main memory traffic in bytes (simplified)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</m:oMath>
                </a14:m>
                <a:r>
                  <a:rPr lang="en-US" dirty="0"/>
                  <a:t> FLOPs</a:t>
                </a:r>
              </a:p>
              <a:p>
                <a:pPr lvl="1"/>
                <a:r>
                  <a:rPr lang="en-US" dirty="0"/>
                  <a:t>Plugging in values we get an op. intensity of 0.335 (measured value 0.33)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dominates other terms</a:t>
                </a:r>
              </a:p>
              <a:p>
                <a:pPr lvl="1"/>
                <a:r>
                  <a:rPr lang="en-US" dirty="0"/>
                  <a:t>Matrix elements &amp; column indexes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F29DFD-CE9A-4186-9B3A-95DA0EC8C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61999" y="773930"/>
                <a:ext cx="3427344" cy="3966122"/>
              </a:xfrm>
              <a:blipFill>
                <a:blip r:embed="rId2"/>
                <a:stretch>
                  <a:fillRect l="-178" t="-768" r="-106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60ACE8-7185-4796-A051-BE618E7D1DA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721992" y="616083"/>
            <a:ext cx="4069698" cy="3911334"/>
          </a:xfr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72B031B-CCDA-408B-B6CF-C0984AA67896}"/>
              </a:ext>
            </a:extLst>
          </p:cNvPr>
          <p:cNvSpPr/>
          <p:nvPr/>
        </p:nvSpPr>
        <p:spPr>
          <a:xfrm>
            <a:off x="5086774" y="3366346"/>
            <a:ext cx="2181013" cy="33189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D018B4-CA24-4787-B31C-1C158FC63AC5}"/>
              </a:ext>
            </a:extLst>
          </p:cNvPr>
          <p:cNvSpPr/>
          <p:nvPr/>
        </p:nvSpPr>
        <p:spPr>
          <a:xfrm>
            <a:off x="4998719" y="2582710"/>
            <a:ext cx="1700107" cy="1742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04B2FC-BCB2-4633-9634-63D79545DD22}"/>
              </a:ext>
            </a:extLst>
          </p:cNvPr>
          <p:cNvSpPr/>
          <p:nvPr/>
        </p:nvSpPr>
        <p:spPr>
          <a:xfrm>
            <a:off x="5086773" y="4155193"/>
            <a:ext cx="1151467" cy="1742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9B7C57-6712-4289-9ADC-ABD2F649E845}"/>
              </a:ext>
            </a:extLst>
          </p:cNvPr>
          <p:cNvSpPr/>
          <p:nvPr/>
        </p:nvSpPr>
        <p:spPr>
          <a:xfrm>
            <a:off x="5628640" y="3507566"/>
            <a:ext cx="751840" cy="19843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6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A704D9-25B1-4D0E-8FB3-20B2BA6D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155CB-FA7F-445B-AA4D-467B4BC916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72A0F-553A-4E2E-BD14-81053266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0004063-284D-4A40-B243-06F85239583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55904" y="1112400"/>
                <a:ext cx="7559674" cy="3612000"/>
              </a:xfrm>
            </p:spPr>
            <p:txBody>
              <a:bodyPr/>
              <a:lstStyle/>
              <a:p>
                <a:r>
                  <a:rPr lang="en-US" dirty="0"/>
                  <a:t>GPU acceleration of the proton dose summation could provide significant performance benefits, and reduce time required for treatment planning</a:t>
                </a:r>
              </a:p>
              <a:p>
                <a:pPr lvl="1"/>
                <a:r>
                  <a:rPr lang="en-US" dirty="0"/>
                  <a:t>CSR implementation achieves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speedup on A100 compared to </a:t>
                </a:r>
                <a:r>
                  <a:rPr lang="en-US" dirty="0" err="1"/>
                  <a:t>RayStation’s</a:t>
                </a:r>
                <a:r>
                  <a:rPr lang="en-US" dirty="0"/>
                  <a:t> CPU implementation.</a:t>
                </a:r>
              </a:p>
              <a:p>
                <a:r>
                  <a:rPr lang="en-US" dirty="0"/>
                  <a:t>For dose deposition matrices, a simple GPU implementation can achieve performance comparable to state-of-the-art libraries</a:t>
                </a:r>
              </a:p>
              <a:p>
                <a:r>
                  <a:rPr lang="en-US" dirty="0"/>
                  <a:t>Further improvements can be made in storing the column indexes.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sv-S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0004063-284D-4A40-B243-06F852395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55904" y="1112400"/>
                <a:ext cx="7559674" cy="3612000"/>
              </a:xfrm>
              <a:blipFill>
                <a:blip r:embed="rId2"/>
                <a:stretch>
                  <a:fillRect l="-323" t="-118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0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0EF1-D76E-4375-8DA3-26800714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0" y="2135416"/>
            <a:ext cx="4115435" cy="673874"/>
          </a:xfrm>
        </p:spPr>
        <p:txBody>
          <a:bodyPr/>
          <a:lstStyle/>
          <a:p>
            <a:r>
              <a:rPr lang="en-US" dirty="0"/>
              <a:t>Thank you for listening!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B8D4E-C257-4428-BA8B-B686920BEEA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F40B-495D-4760-81FE-AA523889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D824-6DC4-4186-A9F1-93800345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Motivation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ACC4B-E90F-4250-B928-E1FA5964D2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EB89-6A3F-4532-B55A-9BBC4F4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789DA0-D767-4955-A9BF-D92CE124A0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5253" y="976933"/>
            <a:ext cx="4187333" cy="3612000"/>
          </a:xfrm>
        </p:spPr>
        <p:txBody>
          <a:bodyPr/>
          <a:lstStyle/>
          <a:p>
            <a:r>
              <a:rPr lang="en-US" dirty="0"/>
              <a:t>Radiation Treatment Planning (RTP) is the process of creating individual, patient-specific, treatment plans for radiation therapy</a:t>
            </a:r>
          </a:p>
          <a:p>
            <a:r>
              <a:rPr lang="en-US" dirty="0"/>
              <a:t>Time consuming process</a:t>
            </a:r>
          </a:p>
          <a:p>
            <a:pPr lvl="1"/>
            <a:r>
              <a:rPr lang="en-US"/>
              <a:t>Computationally intensive</a:t>
            </a:r>
          </a:p>
          <a:p>
            <a:pPr lvl="1"/>
            <a:r>
              <a:rPr lang="en-US"/>
              <a:t>Iterative trial-and-error when creating treatment plan</a:t>
            </a:r>
          </a:p>
          <a:p>
            <a:r>
              <a:rPr lang="sv-SE"/>
              <a:t>More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treatment</a:t>
            </a:r>
            <a:r>
              <a:rPr lang="sv-SE" dirty="0"/>
              <a:t> planning</a:t>
            </a:r>
          </a:p>
          <a:p>
            <a:pPr lvl="1"/>
            <a:r>
              <a:rPr lang="sv-SE"/>
              <a:t>Higher productivity at clinics</a:t>
            </a:r>
          </a:p>
          <a:p>
            <a:pPr lvl="1"/>
            <a:r>
              <a:rPr lang="sv-SE"/>
              <a:t>Enables more sophisticated optimization methods (Robustness, multi-criteria optimization, online adaptive etc.)</a:t>
            </a:r>
          </a:p>
          <a:p>
            <a:pPr lvl="1"/>
            <a:r>
              <a:rPr lang="sv-SE"/>
              <a:t>Higher quality treatment plans</a:t>
            </a:r>
          </a:p>
          <a:p>
            <a:pPr lvl="1"/>
            <a:endParaRPr lang="sv-SE" dirty="0"/>
          </a:p>
        </p:txBody>
      </p:sp>
      <p:pic>
        <p:nvPicPr>
          <p:cNvPr id="7" name="Picture 6" descr="A picture containing text, indoor, computer&#10;&#10;Description automatically generated">
            <a:extLst>
              <a:ext uri="{FF2B5EF4-FFF2-40B4-BE49-F238E27FC236}">
                <a16:creationId xmlns:a16="http://schemas.microsoft.com/office/drawing/2014/main" id="{F104E119-CE6B-47AE-9D1B-44C6E0DEF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43" y="1415627"/>
            <a:ext cx="3475588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What is RTP?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2021-05-17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906" y="1110827"/>
            <a:ext cx="4614054" cy="3632746"/>
          </a:xfrm>
        </p:spPr>
        <p:txBody>
          <a:bodyPr/>
          <a:lstStyle/>
          <a:p>
            <a:r>
              <a:rPr lang="en-GB" dirty="0"/>
              <a:t>Treatment machine needs control parameters to deliver treatment</a:t>
            </a:r>
          </a:p>
          <a:p>
            <a:pPr lvl="1"/>
            <a:r>
              <a:rPr lang="en-GB" dirty="0"/>
              <a:t>These control parameters are the </a:t>
            </a:r>
            <a:r>
              <a:rPr lang="en-GB" i="1" dirty="0"/>
              <a:t>treatment plan</a:t>
            </a:r>
            <a:endParaRPr lang="en-GB" dirty="0"/>
          </a:p>
          <a:p>
            <a:r>
              <a:rPr lang="en-GB" dirty="0"/>
              <a:t>Determined by formulating a mathematical optimization problem</a:t>
            </a:r>
          </a:p>
          <a:p>
            <a:r>
              <a:rPr lang="en-GB" dirty="0"/>
              <a:t>Promote sufficient dose to tumour, and low dose to surrounding organs</a:t>
            </a:r>
          </a:p>
          <a:p>
            <a:r>
              <a:rPr lang="en-GB" dirty="0"/>
              <a:t>Optimization problem solved iteratively</a:t>
            </a:r>
          </a:p>
          <a:p>
            <a:pPr lvl="1"/>
            <a:r>
              <a:rPr lang="en-GB" dirty="0"/>
              <a:t>Need dose computations at each iteration</a:t>
            </a:r>
          </a:p>
          <a:p>
            <a:pPr lvl="1"/>
            <a:r>
              <a:rPr lang="en-GB" dirty="0"/>
              <a:t>For some cases a majority of the optimization time is spent on dose computations</a:t>
            </a:r>
          </a:p>
          <a:p>
            <a:endParaRPr lang="en-GB" dirty="0"/>
          </a:p>
        </p:txBody>
      </p:sp>
      <p:pic>
        <p:nvPicPr>
          <p:cNvPr id="5" name="Picture 4" descr="A toilet in a bathroom&#10;&#10;Description automatically generated with low confidence">
            <a:extLst>
              <a:ext uri="{FF2B5EF4-FFF2-40B4-BE49-F238E27FC236}">
                <a16:creationId xmlns:a16="http://schemas.microsoft.com/office/drawing/2014/main" id="{C2966A63-729E-443C-9F17-8282F390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9335" y="1562352"/>
            <a:ext cx="2851289" cy="213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Proton Therapy Dose Calculation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2021-05-17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latshållare för innehåll 9">
                <a:extLst>
                  <a:ext uri="{FF2B5EF4-FFF2-40B4-BE49-F238E27FC236}">
                    <a16:creationId xmlns:a16="http://schemas.microsoft.com/office/drawing/2014/main" id="{92E94E58-3F2C-E041-B4EA-A2F4BA2697C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GB" dirty="0"/>
                  <a:t>Dose is delivered through </a:t>
                </a:r>
                <a:r>
                  <a:rPr lang="en-GB" i="1" dirty="0"/>
                  <a:t>pencil beam scanning</a:t>
                </a:r>
              </a:p>
              <a:p>
                <a:r>
                  <a:rPr lang="en-GB" dirty="0"/>
                  <a:t>Machine parameters are </a:t>
                </a:r>
                <a:r>
                  <a:rPr lang="en-GB" i="1" dirty="0"/>
                  <a:t>spot weights, </a:t>
                </a:r>
                <a:r>
                  <a:rPr lang="en-GB" dirty="0"/>
                  <a:t>the intensity of the beam at each spot</a:t>
                </a:r>
              </a:p>
              <a:p>
                <a:r>
                  <a:rPr lang="en-GB" i="1" dirty="0"/>
                  <a:t>Dose deposition matrix</a:t>
                </a:r>
                <a:r>
                  <a:rPr lang="en-GB" dirty="0"/>
                  <a:t> is calculated using e.g. Monte Carlo methods</a:t>
                </a:r>
              </a:p>
              <a:p>
                <a:r>
                  <a:rPr lang="en-GB" dirty="0"/>
                  <a:t>Computing the dose becomes a matrix multiplication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the dose deposition matrix,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are the spot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is the (flattened) dose per voxel</a:t>
                </a:r>
              </a:p>
              <a:p>
                <a:r>
                  <a:rPr lang="en-GB" dirty="0"/>
                  <a:t>Dose deposition matrices typically highly sparse</a:t>
                </a:r>
              </a:p>
            </p:txBody>
          </p:sp>
        </mc:Choice>
        <mc:Fallback xmlns="">
          <p:sp>
            <p:nvSpPr>
              <p:cNvPr id="10" name="Platshållare för innehåll 9">
                <a:extLst>
                  <a:ext uri="{FF2B5EF4-FFF2-40B4-BE49-F238E27FC236}">
                    <a16:creationId xmlns:a16="http://schemas.microsoft.com/office/drawing/2014/main" id="{92E94E58-3F2C-E041-B4EA-A2F4BA269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78" t="-806" r="-17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49356-D25E-434F-85B3-0482705F0AD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08" y="1261638"/>
            <a:ext cx="3244504" cy="27752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E67841-F4E3-45B6-A9EA-EEDDBB28A19A}"/>
                  </a:ext>
                </a:extLst>
              </p:cNvPr>
              <p:cNvSpPr txBox="1"/>
              <p:nvPr/>
            </p:nvSpPr>
            <p:spPr>
              <a:xfrm>
                <a:off x="20160826" y="13184293"/>
                <a:ext cx="771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E67841-F4E3-45B6-A9EA-EEDDBB28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826" y="13184293"/>
                <a:ext cx="771878" cy="276999"/>
              </a:xfrm>
              <a:prstGeom prst="rect">
                <a:avLst/>
              </a:prstGeom>
              <a:blipFill>
                <a:blip r:embed="rId4"/>
                <a:stretch>
                  <a:fillRect l="-5512" r="-5512" b="-11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BD8-C320-46F1-AD29-95639C36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Dose Deposition Matrices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2A343-23D3-4161-A3B6-9E977F7E26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7D8A-2B99-4C27-BE18-8278C9F3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F65DF-8A1C-4B6F-AE40-A8CEEBDB70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193008" cy="3781438"/>
          </a:xfrm>
        </p:spPr>
        <p:txBody>
          <a:bodyPr/>
          <a:lstStyle/>
          <a:p>
            <a:r>
              <a:rPr lang="en-US" dirty="0"/>
              <a:t>Matrices from two cases used:</a:t>
            </a:r>
            <a:br>
              <a:rPr lang="en-US" dirty="0"/>
            </a:br>
            <a:r>
              <a:rPr lang="en-US" dirty="0"/>
              <a:t>one liver and one prostate case</a:t>
            </a:r>
          </a:p>
          <a:p>
            <a:r>
              <a:rPr lang="en-US" dirty="0"/>
              <a:t>Liver case consists of 4 beams with one dose deposition matrix for each beam.</a:t>
            </a:r>
          </a:p>
          <a:p>
            <a:r>
              <a:rPr lang="en-US" dirty="0"/>
              <a:t>Prostate case has 2 beams</a:t>
            </a:r>
          </a:p>
          <a:p>
            <a:r>
              <a:rPr lang="en-US" dirty="0"/>
              <a:t>Dose deposition matrices exported from </a:t>
            </a:r>
            <a:r>
              <a:rPr lang="en-US" dirty="0" err="1"/>
              <a:t>RayStation</a:t>
            </a:r>
            <a:endParaRPr lang="en-US" dirty="0"/>
          </a:p>
          <a:p>
            <a:pPr lvl="1"/>
            <a:r>
              <a:rPr lang="en-US" dirty="0" err="1"/>
              <a:t>RaySearch’s</a:t>
            </a:r>
            <a:r>
              <a:rPr lang="en-US" dirty="0"/>
              <a:t> treatment planning system</a:t>
            </a:r>
          </a:p>
          <a:p>
            <a:r>
              <a:rPr lang="en-US" dirty="0"/>
              <a:t>Large number of rows with no non-zeros, ~70%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9C4225-9CF9-41CD-AA3C-016C74FC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92" y="588689"/>
            <a:ext cx="3378428" cy="2603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75053A-DAC0-49E4-97A0-2CBE2ABC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04" y="3206611"/>
            <a:ext cx="4074014" cy="13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A1C5-3CC5-4635-AEAB-924DEAF5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096C8-6EAB-4CCF-9DD3-968B53C1B4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BD88-B303-4FD2-AAC3-53EC3299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F3F7B-1860-4A2F-A706-ACF2532AB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0463" y="925626"/>
            <a:ext cx="4222737" cy="3706614"/>
          </a:xfrm>
        </p:spPr>
        <p:txBody>
          <a:bodyPr/>
          <a:lstStyle/>
          <a:p>
            <a:r>
              <a:rPr lang="en-US" dirty="0"/>
              <a:t>Port the performance critical proton dose calculation to GPU using CSR</a:t>
            </a:r>
          </a:p>
          <a:p>
            <a:r>
              <a:rPr lang="en-US" b="1" dirty="0"/>
              <a:t>Mixed half/double </a:t>
            </a:r>
            <a:r>
              <a:rPr lang="en-US" dirty="0"/>
              <a:t>precision, half precision for matrix entries and double precision for input output.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RayStation’s</a:t>
            </a:r>
            <a:r>
              <a:rPr lang="en-US" dirty="0"/>
              <a:t> current implementation</a:t>
            </a:r>
          </a:p>
          <a:p>
            <a:pPr lvl="1"/>
            <a:r>
              <a:rPr lang="sv-SE" dirty="0"/>
              <a:t>Double precision for </a:t>
            </a:r>
            <a:r>
              <a:rPr lang="sv-SE" dirty="0" err="1"/>
              <a:t>optimization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, </a:t>
            </a:r>
            <a:r>
              <a:rPr lang="sv-SE" dirty="0" err="1"/>
              <a:t>half</a:t>
            </a:r>
            <a:r>
              <a:rPr lang="sv-SE" dirty="0"/>
              <a:t> precision to save space.</a:t>
            </a:r>
          </a:p>
          <a:p>
            <a:r>
              <a:rPr lang="sv-SE" dirty="0" err="1"/>
              <a:t>Comparison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RayStation</a:t>
            </a:r>
            <a:r>
              <a:rPr lang="sv-SE" dirty="0"/>
              <a:t> CPU implementation and </a:t>
            </a:r>
            <a:r>
              <a:rPr lang="sv-SE" dirty="0" err="1"/>
              <a:t>RayStation’s</a:t>
            </a:r>
            <a:r>
              <a:rPr lang="sv-SE" dirty="0"/>
              <a:t> CPU </a:t>
            </a:r>
            <a:r>
              <a:rPr lang="sv-SE" dirty="0" err="1"/>
              <a:t>algorithm</a:t>
            </a:r>
            <a:r>
              <a:rPr lang="sv-SE" dirty="0"/>
              <a:t> </a:t>
            </a:r>
            <a:r>
              <a:rPr lang="sv-SE" dirty="0" err="1"/>
              <a:t>ported</a:t>
            </a:r>
            <a:r>
              <a:rPr lang="sv-SE" dirty="0"/>
              <a:t> to GPU</a:t>
            </a:r>
          </a:p>
          <a:p>
            <a:r>
              <a:rPr lang="sv-SE" dirty="0" err="1"/>
              <a:t>Comparison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-</a:t>
            </a:r>
            <a:r>
              <a:rPr lang="sv-SE" dirty="0" err="1"/>
              <a:t>of</a:t>
            </a:r>
            <a:r>
              <a:rPr lang="sv-SE" dirty="0"/>
              <a:t>-the-art </a:t>
            </a:r>
            <a:r>
              <a:rPr lang="sv-SE" dirty="0" err="1"/>
              <a:t>library</a:t>
            </a:r>
            <a:r>
              <a:rPr lang="sv-SE" dirty="0"/>
              <a:t> implementations, in </a:t>
            </a:r>
            <a:r>
              <a:rPr lang="sv-SE" dirty="0" err="1"/>
              <a:t>single</a:t>
            </a:r>
            <a:r>
              <a:rPr lang="sv-SE" dirty="0"/>
              <a:t> precision (</a:t>
            </a:r>
            <a:r>
              <a:rPr lang="sv-SE" dirty="0" err="1"/>
              <a:t>Half</a:t>
            </a:r>
            <a:r>
              <a:rPr lang="sv-SE" dirty="0"/>
              <a:t> / double mixed precision </a:t>
            </a:r>
            <a:r>
              <a:rPr lang="sv-SE" dirty="0" err="1"/>
              <a:t>unsupported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Ginkgo</a:t>
            </a:r>
            <a:r>
              <a:rPr lang="sv-SE" baseline="30000" dirty="0"/>
              <a:t>1</a:t>
            </a:r>
            <a:endParaRPr lang="sv-SE" dirty="0"/>
          </a:p>
          <a:p>
            <a:pPr lvl="1"/>
            <a:r>
              <a:rPr lang="sv-SE" dirty="0" err="1"/>
              <a:t>cuSPARSE</a:t>
            </a:r>
            <a:endParaRPr lang="sv-SE" dirty="0"/>
          </a:p>
          <a:p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B556-6DC7-4A5D-973E-B4877FD749CE}"/>
              </a:ext>
            </a:extLst>
          </p:cNvPr>
          <p:cNvSpPr txBox="1"/>
          <p:nvPr/>
        </p:nvSpPr>
        <p:spPr>
          <a:xfrm>
            <a:off x="2688336" y="4900535"/>
            <a:ext cx="30973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1. https://ginkgo-project.github.io/ginkgo/doc/develop/index.html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99FE034-AD3D-4906-A0F4-DD79E4C0D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2" y="945865"/>
            <a:ext cx="3177723" cy="20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852F-1D15-43B5-979A-EADC65EA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Matrices - CSR Format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43B3D-9006-4FF5-93AD-EFE863CAEAA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C64C-56C5-4799-91E3-2C4A137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34058-97B2-45EC-B7D1-4EEC0EF26B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553" y="1110310"/>
            <a:ext cx="3427344" cy="3781438"/>
          </a:xfrm>
        </p:spPr>
        <p:txBody>
          <a:bodyPr/>
          <a:lstStyle/>
          <a:p>
            <a:r>
              <a:rPr lang="en-US" dirty="0"/>
              <a:t>Store matrix using 3 arrays</a:t>
            </a:r>
            <a:endParaRPr lang="sv-SE" dirty="0"/>
          </a:p>
          <a:p>
            <a:pPr lvl="1"/>
            <a:r>
              <a:rPr lang="sv-SE" dirty="0"/>
              <a:t>Non-</a:t>
            </a:r>
            <a:r>
              <a:rPr lang="sv-SE" dirty="0" err="1"/>
              <a:t>zero</a:t>
            </a:r>
            <a:r>
              <a:rPr lang="sv-SE" dirty="0"/>
              <a:t> elements -&gt; Data</a:t>
            </a:r>
          </a:p>
          <a:p>
            <a:pPr lvl="1"/>
            <a:r>
              <a:rPr lang="sv-SE" dirty="0" err="1"/>
              <a:t>Column</a:t>
            </a:r>
            <a:r>
              <a:rPr lang="sv-SE" dirty="0"/>
              <a:t> </a:t>
            </a:r>
            <a:r>
              <a:rPr lang="sv-SE" dirty="0" err="1"/>
              <a:t>indices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non-</a:t>
            </a:r>
            <a:r>
              <a:rPr lang="sv-SE" dirty="0" err="1"/>
              <a:t>zero</a:t>
            </a:r>
            <a:r>
              <a:rPr lang="sv-SE" dirty="0"/>
              <a:t> element -&gt; </a:t>
            </a:r>
            <a:r>
              <a:rPr lang="sv-SE" dirty="0" err="1"/>
              <a:t>Col</a:t>
            </a:r>
            <a:r>
              <a:rPr lang="sv-SE" dirty="0"/>
              <a:t> </a:t>
            </a:r>
            <a:r>
              <a:rPr lang="sv-SE" dirty="0" err="1"/>
              <a:t>idxs</a:t>
            </a:r>
            <a:endParaRPr lang="sv-SE" dirty="0"/>
          </a:p>
          <a:p>
            <a:pPr lvl="1"/>
            <a:r>
              <a:rPr lang="sv-SE" dirty="0" err="1"/>
              <a:t>Where</a:t>
            </a:r>
            <a:r>
              <a:rPr lang="sv-SE" dirty="0"/>
              <a:t>, in the </a:t>
            </a:r>
            <a:r>
              <a:rPr lang="sv-SE" dirty="0" err="1"/>
              <a:t>other</a:t>
            </a:r>
            <a:r>
              <a:rPr lang="sv-SE" dirty="0"/>
              <a:t> 2 </a:t>
            </a:r>
            <a:r>
              <a:rPr lang="sv-SE" dirty="0" err="1"/>
              <a:t>arrays</a:t>
            </a:r>
            <a:r>
              <a:rPr lang="sv-SE" dirty="0"/>
              <a:t>,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row</a:t>
            </a:r>
            <a:r>
              <a:rPr lang="sv-SE" dirty="0"/>
              <a:t> starts -&gt; </a:t>
            </a:r>
            <a:r>
              <a:rPr lang="sv-SE" dirty="0" err="1"/>
              <a:t>Row</a:t>
            </a:r>
            <a:r>
              <a:rPr lang="sv-SE" dirty="0"/>
              <a:t> Pointers</a:t>
            </a:r>
          </a:p>
          <a:p>
            <a:r>
              <a:rPr lang="sv-SE" dirty="0" err="1"/>
              <a:t>Row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orderings</a:t>
            </a:r>
            <a:r>
              <a:rPr lang="sv-SE" dirty="0"/>
              <a:t> </a:t>
            </a:r>
            <a:r>
              <a:rPr lang="sv-SE" dirty="0" err="1"/>
              <a:t>suited</a:t>
            </a:r>
            <a:r>
              <a:rPr lang="sv-SE" dirty="0"/>
              <a:t> for </a:t>
            </a:r>
            <a:r>
              <a:rPr lang="sv-SE" dirty="0" err="1"/>
              <a:t>SpMV</a:t>
            </a:r>
            <a:endParaRPr lang="sv-SE" dirty="0"/>
          </a:p>
          <a:p>
            <a:pPr lvl="1"/>
            <a:r>
              <a:rPr lang="sv-SE" dirty="0" err="1"/>
              <a:t>Parallelize</a:t>
            </a:r>
            <a:r>
              <a:rPr lang="sv-SE" dirty="0"/>
              <a:t> over matrix </a:t>
            </a:r>
            <a:r>
              <a:rPr lang="sv-SE" dirty="0" err="1"/>
              <a:t>rows</a:t>
            </a:r>
            <a:endParaRPr lang="sv-SE" dirty="0"/>
          </a:p>
          <a:p>
            <a:pPr lvl="1"/>
            <a:r>
              <a:rPr lang="sv-SE" dirty="0" err="1"/>
              <a:t>Accumulate</a:t>
            </a:r>
            <a:r>
              <a:rPr lang="sv-SE" dirty="0"/>
              <a:t> </a:t>
            </a:r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value</a:t>
            </a:r>
            <a:endParaRPr lang="sv-SE" dirty="0"/>
          </a:p>
          <a:p>
            <a:endParaRPr lang="sv-SE" dirty="0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DFC764E-B1D6-473F-9447-1847CBE4694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10310"/>
            <a:ext cx="3854776" cy="1401189"/>
          </a:xfrm>
        </p:spPr>
      </p:pic>
    </p:spTree>
    <p:extLst>
      <p:ext uri="{BB962C8B-B14F-4D97-AF65-F5344CB8AC3E}">
        <p14:creationId xmlns:p14="http://schemas.microsoft.com/office/powerpoint/2010/main" val="2173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AC59B9B-E8D1-4623-B56D-4B08A16B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184" y="527585"/>
            <a:ext cx="4613991" cy="4256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17533-C9C3-4258-8A27-03F43C6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</a:t>
            </a:r>
            <a:r>
              <a:rPr lang="en-US" dirty="0" err="1"/>
              <a:t>SpMV</a:t>
            </a:r>
            <a:r>
              <a:rPr lang="en-US" dirty="0"/>
              <a:t> Kernel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CC256-092B-4551-A059-5B51BCB850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71A0-BB96-4713-ACC3-348F3068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86EDB-0B81-461F-9DAE-F91AB8014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066657"/>
            <a:ext cx="3255681" cy="538029"/>
          </a:xfrm>
        </p:spPr>
        <p:txBody>
          <a:bodyPr/>
          <a:lstStyle/>
          <a:p>
            <a:r>
              <a:rPr lang="en-US" dirty="0"/>
              <a:t>Largely follows the implementation described in [1].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27E87D-AC3A-4428-8DBC-059A41E699E9}"/>
              </a:ext>
            </a:extLst>
          </p:cNvPr>
          <p:cNvCxnSpPr>
            <a:cxnSpLocks/>
          </p:cNvCxnSpPr>
          <p:nvPr/>
        </p:nvCxnSpPr>
        <p:spPr>
          <a:xfrm flipV="1">
            <a:off x="3035707" y="2527864"/>
            <a:ext cx="1400826" cy="103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EAAD69-3642-45F9-9B6D-AE7797CDE9F8}"/>
              </a:ext>
            </a:extLst>
          </p:cNvPr>
          <p:cNvSpPr txBox="1"/>
          <p:nvPr/>
        </p:nvSpPr>
        <p:spPr>
          <a:xfrm>
            <a:off x="177961" y="2455016"/>
            <a:ext cx="293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Each row processed by one thread warp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2856C-7576-489F-AE89-76F262F777A2}"/>
              </a:ext>
            </a:extLst>
          </p:cNvPr>
          <p:cNvCxnSpPr>
            <a:cxnSpLocks/>
          </p:cNvCxnSpPr>
          <p:nvPr/>
        </p:nvCxnSpPr>
        <p:spPr>
          <a:xfrm flipV="1">
            <a:off x="3678169" y="2978244"/>
            <a:ext cx="893831" cy="1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8BAD41-2262-4019-AFA6-6462D3CA83CF}"/>
              </a:ext>
            </a:extLst>
          </p:cNvPr>
          <p:cNvSpPr txBox="1"/>
          <p:nvPr/>
        </p:nvSpPr>
        <p:spPr>
          <a:xfrm>
            <a:off x="998059" y="2840520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Skip empty rows</a:t>
            </a:r>
            <a:br>
              <a:rPr lang="en-US" sz="1200" dirty="0"/>
            </a:br>
            <a:r>
              <a:rPr lang="en-US" sz="1200" dirty="0"/>
              <a:t>(up to ~70% of rows empty in our case)</a:t>
            </a:r>
            <a:endParaRPr lang="sv-SE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B85C00-F688-4003-B3C7-F9426445FF6D}"/>
              </a:ext>
            </a:extLst>
          </p:cNvPr>
          <p:cNvCxnSpPr>
            <a:cxnSpLocks/>
          </p:cNvCxnSpPr>
          <p:nvPr/>
        </p:nvCxnSpPr>
        <p:spPr>
          <a:xfrm>
            <a:off x="3506506" y="3927490"/>
            <a:ext cx="1065494" cy="169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AA5111-AF17-4A43-9EEE-AB6BA329B899}"/>
              </a:ext>
            </a:extLst>
          </p:cNvPr>
          <p:cNvSpPr txBox="1"/>
          <p:nvPr/>
        </p:nvSpPr>
        <p:spPr>
          <a:xfrm>
            <a:off x="1586343" y="3677584"/>
            <a:ext cx="19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Warp-wide reduction using</a:t>
            </a:r>
          </a:p>
          <a:p>
            <a:r>
              <a:rPr lang="en-US" sz="1200" dirty="0"/>
              <a:t>Coop. groups API</a:t>
            </a:r>
            <a:endParaRPr lang="sv-SE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21F509-334A-4E3D-BDA0-706134D49FF7}"/>
              </a:ext>
            </a:extLst>
          </p:cNvPr>
          <p:cNvSpPr txBox="1"/>
          <p:nvPr/>
        </p:nvSpPr>
        <p:spPr>
          <a:xfrm>
            <a:off x="214249" y="4152515"/>
            <a:ext cx="3688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[1] Bell, Nathan, and Michael Garland. </a:t>
            </a:r>
          </a:p>
          <a:p>
            <a:r>
              <a:rPr lang="en-US" sz="800" dirty="0"/>
              <a:t>"Implementing Sparse Matrix-Vector Multiplication on Throughput-oriented Processors." </a:t>
            </a:r>
          </a:p>
          <a:p>
            <a:r>
              <a:rPr lang="en-US" sz="800" i="1" dirty="0"/>
              <a:t>Proceedings of the Conference on High Performance Computing Networking, Storage and Analysis</a:t>
            </a:r>
            <a:r>
              <a:rPr lang="en-US" sz="800" dirty="0"/>
              <a:t>. 2009.</a:t>
            </a:r>
            <a:endParaRPr lang="sv-SE" sz="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E00F03-2AB4-4FA1-B052-D98A6F3C8AED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613429" y="1808606"/>
            <a:ext cx="823104" cy="66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A42FFAE-3B4B-451F-873C-760AB9CEBED3}"/>
              </a:ext>
            </a:extLst>
          </p:cNvPr>
          <p:cNvSpPr/>
          <p:nvPr/>
        </p:nvSpPr>
        <p:spPr>
          <a:xfrm>
            <a:off x="4480560" y="1560576"/>
            <a:ext cx="4321612" cy="848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5A553D-28AA-4876-9C6D-B45B2D0B5947}"/>
              </a:ext>
            </a:extLst>
          </p:cNvPr>
          <p:cNvSpPr txBox="1"/>
          <p:nvPr/>
        </p:nvSpPr>
        <p:spPr>
          <a:xfrm>
            <a:off x="837" y="1736372"/>
            <a:ext cx="3612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Warp coordination using CUDA cooperative groups</a:t>
            </a:r>
            <a:endParaRPr lang="sv-S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D5E824-C8FB-407C-8BAD-595204598601}"/>
              </a:ext>
            </a:extLst>
          </p:cNvPr>
          <p:cNvSpPr/>
          <p:nvPr/>
        </p:nvSpPr>
        <p:spPr>
          <a:xfrm>
            <a:off x="4650255" y="2900088"/>
            <a:ext cx="1366497" cy="252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ACC77C-BE4C-4672-83B2-8BC1F27F5BE9}"/>
              </a:ext>
            </a:extLst>
          </p:cNvPr>
          <p:cNvSpPr txBox="1"/>
          <p:nvPr/>
        </p:nvSpPr>
        <p:spPr>
          <a:xfrm flipH="1">
            <a:off x="1835564" y="3378363"/>
            <a:ext cx="1924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dot product</a:t>
            </a:r>
            <a:endParaRPr lang="sv-SE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31309E-C10C-4F3D-9010-156F3FA657CA}"/>
              </a:ext>
            </a:extLst>
          </p:cNvPr>
          <p:cNvCxnSpPr>
            <a:cxnSpLocks/>
          </p:cNvCxnSpPr>
          <p:nvPr/>
        </p:nvCxnSpPr>
        <p:spPr>
          <a:xfrm>
            <a:off x="3613429" y="3529253"/>
            <a:ext cx="958571" cy="12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8340C19-2AFD-4C6F-A93E-8C45A1989273}"/>
              </a:ext>
            </a:extLst>
          </p:cNvPr>
          <p:cNvSpPr/>
          <p:nvPr/>
        </p:nvSpPr>
        <p:spPr>
          <a:xfrm>
            <a:off x="4650255" y="3467496"/>
            <a:ext cx="3350314" cy="4858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16E48FE-2038-4962-8F8B-0B7733941230}"/>
              </a:ext>
            </a:extLst>
          </p:cNvPr>
          <p:cNvSpPr/>
          <p:nvPr/>
        </p:nvSpPr>
        <p:spPr>
          <a:xfrm>
            <a:off x="4675699" y="4016587"/>
            <a:ext cx="3425208" cy="212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155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933E-7969-40DA-8BC0-9C3E89E3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B40CF-6D1F-4D08-AE13-8086544D5A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5B0626-CE0E-4462-A09E-6B72AC34FEA4}" type="datetime1">
              <a:rPr lang="sv-SE" smtClean="0"/>
              <a:t>2021-05-17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0CC28-30B4-49FF-B56F-211C807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FBBA8-A631-43BB-A2D1-C838BDFF7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999" y="1116000"/>
            <a:ext cx="5000133" cy="3781438"/>
          </a:xfrm>
        </p:spPr>
        <p:txBody>
          <a:bodyPr/>
          <a:lstStyle/>
          <a:p>
            <a:r>
              <a:rPr lang="en-US" dirty="0"/>
              <a:t>We will refer to our kernels by their floating point precision schemes.</a:t>
            </a:r>
          </a:p>
          <a:p>
            <a:r>
              <a:rPr lang="en-US" b="1" dirty="0"/>
              <a:t>Half/double </a:t>
            </a:r>
            <a:r>
              <a:rPr lang="en-US" dirty="0"/>
              <a:t>will refer to our kernel in mixed half and double precision, </a:t>
            </a:r>
            <a:r>
              <a:rPr lang="en-US" b="1" dirty="0"/>
              <a:t>single</a:t>
            </a:r>
            <a:r>
              <a:rPr lang="en-US" dirty="0"/>
              <a:t> to our kernel in single precision only</a:t>
            </a:r>
            <a:r>
              <a:rPr lang="sv-SE" dirty="0"/>
              <a:t>.</a:t>
            </a:r>
          </a:p>
          <a:p>
            <a:r>
              <a:rPr lang="sv-SE" dirty="0" err="1"/>
              <a:t>Our</a:t>
            </a:r>
            <a:r>
              <a:rPr lang="sv-SE" dirty="0"/>
              <a:t> port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RayStation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 to GPU is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b="1" dirty="0"/>
              <a:t>GPU </a:t>
            </a:r>
            <a:r>
              <a:rPr lang="sv-SE" b="1" dirty="0" err="1"/>
              <a:t>baseline</a:t>
            </a:r>
            <a:r>
              <a:rPr lang="sv-SE" dirty="0"/>
              <a:t>.</a:t>
            </a:r>
          </a:p>
          <a:p>
            <a:r>
              <a:rPr lang="sv-SE" dirty="0"/>
              <a:t>State-</a:t>
            </a:r>
            <a:r>
              <a:rPr lang="sv-SE" dirty="0" err="1"/>
              <a:t>of</a:t>
            </a:r>
            <a:r>
              <a:rPr lang="sv-SE" dirty="0"/>
              <a:t>-the-art </a:t>
            </a:r>
            <a:r>
              <a:rPr lang="sv-SE" dirty="0" err="1"/>
              <a:t>library</a:t>
            </a:r>
            <a:r>
              <a:rPr lang="sv-SE" dirty="0"/>
              <a:t> implementations </a:t>
            </a:r>
            <a:r>
              <a:rPr lang="sv-SE" dirty="0" err="1"/>
              <a:t>referred</a:t>
            </a:r>
            <a:r>
              <a:rPr lang="sv-SE" dirty="0"/>
              <a:t> to by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names</a:t>
            </a:r>
            <a:r>
              <a:rPr lang="sv-S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_PPT template 2014 flerfärgade_16_9_181002" id="{C2C482A2-B64F-1641-B856-45C1E0D0B04B}" vid="{B7923EE1-B23C-9F4E-BE98-4BD0CF59D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31852</TotalTime>
  <Words>986</Words>
  <Application>Microsoft Office PowerPoint</Application>
  <PresentationFormat>On-screen Show (16:9)</PresentationFormat>
  <Paragraphs>148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Systemtypsnitt</vt:lpstr>
      <vt:lpstr>KTH_PPT-mall</vt:lpstr>
      <vt:lpstr>Accelerating Radiation Therapy Dose Calculations with Nvidia GPUs</vt:lpstr>
      <vt:lpstr>Background - Motivation</vt:lpstr>
      <vt:lpstr>Background – What is RTP?</vt:lpstr>
      <vt:lpstr>Proton Therapy Dose Calculation</vt:lpstr>
      <vt:lpstr>Dose Deposition Matrices</vt:lpstr>
      <vt:lpstr>This Work</vt:lpstr>
      <vt:lpstr>Sparse Matrices - CSR Format</vt:lpstr>
      <vt:lpstr>CSR SpMV Kernel</vt:lpstr>
      <vt:lpstr>Terminology</vt:lpstr>
      <vt:lpstr>Experiments</vt:lpstr>
      <vt:lpstr>A100 performance</vt:lpstr>
      <vt:lpstr>A100 Library comparison</vt:lpstr>
      <vt:lpstr>Comparison Between GPUs</vt:lpstr>
      <vt:lpstr>Roofline</vt:lpstr>
      <vt:lpstr>Operational Intensity</vt:lpstr>
      <vt:lpstr>Memory Traffic Model</vt:lpstr>
      <vt:lpstr>Conclusions</vt:lpstr>
      <vt:lpstr>Thank you for listening!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Felix Liu</cp:lastModifiedBy>
  <cp:revision>120</cp:revision>
  <cp:lastPrinted>2013-05-27T09:10:21Z</cp:lastPrinted>
  <dcterms:created xsi:type="dcterms:W3CDTF">2019-02-11T09:39:15Z</dcterms:created>
  <dcterms:modified xsi:type="dcterms:W3CDTF">2021-05-17T09:45:23Z</dcterms:modified>
</cp:coreProperties>
</file>