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28" r:id="rId1"/>
    <p:sldMasterId id="2147483963" r:id="rId2"/>
    <p:sldMasterId id="2147483966" r:id="rId3"/>
    <p:sldMasterId id="2147483969" r:id="rId4"/>
    <p:sldMasterId id="2147483980" r:id="rId5"/>
  </p:sldMasterIdLst>
  <p:notesMasterIdLst>
    <p:notesMasterId r:id="rId27"/>
  </p:notesMasterIdLst>
  <p:sldIdLst>
    <p:sldId id="774" r:id="rId6"/>
    <p:sldId id="798" r:id="rId7"/>
    <p:sldId id="775" r:id="rId8"/>
    <p:sldId id="776" r:id="rId9"/>
    <p:sldId id="777" r:id="rId10"/>
    <p:sldId id="778" r:id="rId11"/>
    <p:sldId id="779" r:id="rId12"/>
    <p:sldId id="781" r:id="rId13"/>
    <p:sldId id="782" r:id="rId14"/>
    <p:sldId id="783" r:id="rId15"/>
    <p:sldId id="785" r:id="rId16"/>
    <p:sldId id="788" r:id="rId17"/>
    <p:sldId id="787" r:id="rId18"/>
    <p:sldId id="789" r:id="rId19"/>
    <p:sldId id="790" r:id="rId20"/>
    <p:sldId id="792" r:id="rId21"/>
    <p:sldId id="791" r:id="rId22"/>
    <p:sldId id="794" r:id="rId23"/>
    <p:sldId id="795" r:id="rId24"/>
    <p:sldId id="797" r:id="rId25"/>
    <p:sldId id="799" r:id="rId26"/>
  </p:sldIdLst>
  <p:sldSz cx="9906000" cy="6858000" type="A4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nohara.kenta" initials="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89D4"/>
    <a:srgbClr val="0000FF"/>
    <a:srgbClr val="00FF00"/>
    <a:srgbClr val="66FF33"/>
    <a:srgbClr val="FFB7B7"/>
    <a:srgbClr val="FFFFCC"/>
    <a:srgbClr val="191919"/>
    <a:srgbClr val="E7F2CA"/>
    <a:srgbClr val="FF3399"/>
    <a:srgbClr val="0A00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1" autoAdjust="0"/>
    <p:restoredTop sz="95064" autoAdjust="0"/>
  </p:normalViewPr>
  <p:slideViewPr>
    <p:cSldViewPr>
      <p:cViewPr varScale="1">
        <p:scale>
          <a:sx n="156" d="100"/>
          <a:sy n="156" d="100"/>
        </p:scale>
        <p:origin x="1032" y="11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7D4D2-33C7-4863-985D-F6C43F0F219D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95325" y="739775"/>
            <a:ext cx="53451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03FF4-F91B-4DD3-A162-16A00915E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353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6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445" algn="l" defTabSz="914296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03FF4-F91B-4DD3-A162-16A00915EB3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2160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ja-JP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03FF4-F91B-4DD3-A162-16A00915EB3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0335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ja-JP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03FF4-F91B-4DD3-A162-16A00915EB33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1942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ja-JP" altLang="ja-JP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03FF4-F91B-4DD3-A162-16A00915EB33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471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ja-JP" altLang="ja-JP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03FF4-F91B-4DD3-A162-16A00915EB33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066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ja-JP" altLang="ja-JP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03FF4-F91B-4DD3-A162-16A00915EB33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1909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ja-JP" altLang="ja-JP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03FF4-F91B-4DD3-A162-16A00915EB33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808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9.jpe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36"/>
            <a:ext cx="84201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ln>
            <a:noFill/>
          </a:ln>
          <a:effectLst/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869000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8243"/>
            <a:ext cx="7422029" cy="828000"/>
          </a:xfrm>
        </p:spPr>
        <p:txBody>
          <a:bodyPr>
            <a:noAutofit/>
          </a:bodyPr>
          <a:lstStyle>
            <a:lvl1pPr marL="714375" indent="-714375" algn="l">
              <a:tabLst/>
              <a:defRPr sz="28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0411" y="1857374"/>
            <a:ext cx="4446000" cy="4379937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ＭＳ Ｐゴシック" panose="020B0600070205080204" pitchFamily="50" charset="-128"/>
              <a:buChar char="‒"/>
              <a:defRPr/>
            </a:lvl2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8" name="スライド番号プレースホルダー 4"/>
          <p:cNvSpPr>
            <a:spLocks/>
          </p:cNvSpPr>
          <p:nvPr userDrawn="1"/>
        </p:nvSpPr>
        <p:spPr bwMode="auto">
          <a:xfrm>
            <a:off x="9187928" y="6424624"/>
            <a:ext cx="500406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9" rIns="91417" bIns="45709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algn="ctr">
              <a:defRPr/>
            </a:pPr>
            <a:fld id="{92B092FC-3505-468F-94A9-FF49BD521EFC}" type="slidenum">
              <a:rPr lang="ja-JP" altLang="en-US">
                <a:solidFill>
                  <a:prstClr val="black">
                    <a:tint val="75000"/>
                  </a:prstClr>
                </a:solidFill>
              </a:rPr>
              <a:pPr algn="ctr">
                <a:defRPr/>
              </a:pPr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コンテンツ プレースホルダー 2"/>
          <p:cNvSpPr>
            <a:spLocks noGrp="1"/>
          </p:cNvSpPr>
          <p:nvPr>
            <p:ph idx="10"/>
          </p:nvPr>
        </p:nvSpPr>
        <p:spPr>
          <a:xfrm>
            <a:off x="5096948" y="1857374"/>
            <a:ext cx="4446000" cy="4379937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ＭＳ Ｐゴシック" panose="020B0600070205080204" pitchFamily="50" charset="-128"/>
              <a:buChar char="‒"/>
              <a:defRPr/>
            </a:lvl2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テキスト プレースホルダー 2"/>
          <p:cNvSpPr>
            <a:spLocks noGrp="1"/>
          </p:cNvSpPr>
          <p:nvPr>
            <p:ph type="body" idx="12"/>
          </p:nvPr>
        </p:nvSpPr>
        <p:spPr>
          <a:xfrm>
            <a:off x="260411" y="1213520"/>
            <a:ext cx="4446000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10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96948" y="1213520"/>
            <a:ext cx="4446000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4744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背景＋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8243"/>
            <a:ext cx="7422029" cy="828000"/>
          </a:xfrm>
        </p:spPr>
        <p:txBody>
          <a:bodyPr>
            <a:noAutofit/>
          </a:bodyPr>
          <a:lstStyle>
            <a:lvl1pPr marL="714375" indent="-714375" algn="l">
              <a:defRPr sz="28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28" name="スライド番号プレースホルダー 4"/>
          <p:cNvSpPr>
            <a:spLocks/>
          </p:cNvSpPr>
          <p:nvPr userDrawn="1"/>
        </p:nvSpPr>
        <p:spPr bwMode="auto">
          <a:xfrm>
            <a:off x="9187928" y="6424624"/>
            <a:ext cx="500406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9" rIns="91417" bIns="45709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algn="ctr">
              <a:defRPr/>
            </a:pPr>
            <a:fld id="{92B092FC-3505-468F-94A9-FF49BD521EFC}" type="slidenum">
              <a:rPr lang="ja-JP" altLang="en-US">
                <a:solidFill>
                  <a:prstClr val="black">
                    <a:tint val="75000"/>
                  </a:prstClr>
                </a:solidFill>
              </a:rPr>
              <a:pPr algn="ctr">
                <a:defRPr/>
              </a:pPr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305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中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スライド番号プレースホルダー 4"/>
          <p:cNvSpPr>
            <a:spLocks/>
          </p:cNvSpPr>
          <p:nvPr userDrawn="1"/>
        </p:nvSpPr>
        <p:spPr bwMode="auto">
          <a:xfrm>
            <a:off x="9187928" y="6424624"/>
            <a:ext cx="500406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9" rIns="91417" bIns="45709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algn="ctr">
              <a:defRPr/>
            </a:pPr>
            <a:fld id="{92B092FC-3505-468F-94A9-FF49BD521EFC}" type="slidenum">
              <a:rPr lang="ja-JP" altLang="en-US">
                <a:solidFill>
                  <a:prstClr val="black">
                    <a:tint val="75000"/>
                  </a:prstClr>
                </a:solidFill>
              </a:rPr>
              <a:pPr algn="ctr">
                <a:defRPr/>
              </a:pPr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6" y="1700809"/>
            <a:ext cx="8420100" cy="114014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782506" y="2852937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3636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B0E418F-FAFD-4233-90E3-E2EF4B02EF03}" type="slidenum">
              <a:rPr lang="en-US" altLang="ja-JP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1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2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130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スライド番号プレースホルダー 4"/>
          <p:cNvSpPr>
            <a:spLocks/>
          </p:cNvSpPr>
          <p:nvPr userDrawn="1"/>
        </p:nvSpPr>
        <p:spPr bwMode="auto">
          <a:xfrm>
            <a:off x="9477503" y="6597353"/>
            <a:ext cx="428497" cy="258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9" rIns="91417" bIns="45709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algn="ctr">
              <a:defRPr/>
            </a:pPr>
            <a:fld id="{92B092FC-3505-468F-94A9-FF49BD521EFC}" type="slidenum">
              <a:rPr lang="ja-JP" altLang="en-US" sz="1000">
                <a:solidFill>
                  <a:prstClr val="black">
                    <a:tint val="75000"/>
                  </a:prst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pPr algn="ctr">
                <a:defRPr/>
              </a:pPr>
              <a:t>‹#›</a:t>
            </a:fld>
            <a:endParaRPr lang="ja-JP" altLang="en-US" sz="1000" dirty="0">
              <a:solidFill>
                <a:prstClr val="black">
                  <a:tint val="75000"/>
                </a:prst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8145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594600" y="6644903"/>
            <a:ext cx="2311400" cy="213111"/>
          </a:xfrm>
          <a:prstGeom prst="rect">
            <a:avLst/>
          </a:prstGeom>
        </p:spPr>
        <p:txBody>
          <a:bodyPr vert="horz" lIns="91390" tIns="45696" rIns="91390" bIns="4569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E9AEF-2D8A-4A42-8BA0-806304381908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75260" y="228918"/>
            <a:ext cx="6842760" cy="502602"/>
          </a:xfrm>
          <a:prstGeom prst="rect">
            <a:avLst/>
          </a:prstGeom>
        </p:spPr>
        <p:txBody>
          <a:bodyPr vert="horz" lIns="91390" tIns="45696" rIns="91390" bIns="45696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31346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594600" y="6644903"/>
            <a:ext cx="2311400" cy="213111"/>
          </a:xfrm>
          <a:prstGeom prst="rect">
            <a:avLst/>
          </a:prstGeom>
        </p:spPr>
        <p:txBody>
          <a:bodyPr vert="horz" lIns="91390" tIns="45696" rIns="91390" bIns="4569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E9AEF-2D8A-4A42-8BA0-806304381908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75260" y="228918"/>
            <a:ext cx="6842760" cy="502602"/>
          </a:xfrm>
          <a:prstGeom prst="rect">
            <a:avLst/>
          </a:prstGeom>
        </p:spPr>
        <p:txBody>
          <a:bodyPr vert="horz" lIns="91390" tIns="45696" rIns="91390" bIns="45696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78985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594600" y="6644903"/>
            <a:ext cx="2311400" cy="213111"/>
          </a:xfrm>
          <a:prstGeom prst="rect">
            <a:avLst/>
          </a:prstGeom>
        </p:spPr>
        <p:txBody>
          <a:bodyPr vert="horz" lIns="91390" tIns="45696" rIns="91390" bIns="4569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E9AEF-2D8A-4A42-8BA0-806304381908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75260" y="228918"/>
            <a:ext cx="6842760" cy="502602"/>
          </a:xfrm>
          <a:prstGeom prst="rect">
            <a:avLst/>
          </a:prstGeom>
        </p:spPr>
        <p:txBody>
          <a:bodyPr vert="horz" lIns="91390" tIns="45696" rIns="91390" bIns="45696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3187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384550" y="6356359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099300" y="6356359"/>
            <a:ext cx="2311400" cy="365125"/>
          </a:xfrm>
          <a:prstGeom prst="rect">
            <a:avLst/>
          </a:prstGeom>
        </p:spPr>
        <p:txBody>
          <a:bodyPr/>
          <a:lstStyle/>
          <a:p>
            <a:fld id="{D2D8002D-B5B0-4BAC-B1F6-782DDCCE6D9C}" type="slidenum">
              <a:rPr lang="ja-JP" altLang="en-US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8879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384550" y="6356359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099300" y="6356359"/>
            <a:ext cx="2311400" cy="365125"/>
          </a:xfrm>
          <a:prstGeom prst="rect">
            <a:avLst/>
          </a:prstGeom>
        </p:spPr>
        <p:txBody>
          <a:bodyPr/>
          <a:lstStyle/>
          <a:p>
            <a:fld id="{D2D8002D-B5B0-4BAC-B1F6-782DDCCE6D9C}" type="slidenum">
              <a:rPr lang="ja-JP" altLang="en-US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28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 userDrawn="1"/>
        </p:nvSpPr>
        <p:spPr bwMode="gray">
          <a:xfrm>
            <a:off x="9290050" y="6583373"/>
            <a:ext cx="542926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50000"/>
              </a:spcBef>
              <a:buFont typeface="Wingdings" pitchFamily="2" charset="2"/>
              <a:buChar char="ü"/>
              <a:defRPr kumimoji="1" sz="1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50000"/>
              </a:spcBef>
              <a:buFont typeface="Wingdings" pitchFamily="2" charset="2"/>
              <a:buChar char="ü"/>
              <a:defRPr kumimoji="1" sz="1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50000"/>
              </a:spcBef>
              <a:buFont typeface="Wingdings" pitchFamily="2" charset="2"/>
              <a:buChar char="ü"/>
              <a:defRPr kumimoji="1" sz="1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50000"/>
              </a:spcBef>
              <a:buFont typeface="Wingdings" pitchFamily="2" charset="2"/>
              <a:buChar char="ü"/>
              <a:defRPr kumimoji="1" sz="1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50000"/>
              </a:spcBef>
              <a:buFont typeface="Wingdings" pitchFamily="2" charset="2"/>
              <a:buChar char="ü"/>
              <a:defRPr kumimoji="1" sz="1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ü"/>
              <a:defRPr kumimoji="1" sz="1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ü"/>
              <a:defRPr kumimoji="1" sz="1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ü"/>
              <a:defRPr kumimoji="1" sz="1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ü"/>
              <a:defRPr kumimoji="1" sz="1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r" eaLnBrk="1" fontAlgn="base" hangingPunct="1">
              <a:spcAft>
                <a:spcPct val="0"/>
              </a:spcAft>
              <a:buFontTx/>
              <a:buNone/>
            </a:pPr>
            <a:fld id="{8B34D37F-61A7-4116-9F52-8262D31C6160}" type="slidenum">
              <a:rPr kumimoji="0" lang="en-US" altLang="ja-JP" sz="1200">
                <a:solidFill>
                  <a:srgbClr val="000000"/>
                </a:solidFill>
                <a:latin typeface="HGPｺﾞｼｯｸE" pitchFamily="50" charset="-128"/>
                <a:ea typeface="HGPｺﾞｼｯｸE" pitchFamily="50" charset="-128"/>
              </a:rPr>
              <a:pPr algn="r" eaLnBrk="1" fontAlgn="base" hangingPunct="1">
                <a:spcAft>
                  <a:spcPct val="0"/>
                </a:spcAft>
                <a:buFontTx/>
                <a:buNone/>
              </a:pPr>
              <a:t>‹#›</a:t>
            </a:fld>
            <a:endParaRPr kumimoji="0" lang="en-US" altLang="ja-JP" sz="1200">
              <a:solidFill>
                <a:srgbClr val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6713" y="291940"/>
            <a:ext cx="8231187" cy="473075"/>
          </a:xfrm>
        </p:spPr>
        <p:txBody>
          <a:bodyPr/>
          <a:lstStyle>
            <a:lvl1pPr>
              <a:defRPr sz="28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67413" y="1053036"/>
            <a:ext cx="9161331" cy="143986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201619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 userDrawn="1"/>
        </p:nvSpPr>
        <p:spPr>
          <a:xfrm>
            <a:off x="0" y="0"/>
            <a:ext cx="4562957" cy="3140968"/>
          </a:xfrm>
          <a:prstGeom prst="rect">
            <a:avLst/>
          </a:prstGeom>
          <a:solidFill>
            <a:schemeClr val="bg1"/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8" name="Picture 2" descr="C:\Users\Nishimoto\Desktop\_save\背景青の-地球のみ青に5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48844" cy="346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75167" y="2343150"/>
            <a:ext cx="9355667" cy="1913534"/>
          </a:xfrm>
        </p:spPr>
        <p:txBody>
          <a:bodyPr lIns="0" rIns="0" anchor="ctr" anchorCtr="0">
            <a:normAutofit/>
          </a:bodyPr>
          <a:lstStyle>
            <a:lvl1pPr algn="l">
              <a:defRPr sz="6000" b="1"/>
            </a:lvl1pPr>
          </a:lstStyle>
          <a:p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0" hasCustomPrompt="1"/>
          </p:nvPr>
        </p:nvSpPr>
        <p:spPr>
          <a:xfrm>
            <a:off x="275167" y="5158895"/>
            <a:ext cx="9355667" cy="348813"/>
          </a:xfrm>
        </p:spPr>
        <p:txBody>
          <a:bodyPr anchor="b" anchorCtr="0">
            <a:spAutoFit/>
          </a:bodyPr>
          <a:lstStyle>
            <a:lvl1pPr marL="0" indent="0">
              <a:lnSpc>
                <a:spcPts val="2000"/>
              </a:lnSpc>
              <a:buNone/>
              <a:defRPr sz="2000" b="1"/>
            </a:lvl1pPr>
          </a:lstStyle>
          <a:p>
            <a:pPr lvl="0"/>
            <a:r>
              <a:rPr kumimoji="1" lang="ja-JP" altLang="en-US" dirty="0" smtClean="0"/>
              <a:t>所属・役職</a:t>
            </a:r>
            <a:endParaRPr kumimoji="1" lang="ja-JP" altLang="en-US" dirty="0"/>
          </a:p>
        </p:txBody>
      </p:sp>
      <p:sp>
        <p:nvSpPr>
          <p:cNvPr id="5" name="テキスト プレースホルダー 3"/>
          <p:cNvSpPr>
            <a:spLocks noGrp="1"/>
          </p:cNvSpPr>
          <p:nvPr>
            <p:ph type="body" sz="quarter" idx="11" hasCustomPrompt="1"/>
          </p:nvPr>
        </p:nvSpPr>
        <p:spPr>
          <a:xfrm>
            <a:off x="275167" y="5473020"/>
            <a:ext cx="9355667" cy="523220"/>
          </a:xfrm>
        </p:spPr>
        <p:txBody>
          <a:bodyPr anchor="t" anchorCtr="0">
            <a:sp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kumimoji="1" lang="ja-JP" altLang="en-US" dirty="0" smtClean="0"/>
              <a:t>作成者氏名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9165468" y="6309320"/>
            <a:ext cx="740532" cy="548680"/>
          </a:xfrm>
          <a:prstGeom prst="rect">
            <a:avLst/>
          </a:prstGeom>
          <a:solidFill>
            <a:schemeClr val="bg1"/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5504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4562957" cy="3140968"/>
          </a:xfrm>
          <a:prstGeom prst="rect">
            <a:avLst/>
          </a:prstGeom>
          <a:solidFill>
            <a:schemeClr val="bg1"/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6" name="Picture 2" descr="C:\Users\Nishimoto\Desktop\_save\背景青の-地球のみ青に5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48844" cy="346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75167" y="2884418"/>
            <a:ext cx="9355667" cy="830997"/>
          </a:xfrm>
        </p:spPr>
        <p:txBody>
          <a:bodyPr lIns="0" rIns="0" anchor="ctr" anchorCtr="0">
            <a:spAutoFit/>
          </a:bodyPr>
          <a:lstStyle>
            <a:lvl1pPr algn="l">
              <a:defRPr sz="4800" b="1"/>
            </a:lvl1pPr>
          </a:lstStyle>
          <a:p>
            <a:r>
              <a:rPr kumimoji="1" lang="ja-JP" altLang="en-US" dirty="0" smtClean="0"/>
              <a:t>セクション見出し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9165468" y="6309320"/>
            <a:ext cx="740532" cy="548680"/>
          </a:xfrm>
          <a:prstGeom prst="rect">
            <a:avLst/>
          </a:prstGeom>
          <a:solidFill>
            <a:schemeClr val="bg1"/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70410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中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75168" y="908720"/>
            <a:ext cx="9355667" cy="5616624"/>
          </a:xfrm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275168" y="214040"/>
            <a:ext cx="9341908" cy="694680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/>
          <a:p>
            <a:r>
              <a:rPr kumimoji="1" lang="ja-JP" altLang="en-US" dirty="0" smtClean="0"/>
              <a:t>スライドタイトル</a:t>
            </a:r>
            <a:endParaRPr kumimoji="1" lang="ja-JP" altLang="en-US" dirty="0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07513" y="6471058"/>
            <a:ext cx="619115" cy="415518"/>
          </a:xfrm>
        </p:spPr>
        <p:txBody>
          <a:bodyPr/>
          <a:lstStyle/>
          <a:p>
            <a:fld id="{FA94C073-C9B4-46D0-8E48-EE440BDF75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335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073-C9B4-46D0-8E48-EE440BDF758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275168" y="214040"/>
            <a:ext cx="9341908" cy="694680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/>
          <a:p>
            <a:r>
              <a:rPr kumimoji="1" lang="ja-JP" altLang="en-US" dirty="0" smtClean="0"/>
              <a:t>スライドタイトル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5774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ページ番号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073-C9B4-46D0-8E48-EE440BDF75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7099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ページ番号のみ_ロゴ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073-C9B4-46D0-8E48-EE440BDF758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正方形/長方形 1"/>
          <p:cNvSpPr/>
          <p:nvPr userDrawn="1"/>
        </p:nvSpPr>
        <p:spPr>
          <a:xfrm>
            <a:off x="8541399" y="116632"/>
            <a:ext cx="1248139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3208731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073-C9B4-46D0-8E48-EE440BDF758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図プレースホルダー 2"/>
          <p:cNvSpPr>
            <a:spLocks noGrp="1"/>
          </p:cNvSpPr>
          <p:nvPr>
            <p:ph type="pic" idx="13"/>
          </p:nvPr>
        </p:nvSpPr>
        <p:spPr>
          <a:xfrm>
            <a:off x="272480" y="908721"/>
            <a:ext cx="9358353" cy="56159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9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275168" y="214040"/>
            <a:ext cx="9341908" cy="694680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/>
          <a:p>
            <a:r>
              <a:rPr kumimoji="1" lang="ja-JP" altLang="en-US" dirty="0" smtClean="0"/>
              <a:t>スライドタイトル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7882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分割ガ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275168" y="214040"/>
            <a:ext cx="9341908" cy="694680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/>
          <a:p>
            <a:r>
              <a:rPr kumimoji="1" lang="ja-JP" altLang="en-US" dirty="0" smtClean="0"/>
              <a:t>スライドタイトル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0" y="6515100"/>
            <a:ext cx="9906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 userDrawn="1"/>
        </p:nvCxnSpPr>
        <p:spPr>
          <a:xfrm>
            <a:off x="0" y="908720"/>
            <a:ext cx="9906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 userDrawn="1"/>
        </p:nvCxnSpPr>
        <p:spPr>
          <a:xfrm>
            <a:off x="9624459" y="0"/>
            <a:ext cx="0" cy="685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 userDrawn="1"/>
        </p:nvCxnSpPr>
        <p:spPr>
          <a:xfrm>
            <a:off x="271727" y="0"/>
            <a:ext cx="0" cy="685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 userDrawn="1"/>
        </p:nvCxnSpPr>
        <p:spPr>
          <a:xfrm>
            <a:off x="4885730" y="0"/>
            <a:ext cx="0" cy="685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 userDrawn="1"/>
        </p:nvCxnSpPr>
        <p:spPr>
          <a:xfrm>
            <a:off x="5018827" y="0"/>
            <a:ext cx="0" cy="685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307513" y="6471058"/>
            <a:ext cx="619115" cy="41551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8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FA94C073-C9B4-46D0-8E48-EE440BDF758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20301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分割ガ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275168" y="214040"/>
            <a:ext cx="9341908" cy="694680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/>
          <a:p>
            <a:r>
              <a:rPr kumimoji="1" lang="ja-JP" altLang="en-US" dirty="0" smtClean="0"/>
              <a:t>スライドタイトル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0" y="6515100"/>
            <a:ext cx="9906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 userDrawn="1"/>
        </p:nvCxnSpPr>
        <p:spPr>
          <a:xfrm>
            <a:off x="0" y="908720"/>
            <a:ext cx="9906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 userDrawn="1"/>
        </p:nvCxnSpPr>
        <p:spPr>
          <a:xfrm>
            <a:off x="9624459" y="0"/>
            <a:ext cx="0" cy="685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 userDrawn="1"/>
        </p:nvCxnSpPr>
        <p:spPr>
          <a:xfrm>
            <a:off x="271727" y="0"/>
            <a:ext cx="0" cy="685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 userDrawn="1"/>
        </p:nvCxnSpPr>
        <p:spPr>
          <a:xfrm>
            <a:off x="6468797" y="0"/>
            <a:ext cx="0" cy="685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 userDrawn="1"/>
        </p:nvCxnSpPr>
        <p:spPr>
          <a:xfrm>
            <a:off x="6601893" y="0"/>
            <a:ext cx="0" cy="685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>
            <a:off x="3293001" y="0"/>
            <a:ext cx="0" cy="685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>
            <a:off x="3426097" y="0"/>
            <a:ext cx="0" cy="685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307513" y="6471058"/>
            <a:ext cx="619115" cy="41551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8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FA94C073-C9B4-46D0-8E48-EE440BDF758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87652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分割ガ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275168" y="214040"/>
            <a:ext cx="9341908" cy="694680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/>
          <a:p>
            <a:r>
              <a:rPr kumimoji="1" lang="ja-JP" altLang="en-US" dirty="0" smtClean="0"/>
              <a:t>スライドタイトル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0" y="908720"/>
            <a:ext cx="9906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 userDrawn="1"/>
        </p:nvCxnSpPr>
        <p:spPr>
          <a:xfrm>
            <a:off x="1" y="6515100"/>
            <a:ext cx="990599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 userDrawn="1"/>
        </p:nvCxnSpPr>
        <p:spPr>
          <a:xfrm>
            <a:off x="9624459" y="0"/>
            <a:ext cx="0" cy="685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 userDrawn="1"/>
        </p:nvCxnSpPr>
        <p:spPr>
          <a:xfrm>
            <a:off x="271727" y="0"/>
            <a:ext cx="0" cy="685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 userDrawn="1"/>
        </p:nvCxnSpPr>
        <p:spPr>
          <a:xfrm>
            <a:off x="7243877" y="0"/>
            <a:ext cx="0" cy="685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 userDrawn="1"/>
        </p:nvCxnSpPr>
        <p:spPr>
          <a:xfrm>
            <a:off x="7376974" y="0"/>
            <a:ext cx="0" cy="685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>
            <a:off x="4882807" y="0"/>
            <a:ext cx="0" cy="685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>
            <a:off x="5015903" y="0"/>
            <a:ext cx="0" cy="685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 userDrawn="1"/>
        </p:nvCxnSpPr>
        <p:spPr>
          <a:xfrm>
            <a:off x="2516059" y="0"/>
            <a:ext cx="0" cy="685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 userDrawn="1"/>
        </p:nvCxnSpPr>
        <p:spPr>
          <a:xfrm>
            <a:off x="2649155" y="0"/>
            <a:ext cx="0" cy="685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307513" y="6471058"/>
            <a:ext cx="619115" cy="41551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8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FA94C073-C9B4-46D0-8E48-EE440BDF758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311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 userDrawn="1"/>
        </p:nvSpPr>
        <p:spPr bwMode="gray">
          <a:xfrm>
            <a:off x="9290050" y="6583373"/>
            <a:ext cx="542926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50000"/>
              </a:spcBef>
              <a:buFont typeface="Wingdings" pitchFamily="2" charset="2"/>
              <a:buChar char="ü"/>
              <a:defRPr kumimoji="1" sz="1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50000"/>
              </a:spcBef>
              <a:buFont typeface="Wingdings" pitchFamily="2" charset="2"/>
              <a:buChar char="ü"/>
              <a:defRPr kumimoji="1" sz="1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50000"/>
              </a:spcBef>
              <a:buFont typeface="Wingdings" pitchFamily="2" charset="2"/>
              <a:buChar char="ü"/>
              <a:defRPr kumimoji="1" sz="1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50000"/>
              </a:spcBef>
              <a:buFont typeface="Wingdings" pitchFamily="2" charset="2"/>
              <a:buChar char="ü"/>
              <a:defRPr kumimoji="1" sz="1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50000"/>
              </a:spcBef>
              <a:buFont typeface="Wingdings" pitchFamily="2" charset="2"/>
              <a:buChar char="ü"/>
              <a:defRPr kumimoji="1" sz="1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ü"/>
              <a:defRPr kumimoji="1" sz="1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ü"/>
              <a:defRPr kumimoji="1" sz="1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ü"/>
              <a:defRPr kumimoji="1" sz="1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ü"/>
              <a:defRPr kumimoji="1" sz="1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r" eaLnBrk="1" fontAlgn="base" hangingPunct="1">
              <a:spcAft>
                <a:spcPct val="0"/>
              </a:spcAft>
              <a:buFontTx/>
              <a:buNone/>
            </a:pPr>
            <a:fld id="{E1E385F3-11BC-40AB-B71E-87CFB96180F8}" type="slidenum">
              <a:rPr kumimoji="0" lang="en-US" altLang="ja-JP" sz="1200">
                <a:solidFill>
                  <a:srgbClr val="000000"/>
                </a:solidFill>
                <a:latin typeface="HGPｺﾞｼｯｸE" pitchFamily="50" charset="-128"/>
                <a:ea typeface="HGPｺﾞｼｯｸE" pitchFamily="50" charset="-128"/>
              </a:rPr>
              <a:pPr algn="r" eaLnBrk="1" fontAlgn="base" hangingPunct="1">
                <a:spcAft>
                  <a:spcPct val="0"/>
                </a:spcAft>
                <a:buFontTx/>
                <a:buNone/>
              </a:pPr>
              <a:t>‹#›</a:t>
            </a:fld>
            <a:endParaRPr kumimoji="0" lang="en-US" altLang="ja-JP" sz="1200">
              <a:solidFill>
                <a:srgbClr val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67412" y="1053036"/>
            <a:ext cx="4497256" cy="143986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029765" y="1053036"/>
            <a:ext cx="4498975" cy="143986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6194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63153" y="2924943"/>
            <a:ext cx="7800000" cy="1440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63156" y="4690337"/>
            <a:ext cx="6862893" cy="1673165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en-US" altLang="ja-JP" dirty="0" smtClean="0"/>
          </a:p>
        </p:txBody>
      </p:sp>
      <p:pic>
        <p:nvPicPr>
          <p:cNvPr id="1026" name="Picture 2" descr="C:\Users\demo\Desktop\140130_NTTRD_parts\side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" y="332656"/>
            <a:ext cx="1764984" cy="57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374" y="252150"/>
            <a:ext cx="1308848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2" descr="C:\Users\Public\Pictures\ろご\R&amp;D_FInal\A_Type\Logos_RD_Atype.jp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734" y="2059164"/>
            <a:ext cx="1087366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 userDrawn="1"/>
        </p:nvSpPr>
        <p:spPr>
          <a:xfrm>
            <a:off x="8251220" y="857003"/>
            <a:ext cx="1365000" cy="46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solidFill>
                  <a:srgbClr val="1C1C1C"/>
                </a:solidFill>
              </a:rPr>
              <a:t>情報管理区分：</a:t>
            </a:r>
            <a:r>
              <a:rPr lang="en-US" altLang="ja-JP" sz="1200" dirty="0" smtClean="0">
                <a:solidFill>
                  <a:srgbClr val="1C1C1C"/>
                </a:solidFill>
              </a:rPr>
              <a:t>B</a:t>
            </a:r>
            <a:r>
              <a:rPr lang="ja-JP" altLang="en-US" sz="1200" dirty="0" smtClean="0">
                <a:solidFill>
                  <a:srgbClr val="1C1C1C"/>
                </a:solidFill>
              </a:rPr>
              <a:t>（関係者限り）</a:t>
            </a:r>
          </a:p>
        </p:txBody>
      </p:sp>
    </p:spTree>
    <p:extLst>
      <p:ext uri="{BB962C8B-B14F-4D97-AF65-F5344CB8AC3E}">
        <p14:creationId xmlns:p14="http://schemas.microsoft.com/office/powerpoint/2010/main" val="2450958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8993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93"/>
            <a:ext cx="84201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25854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3853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501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 userDrawn="1"/>
        </p:nvSpPr>
        <p:spPr bwMode="gray">
          <a:xfrm>
            <a:off x="9290050" y="6583373"/>
            <a:ext cx="542926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50000"/>
              </a:spcBef>
              <a:buFont typeface="Wingdings" pitchFamily="2" charset="2"/>
              <a:buChar char="ü"/>
              <a:defRPr kumimoji="1" sz="1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50000"/>
              </a:spcBef>
              <a:buFont typeface="Wingdings" pitchFamily="2" charset="2"/>
              <a:buChar char="ü"/>
              <a:defRPr kumimoji="1" sz="1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50000"/>
              </a:spcBef>
              <a:buFont typeface="Wingdings" pitchFamily="2" charset="2"/>
              <a:buChar char="ü"/>
              <a:defRPr kumimoji="1" sz="1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50000"/>
              </a:spcBef>
              <a:buFont typeface="Wingdings" pitchFamily="2" charset="2"/>
              <a:buChar char="ü"/>
              <a:defRPr kumimoji="1" sz="1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50000"/>
              </a:spcBef>
              <a:buFont typeface="Wingdings" pitchFamily="2" charset="2"/>
              <a:buChar char="ü"/>
              <a:defRPr kumimoji="1" sz="1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ü"/>
              <a:defRPr kumimoji="1" sz="1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ü"/>
              <a:defRPr kumimoji="1" sz="1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ü"/>
              <a:defRPr kumimoji="1" sz="1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ü"/>
              <a:defRPr kumimoji="1" sz="1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r" eaLnBrk="1" fontAlgn="base" hangingPunct="1">
              <a:spcAft>
                <a:spcPct val="0"/>
              </a:spcAft>
              <a:buFontTx/>
              <a:buNone/>
            </a:pPr>
            <a:fld id="{1A499D2F-53F1-45F9-9C4C-9D9C4BF52F46}" type="slidenum">
              <a:rPr kumimoji="0" lang="en-US" altLang="ja-JP" sz="1200">
                <a:solidFill>
                  <a:srgbClr val="000000"/>
                </a:solidFill>
                <a:latin typeface="HGPｺﾞｼｯｸE" pitchFamily="50" charset="-128"/>
                <a:ea typeface="HGPｺﾞｼｯｸE" pitchFamily="50" charset="-128"/>
              </a:rPr>
              <a:pPr algn="r" eaLnBrk="1" fontAlgn="base" hangingPunct="1">
                <a:spcAft>
                  <a:spcPct val="0"/>
                </a:spcAft>
                <a:buFontTx/>
                <a:buNone/>
              </a:pPr>
              <a:t>‹#›</a:t>
            </a:fld>
            <a:endParaRPr kumimoji="0" lang="en-US" altLang="ja-JP" sz="1200">
              <a:solidFill>
                <a:srgbClr val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735468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 userDrawn="1"/>
        </p:nvSpPr>
        <p:spPr bwMode="gray">
          <a:xfrm>
            <a:off x="9290050" y="6583373"/>
            <a:ext cx="542926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50000"/>
              </a:spcBef>
              <a:buFont typeface="Wingdings" pitchFamily="2" charset="2"/>
              <a:buChar char="ü"/>
              <a:defRPr kumimoji="1" sz="1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50000"/>
              </a:spcBef>
              <a:buFont typeface="Wingdings" pitchFamily="2" charset="2"/>
              <a:buChar char="ü"/>
              <a:defRPr kumimoji="1" sz="1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50000"/>
              </a:spcBef>
              <a:buFont typeface="Wingdings" pitchFamily="2" charset="2"/>
              <a:buChar char="ü"/>
              <a:defRPr kumimoji="1" sz="1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50000"/>
              </a:spcBef>
              <a:buFont typeface="Wingdings" pitchFamily="2" charset="2"/>
              <a:buChar char="ü"/>
              <a:defRPr kumimoji="1" sz="1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50000"/>
              </a:spcBef>
              <a:buFont typeface="Wingdings" pitchFamily="2" charset="2"/>
              <a:buChar char="ü"/>
              <a:defRPr kumimoji="1" sz="1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ü"/>
              <a:defRPr kumimoji="1" sz="1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ü"/>
              <a:defRPr kumimoji="1" sz="1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ü"/>
              <a:defRPr kumimoji="1" sz="1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ü"/>
              <a:defRPr kumimoji="1" sz="1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r" eaLnBrk="1" fontAlgn="base" hangingPunct="1">
              <a:spcAft>
                <a:spcPct val="0"/>
              </a:spcAft>
              <a:buFontTx/>
              <a:buNone/>
            </a:pPr>
            <a:fld id="{0A6BE3AB-87F0-4AC2-978E-8029A8E73C88}" type="slidenum">
              <a:rPr kumimoji="0" lang="en-US" altLang="ja-JP" sz="1200">
                <a:solidFill>
                  <a:srgbClr val="000000"/>
                </a:solidFill>
                <a:latin typeface="HGPｺﾞｼｯｸE" pitchFamily="50" charset="-128"/>
                <a:ea typeface="HGPｺﾞｼｯｸE" pitchFamily="50" charset="-128"/>
              </a:rPr>
              <a:pPr algn="r" eaLnBrk="1" fontAlgn="base" hangingPunct="1">
                <a:spcAft>
                  <a:spcPct val="0"/>
                </a:spcAft>
                <a:buFontTx/>
                <a:buNone/>
              </a:pPr>
              <a:t>‹#›</a:t>
            </a:fld>
            <a:endParaRPr kumimoji="0" lang="en-US" altLang="ja-JP" sz="1200" dirty="0">
              <a:solidFill>
                <a:srgbClr val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804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79900" y="1052737"/>
            <a:ext cx="9531629" cy="1261884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lIns="36000" tIns="36000" rIns="36000" bIns="36000">
            <a:spAutoFit/>
          </a:bodyPr>
          <a:lstStyle>
            <a:lvl1pPr marL="176213" indent="-176213">
              <a:spcBef>
                <a:spcPts val="0"/>
              </a:spcBef>
              <a:buFont typeface="Arial" pitchFamily="34" charset="0"/>
              <a:buChar char="•"/>
              <a:defRPr sz="1800"/>
            </a:lvl1pPr>
            <a:lvl2pPr marL="360363" indent="-184150">
              <a:spcBef>
                <a:spcPts val="0"/>
              </a:spcBef>
              <a:buFont typeface="Calibri" pitchFamily="34" charset="0"/>
              <a:buChar char="–"/>
              <a:defRPr sz="1600"/>
            </a:lvl2pPr>
            <a:lvl3pPr marL="536575" indent="-176213">
              <a:spcBef>
                <a:spcPts val="0"/>
              </a:spcBef>
              <a:defRPr sz="1400"/>
            </a:lvl3pPr>
            <a:lvl4pPr marL="720725" indent="-184150">
              <a:spcBef>
                <a:spcPts val="0"/>
              </a:spcBef>
              <a:defRPr sz="1400"/>
            </a:lvl4pPr>
            <a:lvl5pPr marL="896938" indent="-176213">
              <a:spcBef>
                <a:spcPts val="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79900" y="2348880"/>
            <a:ext cx="9531629" cy="4032448"/>
          </a:xfrm>
        </p:spPr>
        <p:txBody>
          <a:bodyPr lIns="36000" tIns="36000" rIns="36000" bIns="36000">
            <a:normAutofit/>
          </a:bodyPr>
          <a:lstStyle>
            <a:lvl1pPr marL="176213" indent="-176213">
              <a:spcBef>
                <a:spcPts val="0"/>
              </a:spcBef>
              <a:defRPr sz="1800"/>
            </a:lvl1pPr>
            <a:lvl2pPr marL="360363" indent="-184150">
              <a:spcBef>
                <a:spcPts val="0"/>
              </a:spcBef>
              <a:defRPr sz="1600"/>
            </a:lvl2pPr>
            <a:lvl3pPr marL="536575" indent="-176213">
              <a:spcBef>
                <a:spcPts val="0"/>
              </a:spcBef>
              <a:defRPr sz="1400"/>
            </a:lvl3pPr>
            <a:lvl4pPr marL="720725" indent="-184150">
              <a:spcBef>
                <a:spcPts val="0"/>
              </a:spcBef>
              <a:defRPr sz="1400"/>
            </a:lvl4pPr>
            <a:lvl5pPr marL="896938" indent="-176213">
              <a:spcBef>
                <a:spcPts val="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194472" y="404664"/>
            <a:ext cx="7722858" cy="418058"/>
          </a:xfrm>
        </p:spPr>
        <p:txBody>
          <a:bodyPr>
            <a:noAutofit/>
          </a:bodyPr>
          <a:lstStyle>
            <a:lvl1pPr algn="l">
              <a:defRPr sz="2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0" name="スライド番号プレースホルダー 4"/>
          <p:cNvSpPr>
            <a:spLocks/>
          </p:cNvSpPr>
          <p:nvPr userDrawn="1"/>
        </p:nvSpPr>
        <p:spPr bwMode="auto">
          <a:xfrm>
            <a:off x="9405595" y="6492876"/>
            <a:ext cx="500406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9" rIns="91417" bIns="45709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algn="ctr">
              <a:defRPr/>
            </a:pPr>
            <a:fld id="{92B092FC-3505-468F-94A9-FF49BD521EFC}" type="slidenum">
              <a:rPr lang="ja-JP" altLang="en-US">
                <a:solidFill>
                  <a:prstClr val="black">
                    <a:tint val="75000"/>
                  </a:prstClr>
                </a:solidFill>
              </a:rPr>
              <a:pPr algn="ctr">
                <a:defRPr/>
              </a:pPr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5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8243"/>
            <a:ext cx="7422029" cy="828000"/>
          </a:xfrm>
        </p:spPr>
        <p:txBody>
          <a:bodyPr>
            <a:noAutofit/>
          </a:bodyPr>
          <a:lstStyle>
            <a:lvl1pPr marL="714375" indent="-714375" algn="l">
              <a:tabLst/>
              <a:defRPr sz="28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0411" y="1857374"/>
            <a:ext cx="4446000" cy="4379937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ＭＳ Ｐゴシック" panose="020B0600070205080204" pitchFamily="50" charset="-128"/>
              <a:buChar char="‒"/>
              <a:defRPr/>
            </a:lvl2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8" name="スライド番号プレースホルダー 4"/>
          <p:cNvSpPr>
            <a:spLocks/>
          </p:cNvSpPr>
          <p:nvPr userDrawn="1"/>
        </p:nvSpPr>
        <p:spPr bwMode="auto">
          <a:xfrm>
            <a:off x="9187928" y="6424624"/>
            <a:ext cx="500406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9" rIns="91417" bIns="45709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algn="ctr">
              <a:defRPr/>
            </a:pPr>
            <a:fld id="{92B092FC-3505-468F-94A9-FF49BD521EFC}" type="slidenum">
              <a:rPr lang="ja-JP" altLang="en-US">
                <a:solidFill>
                  <a:prstClr val="black">
                    <a:tint val="75000"/>
                  </a:prstClr>
                </a:solidFill>
              </a:rPr>
              <a:pPr algn="ctr">
                <a:defRPr/>
              </a:pPr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コンテンツ プレースホルダー 2"/>
          <p:cNvSpPr>
            <a:spLocks noGrp="1"/>
          </p:cNvSpPr>
          <p:nvPr>
            <p:ph idx="10"/>
          </p:nvPr>
        </p:nvSpPr>
        <p:spPr>
          <a:xfrm>
            <a:off x="5096948" y="1857374"/>
            <a:ext cx="4446000" cy="4379937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ＭＳ Ｐゴシック" panose="020B0600070205080204" pitchFamily="50" charset="-128"/>
              <a:buChar char="‒"/>
              <a:defRPr/>
            </a:lvl2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テキスト プレースホルダー 2"/>
          <p:cNvSpPr>
            <a:spLocks noGrp="1"/>
          </p:cNvSpPr>
          <p:nvPr>
            <p:ph type="body" idx="12"/>
          </p:nvPr>
        </p:nvSpPr>
        <p:spPr>
          <a:xfrm>
            <a:off x="260411" y="1213520"/>
            <a:ext cx="4446000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10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96948" y="1213520"/>
            <a:ext cx="4446000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51352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スライド番号プレースホルダー 4"/>
          <p:cNvSpPr>
            <a:spLocks/>
          </p:cNvSpPr>
          <p:nvPr userDrawn="1"/>
        </p:nvSpPr>
        <p:spPr bwMode="auto">
          <a:xfrm>
            <a:off x="9187928" y="6424624"/>
            <a:ext cx="500406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9" rIns="91417" bIns="45709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algn="ctr">
              <a:defRPr/>
            </a:pPr>
            <a:fld id="{92B092FC-3505-468F-94A9-FF49BD521EFC}" type="slidenum">
              <a:rPr lang="ja-JP" altLang="en-US">
                <a:solidFill>
                  <a:prstClr val="black">
                    <a:tint val="75000"/>
                  </a:prstClr>
                </a:solidFill>
              </a:rPr>
              <a:pPr algn="ctr">
                <a:defRPr/>
              </a:pPr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正方形/長方形 7"/>
          <p:cNvSpPr/>
          <p:nvPr userDrawn="1"/>
        </p:nvSpPr>
        <p:spPr>
          <a:xfrm>
            <a:off x="6513692" y="6496155"/>
            <a:ext cx="24208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900">
                <a:solidFill>
                  <a:prstClr val="black"/>
                </a:solidFill>
              </a:rPr>
              <a:t>Copyright©2016  </a:t>
            </a:r>
            <a:r>
              <a:rPr lang="en-US" altLang="ja-JP" sz="900" dirty="0">
                <a:solidFill>
                  <a:prstClr val="black"/>
                </a:solidFill>
              </a:rPr>
              <a:t>NTT corp. All Rights Reserved.</a:t>
            </a:r>
            <a:endParaRPr lang="ja-JP" altLang="en-US" sz="900" dirty="0">
              <a:solidFill>
                <a:prstClr val="black"/>
              </a:solidFill>
            </a:endParaRPr>
          </a:p>
        </p:txBody>
      </p:sp>
      <p:sp>
        <p:nvSpPr>
          <p:cNvPr id="7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6" y="1700809"/>
            <a:ext cx="8420100" cy="114014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782506" y="2852937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22912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B0E418F-FAFD-4233-90E3-E2EF4B02EF03}" type="slidenum">
              <a:rPr lang="en-US" altLang="ja-JP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1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2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27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image" Target="../media/image5.jpe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32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366713" y="280365"/>
            <a:ext cx="8231187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366713" y="1052513"/>
            <a:ext cx="9161462" cy="143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pic>
        <p:nvPicPr>
          <p:cNvPr id="1029" name="Picture 2" descr="C:\Users\minami\Pictures\ntt_titlebar.png"/>
          <p:cNvPicPr>
            <a:picLocks noChangeAspect="1" noChangeArrowheads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50" y="26598"/>
            <a:ext cx="9648825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3" descr="C:\Users\minami\Pictures\ntt_logo.png"/>
          <p:cNvPicPr>
            <a:picLocks noChangeAspect="1" noChangeArrowheads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6" y="6567488"/>
            <a:ext cx="6286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正方形/長方形 6"/>
          <p:cNvSpPr/>
          <p:nvPr userDrawn="1"/>
        </p:nvSpPr>
        <p:spPr>
          <a:xfrm>
            <a:off x="7107319" y="6466991"/>
            <a:ext cx="2627642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ja-JP" sz="900" dirty="0">
                <a:solidFill>
                  <a:prstClr val="black"/>
                </a:solidFill>
              </a:rPr>
              <a:t>Copyright©2017  NTT corp. All Rights Reserved.</a:t>
            </a:r>
            <a:endParaRPr lang="ja-JP" alt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55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  <p:sldLayoutId id="2147483940" r:id="rId12"/>
    <p:sldLayoutId id="2147483941" r:id="rId13"/>
    <p:sldLayoutId id="2147483942" r:id="rId14"/>
    <p:sldLayoutId id="2147483943" r:id="rId15"/>
    <p:sldLayoutId id="2147483944" r:id="rId16"/>
    <p:sldLayoutId id="2147483945" r:id="rId17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2pPr>
      <a:lvl3pPr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3pPr>
      <a:lvl4pPr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4pPr>
      <a:lvl5pPr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ｺﾞｼｯｸE" pitchFamily="50" charset="-128"/>
          <a:ea typeface="HGPｺﾞｼｯｸE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ｺﾞｼｯｸE" pitchFamily="50" charset="-128"/>
          <a:ea typeface="HGPｺﾞｼｯｸE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ｺﾞｼｯｸE" pitchFamily="50" charset="-128"/>
          <a:ea typeface="HGPｺﾞｼｯｸE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ｺﾞｼｯｸE" pitchFamily="50" charset="-128"/>
          <a:ea typeface="HGPｺﾞｼｯｸE" pitchFamily="50" charset="-128"/>
        </a:defRPr>
      </a:lvl9pPr>
    </p:titleStyle>
    <p:bodyStyle>
      <a:lvl1pPr marL="266700" indent="-266700" algn="l" rtl="0" fontAlgn="base">
        <a:spcBef>
          <a:spcPct val="20000"/>
        </a:spcBef>
        <a:spcAft>
          <a:spcPct val="0"/>
        </a:spcAft>
        <a:buClr>
          <a:srgbClr val="0000FF"/>
        </a:buClr>
        <a:buSzPct val="80000"/>
        <a:buFont typeface="Wingdings" pitchFamily="2" charset="2"/>
        <a:buChar char="n"/>
        <a:defRPr kumimoji="1" sz="16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6600"/>
        </a:buClr>
        <a:buSzPct val="80000"/>
        <a:buFont typeface="Wingdings" pitchFamily="2" charset="2"/>
        <a:buChar char=""/>
        <a:defRPr kumimoji="1" sz="1400">
          <a:solidFill>
            <a:schemeClr val="tx1"/>
          </a:solidFill>
          <a:latin typeface="+mn-ea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00FF"/>
        </a:buClr>
        <a:buSzPct val="80000"/>
        <a:buFont typeface="Wingdings" pitchFamily="2" charset="2"/>
        <a:buChar char="l"/>
        <a:defRPr kumimoji="1" sz="1200">
          <a:solidFill>
            <a:schemeClr val="tx1"/>
          </a:solidFill>
          <a:latin typeface="+mn-ea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SzPct val="80000"/>
        <a:buFont typeface="Wingdings" pitchFamily="2" charset="2"/>
        <a:buChar char="u"/>
        <a:defRPr kumimoji="1" sz="1100">
          <a:solidFill>
            <a:schemeClr val="tx1"/>
          </a:solidFill>
          <a:latin typeface="+mn-ea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000FF"/>
        </a:buClr>
        <a:buSzPct val="80000"/>
        <a:buFont typeface="Wingdings" pitchFamily="2" charset="2"/>
        <a:buChar char="ü"/>
        <a:defRPr kumimoji="1" sz="900">
          <a:solidFill>
            <a:schemeClr val="tx1"/>
          </a:solidFill>
          <a:latin typeface="+mn-ea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demo\Desktop\140130_NTTRD_parts\header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03" y="24202"/>
            <a:ext cx="9600380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スライド番号プレースホルダー 4"/>
          <p:cNvSpPr>
            <a:spLocks/>
          </p:cNvSpPr>
          <p:nvPr userDrawn="1"/>
        </p:nvSpPr>
        <p:spPr bwMode="auto">
          <a:xfrm>
            <a:off x="9396763" y="6491327"/>
            <a:ext cx="500406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algn="ctr">
              <a:defRPr/>
            </a:pPr>
            <a:fld id="{92B092FC-3505-468F-94A9-FF49BD521EFC}" type="slidenum">
              <a:rPr lang="ja-JP" altLang="en-US">
                <a:solidFill>
                  <a:prstClr val="black">
                    <a:tint val="75000"/>
                  </a:prstClr>
                </a:solidFill>
              </a:rPr>
              <a:pPr algn="ctr">
                <a:defRPr/>
              </a:pPr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6513692" y="6600930"/>
            <a:ext cx="267252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900" dirty="0">
                <a:solidFill>
                  <a:prstClr val="black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Copyright©2018  NTT corp. All Rights Reserved.</a:t>
            </a:r>
            <a:endParaRPr lang="ja-JP" altLang="en-US" sz="900" dirty="0">
              <a:solidFill>
                <a:prstClr val="black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33" y="6402987"/>
            <a:ext cx="1013528" cy="3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550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demo\Desktop\140130_NTTRD_parts\header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03" y="24202"/>
            <a:ext cx="9600380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スライド番号プレースホルダー 4"/>
          <p:cNvSpPr>
            <a:spLocks/>
          </p:cNvSpPr>
          <p:nvPr userDrawn="1"/>
        </p:nvSpPr>
        <p:spPr bwMode="auto">
          <a:xfrm>
            <a:off x="9396763" y="6491327"/>
            <a:ext cx="500406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algn="ctr">
              <a:defRPr/>
            </a:pPr>
            <a:fld id="{92B092FC-3505-468F-94A9-FF49BD521EFC}" type="slidenum">
              <a:rPr lang="ja-JP" altLang="en-US">
                <a:solidFill>
                  <a:prstClr val="black">
                    <a:tint val="75000"/>
                  </a:prstClr>
                </a:solidFill>
              </a:rPr>
              <a:pPr algn="ctr">
                <a:defRPr/>
              </a:pPr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6513692" y="6600930"/>
            <a:ext cx="267252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900" dirty="0">
                <a:solidFill>
                  <a:prstClr val="black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Copyright©2018  NTT corp. All Rights Reserved.</a:t>
            </a:r>
            <a:endParaRPr lang="ja-JP" altLang="en-US" sz="900" dirty="0">
              <a:solidFill>
                <a:prstClr val="black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33" y="6402987"/>
            <a:ext cx="1013528" cy="3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9324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 つの角を丸めた四角形 16"/>
          <p:cNvSpPr/>
          <p:nvPr userDrawn="1"/>
        </p:nvSpPr>
        <p:spPr>
          <a:xfrm flipH="1">
            <a:off x="9281847" y="6562725"/>
            <a:ext cx="624151" cy="295275"/>
          </a:xfrm>
          <a:prstGeom prst="round1Rect">
            <a:avLst>
              <a:gd name="adj" fmla="val 34939"/>
            </a:avLst>
          </a:prstGeom>
          <a:solidFill>
            <a:schemeClr val="accent1"/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836"/>
            <a:endParaRPr kumimoji="0" lang="ja-JP" altLang="en-US" sz="1050" kern="0" dirty="0">
              <a:solidFill>
                <a:schemeClr val="bg1"/>
              </a:solidFill>
              <a:latin typeface="+mj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4" name="Picture 2" descr="C:\Users\Nishimoto\Desktop\_save\背景青の-地球のみ青に50.jp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801074" cy="27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グループ化 8"/>
          <p:cNvGrpSpPr/>
          <p:nvPr userDrawn="1"/>
        </p:nvGrpSpPr>
        <p:grpSpPr>
          <a:xfrm>
            <a:off x="8739814" y="236221"/>
            <a:ext cx="902881" cy="284967"/>
            <a:chOff x="1946275" y="-2255838"/>
            <a:chExt cx="4313238" cy="1474788"/>
          </a:xfrm>
        </p:grpSpPr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946275" y="-1944688"/>
              <a:ext cx="781050" cy="784225"/>
            </a:xfrm>
            <a:custGeom>
              <a:avLst/>
              <a:gdLst>
                <a:gd name="T0" fmla="*/ 492 w 492"/>
                <a:gd name="T1" fmla="*/ 0 h 494"/>
                <a:gd name="T2" fmla="*/ 267 w 492"/>
                <a:gd name="T3" fmla="*/ 0 h 494"/>
                <a:gd name="T4" fmla="*/ 267 w 492"/>
                <a:gd name="T5" fmla="*/ 97 h 494"/>
                <a:gd name="T6" fmla="*/ 324 w 492"/>
                <a:gd name="T7" fmla="*/ 97 h 494"/>
                <a:gd name="T8" fmla="*/ 324 w 492"/>
                <a:gd name="T9" fmla="*/ 286 h 494"/>
                <a:gd name="T10" fmla="*/ 168 w 492"/>
                <a:gd name="T11" fmla="*/ 0 h 494"/>
                <a:gd name="T12" fmla="*/ 0 w 492"/>
                <a:gd name="T13" fmla="*/ 0 h 494"/>
                <a:gd name="T14" fmla="*/ 0 w 492"/>
                <a:gd name="T15" fmla="*/ 95 h 494"/>
                <a:gd name="T16" fmla="*/ 59 w 492"/>
                <a:gd name="T17" fmla="*/ 95 h 494"/>
                <a:gd name="T18" fmla="*/ 59 w 492"/>
                <a:gd name="T19" fmla="*/ 400 h 494"/>
                <a:gd name="T20" fmla="*/ 0 w 492"/>
                <a:gd name="T21" fmla="*/ 400 h 494"/>
                <a:gd name="T22" fmla="*/ 0 w 492"/>
                <a:gd name="T23" fmla="*/ 494 h 494"/>
                <a:gd name="T24" fmla="*/ 227 w 492"/>
                <a:gd name="T25" fmla="*/ 494 h 494"/>
                <a:gd name="T26" fmla="*/ 227 w 492"/>
                <a:gd name="T27" fmla="*/ 400 h 494"/>
                <a:gd name="T28" fmla="*/ 168 w 492"/>
                <a:gd name="T29" fmla="*/ 400 h 494"/>
                <a:gd name="T30" fmla="*/ 168 w 492"/>
                <a:gd name="T31" fmla="*/ 213 h 494"/>
                <a:gd name="T32" fmla="*/ 326 w 492"/>
                <a:gd name="T33" fmla="*/ 494 h 494"/>
                <a:gd name="T34" fmla="*/ 435 w 492"/>
                <a:gd name="T35" fmla="*/ 494 h 494"/>
                <a:gd name="T36" fmla="*/ 435 w 492"/>
                <a:gd name="T37" fmla="*/ 95 h 494"/>
                <a:gd name="T38" fmla="*/ 492 w 492"/>
                <a:gd name="T39" fmla="*/ 95 h 494"/>
                <a:gd name="T40" fmla="*/ 492 w 492"/>
                <a:gd name="T41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2" h="494">
                  <a:moveTo>
                    <a:pt x="492" y="0"/>
                  </a:moveTo>
                  <a:lnTo>
                    <a:pt x="267" y="0"/>
                  </a:lnTo>
                  <a:lnTo>
                    <a:pt x="267" y="97"/>
                  </a:lnTo>
                  <a:lnTo>
                    <a:pt x="324" y="97"/>
                  </a:lnTo>
                  <a:lnTo>
                    <a:pt x="324" y="286"/>
                  </a:lnTo>
                  <a:lnTo>
                    <a:pt x="168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59" y="95"/>
                  </a:lnTo>
                  <a:lnTo>
                    <a:pt x="59" y="400"/>
                  </a:lnTo>
                  <a:lnTo>
                    <a:pt x="0" y="400"/>
                  </a:lnTo>
                  <a:lnTo>
                    <a:pt x="0" y="494"/>
                  </a:lnTo>
                  <a:lnTo>
                    <a:pt x="227" y="494"/>
                  </a:lnTo>
                  <a:lnTo>
                    <a:pt x="227" y="400"/>
                  </a:lnTo>
                  <a:lnTo>
                    <a:pt x="168" y="400"/>
                  </a:lnTo>
                  <a:lnTo>
                    <a:pt x="168" y="213"/>
                  </a:lnTo>
                  <a:lnTo>
                    <a:pt x="326" y="494"/>
                  </a:lnTo>
                  <a:lnTo>
                    <a:pt x="435" y="494"/>
                  </a:lnTo>
                  <a:lnTo>
                    <a:pt x="435" y="95"/>
                  </a:lnTo>
                  <a:lnTo>
                    <a:pt x="492" y="95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0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786063" y="-1944688"/>
              <a:ext cx="690563" cy="784225"/>
            </a:xfrm>
            <a:custGeom>
              <a:avLst/>
              <a:gdLst>
                <a:gd name="T0" fmla="*/ 0 w 435"/>
                <a:gd name="T1" fmla="*/ 0 h 494"/>
                <a:gd name="T2" fmla="*/ 0 w 435"/>
                <a:gd name="T3" fmla="*/ 189 h 494"/>
                <a:gd name="T4" fmla="*/ 95 w 435"/>
                <a:gd name="T5" fmla="*/ 189 h 494"/>
                <a:gd name="T6" fmla="*/ 95 w 435"/>
                <a:gd name="T7" fmla="*/ 100 h 494"/>
                <a:gd name="T8" fmla="*/ 154 w 435"/>
                <a:gd name="T9" fmla="*/ 100 h 494"/>
                <a:gd name="T10" fmla="*/ 154 w 435"/>
                <a:gd name="T11" fmla="*/ 400 h 494"/>
                <a:gd name="T12" fmla="*/ 83 w 435"/>
                <a:gd name="T13" fmla="*/ 400 h 494"/>
                <a:gd name="T14" fmla="*/ 83 w 435"/>
                <a:gd name="T15" fmla="*/ 494 h 494"/>
                <a:gd name="T16" fmla="*/ 352 w 435"/>
                <a:gd name="T17" fmla="*/ 494 h 494"/>
                <a:gd name="T18" fmla="*/ 352 w 435"/>
                <a:gd name="T19" fmla="*/ 400 h 494"/>
                <a:gd name="T20" fmla="*/ 282 w 435"/>
                <a:gd name="T21" fmla="*/ 400 h 494"/>
                <a:gd name="T22" fmla="*/ 282 w 435"/>
                <a:gd name="T23" fmla="*/ 100 h 494"/>
                <a:gd name="T24" fmla="*/ 338 w 435"/>
                <a:gd name="T25" fmla="*/ 100 h 494"/>
                <a:gd name="T26" fmla="*/ 338 w 435"/>
                <a:gd name="T27" fmla="*/ 189 h 494"/>
                <a:gd name="T28" fmla="*/ 435 w 435"/>
                <a:gd name="T29" fmla="*/ 189 h 494"/>
                <a:gd name="T30" fmla="*/ 435 w 435"/>
                <a:gd name="T31" fmla="*/ 0 h 494"/>
                <a:gd name="T32" fmla="*/ 0 w 435"/>
                <a:gd name="T33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5" h="494">
                  <a:moveTo>
                    <a:pt x="0" y="0"/>
                  </a:moveTo>
                  <a:lnTo>
                    <a:pt x="0" y="189"/>
                  </a:lnTo>
                  <a:lnTo>
                    <a:pt x="95" y="189"/>
                  </a:lnTo>
                  <a:lnTo>
                    <a:pt x="95" y="100"/>
                  </a:lnTo>
                  <a:lnTo>
                    <a:pt x="154" y="100"/>
                  </a:lnTo>
                  <a:lnTo>
                    <a:pt x="154" y="400"/>
                  </a:lnTo>
                  <a:lnTo>
                    <a:pt x="83" y="400"/>
                  </a:lnTo>
                  <a:lnTo>
                    <a:pt x="83" y="494"/>
                  </a:lnTo>
                  <a:lnTo>
                    <a:pt x="352" y="494"/>
                  </a:lnTo>
                  <a:lnTo>
                    <a:pt x="352" y="400"/>
                  </a:lnTo>
                  <a:lnTo>
                    <a:pt x="282" y="400"/>
                  </a:lnTo>
                  <a:lnTo>
                    <a:pt x="282" y="100"/>
                  </a:lnTo>
                  <a:lnTo>
                    <a:pt x="338" y="100"/>
                  </a:lnTo>
                  <a:lnTo>
                    <a:pt x="338" y="189"/>
                  </a:lnTo>
                  <a:lnTo>
                    <a:pt x="435" y="189"/>
                  </a:lnTo>
                  <a:lnTo>
                    <a:pt x="4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00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533775" y="-1944688"/>
              <a:ext cx="688975" cy="784225"/>
            </a:xfrm>
            <a:custGeom>
              <a:avLst/>
              <a:gdLst>
                <a:gd name="T0" fmla="*/ 0 w 434"/>
                <a:gd name="T1" fmla="*/ 0 h 494"/>
                <a:gd name="T2" fmla="*/ 0 w 434"/>
                <a:gd name="T3" fmla="*/ 189 h 494"/>
                <a:gd name="T4" fmla="*/ 94 w 434"/>
                <a:gd name="T5" fmla="*/ 189 h 494"/>
                <a:gd name="T6" fmla="*/ 94 w 434"/>
                <a:gd name="T7" fmla="*/ 100 h 494"/>
                <a:gd name="T8" fmla="*/ 153 w 434"/>
                <a:gd name="T9" fmla="*/ 100 h 494"/>
                <a:gd name="T10" fmla="*/ 153 w 434"/>
                <a:gd name="T11" fmla="*/ 400 h 494"/>
                <a:gd name="T12" fmla="*/ 85 w 434"/>
                <a:gd name="T13" fmla="*/ 400 h 494"/>
                <a:gd name="T14" fmla="*/ 85 w 434"/>
                <a:gd name="T15" fmla="*/ 494 h 494"/>
                <a:gd name="T16" fmla="*/ 352 w 434"/>
                <a:gd name="T17" fmla="*/ 494 h 494"/>
                <a:gd name="T18" fmla="*/ 352 w 434"/>
                <a:gd name="T19" fmla="*/ 400 h 494"/>
                <a:gd name="T20" fmla="*/ 281 w 434"/>
                <a:gd name="T21" fmla="*/ 400 h 494"/>
                <a:gd name="T22" fmla="*/ 281 w 434"/>
                <a:gd name="T23" fmla="*/ 100 h 494"/>
                <a:gd name="T24" fmla="*/ 340 w 434"/>
                <a:gd name="T25" fmla="*/ 100 h 494"/>
                <a:gd name="T26" fmla="*/ 340 w 434"/>
                <a:gd name="T27" fmla="*/ 189 h 494"/>
                <a:gd name="T28" fmla="*/ 434 w 434"/>
                <a:gd name="T29" fmla="*/ 189 h 494"/>
                <a:gd name="T30" fmla="*/ 434 w 434"/>
                <a:gd name="T31" fmla="*/ 0 h 494"/>
                <a:gd name="T32" fmla="*/ 0 w 434"/>
                <a:gd name="T33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4" h="494">
                  <a:moveTo>
                    <a:pt x="0" y="0"/>
                  </a:moveTo>
                  <a:lnTo>
                    <a:pt x="0" y="189"/>
                  </a:lnTo>
                  <a:lnTo>
                    <a:pt x="94" y="189"/>
                  </a:lnTo>
                  <a:lnTo>
                    <a:pt x="94" y="100"/>
                  </a:lnTo>
                  <a:lnTo>
                    <a:pt x="153" y="100"/>
                  </a:lnTo>
                  <a:lnTo>
                    <a:pt x="153" y="400"/>
                  </a:lnTo>
                  <a:lnTo>
                    <a:pt x="85" y="400"/>
                  </a:lnTo>
                  <a:lnTo>
                    <a:pt x="85" y="494"/>
                  </a:lnTo>
                  <a:lnTo>
                    <a:pt x="352" y="494"/>
                  </a:lnTo>
                  <a:lnTo>
                    <a:pt x="352" y="400"/>
                  </a:lnTo>
                  <a:lnTo>
                    <a:pt x="281" y="400"/>
                  </a:lnTo>
                  <a:lnTo>
                    <a:pt x="281" y="100"/>
                  </a:lnTo>
                  <a:lnTo>
                    <a:pt x="340" y="100"/>
                  </a:lnTo>
                  <a:lnTo>
                    <a:pt x="340" y="189"/>
                  </a:lnTo>
                  <a:lnTo>
                    <a:pt x="434" y="189"/>
                  </a:lnTo>
                  <a:lnTo>
                    <a:pt x="4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00"/>
            </a:p>
          </p:txBody>
        </p:sp>
        <p:sp>
          <p:nvSpPr>
            <p:cNvPr id="13" name="Freeform 10"/>
            <p:cNvSpPr>
              <a:spLocks noEditPoints="1"/>
            </p:cNvSpPr>
            <p:nvPr/>
          </p:nvSpPr>
          <p:spPr bwMode="auto">
            <a:xfrm>
              <a:off x="4568825" y="-2255838"/>
              <a:ext cx="1690688" cy="1474788"/>
            </a:xfrm>
            <a:custGeom>
              <a:avLst/>
              <a:gdLst>
                <a:gd name="T0" fmla="*/ 407 w 451"/>
                <a:gd name="T1" fmla="*/ 79 h 393"/>
                <a:gd name="T2" fmla="*/ 278 w 451"/>
                <a:gd name="T3" fmla="*/ 0 h 393"/>
                <a:gd name="T4" fmla="*/ 226 w 451"/>
                <a:gd name="T5" fmla="*/ 9 h 393"/>
                <a:gd name="T6" fmla="*/ 174 w 451"/>
                <a:gd name="T7" fmla="*/ 0 h 393"/>
                <a:gd name="T8" fmla="*/ 45 w 451"/>
                <a:gd name="T9" fmla="*/ 79 h 393"/>
                <a:gd name="T10" fmla="*/ 78 w 451"/>
                <a:gd name="T11" fmla="*/ 332 h 393"/>
                <a:gd name="T12" fmla="*/ 226 w 451"/>
                <a:gd name="T13" fmla="*/ 393 h 393"/>
                <a:gd name="T14" fmla="*/ 374 w 451"/>
                <a:gd name="T15" fmla="*/ 332 h 393"/>
                <a:gd name="T16" fmla="*/ 407 w 451"/>
                <a:gd name="T17" fmla="*/ 79 h 393"/>
                <a:gd name="T18" fmla="*/ 211 w 451"/>
                <a:gd name="T19" fmla="*/ 74 h 393"/>
                <a:gd name="T20" fmla="*/ 226 w 451"/>
                <a:gd name="T21" fmla="*/ 62 h 393"/>
                <a:gd name="T22" fmla="*/ 226 w 451"/>
                <a:gd name="T23" fmla="*/ 62 h 393"/>
                <a:gd name="T24" fmla="*/ 226 w 451"/>
                <a:gd name="T25" fmla="*/ 62 h 393"/>
                <a:gd name="T26" fmla="*/ 226 w 451"/>
                <a:gd name="T27" fmla="*/ 62 h 393"/>
                <a:gd name="T28" fmla="*/ 226 w 451"/>
                <a:gd name="T29" fmla="*/ 62 h 393"/>
                <a:gd name="T30" fmla="*/ 241 w 451"/>
                <a:gd name="T31" fmla="*/ 74 h 393"/>
                <a:gd name="T32" fmla="*/ 264 w 451"/>
                <a:gd name="T33" fmla="*/ 137 h 393"/>
                <a:gd name="T34" fmla="*/ 226 w 451"/>
                <a:gd name="T35" fmla="*/ 172 h 393"/>
                <a:gd name="T36" fmla="*/ 188 w 451"/>
                <a:gd name="T37" fmla="*/ 137 h 393"/>
                <a:gd name="T38" fmla="*/ 211 w 451"/>
                <a:gd name="T39" fmla="*/ 74 h 393"/>
                <a:gd name="T40" fmla="*/ 226 w 451"/>
                <a:gd name="T41" fmla="*/ 343 h 393"/>
                <a:gd name="T42" fmla="*/ 66 w 451"/>
                <a:gd name="T43" fmla="*/ 184 h 393"/>
                <a:gd name="T44" fmla="*/ 103 w 451"/>
                <a:gd name="T45" fmla="*/ 84 h 393"/>
                <a:gd name="T46" fmla="*/ 171 w 451"/>
                <a:gd name="T47" fmla="*/ 49 h 393"/>
                <a:gd name="T48" fmla="*/ 171 w 451"/>
                <a:gd name="T49" fmla="*/ 49 h 393"/>
                <a:gd name="T50" fmla="*/ 138 w 451"/>
                <a:gd name="T51" fmla="*/ 139 h 393"/>
                <a:gd name="T52" fmla="*/ 162 w 451"/>
                <a:gd name="T53" fmla="*/ 194 h 393"/>
                <a:gd name="T54" fmla="*/ 226 w 451"/>
                <a:gd name="T55" fmla="*/ 222 h 393"/>
                <a:gd name="T56" fmla="*/ 289 w 451"/>
                <a:gd name="T57" fmla="*/ 194 h 393"/>
                <a:gd name="T58" fmla="*/ 314 w 451"/>
                <a:gd name="T59" fmla="*/ 139 h 393"/>
                <a:gd name="T60" fmla="*/ 280 w 451"/>
                <a:gd name="T61" fmla="*/ 49 h 393"/>
                <a:gd name="T62" fmla="*/ 281 w 451"/>
                <a:gd name="T63" fmla="*/ 49 h 393"/>
                <a:gd name="T64" fmla="*/ 349 w 451"/>
                <a:gd name="T65" fmla="*/ 84 h 393"/>
                <a:gd name="T66" fmla="*/ 385 w 451"/>
                <a:gd name="T67" fmla="*/ 184 h 393"/>
                <a:gd name="T68" fmla="*/ 226 w 451"/>
                <a:gd name="T69" fmla="*/ 34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1" h="393">
                  <a:moveTo>
                    <a:pt x="407" y="79"/>
                  </a:moveTo>
                  <a:cubicBezTo>
                    <a:pt x="371" y="16"/>
                    <a:pt x="317" y="0"/>
                    <a:pt x="278" y="0"/>
                  </a:cubicBezTo>
                  <a:cubicBezTo>
                    <a:pt x="260" y="0"/>
                    <a:pt x="243" y="2"/>
                    <a:pt x="226" y="9"/>
                  </a:cubicBezTo>
                  <a:cubicBezTo>
                    <a:pt x="209" y="2"/>
                    <a:pt x="192" y="0"/>
                    <a:pt x="174" y="0"/>
                  </a:cubicBezTo>
                  <a:cubicBezTo>
                    <a:pt x="135" y="0"/>
                    <a:pt x="81" y="16"/>
                    <a:pt x="45" y="79"/>
                  </a:cubicBezTo>
                  <a:cubicBezTo>
                    <a:pt x="0" y="157"/>
                    <a:pt x="6" y="262"/>
                    <a:pt x="78" y="332"/>
                  </a:cubicBezTo>
                  <a:cubicBezTo>
                    <a:pt x="114" y="368"/>
                    <a:pt x="165" y="393"/>
                    <a:pt x="226" y="393"/>
                  </a:cubicBezTo>
                  <a:cubicBezTo>
                    <a:pt x="287" y="393"/>
                    <a:pt x="338" y="368"/>
                    <a:pt x="374" y="332"/>
                  </a:cubicBezTo>
                  <a:cubicBezTo>
                    <a:pt x="446" y="262"/>
                    <a:pt x="451" y="157"/>
                    <a:pt x="407" y="79"/>
                  </a:cubicBezTo>
                  <a:close/>
                  <a:moveTo>
                    <a:pt x="211" y="74"/>
                  </a:moveTo>
                  <a:cubicBezTo>
                    <a:pt x="216" y="69"/>
                    <a:pt x="221" y="65"/>
                    <a:pt x="226" y="62"/>
                  </a:cubicBezTo>
                  <a:cubicBezTo>
                    <a:pt x="226" y="62"/>
                    <a:pt x="226" y="62"/>
                    <a:pt x="226" y="62"/>
                  </a:cubicBezTo>
                  <a:cubicBezTo>
                    <a:pt x="226" y="62"/>
                    <a:pt x="226" y="62"/>
                    <a:pt x="226" y="62"/>
                  </a:cubicBezTo>
                  <a:cubicBezTo>
                    <a:pt x="226" y="62"/>
                    <a:pt x="226" y="62"/>
                    <a:pt x="226" y="62"/>
                  </a:cubicBezTo>
                  <a:cubicBezTo>
                    <a:pt x="226" y="62"/>
                    <a:pt x="226" y="62"/>
                    <a:pt x="226" y="62"/>
                  </a:cubicBezTo>
                  <a:cubicBezTo>
                    <a:pt x="231" y="65"/>
                    <a:pt x="236" y="69"/>
                    <a:pt x="241" y="74"/>
                  </a:cubicBezTo>
                  <a:cubicBezTo>
                    <a:pt x="260" y="95"/>
                    <a:pt x="265" y="116"/>
                    <a:pt x="264" y="137"/>
                  </a:cubicBezTo>
                  <a:cubicBezTo>
                    <a:pt x="262" y="161"/>
                    <a:pt x="241" y="172"/>
                    <a:pt x="226" y="172"/>
                  </a:cubicBezTo>
                  <a:cubicBezTo>
                    <a:pt x="211" y="172"/>
                    <a:pt x="189" y="161"/>
                    <a:pt x="188" y="137"/>
                  </a:cubicBezTo>
                  <a:cubicBezTo>
                    <a:pt x="187" y="116"/>
                    <a:pt x="192" y="95"/>
                    <a:pt x="211" y="74"/>
                  </a:cubicBezTo>
                  <a:close/>
                  <a:moveTo>
                    <a:pt x="226" y="343"/>
                  </a:moveTo>
                  <a:cubicBezTo>
                    <a:pt x="138" y="343"/>
                    <a:pt x="66" y="272"/>
                    <a:pt x="66" y="184"/>
                  </a:cubicBezTo>
                  <a:cubicBezTo>
                    <a:pt x="66" y="150"/>
                    <a:pt x="77" y="111"/>
                    <a:pt x="103" y="84"/>
                  </a:cubicBezTo>
                  <a:cubicBezTo>
                    <a:pt x="127" y="60"/>
                    <a:pt x="142" y="53"/>
                    <a:pt x="171" y="49"/>
                  </a:cubicBezTo>
                  <a:cubicBezTo>
                    <a:pt x="171" y="49"/>
                    <a:pt x="171" y="49"/>
                    <a:pt x="171" y="49"/>
                  </a:cubicBezTo>
                  <a:cubicBezTo>
                    <a:pt x="136" y="84"/>
                    <a:pt x="138" y="139"/>
                    <a:pt x="138" y="139"/>
                  </a:cubicBezTo>
                  <a:cubicBezTo>
                    <a:pt x="140" y="161"/>
                    <a:pt x="148" y="179"/>
                    <a:pt x="162" y="194"/>
                  </a:cubicBezTo>
                  <a:cubicBezTo>
                    <a:pt x="179" y="212"/>
                    <a:pt x="201" y="222"/>
                    <a:pt x="226" y="222"/>
                  </a:cubicBezTo>
                  <a:cubicBezTo>
                    <a:pt x="251" y="222"/>
                    <a:pt x="273" y="212"/>
                    <a:pt x="289" y="194"/>
                  </a:cubicBezTo>
                  <a:cubicBezTo>
                    <a:pt x="304" y="179"/>
                    <a:pt x="312" y="161"/>
                    <a:pt x="314" y="139"/>
                  </a:cubicBezTo>
                  <a:cubicBezTo>
                    <a:pt x="314" y="139"/>
                    <a:pt x="315" y="84"/>
                    <a:pt x="280" y="49"/>
                  </a:cubicBezTo>
                  <a:cubicBezTo>
                    <a:pt x="281" y="49"/>
                    <a:pt x="281" y="49"/>
                    <a:pt x="281" y="49"/>
                  </a:cubicBezTo>
                  <a:cubicBezTo>
                    <a:pt x="310" y="53"/>
                    <a:pt x="325" y="60"/>
                    <a:pt x="349" y="84"/>
                  </a:cubicBezTo>
                  <a:cubicBezTo>
                    <a:pt x="375" y="111"/>
                    <a:pt x="385" y="150"/>
                    <a:pt x="385" y="184"/>
                  </a:cubicBezTo>
                  <a:cubicBezTo>
                    <a:pt x="385" y="272"/>
                    <a:pt x="314" y="343"/>
                    <a:pt x="226" y="343"/>
                  </a:cubicBezTo>
                  <a:close/>
                </a:path>
              </a:pathLst>
            </a:custGeom>
            <a:solidFill>
              <a:srgbClr val="0068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00"/>
            </a:p>
          </p:txBody>
        </p:sp>
      </p:grp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75168" y="214040"/>
            <a:ext cx="9355667" cy="694680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75168" y="908720"/>
            <a:ext cx="9355667" cy="56166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307513" y="6471058"/>
            <a:ext cx="619115" cy="41551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8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FA94C073-C9B4-46D0-8E48-EE440BDF758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084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200" b="1" kern="1200" baseline="0">
          <a:solidFill>
            <a:schemeClr val="tx2"/>
          </a:solidFill>
          <a:latin typeface="+mj-lt"/>
          <a:ea typeface="+mj-ea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+mn-lt"/>
          <a:ea typeface="+mn-ea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ea"/>
          <a:ea typeface="+mn-ea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600" kern="1200" baseline="0">
          <a:solidFill>
            <a:schemeClr val="tx1"/>
          </a:solidFill>
          <a:latin typeface="+mn-lt"/>
          <a:ea typeface="+mn-ea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400" kern="1200">
          <a:solidFill>
            <a:schemeClr val="tx1"/>
          </a:solidFill>
          <a:latin typeface="+mn-ea"/>
          <a:ea typeface="+mn-ea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demo\Desktop\140130_NTTRD_parts\header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03" y="68162"/>
            <a:ext cx="9600380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37" y="6468546"/>
            <a:ext cx="987461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タイトル プレースホルダー 10"/>
          <p:cNvSpPr>
            <a:spLocks noGrp="1"/>
          </p:cNvSpPr>
          <p:nvPr>
            <p:ph type="title"/>
          </p:nvPr>
        </p:nvSpPr>
        <p:spPr>
          <a:xfrm>
            <a:off x="495300" y="274638"/>
            <a:ext cx="7406986" cy="452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idx="1"/>
          </p:nvPr>
        </p:nvSpPr>
        <p:spPr>
          <a:xfrm>
            <a:off x="291403" y="1086734"/>
            <a:ext cx="9299987" cy="1146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8" name="スライド番号プレースホルダー 4"/>
          <p:cNvSpPr>
            <a:spLocks/>
          </p:cNvSpPr>
          <p:nvPr userDrawn="1"/>
        </p:nvSpPr>
        <p:spPr bwMode="auto">
          <a:xfrm>
            <a:off x="9273519" y="6481865"/>
            <a:ext cx="5412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9" rIns="91417" bIns="45709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algn="ctr">
              <a:defRPr/>
            </a:pPr>
            <a:fld id="{92B092FC-3505-468F-94A9-FF49BD521EFC}" type="slidenum">
              <a:rPr lang="ja-JP" altLang="en-US">
                <a:solidFill>
                  <a:prstClr val="black">
                    <a:tint val="75000"/>
                  </a:prstClr>
                </a:solidFill>
              </a:rPr>
              <a:pPr algn="ctr">
                <a:defRPr/>
              </a:pPr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93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07513" y="6471058"/>
            <a:ext cx="619115" cy="415518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94C073-C9B4-46D0-8E48-EE440BDF758B}" type="slidenum">
              <a: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9" name="タイトル 3"/>
          <p:cNvSpPr>
            <a:spLocks noGrp="1"/>
          </p:cNvSpPr>
          <p:nvPr>
            <p:ph type="title"/>
          </p:nvPr>
        </p:nvSpPr>
        <p:spPr>
          <a:xfrm>
            <a:off x="307974" y="1412776"/>
            <a:ext cx="8999539" cy="4824536"/>
          </a:xfrm>
        </p:spPr>
        <p:txBody>
          <a:bodyPr anchor="ctr">
            <a:normAutofit/>
          </a:bodyPr>
          <a:lstStyle/>
          <a:p>
            <a:r>
              <a:rPr lang="en-US" altLang="ja-JP" dirty="0"/>
              <a:t>Time-Division Multiplexing for </a:t>
            </a:r>
            <a:r>
              <a:rPr lang="en-US" altLang="ja-JP" dirty="0" smtClean="0"/>
              <a:t>FPGA </a:t>
            </a:r>
            <a:r>
              <a:rPr lang="en-US" altLang="ja-JP" dirty="0"/>
              <a:t>Considering CNN Model Switch </a:t>
            </a:r>
            <a:r>
              <a:rPr lang="en-US" altLang="ja-JP" dirty="0" smtClean="0"/>
              <a:t>Time</a:t>
            </a:r>
            <a:br>
              <a:rPr lang="en-US" altLang="ja-JP" dirty="0" smtClean="0"/>
            </a:b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800" dirty="0" smtClean="0"/>
              <a:t>IEEE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IPDPS Worksho</a:t>
            </a:r>
            <a:r>
              <a:rPr lang="en-US" altLang="ja-JP" sz="2800" dirty="0"/>
              <a:t>p</a:t>
            </a:r>
            <a:r>
              <a:rPr lang="en-US" altLang="ja-JP" sz="2800" dirty="0" smtClean="0"/>
              <a:t> - </a:t>
            </a:r>
            <a:r>
              <a:rPr lang="en-US" altLang="ja-JP" sz="2800" dirty="0" err="1" smtClean="0"/>
              <a:t>AsHES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err="1" smtClean="0"/>
              <a:t>Tetsuro</a:t>
            </a:r>
            <a:r>
              <a:rPr lang="en-US" altLang="ja-JP" sz="2800" dirty="0" smtClean="0"/>
              <a:t> Nakamura, NTT Network Service Lab.</a:t>
            </a:r>
            <a:endParaRPr lang="ja-JP" altLang="en-US" sz="2800" b="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9" name="AutoShape 10" descr="https://www.bittware.com/wp-content/uploads/XUP-VV4-angle-800px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003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128464" y="116632"/>
            <a:ext cx="9341908" cy="694680"/>
          </a:xfrm>
        </p:spPr>
        <p:txBody>
          <a:bodyPr>
            <a:normAutofit/>
          </a:bodyPr>
          <a:lstStyle/>
          <a:p>
            <a:r>
              <a:rPr lang="en-US" altLang="ja-JP" sz="2800" dirty="0"/>
              <a:t>Ⅲ</a:t>
            </a:r>
            <a:r>
              <a:rPr kumimoji="1" lang="en-US" altLang="ja-JP" sz="2800" dirty="0" smtClean="0"/>
              <a:t>. </a:t>
            </a:r>
            <a:r>
              <a:rPr lang="en-US" altLang="ja-JP" sz="2800" dirty="0" smtClean="0"/>
              <a:t>MACHINE PRE-EVLUATION FOR FEASIBILITY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073-C9B4-46D0-8E48-EE440BDF758B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コンテンツ プレースホルダー 1"/>
          <p:cNvSpPr txBox="1">
            <a:spLocks/>
          </p:cNvSpPr>
          <p:nvPr/>
        </p:nvSpPr>
        <p:spPr>
          <a:xfrm>
            <a:off x="269369" y="811053"/>
            <a:ext cx="9355667" cy="44901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 baseline="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solidFill>
                  <a:schemeClr val="tx2"/>
                </a:solidFill>
              </a:rPr>
              <a:t>Throughput Analysis on Different CNN models</a:t>
            </a:r>
          </a:p>
        </p:txBody>
      </p:sp>
      <p:sp>
        <p:nvSpPr>
          <p:cNvPr id="6" name="コンテンツ プレースホルダー 1"/>
          <p:cNvSpPr>
            <a:spLocks noGrp="1"/>
          </p:cNvSpPr>
          <p:nvPr>
            <p:ph idx="1"/>
          </p:nvPr>
        </p:nvSpPr>
        <p:spPr>
          <a:xfrm>
            <a:off x="128888" y="5445224"/>
            <a:ext cx="9636630" cy="1152128"/>
          </a:xfrm>
          <a:ln w="15875">
            <a:solidFill>
              <a:srgbClr val="FF0000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ja-JP" dirty="0" smtClean="0">
                <a:solidFill>
                  <a:schemeClr val="tx2"/>
                </a:solidFill>
              </a:rPr>
              <a:t> The second problem: 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tx2"/>
                </a:solidFill>
              </a:rPr>
              <a:t> </a:t>
            </a:r>
            <a:r>
              <a:rPr lang="en-US" altLang="ja-JP" dirty="0" smtClean="0">
                <a:solidFill>
                  <a:schemeClr val="tx2"/>
                </a:solidFill>
              </a:rPr>
              <a:t>   Model difference in the optimal number of FPGA execution threads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1556792"/>
            <a:ext cx="4896544" cy="364654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cxnSp>
        <p:nvCxnSpPr>
          <p:cNvPr id="10" name="直線矢印コネクタ 9"/>
          <p:cNvCxnSpPr/>
          <p:nvPr/>
        </p:nvCxnSpPr>
        <p:spPr>
          <a:xfrm flipH="1">
            <a:off x="3847822" y="2600037"/>
            <a:ext cx="1534114" cy="541099"/>
          </a:xfrm>
          <a:prstGeom prst="straightConnector1">
            <a:avLst/>
          </a:prstGeom>
          <a:noFill/>
          <a:ln w="19050" cap="flat" cmpd="sng" algn="ctr">
            <a:solidFill>
              <a:schemeClr val="tx2">
                <a:alpha val="75000"/>
              </a:scheme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16" name="正方形/長方形 15"/>
          <p:cNvSpPr/>
          <p:nvPr/>
        </p:nvSpPr>
        <p:spPr>
          <a:xfrm>
            <a:off x="5381936" y="1844824"/>
            <a:ext cx="43182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solidFill>
                  <a:schemeClr val="tx2"/>
                </a:solidFill>
              </a:rPr>
              <a:t>SSD needs three threads to maximize the throughput while ResNet50 doesn’t </a:t>
            </a:r>
            <a:endParaRPr lang="ja-JP" altLang="en-US" dirty="0"/>
          </a:p>
        </p:txBody>
      </p:sp>
      <p:sp>
        <p:nvSpPr>
          <p:cNvPr id="20" name="下矢印 19"/>
          <p:cNvSpPr/>
          <p:nvPr/>
        </p:nvSpPr>
        <p:spPr>
          <a:xfrm>
            <a:off x="6892973" y="2600037"/>
            <a:ext cx="648072" cy="432216"/>
          </a:xfrm>
          <a:prstGeom prst="downArrow">
            <a:avLst/>
          </a:prstGeom>
          <a:noFill/>
          <a:ln w="22225" cap="flat" cmpd="sng" algn="ctr">
            <a:solidFill>
              <a:schemeClr val="tx2">
                <a:alpha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5320829" y="3176269"/>
            <a:ext cx="43182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solidFill>
                  <a:schemeClr val="tx2"/>
                </a:solidFill>
              </a:rPr>
              <a:t>Each model require detailed hardware tuning while the requirement of resource hardware abstraction prevents it.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472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128464" y="116632"/>
            <a:ext cx="9341908" cy="694680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/>
              <a:t>Ⅳ. PROPOSED METHOD – System Architecture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073-C9B4-46D0-8E48-EE440BDF758B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2"/>
          <a:stretch/>
        </p:blipFill>
        <p:spPr bwMode="auto">
          <a:xfrm>
            <a:off x="4679171" y="923825"/>
            <a:ext cx="5256584" cy="5268109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7" name="正方形/長方形 6"/>
          <p:cNvSpPr/>
          <p:nvPr/>
        </p:nvSpPr>
        <p:spPr>
          <a:xfrm>
            <a:off x="107005" y="1249555"/>
            <a:ext cx="4424545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ja-JP" sz="2400" dirty="0" smtClean="0">
                <a:solidFill>
                  <a:schemeClr val="tx2"/>
                </a:solidFill>
              </a:rPr>
              <a:t>Switch cost </a:t>
            </a:r>
            <a:r>
              <a:rPr lang="en-US" altLang="ja-JP" sz="2400" dirty="0">
                <a:solidFill>
                  <a:schemeClr val="tx2"/>
                </a:solidFill>
              </a:rPr>
              <a:t>is not </a:t>
            </a:r>
            <a:r>
              <a:rPr lang="en-US" altLang="ja-JP" sz="2400" dirty="0" smtClean="0">
                <a:solidFill>
                  <a:schemeClr val="tx2"/>
                </a:solidFill>
              </a:rPr>
              <a:t>negligible</a:t>
            </a:r>
          </a:p>
          <a:p>
            <a:r>
              <a:rPr lang="ja-JP" altLang="en-US" sz="2400" dirty="0">
                <a:solidFill>
                  <a:schemeClr val="tx2"/>
                </a:solidFill>
              </a:rPr>
              <a:t>→ </a:t>
            </a:r>
            <a:r>
              <a:rPr lang="en-US" altLang="ja-JP" sz="2400" dirty="0">
                <a:solidFill>
                  <a:schemeClr val="tx2"/>
                </a:solidFill>
              </a:rPr>
              <a:t> New Algorithm </a:t>
            </a:r>
            <a:r>
              <a:rPr lang="en-US" altLang="ja-JP" sz="2400" dirty="0" smtClean="0">
                <a:solidFill>
                  <a:schemeClr val="tx2"/>
                </a:solidFill>
              </a:rPr>
              <a:t>Proposed:</a:t>
            </a:r>
          </a:p>
          <a:p>
            <a:pPr lvl="1"/>
            <a:r>
              <a:rPr lang="en-US" altLang="ja-JP" sz="2200" dirty="0" smtClean="0">
                <a:solidFill>
                  <a:schemeClr val="tx2"/>
                </a:solidFill>
              </a:rPr>
              <a:t>[Switch Aware WFQ]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 smtClean="0">
                <a:solidFill>
                  <a:schemeClr val="tx2"/>
                </a:solidFill>
              </a:rPr>
              <a:t>Minimizes Switch cost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 smtClean="0">
                <a:solidFill>
                  <a:schemeClr val="tx2"/>
                </a:solidFill>
              </a:rPr>
              <a:t>Ageing Technique with Weighted Fair Queuing</a:t>
            </a:r>
          </a:p>
          <a:p>
            <a:endParaRPr lang="en-US" altLang="ja-JP" sz="1400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altLang="ja-JP" sz="2400" dirty="0" smtClean="0">
                <a:solidFill>
                  <a:schemeClr val="tx2"/>
                </a:solidFill>
              </a:rPr>
              <a:t>Difference among models</a:t>
            </a:r>
          </a:p>
          <a:p>
            <a:r>
              <a:rPr lang="ja-JP" altLang="en-US" sz="2400" dirty="0">
                <a:solidFill>
                  <a:schemeClr val="tx2"/>
                </a:solidFill>
              </a:rPr>
              <a:t>→ </a:t>
            </a:r>
            <a:r>
              <a:rPr lang="en-US" altLang="ja-JP" sz="2400" dirty="0">
                <a:solidFill>
                  <a:schemeClr val="tx2"/>
                </a:solidFill>
              </a:rPr>
              <a:t> </a:t>
            </a:r>
            <a:r>
              <a:rPr lang="en-US" altLang="ja-JP" sz="2400" dirty="0" smtClean="0">
                <a:solidFill>
                  <a:schemeClr val="tx2"/>
                </a:solidFill>
              </a:rPr>
              <a:t>Thread Manager Integrated: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 smtClean="0">
                <a:solidFill>
                  <a:schemeClr val="tx2"/>
                </a:solidFill>
              </a:rPr>
              <a:t>Prepares thread groups for each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 smtClean="0">
                <a:solidFill>
                  <a:schemeClr val="tx2"/>
                </a:solidFill>
              </a:rPr>
              <a:t>Pays out threads on demand to optimal numbers automatically</a:t>
            </a:r>
          </a:p>
        </p:txBody>
      </p:sp>
    </p:spTree>
    <p:extLst>
      <p:ext uri="{BB962C8B-B14F-4D97-AF65-F5344CB8AC3E}">
        <p14:creationId xmlns:p14="http://schemas.microsoft.com/office/powerpoint/2010/main" val="228843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128464" y="116632"/>
            <a:ext cx="9341908" cy="694680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/>
              <a:t>Ⅳ. PROPOSED METHOD – Scheduling Algorithm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073-C9B4-46D0-8E48-EE440BDF758B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6" name="コンテンツ プレースホルダー 1"/>
          <p:cNvSpPr txBox="1">
            <a:spLocks/>
          </p:cNvSpPr>
          <p:nvPr/>
        </p:nvSpPr>
        <p:spPr>
          <a:xfrm>
            <a:off x="269370" y="862818"/>
            <a:ext cx="9355667" cy="602375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 baseline="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 smtClean="0">
                <a:solidFill>
                  <a:schemeClr val="tx2"/>
                </a:solidFill>
              </a:rPr>
              <a:t>Existing Fair Scheduling Algorithms for CPU</a:t>
            </a:r>
          </a:p>
          <a:p>
            <a:pPr lvl="1"/>
            <a:r>
              <a:rPr lang="en-US" altLang="ja-JP" sz="2400" dirty="0" smtClean="0">
                <a:solidFill>
                  <a:schemeClr val="tx2"/>
                </a:solidFill>
              </a:rPr>
              <a:t>Complete Fair Scheduler, Multi-level Feed </a:t>
            </a:r>
            <a:r>
              <a:rPr lang="en-US" altLang="ja-JP" sz="2400" dirty="0">
                <a:solidFill>
                  <a:schemeClr val="tx2"/>
                </a:solidFill>
              </a:rPr>
              <a:t>B</a:t>
            </a:r>
            <a:r>
              <a:rPr lang="en-US" altLang="ja-JP" sz="2400" dirty="0" smtClean="0">
                <a:solidFill>
                  <a:schemeClr val="tx2"/>
                </a:solidFill>
              </a:rPr>
              <a:t>ack Queue</a:t>
            </a:r>
          </a:p>
          <a:p>
            <a:pPr lvl="1"/>
            <a:r>
              <a:rPr lang="en-US" altLang="ja-JP" sz="2400" dirty="0" smtClean="0">
                <a:solidFill>
                  <a:schemeClr val="tx2"/>
                </a:solidFill>
              </a:rPr>
              <a:t>Not suitable since they depend on CPU context switch</a:t>
            </a:r>
          </a:p>
          <a:p>
            <a:endParaRPr lang="en-US" altLang="ja-JP" sz="900" dirty="0">
              <a:solidFill>
                <a:schemeClr val="tx2"/>
              </a:solidFill>
            </a:endParaRPr>
          </a:p>
          <a:p>
            <a:r>
              <a:rPr lang="en-US" altLang="ja-JP" sz="2800" dirty="0" smtClean="0">
                <a:solidFill>
                  <a:schemeClr val="tx2"/>
                </a:solidFill>
              </a:rPr>
              <a:t>Weighted Fair Queueing (WFQ) Algorithm</a:t>
            </a:r>
          </a:p>
          <a:p>
            <a:pPr lvl="1"/>
            <a:r>
              <a:rPr lang="en-US" altLang="ja-JP" sz="2400" dirty="0" smtClean="0">
                <a:solidFill>
                  <a:schemeClr val="tx2"/>
                </a:solidFill>
              </a:rPr>
              <a:t>Used in area of network bandwidth control</a:t>
            </a:r>
          </a:p>
          <a:p>
            <a:pPr lvl="1"/>
            <a:r>
              <a:rPr lang="en-US" altLang="ja-JP" sz="2400" dirty="0" smtClean="0">
                <a:solidFill>
                  <a:schemeClr val="tx2"/>
                </a:solidFill>
              </a:rPr>
              <a:t>Select job with earliest virtual finish time</a:t>
            </a:r>
          </a:p>
          <a:p>
            <a:pPr lvl="2"/>
            <a:r>
              <a:rPr lang="en-US" altLang="ja-JP" sz="2200" dirty="0">
                <a:solidFill>
                  <a:schemeClr val="tx2"/>
                </a:solidFill>
              </a:rPr>
              <a:t>Implicitly use ageing </a:t>
            </a:r>
            <a:r>
              <a:rPr lang="en-US" altLang="ja-JP" sz="2200" dirty="0" smtClean="0">
                <a:solidFill>
                  <a:schemeClr val="tx2"/>
                </a:solidFill>
              </a:rPr>
              <a:t>technique</a:t>
            </a:r>
          </a:p>
          <a:p>
            <a:pPr lvl="2"/>
            <a:r>
              <a:rPr lang="en-US" altLang="ja-JP" sz="2200" dirty="0" smtClean="0">
                <a:solidFill>
                  <a:schemeClr val="tx2"/>
                </a:solidFill>
              </a:rPr>
              <a:t>Prevent resource starvation </a:t>
            </a:r>
          </a:p>
          <a:p>
            <a:pPr lvl="1"/>
            <a:endParaRPr lang="en-US" altLang="ja-JP" sz="900" dirty="0">
              <a:solidFill>
                <a:schemeClr val="tx2"/>
              </a:solidFill>
            </a:endParaRPr>
          </a:p>
          <a:p>
            <a:r>
              <a:rPr lang="en-US" altLang="ja-JP" sz="2800" dirty="0" smtClean="0">
                <a:solidFill>
                  <a:schemeClr val="tx2"/>
                </a:solidFill>
              </a:rPr>
              <a:t>SAWFQ: switch-aware WFQ proposed</a:t>
            </a:r>
          </a:p>
          <a:p>
            <a:pPr lvl="1"/>
            <a:r>
              <a:rPr lang="en-US" altLang="ja-JP" sz="2400" dirty="0" smtClean="0">
                <a:solidFill>
                  <a:schemeClr val="tx2"/>
                </a:solidFill>
              </a:rPr>
              <a:t>Extension of WFQ to </a:t>
            </a:r>
            <a:r>
              <a:rPr lang="en-US" altLang="ja-JP" sz="2400" dirty="0">
                <a:solidFill>
                  <a:schemeClr val="tx2"/>
                </a:solidFill>
              </a:rPr>
              <a:t>t</a:t>
            </a:r>
            <a:r>
              <a:rPr lang="en-US" altLang="ja-JP" sz="2400" dirty="0" smtClean="0">
                <a:solidFill>
                  <a:schemeClr val="tx2"/>
                </a:solidFill>
              </a:rPr>
              <a:t>ake switch cost into account</a:t>
            </a:r>
          </a:p>
          <a:p>
            <a:pPr lvl="1"/>
            <a:r>
              <a:rPr lang="en-US" altLang="ja-JP" sz="2400" dirty="0" smtClean="0">
                <a:solidFill>
                  <a:schemeClr val="tx2"/>
                </a:solidFill>
              </a:rPr>
              <a:t>Introduces virtual jobs for model switches</a:t>
            </a:r>
          </a:p>
          <a:p>
            <a:pPr lvl="1"/>
            <a:r>
              <a:rPr lang="en-US" altLang="ja-JP" sz="2400" dirty="0" smtClean="0">
                <a:solidFill>
                  <a:schemeClr val="tx2"/>
                </a:solidFill>
              </a:rPr>
              <a:t>“switch penalty”: the burst time of the virtual model switch jobs</a:t>
            </a:r>
          </a:p>
        </p:txBody>
      </p:sp>
    </p:spTree>
    <p:extLst>
      <p:ext uri="{BB962C8B-B14F-4D97-AF65-F5344CB8AC3E}">
        <p14:creationId xmlns:p14="http://schemas.microsoft.com/office/powerpoint/2010/main" val="98003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128464" y="116632"/>
            <a:ext cx="9341908" cy="694680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/>
              <a:t>Ⅳ. PROPOSED METHOD – Scheduling Algorithm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073-C9B4-46D0-8E48-EE440BDF758B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6" name="コンテンツ プレースホルダー 1"/>
          <p:cNvSpPr txBox="1">
            <a:spLocks/>
          </p:cNvSpPr>
          <p:nvPr/>
        </p:nvSpPr>
        <p:spPr>
          <a:xfrm>
            <a:off x="96994" y="802817"/>
            <a:ext cx="9829634" cy="602375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 baseline="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 smtClean="0">
                <a:solidFill>
                  <a:schemeClr val="tx2"/>
                </a:solidFill>
              </a:rPr>
              <a:t>How to Optimize the scheduler </a:t>
            </a:r>
            <a:r>
              <a:rPr lang="en-US" altLang="ja-JP" sz="2800" dirty="0">
                <a:solidFill>
                  <a:schemeClr val="tx2"/>
                </a:solidFill>
              </a:rPr>
              <a:t>p</a:t>
            </a:r>
            <a:r>
              <a:rPr lang="en-US" altLang="ja-JP" sz="2800" dirty="0" smtClean="0">
                <a:solidFill>
                  <a:schemeClr val="tx2"/>
                </a:solidFill>
              </a:rPr>
              <a:t>arameter “Switch Penalty”?</a:t>
            </a:r>
          </a:p>
          <a:p>
            <a:pPr lvl="1"/>
            <a:r>
              <a:rPr lang="en-US" altLang="ja-JP" sz="2400" dirty="0" smtClean="0">
                <a:solidFill>
                  <a:schemeClr val="tx2"/>
                </a:solidFill>
              </a:rPr>
              <a:t>We created SAWFQ simulator, simulated many times</a:t>
            </a:r>
          </a:p>
          <a:p>
            <a:pPr lvl="1"/>
            <a:r>
              <a:rPr lang="en-US" altLang="ja-JP" sz="2400" dirty="0" smtClean="0">
                <a:solidFill>
                  <a:schemeClr val="tx2"/>
                </a:solidFill>
              </a:rPr>
              <a:t>Finally found there is an optimal value for switch penalty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0" y="2409740"/>
            <a:ext cx="5760640" cy="437388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正方形/長方形 1"/>
          <p:cNvSpPr/>
          <p:nvPr/>
        </p:nvSpPr>
        <p:spPr>
          <a:xfrm>
            <a:off x="5853806" y="2451733"/>
            <a:ext cx="373850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 smtClean="0">
                <a:solidFill>
                  <a:schemeClr val="tx2"/>
                </a:solidFill>
                <a:latin typeface="Segoe UI" panose="020B0502040204020203" pitchFamily="34" charset="0"/>
                <a:ea typeface="SimSun" panose="02010600030101010101" pitchFamily="2" charset="-122"/>
                <a:cs typeface="Segoe UI" panose="020B0502040204020203" pitchFamily="34" charset="0"/>
              </a:rPr>
              <a:t>Simulated Two Cases:</a:t>
            </a:r>
          </a:p>
          <a:p>
            <a:pPr marL="536575" lvl="1" indent="-268288">
              <a:buFont typeface="Arial" panose="020B0604020202020204" pitchFamily="34" charset="0"/>
              <a:buChar char="•"/>
            </a:pPr>
            <a:r>
              <a:rPr lang="en-US" altLang="ja-JP" sz="2000" dirty="0" smtClean="0">
                <a:solidFill>
                  <a:schemeClr val="tx2"/>
                </a:solidFill>
                <a:latin typeface="Segoe UI" panose="020B0502040204020203" pitchFamily="34" charset="0"/>
                <a:ea typeface="SimSun" panose="02010600030101010101" pitchFamily="2" charset="-122"/>
                <a:cs typeface="Segoe UI" panose="020B0502040204020203" pitchFamily="34" charset="0"/>
              </a:rPr>
              <a:t>Periodic Arrival:  </a:t>
            </a:r>
          </a:p>
          <a:p>
            <a:pPr marL="725488" lvl="2"/>
            <a:r>
              <a:rPr lang="en-US" altLang="ja-JP" sz="2000" dirty="0" smtClean="0">
                <a:solidFill>
                  <a:schemeClr val="tx2"/>
                </a:solidFill>
                <a:latin typeface="Segoe UI" panose="020B0502040204020203" pitchFamily="34" charset="0"/>
                <a:ea typeface="SimSun" panose="02010600030101010101" pitchFamily="2" charset="-122"/>
                <a:cs typeface="Segoe UI" panose="020B0502040204020203" pitchFamily="34" charset="0"/>
              </a:rPr>
              <a:t>Streaming Request</a:t>
            </a:r>
          </a:p>
          <a:p>
            <a:pPr marL="536575" lvl="1" indent="-268288">
              <a:buFont typeface="Arial" panose="020B0604020202020204" pitchFamily="34" charset="0"/>
              <a:buChar char="•"/>
            </a:pPr>
            <a:r>
              <a:rPr lang="en-US" altLang="ja-JP" sz="2000" dirty="0" smtClean="0">
                <a:solidFill>
                  <a:schemeClr val="tx2"/>
                </a:solidFill>
                <a:latin typeface="Segoe UI" panose="020B0502040204020203" pitchFamily="34" charset="0"/>
                <a:ea typeface="SimSun" panose="02010600030101010101" pitchFamily="2" charset="-122"/>
                <a:cs typeface="Segoe UI" panose="020B0502040204020203" pitchFamily="34" charset="0"/>
              </a:rPr>
              <a:t>Random Arrival: </a:t>
            </a:r>
          </a:p>
          <a:p>
            <a:pPr marL="725488" lvl="2"/>
            <a:r>
              <a:rPr lang="en-US" altLang="ja-JP" sz="2000" dirty="0" smtClean="0">
                <a:solidFill>
                  <a:schemeClr val="tx2"/>
                </a:solidFill>
                <a:latin typeface="Segoe UI" panose="020B0502040204020203" pitchFamily="34" charset="0"/>
                <a:ea typeface="SimSun" panose="02010600030101010101" pitchFamily="2" charset="-122"/>
                <a:cs typeface="Segoe UI" panose="020B0502040204020203" pitchFamily="34" charset="0"/>
              </a:rPr>
              <a:t>On Demand Request </a:t>
            </a:r>
            <a:endParaRPr lang="en-US" altLang="ja-JP" sz="2000" dirty="0">
              <a:solidFill>
                <a:schemeClr val="tx2"/>
              </a:solidFill>
              <a:latin typeface="Segoe UI" panose="020B0502040204020203" pitchFamily="34" charset="0"/>
              <a:ea typeface="SimSun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907214" y="4392933"/>
            <a:ext cx="38478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 smtClean="0">
                <a:solidFill>
                  <a:schemeClr val="tx2"/>
                </a:solidFill>
              </a:rPr>
              <a:t>Smaller switch penalty is faster,</a:t>
            </a:r>
          </a:p>
          <a:p>
            <a:r>
              <a:rPr lang="en-US" altLang="ja-JP" sz="2000" dirty="0" smtClean="0">
                <a:solidFill>
                  <a:schemeClr val="tx2"/>
                </a:solidFill>
              </a:rPr>
              <a:t>but it bursts at an optimal point</a:t>
            </a:r>
            <a:endParaRPr lang="ja-JP" altLang="en-US" sz="2000" dirty="0">
              <a:solidFill>
                <a:schemeClr val="tx2"/>
              </a:solidFill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 flipH="1">
            <a:off x="1856656" y="4769134"/>
            <a:ext cx="3997150" cy="1180146"/>
          </a:xfrm>
          <a:prstGeom prst="straightConnector1">
            <a:avLst/>
          </a:prstGeom>
          <a:noFill/>
          <a:ln w="19050" cap="flat" cmpd="sng" algn="ctr">
            <a:solidFill>
              <a:schemeClr val="tx2">
                <a:alpha val="75000"/>
              </a:schemeClr>
            </a:solidFill>
            <a:prstDash val="solid"/>
            <a:headEnd type="non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9748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128464" y="116632"/>
            <a:ext cx="9341908" cy="694680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/>
              <a:t>Ⅳ. PROPOSED METHOD – Scheduling Algorithm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9307513" y="6469866"/>
            <a:ext cx="619115" cy="415518"/>
          </a:xfrm>
        </p:spPr>
        <p:txBody>
          <a:bodyPr/>
          <a:lstStyle/>
          <a:p>
            <a:fld id="{FA94C073-C9B4-46D0-8E48-EE440BDF758B}" type="slidenum">
              <a:rPr kumimoji="1" lang="ja-JP" altLang="en-US" smtClean="0"/>
              <a:t>14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1"/>
              <p:cNvSpPr txBox="1">
                <a:spLocks/>
              </p:cNvSpPr>
              <p:nvPr/>
            </p:nvSpPr>
            <p:spPr>
              <a:xfrm>
                <a:off x="194158" y="677222"/>
                <a:ext cx="9210519" cy="3014044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2400" kern="1200" baseline="0">
                    <a:solidFill>
                      <a:schemeClr val="tx1"/>
                    </a:solidFill>
                    <a:latin typeface="+mn-lt"/>
                    <a:ea typeface="+mn-ea"/>
                    <a:cs typeface="メイリオ" panose="020B0604030504040204" pitchFamily="50" charset="-128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メイリオ" panose="020B0604030504040204" pitchFamily="50" charset="-128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メイリオ" panose="020B0604030504040204" pitchFamily="50" charset="-128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kumimoji="1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メイリオ" panose="020B0604030504040204" pitchFamily="50" charset="-128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kumimoji="1" sz="1400" kern="1200">
                    <a:solidFill>
                      <a:schemeClr val="tx1"/>
                    </a:solidFill>
                    <a:latin typeface="+mn-lt"/>
                    <a:ea typeface="+mn-ea"/>
                    <a:cs typeface="メイリオ" panose="020B0604030504040204" pitchFamily="50" charset="-128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ja-JP" sz="2800" dirty="0" smtClean="0">
                    <a:solidFill>
                      <a:schemeClr val="tx2"/>
                    </a:solidFill>
                  </a:rPr>
                  <a:t>Formulation of optimal Switch Penalty for CNN models</a:t>
                </a:r>
              </a:p>
              <a:p>
                <a:pPr marL="0" indent="0">
                  <a:buNone/>
                </a:pPr>
                <a:endParaRPr lang="en-US" altLang="ja-JP" sz="700" dirty="0">
                  <a:solidFill>
                    <a:schemeClr val="tx2"/>
                  </a:solidFill>
                </a:endParaRPr>
              </a:p>
              <a:p>
                <a:r>
                  <a:rPr lang="en-US" altLang="ja-JP" dirty="0" smtClean="0">
                    <a:solidFill>
                      <a:schemeClr val="tx2"/>
                    </a:solidFill>
                  </a:rPr>
                  <a:t>Job Request Interval: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ja-JP" altLang="ja-JP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𝑖𝑛𝑡𝑒𝑟𝑣𝑎𝑙</m:t>
                        </m:r>
                      </m:sup>
                    </m:sSubSup>
                  </m:oMath>
                </a14:m>
                <a:endParaRPr lang="en-US" altLang="ja-JP" dirty="0" smtClean="0">
                  <a:solidFill>
                    <a:schemeClr val="tx2"/>
                  </a:solidFill>
                </a:endParaRPr>
              </a:p>
              <a:p>
                <a:pPr lvl="1"/>
                <a:r>
                  <a:rPr lang="en-US" altLang="ja-JP" sz="2200" dirty="0" smtClean="0">
                    <a:solidFill>
                      <a:schemeClr val="tx2"/>
                    </a:solidFill>
                  </a:rPr>
                  <a:t>Job Request Rate: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ja-JP" altLang="ja-JP" sz="2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altLang="ja-JP" sz="2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ja-JP" sz="2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𝑖𝑛𝑡𝑒𝑟𝑣𝑎𝑙</m:t>
                        </m:r>
                      </m:sup>
                    </m:sSubSup>
                  </m:oMath>
                </a14:m>
                <a:endParaRPr lang="en-US" altLang="ja-JP" sz="2200" dirty="0" smtClean="0">
                  <a:solidFill>
                    <a:schemeClr val="tx2"/>
                  </a:solidFill>
                </a:endParaRPr>
              </a:p>
              <a:p>
                <a:r>
                  <a:rPr lang="en-US" altLang="ja-JP" dirty="0">
                    <a:solidFill>
                      <a:schemeClr val="tx2"/>
                    </a:solidFill>
                  </a:rPr>
                  <a:t>C</a:t>
                </a:r>
                <a:r>
                  <a:rPr lang="en-US" altLang="ja-JP" dirty="0" smtClean="0">
                    <a:solidFill>
                      <a:schemeClr val="tx2"/>
                    </a:solidFill>
                  </a:rPr>
                  <a:t>ycle </a:t>
                </a:r>
                <a:r>
                  <a:rPr lang="en-US" altLang="ja-JP" dirty="0">
                    <a:solidFill>
                      <a:schemeClr val="tx2"/>
                    </a:solidFill>
                  </a:rPr>
                  <a:t>period of all the model </a:t>
                </a:r>
                <a:r>
                  <a:rPr lang="en-US" altLang="ja-JP" dirty="0" smtClean="0">
                    <a:solidFill>
                      <a:schemeClr val="tx2"/>
                    </a:solidFill>
                  </a:rPr>
                  <a:t>executions: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ja-JP" altLang="ja-JP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altLang="ja-JP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𝑐𝑦𝑐𝑙𝑒</m:t>
                        </m:r>
                      </m:sup>
                    </m:sSup>
                  </m:oMath>
                </a14:m>
                <a:endParaRPr lang="en-US" altLang="ja-JP" dirty="0" smtClean="0">
                  <a:solidFill>
                    <a:schemeClr val="tx2"/>
                  </a:solidFill>
                </a:endParaRPr>
              </a:p>
              <a:p>
                <a:r>
                  <a:rPr lang="en-US" altLang="ja-JP" dirty="0" smtClean="0">
                    <a:solidFill>
                      <a:schemeClr val="tx2"/>
                    </a:solidFill>
                  </a:rPr>
                  <a:t>Amounts of executed jobs for a model in a cycle: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ja-JP" dirty="0" smtClean="0">
                  <a:solidFill>
                    <a:schemeClr val="tx2"/>
                  </a:solidFill>
                </a:endParaRPr>
              </a:p>
              <a:p>
                <a:pPr lvl="1"/>
                <a:r>
                  <a:rPr lang="en-US" altLang="ja-JP" sz="2200" dirty="0" smtClean="0">
                    <a:solidFill>
                      <a:schemeClr val="tx2"/>
                    </a:solidFill>
                  </a:rPr>
                  <a:t>Job Execution Rate: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ja-JP" altLang="ja-JP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ja-JP" altLang="ja-JP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ja-JP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ja-JP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altLang="ja-JP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𝑐𝑦𝑐𝑙𝑒</m:t>
                        </m:r>
                      </m:sup>
                    </m:sSup>
                  </m:oMath>
                </a14:m>
                <a:endParaRPr lang="en-US" altLang="ja-JP" sz="2600" dirty="0" smtClean="0">
                  <a:solidFill>
                    <a:schemeClr val="tx2"/>
                  </a:solidFill>
                </a:endParaRPr>
              </a:p>
              <a:p>
                <a:endParaRPr lang="en-US" altLang="ja-JP" sz="3200" dirty="0" smtClean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" name="コンテンツ プレースホルダー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58" y="677222"/>
                <a:ext cx="9210519" cy="3014044"/>
              </a:xfrm>
              <a:prstGeom prst="rect">
                <a:avLst/>
              </a:prstGeom>
              <a:blipFill>
                <a:blip r:embed="rId3"/>
                <a:stretch>
                  <a:fillRect l="-2383" t="-2020" b="-4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正方形/長方形 6"/>
          <p:cNvSpPr/>
          <p:nvPr/>
        </p:nvSpPr>
        <p:spPr>
          <a:xfrm>
            <a:off x="1557452" y="5645350"/>
            <a:ext cx="576064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 cap="flat" cmpd="sng" algn="ctr">
            <a:solidFill>
              <a:schemeClr val="bg1">
                <a:lumMod val="65000"/>
                <a:alpha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547112" y="5645350"/>
            <a:ext cx="984848" cy="360040"/>
          </a:xfrm>
          <a:prstGeom prst="rect">
            <a:avLst/>
          </a:prstGeom>
          <a:noFill/>
          <a:ln w="22225" cap="flat" cmpd="sng" algn="ctr">
            <a:solidFill>
              <a:schemeClr val="bg1">
                <a:lumMod val="65000"/>
                <a:alpha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553828" y="5645922"/>
            <a:ext cx="391104" cy="3588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 cap="flat" cmpd="sng" algn="ctr">
            <a:solidFill>
              <a:schemeClr val="bg1">
                <a:lumMod val="65000"/>
                <a:alpha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7618688" y="5645350"/>
            <a:ext cx="984848" cy="360040"/>
          </a:xfrm>
          <a:prstGeom prst="rect">
            <a:avLst/>
          </a:prstGeom>
          <a:noFill/>
          <a:ln w="22225" cap="flat" cmpd="sng" algn="ctr">
            <a:solidFill>
              <a:schemeClr val="bg1">
                <a:lumMod val="65000"/>
                <a:alpha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155384" y="5645350"/>
            <a:ext cx="576064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 cap="flat" cmpd="sng" algn="ctr">
            <a:solidFill>
              <a:schemeClr val="bg1">
                <a:lumMod val="65000"/>
                <a:alpha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2753316" y="5645350"/>
            <a:ext cx="576064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 cap="flat" cmpd="sng" algn="ctr">
            <a:solidFill>
              <a:schemeClr val="bg1">
                <a:lumMod val="65000"/>
                <a:alpha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351248" y="5645350"/>
            <a:ext cx="576064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 cap="flat" cmpd="sng" algn="ctr">
            <a:solidFill>
              <a:schemeClr val="bg1">
                <a:lumMod val="65000"/>
                <a:alpha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3949180" y="5645350"/>
            <a:ext cx="576064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 cap="flat" cmpd="sng" algn="ctr">
            <a:solidFill>
              <a:schemeClr val="bg1">
                <a:lumMod val="65000"/>
                <a:alpha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5966800" y="5645922"/>
            <a:ext cx="391104" cy="3588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 cap="flat" cmpd="sng" algn="ctr">
            <a:solidFill>
              <a:schemeClr val="bg1">
                <a:lumMod val="65000"/>
                <a:alpha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379772" y="5645922"/>
            <a:ext cx="391104" cy="3588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 cap="flat" cmpd="sng" algn="ctr">
            <a:solidFill>
              <a:schemeClr val="bg1">
                <a:lumMod val="65000"/>
                <a:alpha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6792744" y="5645922"/>
            <a:ext cx="391104" cy="3588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 cap="flat" cmpd="sng" algn="ctr">
            <a:solidFill>
              <a:schemeClr val="bg1">
                <a:lumMod val="65000"/>
                <a:alpha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7205716" y="5645922"/>
            <a:ext cx="391104" cy="3588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 cap="flat" cmpd="sng" algn="ctr">
            <a:solidFill>
              <a:schemeClr val="bg1">
                <a:lumMod val="65000"/>
                <a:alpha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137764" y="5645922"/>
            <a:ext cx="391104" cy="3588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 cap="flat" cmpd="sng" algn="ctr">
            <a:solidFill>
              <a:schemeClr val="bg1">
                <a:lumMod val="65000"/>
                <a:alpha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8625408" y="5645350"/>
            <a:ext cx="576064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 cap="flat" cmpd="sng" algn="ctr">
            <a:solidFill>
              <a:schemeClr val="bg1">
                <a:lumMod val="65000"/>
                <a:alpha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550736" y="5645350"/>
            <a:ext cx="984848" cy="360040"/>
          </a:xfrm>
          <a:prstGeom prst="rect">
            <a:avLst/>
          </a:prstGeom>
          <a:noFill/>
          <a:ln w="22225" cap="flat" cmpd="sng" algn="ctr">
            <a:solidFill>
              <a:schemeClr val="bg1">
                <a:lumMod val="65000"/>
                <a:alpha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矢印コネクタ 30"/>
          <p:cNvCxnSpPr/>
          <p:nvPr/>
        </p:nvCxnSpPr>
        <p:spPr>
          <a:xfrm>
            <a:off x="70170" y="6145994"/>
            <a:ext cx="9468000" cy="0"/>
          </a:xfrm>
          <a:prstGeom prst="straightConnector1">
            <a:avLst/>
          </a:prstGeom>
          <a:noFill/>
          <a:ln w="25400" cap="flat" cmpd="sng" algn="ctr">
            <a:solidFill>
              <a:schemeClr val="tx2">
                <a:alpha val="50000"/>
              </a:scheme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33" name="正方形/長方形 32"/>
          <p:cNvSpPr/>
          <p:nvPr/>
        </p:nvSpPr>
        <p:spPr>
          <a:xfrm>
            <a:off x="9196148" y="6115420"/>
            <a:ext cx="689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 smtClean="0">
                <a:solidFill>
                  <a:schemeClr val="tx2"/>
                </a:solidFill>
              </a:rPr>
              <a:t>time</a:t>
            </a:r>
            <a:endParaRPr lang="ja-JP" altLang="en-US" sz="2000" i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536276" y="6372690"/>
            <a:ext cx="984848" cy="0"/>
          </a:xfrm>
          <a:prstGeom prst="straightConnector1">
            <a:avLst/>
          </a:prstGeom>
          <a:noFill/>
          <a:ln w="25400" cap="flat" cmpd="sng" algn="ctr">
            <a:solidFill>
              <a:schemeClr val="tx2">
                <a:alpha val="50000"/>
              </a:scheme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37" name="直線矢印コネクタ 36"/>
          <p:cNvCxnSpPr/>
          <p:nvPr/>
        </p:nvCxnSpPr>
        <p:spPr>
          <a:xfrm>
            <a:off x="4576114" y="6372690"/>
            <a:ext cx="984848" cy="0"/>
          </a:xfrm>
          <a:prstGeom prst="straightConnector1">
            <a:avLst/>
          </a:prstGeom>
          <a:noFill/>
          <a:ln w="25400" cap="flat" cmpd="sng" algn="ctr">
            <a:solidFill>
              <a:schemeClr val="tx2">
                <a:alpha val="50000"/>
              </a:scheme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38" name="直線矢印コネクタ 37"/>
          <p:cNvCxnSpPr/>
          <p:nvPr/>
        </p:nvCxnSpPr>
        <p:spPr>
          <a:xfrm>
            <a:off x="7640560" y="6372690"/>
            <a:ext cx="984848" cy="0"/>
          </a:xfrm>
          <a:prstGeom prst="straightConnector1">
            <a:avLst/>
          </a:prstGeom>
          <a:noFill/>
          <a:ln w="25400" cap="flat" cmpd="sng" algn="ctr">
            <a:solidFill>
              <a:schemeClr val="tx2">
                <a:alpha val="50000"/>
              </a:scheme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39" name="直線矢印コネクタ 38"/>
          <p:cNvCxnSpPr/>
          <p:nvPr/>
        </p:nvCxnSpPr>
        <p:spPr>
          <a:xfrm>
            <a:off x="1557452" y="5388389"/>
            <a:ext cx="7042167" cy="0"/>
          </a:xfrm>
          <a:prstGeom prst="straightConnector1">
            <a:avLst/>
          </a:prstGeom>
          <a:noFill/>
          <a:ln w="25400" cap="flat" cmpd="sng" algn="ctr">
            <a:solidFill>
              <a:schemeClr val="tx2">
                <a:alpha val="50000"/>
              </a:schemeClr>
            </a:solidFill>
            <a:prstDash val="solid"/>
            <a:headEnd type="arrow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/>
              <p:cNvSpPr/>
              <p:nvPr/>
            </p:nvSpPr>
            <p:spPr>
              <a:xfrm>
                <a:off x="4332719" y="4949250"/>
                <a:ext cx="933396" cy="405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ja-JP" altLang="ja-JP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altLang="ja-JP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𝑐𝑦𝑐𝑙𝑒</m:t>
                          </m:r>
                        </m:sup>
                      </m:sSup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43" name="正方形/長方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719" y="4949250"/>
                <a:ext cx="933396" cy="4056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正方形/長方形 43"/>
          <p:cNvSpPr/>
          <p:nvPr/>
        </p:nvSpPr>
        <p:spPr>
          <a:xfrm>
            <a:off x="550736" y="6514860"/>
            <a:ext cx="1398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chemeClr val="tx2"/>
                </a:solidFill>
              </a:rPr>
              <a:t>Switch Time</a:t>
            </a:r>
            <a:endParaRPr lang="ja-JP" altLang="en-US" dirty="0">
              <a:solidFill>
                <a:schemeClr val="tx2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4742987" y="6402956"/>
            <a:ext cx="1398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chemeClr val="tx2"/>
                </a:solidFill>
              </a:rPr>
              <a:t>Switch Time</a:t>
            </a:r>
            <a:endParaRPr lang="ja-JP" altLang="en-US" dirty="0">
              <a:solidFill>
                <a:schemeClr val="tx2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7757170" y="6514860"/>
            <a:ext cx="1398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chemeClr val="tx2"/>
                </a:solidFill>
              </a:rPr>
              <a:t>Switch Time</a:t>
            </a:r>
            <a:endParaRPr lang="ja-JP" altLang="en-US" dirty="0">
              <a:solidFill>
                <a:schemeClr val="tx2"/>
              </a:solidFill>
            </a:endParaRPr>
          </a:p>
        </p:txBody>
      </p:sp>
      <p:sp>
        <p:nvSpPr>
          <p:cNvPr id="47" name="右中かっこ 46"/>
          <p:cNvSpPr/>
          <p:nvPr/>
        </p:nvSpPr>
        <p:spPr>
          <a:xfrm rot="5400000">
            <a:off x="2936650" y="4946496"/>
            <a:ext cx="223808" cy="2912920"/>
          </a:xfrm>
          <a:prstGeom prst="rightBrace">
            <a:avLst/>
          </a:prstGeom>
          <a:noFill/>
          <a:ln w="19050" cap="flat" cmpd="sng" algn="ctr">
            <a:solidFill>
              <a:schemeClr val="tx2">
                <a:alpha val="50000"/>
              </a:schemeClr>
            </a:solidFill>
            <a:prstDash val="solid"/>
            <a:headEnd type="none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/>
              <p:cNvSpPr/>
              <p:nvPr/>
            </p:nvSpPr>
            <p:spPr>
              <a:xfrm>
                <a:off x="2753316" y="6484119"/>
                <a:ext cx="8940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 smtClean="0">
                    <a:solidFill>
                      <a:schemeClr val="tx2"/>
                    </a:solidFill>
                  </a:rPr>
                  <a:t>  </a:t>
                </a:r>
                <a:r>
                  <a:rPr lang="en-US" altLang="ja-JP" sz="1600" dirty="0" smtClean="0">
                    <a:solidFill>
                      <a:schemeClr val="tx2"/>
                    </a:solidFill>
                  </a:rPr>
                  <a:t>jobs</a:t>
                </a:r>
                <a:endParaRPr lang="ja-JP" alt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8" name="正方形/長方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316" y="6484119"/>
                <a:ext cx="894091" cy="369332"/>
              </a:xfrm>
              <a:prstGeom prst="rect">
                <a:avLst/>
              </a:prstGeom>
              <a:blipFill>
                <a:blip r:embed="rId5"/>
                <a:stretch>
                  <a:fillRect r="-2055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/>
              <p:cNvSpPr/>
              <p:nvPr/>
            </p:nvSpPr>
            <p:spPr>
              <a:xfrm>
                <a:off x="112954" y="3698517"/>
                <a:ext cx="8439529" cy="8660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ja-JP" sz="2400" dirty="0" smtClean="0">
                    <a:solidFill>
                      <a:schemeClr val="tx2"/>
                    </a:solidFill>
                  </a:rPr>
                  <a:t>Burst Condition: “execution rate larger than request rate” 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ja-JP" altLang="ja-JP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altLang="ja-JP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𝑖𝑛𝑡𝑒𝑟𝑣𝑎𝑙</m:t>
                        </m:r>
                      </m:sup>
                    </m:sSubSup>
                    <m:r>
                      <a:rPr lang="en-US" altLang="ja-JP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ja-JP" altLang="ja-JP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ja-JP" altLang="ja-JP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ja-JP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ja-JP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altLang="ja-JP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𝑐𝑦𝑐𝑙𝑒</m:t>
                        </m:r>
                      </m:sup>
                    </m:sSup>
                  </m:oMath>
                </a14:m>
                <a:r>
                  <a:rPr lang="ja-JP" altLang="en-US" sz="2400" dirty="0" smtClean="0"/>
                  <a:t>  </a:t>
                </a:r>
                <a:r>
                  <a:rPr lang="ja-JP" altLang="en-US" sz="2400" dirty="0" smtClean="0">
                    <a:solidFill>
                      <a:schemeClr val="tx2"/>
                    </a:solidFill>
                  </a:rPr>
                  <a:t>  </a:t>
                </a:r>
                <a:r>
                  <a:rPr lang="en-US" altLang="ja-JP" sz="2400" dirty="0" smtClean="0">
                    <a:solidFill>
                      <a:schemeClr val="tx2"/>
                    </a:solidFill>
                  </a:rPr>
                  <a:t>…  (</a:t>
                </a:r>
                <a:r>
                  <a:rPr lang="ja-JP" altLang="en-US" sz="2400" dirty="0" smtClean="0">
                    <a:solidFill>
                      <a:schemeClr val="tx2"/>
                    </a:solidFill>
                  </a:rPr>
                  <a:t>＊</a:t>
                </a:r>
                <a:r>
                  <a:rPr lang="en-US" altLang="ja-JP" sz="2400" dirty="0">
                    <a:solidFill>
                      <a:schemeClr val="tx2"/>
                    </a:solidFill>
                  </a:rPr>
                  <a:t>)</a:t>
                </a:r>
                <a:endParaRPr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9" name="正方形/長方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54" y="3698517"/>
                <a:ext cx="8439529" cy="866006"/>
              </a:xfrm>
              <a:prstGeom prst="rect">
                <a:avLst/>
              </a:prstGeom>
              <a:blipFill>
                <a:blip r:embed="rId6"/>
                <a:stretch>
                  <a:fillRect l="-1012" t="-4930" b="-16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正方形/長方形 49"/>
          <p:cNvSpPr/>
          <p:nvPr/>
        </p:nvSpPr>
        <p:spPr>
          <a:xfrm>
            <a:off x="39940" y="4641734"/>
            <a:ext cx="3578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chemeClr val="tx2"/>
                </a:solidFill>
              </a:rPr>
              <a:t>E.g. Switch between Two models: </a:t>
            </a:r>
            <a:endParaRPr lang="ja-JP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9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128464" y="116632"/>
            <a:ext cx="9341908" cy="694680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/>
              <a:t>Ⅳ. PROPOSED METHOD – Scheduling Algorithm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9307513" y="6469866"/>
            <a:ext cx="619115" cy="415518"/>
          </a:xfrm>
        </p:spPr>
        <p:txBody>
          <a:bodyPr/>
          <a:lstStyle/>
          <a:p>
            <a:fld id="{FA94C073-C9B4-46D0-8E48-EE440BDF758B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648556" y="5133212"/>
            <a:ext cx="576064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 cap="flat" cmpd="sng" algn="ctr">
            <a:solidFill>
              <a:schemeClr val="bg1">
                <a:lumMod val="65000"/>
                <a:alpha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638216" y="5133212"/>
            <a:ext cx="984848" cy="360040"/>
          </a:xfrm>
          <a:prstGeom prst="rect">
            <a:avLst/>
          </a:prstGeom>
          <a:noFill/>
          <a:ln w="22225" cap="flat" cmpd="sng" algn="ctr">
            <a:solidFill>
              <a:schemeClr val="bg1">
                <a:lumMod val="65000"/>
                <a:alpha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644932" y="5133784"/>
            <a:ext cx="391104" cy="3588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 cap="flat" cmpd="sng" algn="ctr">
            <a:solidFill>
              <a:schemeClr val="bg1">
                <a:lumMod val="65000"/>
                <a:alpha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7709792" y="5133212"/>
            <a:ext cx="984848" cy="360040"/>
          </a:xfrm>
          <a:prstGeom prst="rect">
            <a:avLst/>
          </a:prstGeom>
          <a:noFill/>
          <a:ln w="22225" cap="flat" cmpd="sng" algn="ctr">
            <a:solidFill>
              <a:schemeClr val="bg1">
                <a:lumMod val="65000"/>
                <a:alpha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246488" y="5133212"/>
            <a:ext cx="576064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 cap="flat" cmpd="sng" algn="ctr">
            <a:solidFill>
              <a:schemeClr val="bg1">
                <a:lumMod val="65000"/>
                <a:alpha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2844420" y="5133212"/>
            <a:ext cx="576064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 cap="flat" cmpd="sng" algn="ctr">
            <a:solidFill>
              <a:schemeClr val="bg1">
                <a:lumMod val="65000"/>
                <a:alpha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442352" y="5133212"/>
            <a:ext cx="576064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 cap="flat" cmpd="sng" algn="ctr">
            <a:solidFill>
              <a:schemeClr val="bg1">
                <a:lumMod val="65000"/>
                <a:alpha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4040284" y="5133212"/>
            <a:ext cx="576064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 cap="flat" cmpd="sng" algn="ctr">
            <a:solidFill>
              <a:schemeClr val="bg1">
                <a:lumMod val="65000"/>
                <a:alpha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057904" y="5133784"/>
            <a:ext cx="391104" cy="3588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 cap="flat" cmpd="sng" algn="ctr">
            <a:solidFill>
              <a:schemeClr val="bg1">
                <a:lumMod val="65000"/>
                <a:alpha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470876" y="5133784"/>
            <a:ext cx="391104" cy="3588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 cap="flat" cmpd="sng" algn="ctr">
            <a:solidFill>
              <a:schemeClr val="bg1">
                <a:lumMod val="65000"/>
                <a:alpha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6883848" y="5133784"/>
            <a:ext cx="391104" cy="3588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 cap="flat" cmpd="sng" algn="ctr">
            <a:solidFill>
              <a:schemeClr val="bg1">
                <a:lumMod val="65000"/>
                <a:alpha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7296820" y="5133784"/>
            <a:ext cx="391104" cy="3588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 cap="flat" cmpd="sng" algn="ctr">
            <a:solidFill>
              <a:schemeClr val="bg1">
                <a:lumMod val="65000"/>
                <a:alpha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228868" y="5133784"/>
            <a:ext cx="391104" cy="3588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 cap="flat" cmpd="sng" algn="ctr">
            <a:solidFill>
              <a:schemeClr val="bg1">
                <a:lumMod val="65000"/>
                <a:alpha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8716512" y="5133212"/>
            <a:ext cx="576064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 cap="flat" cmpd="sng" algn="ctr">
            <a:solidFill>
              <a:schemeClr val="bg1">
                <a:lumMod val="65000"/>
                <a:alpha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641840" y="5133212"/>
            <a:ext cx="984848" cy="360040"/>
          </a:xfrm>
          <a:prstGeom prst="rect">
            <a:avLst/>
          </a:prstGeom>
          <a:noFill/>
          <a:ln w="22225" cap="flat" cmpd="sng" algn="ctr">
            <a:solidFill>
              <a:schemeClr val="bg1">
                <a:lumMod val="65000"/>
                <a:alpha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矢印コネクタ 30"/>
          <p:cNvCxnSpPr/>
          <p:nvPr/>
        </p:nvCxnSpPr>
        <p:spPr>
          <a:xfrm>
            <a:off x="161274" y="5633856"/>
            <a:ext cx="9468000" cy="0"/>
          </a:xfrm>
          <a:prstGeom prst="straightConnector1">
            <a:avLst/>
          </a:prstGeom>
          <a:noFill/>
          <a:ln w="25400" cap="flat" cmpd="sng" algn="ctr">
            <a:solidFill>
              <a:schemeClr val="tx2">
                <a:alpha val="50000"/>
              </a:scheme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33" name="正方形/長方形 32"/>
          <p:cNvSpPr/>
          <p:nvPr/>
        </p:nvSpPr>
        <p:spPr>
          <a:xfrm>
            <a:off x="9287252" y="5603282"/>
            <a:ext cx="689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 smtClean="0">
                <a:solidFill>
                  <a:schemeClr val="tx2"/>
                </a:solidFill>
              </a:rPr>
              <a:t>time</a:t>
            </a:r>
            <a:endParaRPr lang="ja-JP" altLang="en-US" sz="2000" i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矢印コネクタ 36"/>
          <p:cNvCxnSpPr/>
          <p:nvPr/>
        </p:nvCxnSpPr>
        <p:spPr>
          <a:xfrm flipV="1">
            <a:off x="1648556" y="5826970"/>
            <a:ext cx="3996376" cy="4192"/>
          </a:xfrm>
          <a:prstGeom prst="straightConnector1">
            <a:avLst/>
          </a:prstGeom>
          <a:noFill/>
          <a:ln w="25400" cap="flat" cmpd="sng" algn="ctr">
            <a:solidFill>
              <a:schemeClr val="tx2">
                <a:alpha val="50000"/>
              </a:scheme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39" name="直線矢印コネクタ 38"/>
          <p:cNvCxnSpPr/>
          <p:nvPr/>
        </p:nvCxnSpPr>
        <p:spPr>
          <a:xfrm>
            <a:off x="1648556" y="4876251"/>
            <a:ext cx="7042167" cy="0"/>
          </a:xfrm>
          <a:prstGeom prst="straightConnector1">
            <a:avLst/>
          </a:prstGeom>
          <a:noFill/>
          <a:ln w="25400" cap="flat" cmpd="sng" algn="ctr">
            <a:solidFill>
              <a:schemeClr val="tx2">
                <a:alpha val="50000"/>
              </a:schemeClr>
            </a:solidFill>
            <a:prstDash val="solid"/>
            <a:headEnd type="arrow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/>
              <p:cNvSpPr/>
              <p:nvPr/>
            </p:nvSpPr>
            <p:spPr>
              <a:xfrm>
                <a:off x="4423823" y="4437112"/>
                <a:ext cx="933396" cy="405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ja-JP" altLang="ja-JP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altLang="ja-JP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𝑐𝑦𝑐𝑙𝑒</m:t>
                          </m:r>
                        </m:sup>
                      </m:sSup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43" name="正方形/長方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823" y="4437112"/>
                <a:ext cx="933396" cy="405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/>
              <p:cNvSpPr/>
              <p:nvPr/>
            </p:nvSpPr>
            <p:spPr>
              <a:xfrm>
                <a:off x="128464" y="797539"/>
                <a:ext cx="9820160" cy="8107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sz="2100" dirty="0" smtClean="0">
                    <a:solidFill>
                      <a:schemeClr val="tx2"/>
                    </a:solidFill>
                  </a:rPr>
                  <a:t>Note WFQ calculates virtual time dividing actual time by weight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ja-JP" altLang="en-US" sz="21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1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ja-JP" altLang="en-US" sz="21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2100" dirty="0" smtClean="0">
                    <a:solidFill>
                      <a:schemeClr val="tx2"/>
                    </a:solidFill>
                  </a:rPr>
                  <a:t>), so </a:t>
                </a:r>
                <a:r>
                  <a:rPr lang="en-US" altLang="ja-JP" sz="2100" dirty="0">
                    <a:solidFill>
                      <a:schemeClr val="tx2"/>
                    </a:solidFill>
                  </a:rPr>
                  <a:t>s</a:t>
                </a:r>
                <a:r>
                  <a:rPr lang="en-US" altLang="ja-JP" sz="2100" dirty="0" smtClean="0">
                    <a:solidFill>
                      <a:schemeClr val="tx2"/>
                    </a:solidFill>
                  </a:rPr>
                  <a:t>witch penalty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ja-JP" altLang="en-US" sz="21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sz="21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ja-JP" sz="21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ja-JP" altLang="en-US" sz="21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𝑝𝑒𝑛𝑎𝑙𝑡𝑦</m:t>
                        </m:r>
                      </m:sup>
                    </m:sSubSup>
                  </m:oMath>
                </a14:m>
                <a:r>
                  <a:rPr lang="en-US" altLang="ja-JP" sz="2100" dirty="0" smtClean="0">
                    <a:solidFill>
                      <a:schemeClr val="tx2"/>
                    </a:solidFill>
                  </a:rPr>
                  <a:t>) and switch time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ja-JP" altLang="en-US" sz="21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sz="21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ja-JP" sz="21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1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𝑠𝑤𝑖𝑡𝑐h</m:t>
                        </m:r>
                      </m:sup>
                    </m:sSubSup>
                  </m:oMath>
                </a14:m>
                <a:r>
                  <a:rPr lang="en-US" altLang="ja-JP" sz="2100" dirty="0" smtClean="0">
                    <a:solidFill>
                      <a:schemeClr val="tx2"/>
                    </a:solidFill>
                  </a:rPr>
                  <a:t>) are weighted in actual time</a:t>
                </a:r>
              </a:p>
            </p:txBody>
          </p:sp>
        </mc:Choice>
        <mc:Fallback xmlns="">
          <p:sp>
            <p:nvSpPr>
              <p:cNvPr id="49" name="正方形/長方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64" y="797539"/>
                <a:ext cx="9820160" cy="810735"/>
              </a:xfrm>
              <a:prstGeom prst="rect">
                <a:avLst/>
              </a:prstGeom>
              <a:blipFill>
                <a:blip r:embed="rId4"/>
                <a:stretch>
                  <a:fillRect l="-745" t="-4511" b="-105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/>
              <p:cNvSpPr/>
              <p:nvPr/>
            </p:nvSpPr>
            <p:spPr>
              <a:xfrm>
                <a:off x="1589040" y="5864923"/>
                <a:ext cx="1394997" cy="4687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ja-JP" altLang="en-US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ja-JP" sz="20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0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ja-JP" alt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ja-JP" alt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𝑝𝑒𝑛𝑎𝑙𝑡𝑦</m:t>
                          </m:r>
                        </m:sup>
                      </m:sSubSup>
                    </m:oMath>
                  </m:oMathPara>
                </a14:m>
                <a:endParaRPr lang="ja-JP" alt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" name="正方形/長方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040" y="5864923"/>
                <a:ext cx="1394997" cy="468718"/>
              </a:xfrm>
              <a:prstGeom prst="rect">
                <a:avLst/>
              </a:prstGeom>
              <a:blipFill>
                <a:blip r:embed="rId5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矢印コネクタ 25"/>
          <p:cNvCxnSpPr/>
          <p:nvPr/>
        </p:nvCxnSpPr>
        <p:spPr>
          <a:xfrm flipV="1">
            <a:off x="4616348" y="5936931"/>
            <a:ext cx="1028584" cy="4192"/>
          </a:xfrm>
          <a:prstGeom prst="straightConnector1">
            <a:avLst/>
          </a:prstGeom>
          <a:noFill/>
          <a:ln w="25400" cap="flat" cmpd="sng" algn="ctr">
            <a:solidFill>
              <a:schemeClr val="tx2">
                <a:alpha val="50000"/>
              </a:schemeClr>
            </a:solidFill>
            <a:prstDash val="solid"/>
            <a:headEnd type="arrow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/>
              <p:cNvSpPr/>
              <p:nvPr/>
            </p:nvSpPr>
            <p:spPr>
              <a:xfrm>
                <a:off x="4835582" y="6068392"/>
                <a:ext cx="1280928" cy="429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ja-JP" altLang="en-US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ja-JP" sz="20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0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ja-JP" alt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𝑠𝑤𝑖𝑡𝑐h</m:t>
                          </m:r>
                        </m:sup>
                      </m:sSubSup>
                    </m:oMath>
                  </m:oMathPara>
                </a14:m>
                <a:endParaRPr lang="ja-JP" alt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2" name="正方形/長方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582" y="6068392"/>
                <a:ext cx="1280928" cy="429348"/>
              </a:xfrm>
              <a:prstGeom prst="rect">
                <a:avLst/>
              </a:prstGeom>
              <a:blipFill>
                <a:blip r:embed="rId6"/>
                <a:stretch>
                  <a:fillRect b="-42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右中かっこ 33"/>
          <p:cNvSpPr/>
          <p:nvPr/>
        </p:nvSpPr>
        <p:spPr>
          <a:xfrm rot="5400000">
            <a:off x="2936650" y="4964764"/>
            <a:ext cx="223808" cy="2912920"/>
          </a:xfrm>
          <a:prstGeom prst="rightBrace">
            <a:avLst/>
          </a:prstGeom>
          <a:noFill/>
          <a:ln w="19050" cap="flat" cmpd="sng" algn="ctr">
            <a:solidFill>
              <a:schemeClr val="tx2">
                <a:alpha val="50000"/>
              </a:schemeClr>
            </a:solidFill>
            <a:prstDash val="solid"/>
            <a:headEnd type="none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/>
              <p:cNvSpPr/>
              <p:nvPr/>
            </p:nvSpPr>
            <p:spPr>
              <a:xfrm>
                <a:off x="2753316" y="6502387"/>
                <a:ext cx="8940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 smtClean="0">
                    <a:solidFill>
                      <a:schemeClr val="tx2"/>
                    </a:solidFill>
                  </a:rPr>
                  <a:t>  </a:t>
                </a:r>
                <a:r>
                  <a:rPr lang="en-US" altLang="ja-JP" sz="1600" dirty="0" smtClean="0">
                    <a:solidFill>
                      <a:schemeClr val="tx2"/>
                    </a:solidFill>
                  </a:rPr>
                  <a:t>jobs</a:t>
                </a:r>
                <a:endParaRPr lang="ja-JP" alt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5" name="正方形/長方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316" y="6502387"/>
                <a:ext cx="894091" cy="369332"/>
              </a:xfrm>
              <a:prstGeom prst="rect">
                <a:avLst/>
              </a:prstGeom>
              <a:blipFill>
                <a:blip r:embed="rId7"/>
                <a:stretch>
                  <a:fillRect r="-2055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308889" y="1766975"/>
                <a:ext cx="9491381" cy="8168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ja-JP" alt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ja-JP" altLang="en-US" sz="2400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ja-JP" alt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ja-JP" altLang="en-US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ja-JP" altLang="en-US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ja-JP" altLang="en-US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ja-JP" altLang="en-US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ja-JP" altLang="en-US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ja-JP" altLang="en-US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ja-JP" altLang="en-US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𝑝𝑒𝑛𝑎𝑙𝑡𝑦</m:t>
                                  </m:r>
                                </m:sup>
                              </m:sSubSup>
                              <m:r>
                                <a:rPr lang="ja-JP" altLang="en-US" sz="24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ja-JP" altLang="en-US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ja-JP" altLang="en-US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ja-JP" altLang="en-US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ja-JP" altLang="en-US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𝑠𝑤𝑖𝑡𝑐h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ja-JP" altLang="en-US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ja-JP" altLang="en-US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ja-JP" altLang="en-US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𝑒𝑥𝑒𝑐𝑢𝑡𝑖𝑜𝑛</m:t>
                              </m:r>
                            </m:sup>
                          </m:sSubSup>
                        </m:den>
                      </m:f>
                      <m:r>
                        <a:rPr lang="en-US" altLang="ja-JP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  </m:t>
                      </m:r>
                      <m:sSup>
                        <m:sSupPr>
                          <m:ctrlPr>
                            <a:rPr lang="ja-JP" altLang="ja-JP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altLang="ja-JP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𝑐𝑦𝑐𝑙𝑒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ja-JP" alt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ja-JP" alt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ja-JP" altLang="en-US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ja-JP" altLang="en-US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ja-JP" alt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ja-JP" alt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ja-JP" alt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𝑝𝑒𝑛𝑎𝑙𝑡𝑦</m:t>
                          </m:r>
                        </m:sup>
                      </m:sSubSup>
                    </m:oMath>
                  </m:oMathPara>
                </a14:m>
                <a:endParaRPr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89" y="1766975"/>
                <a:ext cx="9491381" cy="8168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正方形/長方形 7"/>
          <p:cNvSpPr/>
          <p:nvPr/>
        </p:nvSpPr>
        <p:spPr>
          <a:xfrm>
            <a:off x="85453" y="2685273"/>
            <a:ext cx="555947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100" dirty="0" smtClean="0">
                <a:solidFill>
                  <a:schemeClr val="tx2"/>
                </a:solidFill>
              </a:rPr>
              <a:t>Then, the burst condition (</a:t>
            </a:r>
            <a:r>
              <a:rPr lang="ja-JP" altLang="en-US" sz="2100" dirty="0">
                <a:solidFill>
                  <a:schemeClr val="tx2"/>
                </a:solidFill>
              </a:rPr>
              <a:t>＊</a:t>
            </a:r>
            <a:r>
              <a:rPr lang="en-US" altLang="ja-JP" sz="2100" dirty="0" smtClean="0">
                <a:solidFill>
                  <a:schemeClr val="tx2"/>
                </a:solidFill>
              </a:rPr>
              <a:t>) becomes</a:t>
            </a:r>
            <a:endParaRPr lang="ja-JP" altLang="en-US" sz="2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1615832" y="3169756"/>
                <a:ext cx="5642955" cy="1045158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ja-JP" altLang="en-US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ja-JP" alt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𝑝𝑒𝑛𝑎𝑙𝑡𝑦</m:t>
                          </m:r>
                        </m:sup>
                      </m:sSup>
                      <m:r>
                        <a:rPr lang="ja-JP" altLang="en-US" sz="2400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&gt; </m:t>
                      </m:r>
                      <m:sSubSup>
                        <m:sSubSupPr>
                          <m:ctrlPr>
                            <a:rPr lang="ja-JP" alt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ja-JP" alt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ja-JP" alt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𝑠𝑤𝑖𝑡𝑐h</m:t>
                          </m:r>
                        </m:sup>
                      </m:sSubSup>
                      <m:sSup>
                        <m:sSupPr>
                          <m:ctrlPr>
                            <a:rPr lang="ja-JP" alt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ja-JP" altLang="en-US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ja-JP" altLang="en-US" sz="2400" i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ja-JP" altLang="en-US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ja-JP" altLang="en-US" sz="2400" i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ja-JP" altLang="en-US" sz="2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sz="2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ja-JP" altLang="en-US" sz="2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ja-JP" altLang="en-US" sz="2400" i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lang="ja-JP" altLang="en-US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ja-JP" altLang="en-US" sz="2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ja-JP" altLang="en-US" sz="2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ja-JP" altLang="en-US" sz="2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ja-JP" altLang="en-US" sz="2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𝑒𝑥𝑒𝑐𝑢𝑡𝑖𝑜𝑛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ja-JP" altLang="en-US" sz="2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ja-JP" altLang="en-US" sz="2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ja-JP" altLang="en-US" sz="2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ja-JP" altLang="en-US" sz="2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𝑖𝑛𝑡𝑒𝑟𝑣𝑎𝑙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ja-JP" altLang="en-US" sz="2400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832" y="3169756"/>
                <a:ext cx="5642955" cy="104515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/>
              <p:cNvSpPr/>
              <p:nvPr/>
            </p:nvSpPr>
            <p:spPr>
              <a:xfrm>
                <a:off x="7434045" y="3469966"/>
                <a:ext cx="2366225" cy="5037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dirty="0" smtClean="0">
                    <a:solidFill>
                      <a:schemeClr val="tx2"/>
                    </a:solidFill>
                  </a:rPr>
                  <a:t>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ja-JP" alt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ja-JP" alt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sz="2400" i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ja-JP" alt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ja-JP" alt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ja-JP" alt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ja-JP" alt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ja-JP" alt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ja-JP" alt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ja-JP" alt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ja-JP" alt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altLang="ja-JP" sz="24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045" y="3469966"/>
                <a:ext cx="2366225" cy="503792"/>
              </a:xfrm>
              <a:prstGeom prst="rect">
                <a:avLst/>
              </a:prstGeom>
              <a:blipFill>
                <a:blip r:embed="rId10"/>
                <a:stretch>
                  <a:fillRect l="-3856" t="-118072" r="-13111" b="-1710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53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073-C9B4-46D0-8E48-EE440BDF758B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5" name="タイトル 2"/>
          <p:cNvSpPr>
            <a:spLocks noGrp="1"/>
          </p:cNvSpPr>
          <p:nvPr>
            <p:ph type="title"/>
          </p:nvPr>
        </p:nvSpPr>
        <p:spPr>
          <a:xfrm>
            <a:off x="128464" y="116632"/>
            <a:ext cx="9341908" cy="694680"/>
          </a:xfrm>
        </p:spPr>
        <p:txBody>
          <a:bodyPr>
            <a:normAutofit/>
          </a:bodyPr>
          <a:lstStyle/>
          <a:p>
            <a:r>
              <a:rPr lang="en-US" altLang="ja-JP" sz="2800" dirty="0" smtClean="0"/>
              <a:t>Ⅴ</a:t>
            </a:r>
            <a:r>
              <a:rPr kumimoji="1" lang="en-US" altLang="ja-JP" sz="2800" dirty="0" smtClean="0"/>
              <a:t>. PEFORMANCE EVALUATION</a:t>
            </a:r>
            <a:endParaRPr kumimoji="1" lang="ja-JP" altLang="en-US" sz="2800" dirty="0"/>
          </a:p>
        </p:txBody>
      </p:sp>
      <p:sp>
        <p:nvSpPr>
          <p:cNvPr id="6" name="コンテンツ プレースホルダー 1"/>
          <p:cNvSpPr txBox="1">
            <a:spLocks/>
          </p:cNvSpPr>
          <p:nvPr/>
        </p:nvSpPr>
        <p:spPr>
          <a:xfrm>
            <a:off x="56456" y="811312"/>
            <a:ext cx="9795976" cy="60466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 baseline="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 smtClean="0">
                <a:solidFill>
                  <a:schemeClr val="tx2"/>
                </a:solidFill>
              </a:rPr>
              <a:t>Implemented the System of SAWFQ on FPGA</a:t>
            </a:r>
          </a:p>
          <a:p>
            <a:endParaRPr lang="en-US" altLang="ja-JP" sz="1000" dirty="0" smtClean="0">
              <a:solidFill>
                <a:schemeClr val="tx2"/>
              </a:solidFill>
            </a:endParaRPr>
          </a:p>
          <a:p>
            <a:r>
              <a:rPr lang="en-US" altLang="ja-JP" sz="2800" dirty="0" smtClean="0">
                <a:solidFill>
                  <a:schemeClr val="tx2"/>
                </a:solidFill>
              </a:rPr>
              <a:t>The System Evaluated with </a:t>
            </a:r>
            <a:r>
              <a:rPr lang="en-US" altLang="ja-JP" sz="2800" dirty="0">
                <a:solidFill>
                  <a:schemeClr val="tx2"/>
                </a:solidFill>
              </a:rPr>
              <a:t>T</a:t>
            </a:r>
            <a:r>
              <a:rPr lang="en-US" altLang="ja-JP" sz="2800" dirty="0" smtClean="0">
                <a:solidFill>
                  <a:schemeClr val="tx2"/>
                </a:solidFill>
              </a:rPr>
              <a:t>raditional </a:t>
            </a:r>
            <a:r>
              <a:rPr lang="en-US" altLang="ja-JP" sz="2800" dirty="0">
                <a:solidFill>
                  <a:schemeClr val="tx2"/>
                </a:solidFill>
              </a:rPr>
              <a:t>A</a:t>
            </a:r>
            <a:r>
              <a:rPr lang="en-US" altLang="ja-JP" sz="2800" dirty="0" smtClean="0">
                <a:solidFill>
                  <a:schemeClr val="tx2"/>
                </a:solidFill>
              </a:rPr>
              <a:t>lgorithms</a:t>
            </a:r>
          </a:p>
          <a:p>
            <a:pPr lvl="1"/>
            <a:r>
              <a:rPr lang="en-US" altLang="ja-JP" sz="2400" dirty="0" smtClean="0">
                <a:solidFill>
                  <a:schemeClr val="tx2"/>
                </a:solidFill>
              </a:rPr>
              <a:t>FCFS (First Come First Served), RR (Round Robin)</a:t>
            </a:r>
          </a:p>
          <a:p>
            <a:pPr lvl="1"/>
            <a:endParaRPr lang="en-US" altLang="ja-JP" sz="1000" dirty="0" smtClean="0">
              <a:solidFill>
                <a:schemeClr val="tx2"/>
              </a:solidFill>
            </a:endParaRPr>
          </a:p>
          <a:p>
            <a:r>
              <a:rPr lang="en-US" altLang="ja-JP" sz="2800" dirty="0" smtClean="0">
                <a:solidFill>
                  <a:schemeClr val="tx2"/>
                </a:solidFill>
              </a:rPr>
              <a:t>Three Evaluation Points: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sz="2400" dirty="0">
                <a:solidFill>
                  <a:schemeClr val="tx2"/>
                </a:solidFill>
              </a:rPr>
              <a:t>U</a:t>
            </a:r>
            <a:r>
              <a:rPr lang="en-US" altLang="ja-JP" sz="2400" dirty="0" smtClean="0">
                <a:solidFill>
                  <a:schemeClr val="tx2"/>
                </a:solidFill>
              </a:rPr>
              <a:t>ser Performance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sz="2400" dirty="0" smtClean="0">
                <a:solidFill>
                  <a:schemeClr val="tx2"/>
                </a:solidFill>
              </a:rPr>
              <a:t>Fairness </a:t>
            </a:r>
            <a:r>
              <a:rPr lang="en-US" altLang="ja-JP" sz="2400" dirty="0">
                <a:solidFill>
                  <a:schemeClr val="tx2"/>
                </a:solidFill>
              </a:rPr>
              <a:t>A</a:t>
            </a:r>
            <a:r>
              <a:rPr lang="en-US" altLang="ja-JP" sz="2400" dirty="0" smtClean="0">
                <a:solidFill>
                  <a:schemeClr val="tx2"/>
                </a:solidFill>
              </a:rPr>
              <a:t>mong Users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sz="2400" dirty="0">
                <a:solidFill>
                  <a:schemeClr val="tx2"/>
                </a:solidFill>
              </a:rPr>
              <a:t>Resource </a:t>
            </a:r>
            <a:r>
              <a:rPr lang="en-US" altLang="ja-JP" sz="2400" dirty="0" smtClean="0">
                <a:solidFill>
                  <a:schemeClr val="tx2"/>
                </a:solidFill>
              </a:rPr>
              <a:t>Efficiency</a:t>
            </a:r>
            <a:endParaRPr lang="en-US" altLang="ja-JP" sz="2400" dirty="0">
              <a:solidFill>
                <a:schemeClr val="tx2"/>
              </a:solidFill>
            </a:endParaRPr>
          </a:p>
          <a:p>
            <a:pPr lvl="1"/>
            <a:endParaRPr lang="en-US" altLang="ja-JP" sz="1000" dirty="0">
              <a:solidFill>
                <a:schemeClr val="tx2"/>
              </a:solidFill>
            </a:endParaRPr>
          </a:p>
          <a:p>
            <a:r>
              <a:rPr lang="en-US" altLang="ja-JP" sz="2800" dirty="0" smtClean="0">
                <a:solidFill>
                  <a:schemeClr val="tx2"/>
                </a:solidFill>
              </a:rPr>
              <a:t>Two CNN Models  on Programmable-Model Accelerator:</a:t>
            </a:r>
          </a:p>
          <a:p>
            <a:pPr lvl="1"/>
            <a:r>
              <a:rPr lang="en-US" altLang="ja-JP" sz="2400" dirty="0" smtClean="0">
                <a:solidFill>
                  <a:schemeClr val="tx2"/>
                </a:solidFill>
              </a:rPr>
              <a:t>SSD, ResNet50</a:t>
            </a:r>
          </a:p>
          <a:p>
            <a:pPr lvl="1"/>
            <a:r>
              <a:rPr lang="en-US" altLang="ja-JP" sz="2400" dirty="0" smtClean="0">
                <a:solidFill>
                  <a:schemeClr val="tx2"/>
                </a:solidFill>
              </a:rPr>
              <a:t>Each CNN user issues inference requests periodically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ja-JP" sz="2800" dirty="0">
              <a:solidFill>
                <a:schemeClr val="tx2"/>
              </a:solidFill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911164"/>
              </p:ext>
            </p:extLst>
          </p:nvPr>
        </p:nvGraphicFramePr>
        <p:xfrm>
          <a:off x="5147004" y="3117701"/>
          <a:ext cx="4323368" cy="1280160"/>
        </p:xfrm>
        <a:graphic>
          <a:graphicData uri="http://schemas.openxmlformats.org/drawingml/2006/table">
            <a:tbl>
              <a:tblPr/>
              <a:tblGrid>
                <a:gridCol w="964271">
                  <a:extLst>
                    <a:ext uri="{9D8B030D-6E8A-4147-A177-3AD203B41FA5}">
                      <a16:colId xmlns:a16="http://schemas.microsoft.com/office/drawing/2014/main" val="1050238599"/>
                    </a:ext>
                  </a:extLst>
                </a:gridCol>
                <a:gridCol w="1378223">
                  <a:extLst>
                    <a:ext uri="{9D8B030D-6E8A-4147-A177-3AD203B41FA5}">
                      <a16:colId xmlns:a16="http://schemas.microsoft.com/office/drawing/2014/main" val="2847358012"/>
                    </a:ext>
                  </a:extLst>
                </a:gridCol>
                <a:gridCol w="1980874">
                  <a:extLst>
                    <a:ext uri="{9D8B030D-6E8A-4147-A177-3AD203B41FA5}">
                      <a16:colId xmlns:a16="http://schemas.microsoft.com/office/drawing/2014/main" val="1607902706"/>
                    </a:ext>
                  </a:extLst>
                </a:gridCol>
              </a:tblGrid>
              <a:tr h="203835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Hardware</a:t>
                      </a:r>
                      <a:endParaRPr lang="ja-JP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Server</a:t>
                      </a:r>
                      <a:endParaRPr lang="ja-JP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"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Dell R740 PowerEdge</a:t>
                      </a:r>
                      <a:endParaRPr lang="ja-JP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77296"/>
                  </a:ext>
                </a:extLst>
              </a:tr>
              <a:tr h="2038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CPU</a:t>
                      </a:r>
                      <a:endParaRPr lang="ja-JP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"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Intel Xeon Gold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5118</a:t>
                      </a:r>
                      <a:endParaRPr lang="ja-JP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995427"/>
                  </a:ext>
                </a:extLst>
              </a:tr>
              <a:tr h="2038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Host Memory</a:t>
                      </a:r>
                      <a:endParaRPr lang="ja-JP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" indent="6350"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96 GB</a:t>
                      </a:r>
                      <a:endParaRPr lang="ja-JP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001500"/>
                  </a:ext>
                </a:extLst>
              </a:tr>
              <a:tr h="2038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FPGA</a:t>
                      </a:r>
                      <a:endParaRPr lang="ja-JP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" indent="6350"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Xilinx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Alveo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U50LV</a:t>
                      </a:r>
                      <a:endParaRPr lang="ja-JP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125843"/>
                  </a:ext>
                </a:extLst>
              </a:tr>
              <a:tr h="20383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Software</a:t>
                      </a:r>
                      <a:endParaRPr lang="ja-JP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OS</a:t>
                      </a:r>
                      <a:endParaRPr lang="ja-JP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"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Ubuntu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18.04.4</a:t>
                      </a:r>
                      <a:endParaRPr lang="ja-JP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320528"/>
                  </a:ext>
                </a:extLst>
              </a:tr>
              <a:tr h="2038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Driver</a:t>
                      </a:r>
                      <a:endParaRPr lang="ja-JP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" algn="l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XRT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2019.2 </a:t>
                      </a:r>
                      <a:endParaRPr lang="ja-JP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407653"/>
                  </a:ext>
                </a:extLst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5869768" y="2636912"/>
            <a:ext cx="2877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Table I. Evaluation </a:t>
            </a:r>
            <a:r>
              <a:rPr lang="en-US" altLang="ja-JP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Environment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05505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9307513" y="6453336"/>
            <a:ext cx="619115" cy="415518"/>
          </a:xfrm>
        </p:spPr>
        <p:txBody>
          <a:bodyPr/>
          <a:lstStyle/>
          <a:p>
            <a:fld id="{FA94C073-C9B4-46D0-8E48-EE440BDF758B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5" name="タイトル 2"/>
          <p:cNvSpPr>
            <a:spLocks noGrp="1"/>
          </p:cNvSpPr>
          <p:nvPr>
            <p:ph type="title"/>
          </p:nvPr>
        </p:nvSpPr>
        <p:spPr>
          <a:xfrm>
            <a:off x="128464" y="116632"/>
            <a:ext cx="9341908" cy="694680"/>
          </a:xfrm>
        </p:spPr>
        <p:txBody>
          <a:bodyPr>
            <a:normAutofit/>
          </a:bodyPr>
          <a:lstStyle/>
          <a:p>
            <a:r>
              <a:rPr lang="en-US" altLang="ja-JP" sz="2800" dirty="0" smtClean="0"/>
              <a:t>Ⅴ</a:t>
            </a:r>
            <a:r>
              <a:rPr kumimoji="1" lang="en-US" altLang="ja-JP" sz="2800" dirty="0" smtClean="0"/>
              <a:t>. EVALUATION – User Performance</a:t>
            </a:r>
            <a:endParaRPr kumimoji="1" lang="ja-JP" altLang="en-US" sz="2800" dirty="0"/>
          </a:p>
        </p:txBody>
      </p:sp>
      <p:sp>
        <p:nvSpPr>
          <p:cNvPr id="6" name="コンテンツ プレースホルダー 1"/>
          <p:cNvSpPr txBox="1">
            <a:spLocks/>
          </p:cNvSpPr>
          <p:nvPr/>
        </p:nvSpPr>
        <p:spPr>
          <a:xfrm>
            <a:off x="269592" y="712011"/>
            <a:ext cx="9200780" cy="60466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 baseline="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 smtClean="0">
                <a:solidFill>
                  <a:schemeClr val="tx2"/>
                </a:solidFill>
              </a:rPr>
              <a:t>Requirement (3) Real-Time</a:t>
            </a:r>
            <a:endParaRPr lang="en-US" altLang="ja-JP" sz="1000" dirty="0" smtClean="0">
              <a:solidFill>
                <a:schemeClr val="tx2"/>
              </a:solidFill>
            </a:endParaRPr>
          </a:p>
          <a:p>
            <a:pPr lvl="1"/>
            <a:r>
              <a:rPr lang="en-US" altLang="ja-JP" sz="2400" dirty="0" smtClean="0">
                <a:solidFill>
                  <a:schemeClr val="tx2"/>
                </a:solidFill>
              </a:rPr>
              <a:t>Request Interval Time:</a:t>
            </a:r>
          </a:p>
          <a:p>
            <a:pPr lvl="2"/>
            <a:r>
              <a:rPr lang="en-US" altLang="ja-JP" sz="2200" dirty="0" smtClean="0">
                <a:solidFill>
                  <a:schemeClr val="tx2"/>
                </a:solidFill>
              </a:rPr>
              <a:t>SSD: 30ms ,  ResNet50: 55ms</a:t>
            </a:r>
          </a:p>
          <a:p>
            <a:pPr lvl="2"/>
            <a:r>
              <a:rPr lang="en-US" altLang="ja-JP" sz="2400" dirty="0" smtClean="0">
                <a:solidFill>
                  <a:schemeClr val="tx2"/>
                </a:solidFill>
              </a:rPr>
              <a:t>Load where Jobs have a little waiting time in queues</a:t>
            </a:r>
          </a:p>
          <a:p>
            <a:pPr marL="914400" lvl="2" indent="0">
              <a:buNone/>
            </a:pPr>
            <a:r>
              <a:rPr lang="en-US" altLang="ja-JP" sz="700" dirty="0" smtClean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en-US" altLang="ja-JP" sz="2400" dirty="0" smtClean="0">
                <a:solidFill>
                  <a:schemeClr val="tx2"/>
                </a:solidFill>
              </a:rPr>
              <a:t>Metrics1: Scheduling Overhead</a:t>
            </a:r>
          </a:p>
          <a:p>
            <a:pPr lvl="2"/>
            <a:r>
              <a:rPr lang="en-US" altLang="ja-JP" sz="2200" dirty="0" smtClean="0">
                <a:solidFill>
                  <a:schemeClr val="tx2"/>
                </a:solidFill>
              </a:rPr>
              <a:t>130-170 us </a:t>
            </a:r>
          </a:p>
          <a:p>
            <a:pPr lvl="2"/>
            <a:endParaRPr lang="en-US" altLang="ja-JP" sz="200" dirty="0" smtClean="0">
              <a:solidFill>
                <a:schemeClr val="tx2"/>
              </a:solidFill>
            </a:endParaRPr>
          </a:p>
          <a:p>
            <a:pPr lvl="1"/>
            <a:r>
              <a:rPr lang="en-US" altLang="ja-JP" sz="2400" dirty="0" smtClean="0">
                <a:solidFill>
                  <a:schemeClr val="tx2"/>
                </a:solidFill>
              </a:rPr>
              <a:t>Metrics2: Turn Around Time</a:t>
            </a:r>
          </a:p>
          <a:p>
            <a:pPr marL="914400" lvl="1" indent="-514350">
              <a:buFont typeface="+mj-lt"/>
              <a:buAutoNum type="arabicPeriod"/>
            </a:pPr>
            <a:endParaRPr lang="en-US" altLang="ja-JP" sz="2400" dirty="0" smtClean="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ja-JP" dirty="0" smtClean="0">
              <a:solidFill>
                <a:schemeClr val="tx2"/>
              </a:solidFill>
            </a:endParaRPr>
          </a:p>
          <a:p>
            <a:endParaRPr lang="en-US" altLang="ja-JP" sz="1000" dirty="0" smtClean="0">
              <a:solidFill>
                <a:schemeClr val="tx2"/>
              </a:solidFill>
            </a:endParaRPr>
          </a:p>
          <a:p>
            <a:endParaRPr lang="en-US" altLang="ja-JP" sz="2800" dirty="0">
              <a:solidFill>
                <a:schemeClr val="tx2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776536" y="6041698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 smtClean="0">
                <a:solidFill>
                  <a:schemeClr val="tx2"/>
                </a:solidFill>
                <a:latin typeface="+mj-lt"/>
                <a:ea typeface="SimSun" panose="02010600030101010101" pitchFamily="2" charset="-122"/>
              </a:rPr>
              <a:t>Better </a:t>
            </a:r>
            <a:r>
              <a:rPr lang="en-US" altLang="ja-JP" sz="2000" dirty="0">
                <a:solidFill>
                  <a:schemeClr val="tx2"/>
                </a:solidFill>
                <a:latin typeface="+mj-lt"/>
                <a:ea typeface="SimSun" panose="02010600030101010101" pitchFamily="2" charset="-122"/>
              </a:rPr>
              <a:t>p</a:t>
            </a:r>
            <a:r>
              <a:rPr lang="en-US" altLang="ja-JP" sz="2000" dirty="0" smtClean="0">
                <a:solidFill>
                  <a:schemeClr val="tx2"/>
                </a:solidFill>
                <a:latin typeface="+mj-lt"/>
                <a:ea typeface="SimSun" panose="02010600030101010101" pitchFamily="2" charset="-122"/>
              </a:rPr>
              <a:t>erformance - SAWFQ </a:t>
            </a:r>
            <a:r>
              <a:rPr lang="en-US" altLang="ja-JP" sz="2000" dirty="0">
                <a:solidFill>
                  <a:schemeClr val="tx2"/>
                </a:solidFill>
                <a:latin typeface="+mj-lt"/>
                <a:ea typeface="SimSun" panose="02010600030101010101" pitchFamily="2" charset="-122"/>
              </a:rPr>
              <a:t>can minimize the switch costs since it is aware of switch time thanks to the concept of switch </a:t>
            </a:r>
            <a:r>
              <a:rPr lang="en-US" altLang="ja-JP" sz="2000" dirty="0" smtClean="0">
                <a:solidFill>
                  <a:schemeClr val="tx2"/>
                </a:solidFill>
                <a:latin typeface="+mj-lt"/>
                <a:ea typeface="SimSun" panose="02010600030101010101" pitchFamily="2" charset="-122"/>
              </a:rPr>
              <a:t>penalty</a:t>
            </a:r>
            <a:endParaRPr lang="ja-JP" altLang="en-US" sz="2000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624707"/>
              </p:ext>
            </p:extLst>
          </p:nvPr>
        </p:nvGraphicFramePr>
        <p:xfrm>
          <a:off x="1326336" y="4125200"/>
          <a:ext cx="6946163" cy="1524000"/>
        </p:xfrm>
        <a:graphic>
          <a:graphicData uri="http://schemas.openxmlformats.org/drawingml/2006/table">
            <a:tbl>
              <a:tblPr/>
              <a:tblGrid>
                <a:gridCol w="992309">
                  <a:extLst>
                    <a:ext uri="{9D8B030D-6E8A-4147-A177-3AD203B41FA5}">
                      <a16:colId xmlns:a16="http://schemas.microsoft.com/office/drawing/2014/main" val="2229675494"/>
                    </a:ext>
                  </a:extLst>
                </a:gridCol>
                <a:gridCol w="992309">
                  <a:extLst>
                    <a:ext uri="{9D8B030D-6E8A-4147-A177-3AD203B41FA5}">
                      <a16:colId xmlns:a16="http://schemas.microsoft.com/office/drawing/2014/main" val="1732134412"/>
                    </a:ext>
                  </a:extLst>
                </a:gridCol>
                <a:gridCol w="992309">
                  <a:extLst>
                    <a:ext uri="{9D8B030D-6E8A-4147-A177-3AD203B41FA5}">
                      <a16:colId xmlns:a16="http://schemas.microsoft.com/office/drawing/2014/main" val="1056228450"/>
                    </a:ext>
                  </a:extLst>
                </a:gridCol>
                <a:gridCol w="992309">
                  <a:extLst>
                    <a:ext uri="{9D8B030D-6E8A-4147-A177-3AD203B41FA5}">
                      <a16:colId xmlns:a16="http://schemas.microsoft.com/office/drawing/2014/main" val="3381765791"/>
                    </a:ext>
                  </a:extLst>
                </a:gridCol>
                <a:gridCol w="992309">
                  <a:extLst>
                    <a:ext uri="{9D8B030D-6E8A-4147-A177-3AD203B41FA5}">
                      <a16:colId xmlns:a16="http://schemas.microsoft.com/office/drawing/2014/main" val="3910077219"/>
                    </a:ext>
                  </a:extLst>
                </a:gridCol>
                <a:gridCol w="992309">
                  <a:extLst>
                    <a:ext uri="{9D8B030D-6E8A-4147-A177-3AD203B41FA5}">
                      <a16:colId xmlns:a16="http://schemas.microsoft.com/office/drawing/2014/main" val="506956159"/>
                    </a:ext>
                  </a:extLst>
                </a:gridCol>
                <a:gridCol w="992309">
                  <a:extLst>
                    <a:ext uri="{9D8B030D-6E8A-4147-A177-3AD203B41FA5}">
                      <a16:colId xmlns:a16="http://schemas.microsoft.com/office/drawing/2014/main" val="1258778236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Model</a:t>
                      </a:r>
                      <a:endParaRPr lang="ja-JP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marL="22860" algn="ctr"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Turnaround Time (ms)</a:t>
                      </a:r>
                      <a:endParaRPr lang="ja-JP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886558"/>
                  </a:ext>
                </a:extLst>
              </a:tr>
              <a:tr h="787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SAWFQ</a:t>
                      </a:r>
                      <a:endParaRPr lang="ja-JP" sz="2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Round Robin</a:t>
                      </a:r>
                      <a:endParaRPr lang="ja-JP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FCFS</a:t>
                      </a:r>
                      <a:endParaRPr lang="ja-JP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4113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Mean</a:t>
                      </a:r>
                      <a:endParaRPr lang="ja-JP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Worst</a:t>
                      </a:r>
                      <a:endParaRPr lang="ja-JP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Mean</a:t>
                      </a:r>
                      <a:endParaRPr lang="ja-JP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Worst</a:t>
                      </a:r>
                      <a:endParaRPr lang="ja-JP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Mean</a:t>
                      </a:r>
                      <a:endParaRPr lang="ja-JP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Worst</a:t>
                      </a:r>
                      <a:endParaRPr lang="ja-JP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1469649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SSD</a:t>
                      </a:r>
                      <a:endParaRPr lang="ja-JP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278</a:t>
                      </a:r>
                      <a:endParaRPr lang="ja-JP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478</a:t>
                      </a:r>
                      <a:endParaRPr lang="ja-JP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16,781</a:t>
                      </a:r>
                      <a:endParaRPr lang="ja-JP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33,154</a:t>
                      </a:r>
                      <a:endParaRPr lang="ja-JP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19,552</a:t>
                      </a:r>
                      <a:endParaRPr lang="ja-JP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38,911</a:t>
                      </a:r>
                      <a:endParaRPr lang="ja-JP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011842"/>
                  </a:ext>
                </a:extLst>
              </a:tr>
              <a:tr h="30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Resnet</a:t>
                      </a:r>
                      <a:endParaRPr lang="ja-JP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196</a:t>
                      </a:r>
                      <a:endParaRPr lang="ja-JP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508</a:t>
                      </a:r>
                      <a:endParaRPr lang="ja-JP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29,434</a:t>
                      </a:r>
                      <a:endParaRPr lang="ja-JP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42,111</a:t>
                      </a:r>
                      <a:endParaRPr lang="ja-JP" sz="2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19,591</a:t>
                      </a:r>
                      <a:endParaRPr lang="ja-JP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38,996</a:t>
                      </a:r>
                      <a:endParaRPr lang="ja-JP" sz="2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490562"/>
                  </a:ext>
                </a:extLst>
              </a:tr>
            </a:tbl>
          </a:graphicData>
        </a:graphic>
      </p:graphicFrame>
      <p:sp>
        <p:nvSpPr>
          <p:cNvPr id="12" name="正方形/長方形 11"/>
          <p:cNvSpPr/>
          <p:nvPr/>
        </p:nvSpPr>
        <p:spPr>
          <a:xfrm>
            <a:off x="2312768" y="4427592"/>
            <a:ext cx="1980000" cy="1224000"/>
          </a:xfrm>
          <a:prstGeom prst="rect">
            <a:avLst/>
          </a:prstGeom>
          <a:noFill/>
          <a:ln w="38100" cap="flat" cmpd="sng" algn="ctr">
            <a:solidFill>
              <a:schemeClr val="accent2">
                <a:alpha val="8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>
            <a:stCxn id="12" idx="2"/>
          </p:cNvCxnSpPr>
          <p:nvPr/>
        </p:nvCxnSpPr>
        <p:spPr>
          <a:xfrm flipH="1">
            <a:off x="3008784" y="5651592"/>
            <a:ext cx="293984" cy="390106"/>
          </a:xfrm>
          <a:prstGeom prst="line">
            <a:avLst/>
          </a:prstGeom>
          <a:noFill/>
          <a:ln w="19050" cap="flat" cmpd="sng" algn="ctr">
            <a:solidFill>
              <a:schemeClr val="tx1">
                <a:alpha val="50000"/>
              </a:schemeClr>
            </a:solidFill>
            <a:prstDash val="solid"/>
            <a:headEnd type="none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202895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073-C9B4-46D0-8E48-EE440BDF758B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5" name="タイトル 2"/>
          <p:cNvSpPr>
            <a:spLocks noGrp="1"/>
          </p:cNvSpPr>
          <p:nvPr>
            <p:ph type="title"/>
          </p:nvPr>
        </p:nvSpPr>
        <p:spPr>
          <a:xfrm>
            <a:off x="128464" y="116632"/>
            <a:ext cx="9341908" cy="694680"/>
          </a:xfrm>
        </p:spPr>
        <p:txBody>
          <a:bodyPr>
            <a:normAutofit/>
          </a:bodyPr>
          <a:lstStyle/>
          <a:p>
            <a:r>
              <a:rPr lang="en-US" altLang="ja-JP" sz="2800" dirty="0" smtClean="0"/>
              <a:t>Ⅴ</a:t>
            </a:r>
            <a:r>
              <a:rPr kumimoji="1" lang="en-US" altLang="ja-JP" sz="2800" dirty="0" smtClean="0"/>
              <a:t>. EVALUATION – Fairness Among Users</a:t>
            </a:r>
            <a:endParaRPr kumimoji="1" lang="ja-JP" altLang="en-US" sz="2800" dirty="0"/>
          </a:p>
        </p:txBody>
      </p:sp>
      <p:sp>
        <p:nvSpPr>
          <p:cNvPr id="6" name="コンテンツ プレースホルダー 1"/>
          <p:cNvSpPr txBox="1">
            <a:spLocks/>
          </p:cNvSpPr>
          <p:nvPr/>
        </p:nvSpPr>
        <p:spPr>
          <a:xfrm>
            <a:off x="269592" y="656938"/>
            <a:ext cx="9507944" cy="27421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 baseline="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solidFill>
                  <a:schemeClr val="tx2"/>
                </a:solidFill>
              </a:rPr>
              <a:t>Requirement (2) Fairness Among Users</a:t>
            </a:r>
            <a:endParaRPr lang="en-US" altLang="ja-JP" sz="900" dirty="0" smtClean="0">
              <a:solidFill>
                <a:schemeClr val="tx2"/>
              </a:solidFill>
            </a:endParaRPr>
          </a:p>
          <a:p>
            <a:pPr lvl="1"/>
            <a:r>
              <a:rPr lang="en-US" altLang="ja-JP" sz="2200" dirty="0">
                <a:solidFill>
                  <a:schemeClr val="tx2"/>
                </a:solidFill>
              </a:rPr>
              <a:t>Request Interval Time: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ja-JP" sz="2000" dirty="0">
                <a:solidFill>
                  <a:schemeClr val="tx2"/>
                </a:solidFill>
              </a:rPr>
              <a:t>SSD Low </a:t>
            </a:r>
            <a:r>
              <a:rPr lang="en-US" altLang="ja-JP" sz="2000" dirty="0" smtClean="0">
                <a:solidFill>
                  <a:schemeClr val="tx2"/>
                </a:solidFill>
              </a:rPr>
              <a:t>Load -  SSD</a:t>
            </a:r>
            <a:r>
              <a:rPr lang="en-US" altLang="ja-JP" sz="2000" dirty="0">
                <a:solidFill>
                  <a:schemeClr val="tx2"/>
                </a:solidFill>
              </a:rPr>
              <a:t>: 30ms ,  ResNet50: </a:t>
            </a:r>
            <a:r>
              <a:rPr lang="en-US" altLang="ja-JP" sz="2000" dirty="0" smtClean="0">
                <a:solidFill>
                  <a:schemeClr val="tx2"/>
                </a:solidFill>
              </a:rPr>
              <a:t>55ms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ja-JP" sz="2000" dirty="0" smtClean="0">
                <a:solidFill>
                  <a:schemeClr val="tx2"/>
                </a:solidFill>
              </a:rPr>
              <a:t>SSD High Load - </a:t>
            </a:r>
            <a:r>
              <a:rPr lang="en-US" altLang="ja-JP" sz="2000" dirty="0">
                <a:solidFill>
                  <a:schemeClr val="tx2"/>
                </a:solidFill>
              </a:rPr>
              <a:t>SSD: 5</a:t>
            </a:r>
            <a:r>
              <a:rPr lang="en-US" altLang="ja-JP" sz="2000" dirty="0" smtClean="0">
                <a:solidFill>
                  <a:schemeClr val="tx2"/>
                </a:solidFill>
              </a:rPr>
              <a:t>ms </a:t>
            </a:r>
            <a:r>
              <a:rPr lang="en-US" altLang="ja-JP" sz="2000" dirty="0">
                <a:solidFill>
                  <a:schemeClr val="tx2"/>
                </a:solidFill>
              </a:rPr>
              <a:t>,  ResNet50: </a:t>
            </a:r>
            <a:r>
              <a:rPr lang="en-US" altLang="ja-JP" sz="2000" dirty="0" smtClean="0">
                <a:solidFill>
                  <a:schemeClr val="tx2"/>
                </a:solidFill>
              </a:rPr>
              <a:t>55ms</a:t>
            </a:r>
          </a:p>
          <a:p>
            <a:pPr lvl="1"/>
            <a:r>
              <a:rPr lang="en-US" altLang="ja-JP" sz="2200" dirty="0" smtClean="0">
                <a:solidFill>
                  <a:schemeClr val="tx2"/>
                </a:solidFill>
              </a:rPr>
              <a:t>Metrics3: FPGA Total Utilization Time Ratio Between Users (Models) </a:t>
            </a:r>
            <a:endParaRPr lang="en-US" altLang="ja-JP" sz="2400" dirty="0" smtClean="0">
              <a:solidFill>
                <a:schemeClr val="tx2"/>
              </a:solidFill>
            </a:endParaRPr>
          </a:p>
          <a:p>
            <a:pPr lvl="2"/>
            <a:r>
              <a:rPr lang="en-US" altLang="ja-JP" sz="2000" dirty="0" smtClean="0">
                <a:solidFill>
                  <a:schemeClr val="tx2"/>
                </a:solidFill>
              </a:rPr>
              <a:t>Why Not Total Utilization Time? - Waiting Time / Slowdown not suitable</a:t>
            </a:r>
          </a:p>
          <a:p>
            <a:pPr lvl="3"/>
            <a:r>
              <a:rPr lang="en-US" altLang="ja-JP" sz="1800" dirty="0" smtClean="0">
                <a:solidFill>
                  <a:schemeClr val="tx2"/>
                </a:solidFill>
              </a:rPr>
              <a:t>Waiting time orders differs too much between algorithms</a:t>
            </a:r>
          </a:p>
          <a:p>
            <a:endParaRPr lang="en-US" altLang="ja-JP" sz="2800" dirty="0">
              <a:solidFill>
                <a:schemeClr val="tx2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62" y="3514731"/>
            <a:ext cx="4464496" cy="333266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8" name="正方形/長方形 7"/>
          <p:cNvSpPr/>
          <p:nvPr/>
        </p:nvSpPr>
        <p:spPr>
          <a:xfrm>
            <a:off x="4953000" y="3762624"/>
            <a:ext cx="495300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 smtClean="0">
                <a:solidFill>
                  <a:schemeClr val="tx2"/>
                </a:solidFill>
                <a:latin typeface="+mj-lt"/>
                <a:ea typeface="SimSun" panose="02010600030101010101" pitchFamily="2" charset="-122"/>
              </a:rPr>
              <a:t>Note 100 % is completely </a:t>
            </a:r>
            <a:r>
              <a:rPr lang="en-US" altLang="ja-JP" sz="2000" dirty="0">
                <a:solidFill>
                  <a:schemeClr val="tx2"/>
                </a:solidFill>
                <a:latin typeface="+mj-lt"/>
                <a:ea typeface="SimSun" panose="02010600030101010101" pitchFamily="2" charset="-122"/>
              </a:rPr>
              <a:t>f</a:t>
            </a:r>
            <a:r>
              <a:rPr lang="en-US" altLang="ja-JP" sz="2000" dirty="0" smtClean="0">
                <a:solidFill>
                  <a:schemeClr val="tx2"/>
                </a:solidFill>
                <a:latin typeface="+mj-lt"/>
                <a:ea typeface="SimSun" panose="02010600030101010101" pitchFamily="2" charset="-122"/>
              </a:rPr>
              <a:t>air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 smtClean="0">
                <a:solidFill>
                  <a:schemeClr val="tx2"/>
                </a:solidFill>
                <a:latin typeface="+mj-lt"/>
                <a:ea typeface="SimSun" panose="02010600030101010101" pitchFamily="2" charset="-122"/>
              </a:rPr>
              <a:t>FCFS: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chemeClr val="tx2"/>
                </a:solidFill>
                <a:latin typeface="+mj-lt"/>
                <a:ea typeface="SimSun" panose="02010600030101010101" pitchFamily="2" charset="-122"/>
              </a:rPr>
              <a:t>Vulnerable to request load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 smtClean="0">
                <a:solidFill>
                  <a:schemeClr val="tx2"/>
                </a:solidFill>
                <a:latin typeface="+mj-lt"/>
                <a:ea typeface="SimSun" panose="02010600030101010101" pitchFamily="2" charset="-122"/>
              </a:rPr>
              <a:t>Round Robin: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chemeClr val="tx2"/>
                </a:solidFill>
                <a:latin typeface="+mj-lt"/>
                <a:ea typeface="SimSun" panose="02010600030101010101" pitchFamily="2" charset="-122"/>
              </a:rPr>
              <a:t>Robust </a:t>
            </a:r>
            <a:r>
              <a:rPr lang="en-US" altLang="ja-JP" dirty="0" smtClean="0">
                <a:solidFill>
                  <a:schemeClr val="tx2"/>
                </a:solidFill>
                <a:latin typeface="+mj-lt"/>
                <a:ea typeface="SimSun" panose="02010600030101010101" pitchFamily="2" charset="-122"/>
              </a:rPr>
              <a:t>to request load, but not good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chemeClr val="tx2"/>
                </a:solidFill>
                <a:latin typeface="+mj-lt"/>
                <a:ea typeface="SimSun" panose="02010600030101010101" pitchFamily="2" charset="-122"/>
              </a:rPr>
              <a:t>depends on the rate of one inference period of SSD vs. </a:t>
            </a:r>
            <a:r>
              <a:rPr lang="en-US" altLang="ja-JP" dirty="0" err="1" smtClean="0">
                <a:solidFill>
                  <a:schemeClr val="tx2"/>
                </a:solidFill>
                <a:latin typeface="+mj-lt"/>
                <a:ea typeface="SimSun" panose="02010600030101010101" pitchFamily="2" charset="-122"/>
              </a:rPr>
              <a:t>ResNet</a:t>
            </a:r>
            <a:endParaRPr lang="en-US" altLang="ja-JP" dirty="0" smtClean="0">
              <a:solidFill>
                <a:schemeClr val="tx2"/>
              </a:solidFill>
              <a:latin typeface="+mj-lt"/>
              <a:ea typeface="SimSun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 smtClean="0">
                <a:solidFill>
                  <a:schemeClr val="tx2"/>
                </a:solidFill>
                <a:latin typeface="+mj-lt"/>
                <a:ea typeface="SimSun" panose="02010600030101010101" pitchFamily="2" charset="-122"/>
              </a:rPr>
              <a:t>SAWFQ: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chemeClr val="tx2"/>
                </a:solidFill>
                <a:latin typeface="+mj-lt"/>
              </a:rPr>
              <a:t>Min-max Fairness as well as WFQ</a:t>
            </a:r>
            <a:endParaRPr lang="ja-JP" altLang="en-US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7174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073-C9B4-46D0-8E48-EE440BDF758B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5" name="タイトル 2"/>
          <p:cNvSpPr>
            <a:spLocks noGrp="1"/>
          </p:cNvSpPr>
          <p:nvPr>
            <p:ph type="title"/>
          </p:nvPr>
        </p:nvSpPr>
        <p:spPr>
          <a:xfrm>
            <a:off x="128464" y="116632"/>
            <a:ext cx="9341908" cy="694680"/>
          </a:xfrm>
        </p:spPr>
        <p:txBody>
          <a:bodyPr>
            <a:normAutofit/>
          </a:bodyPr>
          <a:lstStyle/>
          <a:p>
            <a:r>
              <a:rPr lang="en-US" altLang="ja-JP" sz="2800" dirty="0" smtClean="0"/>
              <a:t>Ⅴ</a:t>
            </a:r>
            <a:r>
              <a:rPr kumimoji="1" lang="en-US" altLang="ja-JP" sz="2800" dirty="0" smtClean="0"/>
              <a:t>. EVALUATION – </a:t>
            </a:r>
            <a:r>
              <a:rPr lang="en-US" altLang="ja-JP" sz="2800" dirty="0" smtClean="0"/>
              <a:t>Resource </a:t>
            </a:r>
            <a:r>
              <a:rPr lang="en-US" altLang="ja-JP" sz="2800" dirty="0"/>
              <a:t>Efficiency</a:t>
            </a:r>
            <a:endParaRPr kumimoji="1" lang="ja-JP" altLang="en-US" sz="2800" dirty="0"/>
          </a:p>
        </p:txBody>
      </p:sp>
      <p:sp>
        <p:nvSpPr>
          <p:cNvPr id="6" name="コンテンツ プレースホルダー 1"/>
          <p:cNvSpPr txBox="1">
            <a:spLocks/>
          </p:cNvSpPr>
          <p:nvPr/>
        </p:nvSpPr>
        <p:spPr>
          <a:xfrm>
            <a:off x="269592" y="656938"/>
            <a:ext cx="9507944" cy="29880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 baseline="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solidFill>
                  <a:schemeClr val="tx2"/>
                </a:solidFill>
              </a:rPr>
              <a:t>Requirement (1) Resource Efficiency</a:t>
            </a:r>
            <a:endParaRPr lang="en-US" altLang="ja-JP" sz="900" dirty="0" smtClean="0">
              <a:solidFill>
                <a:schemeClr val="tx2"/>
              </a:solidFill>
            </a:endParaRPr>
          </a:p>
          <a:p>
            <a:pPr lvl="1"/>
            <a:r>
              <a:rPr lang="en-US" altLang="ja-JP" sz="2200" dirty="0">
                <a:solidFill>
                  <a:schemeClr val="tx2"/>
                </a:solidFill>
              </a:rPr>
              <a:t>Request Interval Time:</a:t>
            </a:r>
          </a:p>
          <a:p>
            <a:pPr lvl="2"/>
            <a:r>
              <a:rPr lang="en-US" altLang="ja-JP" sz="2000" dirty="0" smtClean="0">
                <a:solidFill>
                  <a:schemeClr val="tx2"/>
                </a:solidFill>
              </a:rPr>
              <a:t>SSD</a:t>
            </a:r>
            <a:r>
              <a:rPr lang="en-US" altLang="ja-JP" sz="2000" dirty="0">
                <a:solidFill>
                  <a:schemeClr val="tx2"/>
                </a:solidFill>
              </a:rPr>
              <a:t>: 5</a:t>
            </a:r>
            <a:r>
              <a:rPr lang="en-US" altLang="ja-JP" sz="2000" dirty="0" smtClean="0">
                <a:solidFill>
                  <a:schemeClr val="tx2"/>
                </a:solidFill>
              </a:rPr>
              <a:t>ms </a:t>
            </a:r>
            <a:r>
              <a:rPr lang="en-US" altLang="ja-JP" sz="2000" dirty="0">
                <a:solidFill>
                  <a:schemeClr val="tx2"/>
                </a:solidFill>
              </a:rPr>
              <a:t>,  ResNet50: </a:t>
            </a:r>
            <a:r>
              <a:rPr lang="en-US" altLang="ja-JP" sz="2000" dirty="0" smtClean="0">
                <a:solidFill>
                  <a:schemeClr val="tx2"/>
                </a:solidFill>
              </a:rPr>
              <a:t>55ms</a:t>
            </a:r>
          </a:p>
          <a:p>
            <a:pPr lvl="2"/>
            <a:r>
              <a:rPr lang="en-US" altLang="ja-JP" sz="2000" dirty="0" smtClean="0">
                <a:solidFill>
                  <a:schemeClr val="tx2"/>
                </a:solidFill>
              </a:rPr>
              <a:t>High load since it doesn’t make much sense to measure efficiency when there are little jobs to execute</a:t>
            </a:r>
          </a:p>
          <a:p>
            <a:pPr lvl="1"/>
            <a:r>
              <a:rPr lang="en-US" altLang="ja-JP" sz="2200" dirty="0" smtClean="0">
                <a:solidFill>
                  <a:schemeClr val="tx2"/>
                </a:solidFill>
              </a:rPr>
              <a:t>Metrics4: FPGA Utilization Rate Against </a:t>
            </a:r>
            <a:r>
              <a:rPr lang="en-US" altLang="ja-JP" sz="2200" dirty="0">
                <a:solidFill>
                  <a:schemeClr val="tx2"/>
                </a:solidFill>
              </a:rPr>
              <a:t>I</a:t>
            </a:r>
            <a:r>
              <a:rPr lang="en-US" altLang="ja-JP" sz="2200" dirty="0" smtClean="0">
                <a:solidFill>
                  <a:schemeClr val="tx2"/>
                </a:solidFill>
              </a:rPr>
              <a:t>dle Time</a:t>
            </a:r>
            <a:endParaRPr lang="en-US" altLang="ja-JP" sz="2400" dirty="0" smtClean="0">
              <a:solidFill>
                <a:schemeClr val="tx2"/>
              </a:solidFill>
            </a:endParaRPr>
          </a:p>
          <a:p>
            <a:pPr lvl="2"/>
            <a:r>
              <a:rPr lang="en-US" altLang="ja-JP" dirty="0" smtClean="0">
                <a:solidFill>
                  <a:schemeClr val="tx2"/>
                </a:solidFill>
              </a:rPr>
              <a:t>System (not user) Point of view</a:t>
            </a:r>
          </a:p>
          <a:p>
            <a:pPr lvl="3"/>
            <a:r>
              <a:rPr lang="en-US" altLang="ja-JP" dirty="0" smtClean="0">
                <a:solidFill>
                  <a:schemeClr val="tx2"/>
                </a:solidFill>
              </a:rPr>
              <a:t>Considers user (or model) switch time as idle time  </a:t>
            </a:r>
          </a:p>
          <a:p>
            <a:pPr marL="0" indent="0">
              <a:buNone/>
            </a:pPr>
            <a:endParaRPr lang="en-US" altLang="ja-JP" sz="2800" dirty="0">
              <a:solidFill>
                <a:schemeClr val="tx2"/>
              </a:solidFill>
            </a:endParaRP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609824"/>
              </p:ext>
            </p:extLst>
          </p:nvPr>
        </p:nvGraphicFramePr>
        <p:xfrm>
          <a:off x="1146687" y="3775832"/>
          <a:ext cx="7056785" cy="674488"/>
        </p:xfrm>
        <a:graphic>
          <a:graphicData uri="http://schemas.openxmlformats.org/drawingml/2006/table">
            <a:tbl>
              <a:tblPr/>
              <a:tblGrid>
                <a:gridCol w="3042314">
                  <a:extLst>
                    <a:ext uri="{9D8B030D-6E8A-4147-A177-3AD203B41FA5}">
                      <a16:colId xmlns:a16="http://schemas.microsoft.com/office/drawing/2014/main" val="3334276752"/>
                    </a:ext>
                  </a:extLst>
                </a:gridCol>
                <a:gridCol w="1338682">
                  <a:extLst>
                    <a:ext uri="{9D8B030D-6E8A-4147-A177-3AD203B41FA5}">
                      <a16:colId xmlns:a16="http://schemas.microsoft.com/office/drawing/2014/main" val="1256398748"/>
                    </a:ext>
                  </a:extLst>
                </a:gridCol>
                <a:gridCol w="1337107">
                  <a:extLst>
                    <a:ext uri="{9D8B030D-6E8A-4147-A177-3AD203B41FA5}">
                      <a16:colId xmlns:a16="http://schemas.microsoft.com/office/drawing/2014/main" val="3176839150"/>
                    </a:ext>
                  </a:extLst>
                </a:gridCol>
                <a:gridCol w="1338682">
                  <a:extLst>
                    <a:ext uri="{9D8B030D-6E8A-4147-A177-3AD203B41FA5}">
                      <a16:colId xmlns:a16="http://schemas.microsoft.com/office/drawing/2014/main" val="3723762838"/>
                    </a:ext>
                  </a:extLst>
                </a:gridCol>
              </a:tblGrid>
              <a:tr h="3372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 </a:t>
                      </a:r>
                      <a:endParaRPr lang="ja-JP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SAWFQ</a:t>
                      </a:r>
                      <a:endParaRPr lang="ja-JP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RR</a:t>
                      </a:r>
                      <a:endParaRPr lang="ja-JP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FCFS</a:t>
                      </a:r>
                      <a:endParaRPr lang="ja-JP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299991"/>
                  </a:ext>
                </a:extLst>
              </a:tr>
              <a:tr h="3372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Device Utilization (%)</a:t>
                      </a:r>
                      <a:endParaRPr lang="ja-JP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75.72</a:t>
                      </a:r>
                      <a:endParaRPr lang="ja-JP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44.93</a:t>
                      </a:r>
                      <a:endParaRPr lang="ja-JP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42.80</a:t>
                      </a:r>
                      <a:endParaRPr lang="ja-JP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026647"/>
                  </a:ext>
                </a:extLst>
              </a:tr>
            </a:tbl>
          </a:graphicData>
        </a:graphic>
      </p:graphicFrame>
      <p:sp>
        <p:nvSpPr>
          <p:cNvPr id="9" name="正方形/長方形 8"/>
          <p:cNvSpPr/>
          <p:nvPr/>
        </p:nvSpPr>
        <p:spPr>
          <a:xfrm>
            <a:off x="1181456" y="4941168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 smtClean="0">
                <a:solidFill>
                  <a:schemeClr val="tx2"/>
                </a:solidFill>
                <a:latin typeface="+mj-lt"/>
                <a:ea typeface="SimSun" panose="02010600030101010101" pitchFamily="2" charset="-122"/>
              </a:rPr>
              <a:t>Better efficiency - SAWFQ </a:t>
            </a:r>
            <a:r>
              <a:rPr lang="en-US" altLang="ja-JP" sz="2000" dirty="0">
                <a:solidFill>
                  <a:schemeClr val="tx2"/>
                </a:solidFill>
                <a:latin typeface="+mj-lt"/>
                <a:ea typeface="SimSun" panose="02010600030101010101" pitchFamily="2" charset="-122"/>
              </a:rPr>
              <a:t>can minimize the switch costs since it is aware of switch time thanks to the concept of switch </a:t>
            </a:r>
            <a:r>
              <a:rPr lang="en-US" altLang="ja-JP" sz="2000" dirty="0" smtClean="0">
                <a:solidFill>
                  <a:schemeClr val="tx2"/>
                </a:solidFill>
                <a:latin typeface="+mj-lt"/>
                <a:ea typeface="SimSun" panose="02010600030101010101" pitchFamily="2" charset="-122"/>
              </a:rPr>
              <a:t>penalty</a:t>
            </a:r>
            <a:endParaRPr lang="ja-JP" altLang="en-US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160912" y="3775832"/>
            <a:ext cx="1368152" cy="674488"/>
          </a:xfrm>
          <a:prstGeom prst="rect">
            <a:avLst/>
          </a:prstGeom>
          <a:noFill/>
          <a:ln w="38100" cap="flat" cmpd="sng" algn="ctr">
            <a:solidFill>
              <a:schemeClr val="accent2">
                <a:alpha val="8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>
            <a:stCxn id="10" idx="2"/>
          </p:cNvCxnSpPr>
          <p:nvPr/>
        </p:nvCxnSpPr>
        <p:spPr>
          <a:xfrm flipH="1">
            <a:off x="4592960" y="4450320"/>
            <a:ext cx="252028" cy="418840"/>
          </a:xfrm>
          <a:prstGeom prst="line">
            <a:avLst/>
          </a:prstGeom>
          <a:noFill/>
          <a:ln w="19050" cap="flat" cmpd="sng" algn="ctr">
            <a:solidFill>
              <a:schemeClr val="tx1">
                <a:alpha val="50000"/>
              </a:schemeClr>
            </a:solidFill>
            <a:prstDash val="solid"/>
            <a:headEnd type="none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1571127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75168" y="1052736"/>
            <a:ext cx="9502368" cy="56166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chemeClr val="tx2"/>
                </a:solidFill>
              </a:rPr>
              <a:t>Ⅰ. </a:t>
            </a:r>
            <a:r>
              <a:rPr lang="en-US" altLang="ja-JP" dirty="0" smtClean="0">
                <a:solidFill>
                  <a:schemeClr val="tx2"/>
                </a:solidFill>
              </a:rPr>
              <a:t>INTRODUCTION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 smtClean="0">
                <a:solidFill>
                  <a:schemeClr val="tx2"/>
                </a:solidFill>
              </a:rPr>
              <a:t>Edge computing / System requirements</a:t>
            </a:r>
          </a:p>
          <a:p>
            <a:pPr marL="457200" lvl="1" indent="0">
              <a:buNone/>
            </a:pPr>
            <a:endParaRPr lang="en-US" altLang="ja-JP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tx2"/>
                </a:solidFill>
              </a:rPr>
              <a:t>Ⅱ. ANALYSIS FOR ACCELERATOR </a:t>
            </a:r>
            <a:r>
              <a:rPr lang="en-US" altLang="ja-JP" dirty="0" smtClean="0">
                <a:solidFill>
                  <a:schemeClr val="tx2"/>
                </a:solidFill>
              </a:rPr>
              <a:t>SHARING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 smtClean="0">
                <a:solidFill>
                  <a:schemeClr val="tx2"/>
                </a:solidFill>
              </a:rPr>
              <a:t>Target </a:t>
            </a:r>
            <a:r>
              <a:rPr lang="en-US" altLang="ja-JP" dirty="0" err="1">
                <a:solidFill>
                  <a:schemeClr val="tx2"/>
                </a:solidFill>
              </a:rPr>
              <a:t>u</a:t>
            </a:r>
            <a:r>
              <a:rPr lang="en-US" altLang="ja-JP" dirty="0" err="1" smtClean="0">
                <a:solidFill>
                  <a:schemeClr val="tx2"/>
                </a:solidFill>
              </a:rPr>
              <a:t>secase</a:t>
            </a:r>
            <a:r>
              <a:rPr lang="en-US" altLang="ja-JP" dirty="0" smtClean="0">
                <a:solidFill>
                  <a:schemeClr val="tx2"/>
                </a:solidFill>
              </a:rPr>
              <a:t> / CNN acceleration on FPGA / Time-division multiplex FPGA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ja-JP" dirty="0" smtClean="0">
                <a:solidFill>
                  <a:schemeClr val="tx2"/>
                </a:solidFill>
              </a:rPr>
              <a:t>Ⅲ. MACHINE PRE-EVLUATION FOR FEASIBILITY</a:t>
            </a:r>
            <a:endParaRPr lang="en-US" altLang="ja-JP" dirty="0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 smtClean="0">
                <a:solidFill>
                  <a:schemeClr val="tx2"/>
                </a:solidFill>
              </a:rPr>
              <a:t>CNN model switch cost on FPGA  / Optimization difficulties per CNN models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ja-JP" dirty="0" smtClean="0">
                <a:solidFill>
                  <a:schemeClr val="tx2"/>
                </a:solidFill>
              </a:rPr>
              <a:t>Ⅳ</a:t>
            </a:r>
            <a:r>
              <a:rPr lang="en-US" altLang="ja-JP" dirty="0">
                <a:solidFill>
                  <a:schemeClr val="tx2"/>
                </a:solidFill>
              </a:rPr>
              <a:t>. PROPOSED </a:t>
            </a:r>
            <a:r>
              <a:rPr lang="en-US" altLang="ja-JP" dirty="0" smtClean="0">
                <a:solidFill>
                  <a:schemeClr val="tx2"/>
                </a:solidFill>
              </a:rPr>
              <a:t>METHOD</a:t>
            </a:r>
            <a:endParaRPr lang="en-US" altLang="ja-JP" dirty="0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 smtClean="0">
                <a:solidFill>
                  <a:schemeClr val="tx2"/>
                </a:solidFill>
              </a:rPr>
              <a:t>System architecture / Scheduling algorithm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ja-JP" dirty="0" smtClean="0">
                <a:solidFill>
                  <a:schemeClr val="tx2"/>
                </a:solidFill>
              </a:rPr>
              <a:t>Ⅴ. EVALUATION</a:t>
            </a:r>
            <a:endParaRPr lang="en-US" altLang="ja-JP" dirty="0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 smtClean="0">
                <a:solidFill>
                  <a:schemeClr val="tx2"/>
                </a:solidFill>
              </a:rPr>
              <a:t>User Performance / Fairness among users / Resource efficiency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ja-JP" dirty="0" smtClean="0">
                <a:solidFill>
                  <a:schemeClr val="tx2"/>
                </a:solidFill>
              </a:rPr>
              <a:t>Ⅵ</a:t>
            </a:r>
            <a:r>
              <a:rPr lang="en-US" altLang="ja-JP" dirty="0">
                <a:solidFill>
                  <a:schemeClr val="tx2"/>
                </a:solidFill>
              </a:rPr>
              <a:t>. CONCLUSIONS and FUTURE WORK</a:t>
            </a:r>
            <a:r>
              <a:rPr lang="en-US" altLang="ja-JP" dirty="0" smtClean="0">
                <a:solidFill>
                  <a:schemeClr val="tx2"/>
                </a:solidFill>
              </a:rPr>
              <a:t> 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Agenda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073-C9B4-46D0-8E48-EE440BDF758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69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073-C9B4-46D0-8E48-EE440BDF758B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5" name="タイトル 2"/>
          <p:cNvSpPr>
            <a:spLocks noGrp="1"/>
          </p:cNvSpPr>
          <p:nvPr>
            <p:ph type="title"/>
          </p:nvPr>
        </p:nvSpPr>
        <p:spPr>
          <a:xfrm>
            <a:off x="128464" y="116632"/>
            <a:ext cx="9341908" cy="694680"/>
          </a:xfrm>
        </p:spPr>
        <p:txBody>
          <a:bodyPr>
            <a:normAutofit/>
          </a:bodyPr>
          <a:lstStyle/>
          <a:p>
            <a:r>
              <a:rPr lang="en-US" altLang="ja-JP" sz="2800" dirty="0"/>
              <a:t>Ⅵ</a:t>
            </a:r>
            <a:r>
              <a:rPr kumimoji="1" lang="en-US" altLang="ja-JP" sz="2800" dirty="0" smtClean="0"/>
              <a:t>. CONCLUSIONS and FUTURE WORK</a:t>
            </a:r>
            <a:endParaRPr kumimoji="1" lang="ja-JP" altLang="en-US" sz="2800" dirty="0"/>
          </a:p>
        </p:txBody>
      </p:sp>
      <p:sp>
        <p:nvSpPr>
          <p:cNvPr id="6" name="コンテンツ プレースホルダー 1"/>
          <p:cNvSpPr txBox="1">
            <a:spLocks/>
          </p:cNvSpPr>
          <p:nvPr/>
        </p:nvSpPr>
        <p:spPr>
          <a:xfrm>
            <a:off x="269592" y="656938"/>
            <a:ext cx="9507944" cy="58141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 baseline="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solidFill>
                  <a:schemeClr val="tx2"/>
                </a:solidFill>
              </a:rPr>
              <a:t>Conclusions</a:t>
            </a:r>
            <a:endParaRPr lang="en-US" altLang="ja-JP" sz="900" dirty="0" smtClean="0">
              <a:solidFill>
                <a:schemeClr val="tx2"/>
              </a:solidFill>
            </a:endParaRPr>
          </a:p>
          <a:p>
            <a:pPr lvl="1"/>
            <a:r>
              <a:rPr lang="en-US" altLang="ja-JP" dirty="0" smtClean="0">
                <a:solidFill>
                  <a:schemeClr val="tx2"/>
                </a:solidFill>
              </a:rPr>
              <a:t>Proposed system…</a:t>
            </a:r>
          </a:p>
          <a:p>
            <a:pPr lvl="2"/>
            <a:r>
              <a:rPr lang="en-US" altLang="ja-JP" sz="2100" dirty="0">
                <a:solidFill>
                  <a:schemeClr val="tx2"/>
                </a:solidFill>
              </a:rPr>
              <a:t>E</a:t>
            </a:r>
            <a:r>
              <a:rPr lang="en-US" altLang="ja-JP" sz="2100" dirty="0" smtClean="0">
                <a:solidFill>
                  <a:schemeClr val="tx2"/>
                </a:solidFill>
              </a:rPr>
              <a:t>nables </a:t>
            </a:r>
            <a:r>
              <a:rPr lang="en-US" altLang="ja-JP" sz="2100" dirty="0">
                <a:solidFill>
                  <a:schemeClr val="tx2"/>
                </a:solidFill>
              </a:rPr>
              <a:t>multiple users to share </a:t>
            </a:r>
            <a:r>
              <a:rPr lang="en-US" altLang="ja-JP" sz="2100" dirty="0" smtClean="0">
                <a:solidFill>
                  <a:schemeClr val="tx2"/>
                </a:solidFill>
              </a:rPr>
              <a:t>an FPGA device by </a:t>
            </a:r>
            <a:r>
              <a:rPr lang="en-US" altLang="ja-JP" sz="2100" dirty="0">
                <a:solidFill>
                  <a:schemeClr val="tx2"/>
                </a:solidFill>
              </a:rPr>
              <a:t>switching </a:t>
            </a:r>
            <a:r>
              <a:rPr lang="en-US" altLang="ja-JP" sz="2100" dirty="0" smtClean="0">
                <a:solidFill>
                  <a:schemeClr val="tx2"/>
                </a:solidFill>
              </a:rPr>
              <a:t>CNN models on FPGA memory device</a:t>
            </a:r>
          </a:p>
          <a:p>
            <a:pPr lvl="2"/>
            <a:r>
              <a:rPr lang="en-US" altLang="ja-JP" sz="2100" dirty="0">
                <a:solidFill>
                  <a:schemeClr val="tx2"/>
                </a:solidFill>
              </a:rPr>
              <a:t>I</a:t>
            </a:r>
            <a:r>
              <a:rPr lang="en-US" altLang="ja-JP" sz="2100" dirty="0" smtClean="0">
                <a:solidFill>
                  <a:schemeClr val="tx2"/>
                </a:solidFill>
              </a:rPr>
              <a:t>ntegrates </a:t>
            </a:r>
            <a:r>
              <a:rPr lang="en-US" altLang="ja-JP" sz="2100" dirty="0">
                <a:solidFill>
                  <a:schemeClr val="tx2"/>
                </a:solidFill>
              </a:rPr>
              <a:t>a thread manager to maximize the throughput </a:t>
            </a:r>
            <a:r>
              <a:rPr lang="en-US" altLang="ja-JP" sz="2100" dirty="0" smtClean="0">
                <a:solidFill>
                  <a:schemeClr val="tx2"/>
                </a:solidFill>
              </a:rPr>
              <a:t>without reveling hardware resource to users</a:t>
            </a:r>
          </a:p>
          <a:p>
            <a:pPr lvl="2"/>
            <a:r>
              <a:rPr lang="en-US" altLang="ja-JP" sz="2100" dirty="0" smtClean="0">
                <a:solidFill>
                  <a:schemeClr val="tx2"/>
                </a:solidFill>
              </a:rPr>
              <a:t>Integrates new scheduling algorithm, Switch-Aware WFQ, to provide</a:t>
            </a:r>
            <a:r>
              <a:rPr lang="en-US" altLang="ja-JP" sz="2100" dirty="0">
                <a:solidFill>
                  <a:schemeClr val="tx2"/>
                </a:solidFill>
              </a:rPr>
              <a:t> h</a:t>
            </a:r>
            <a:r>
              <a:rPr lang="en-US" altLang="ja-JP" sz="2100" dirty="0" smtClean="0">
                <a:solidFill>
                  <a:schemeClr val="tx2"/>
                </a:solidFill>
              </a:rPr>
              <a:t>igh resource </a:t>
            </a:r>
            <a:r>
              <a:rPr lang="en-US" altLang="ja-JP" sz="2100" dirty="0">
                <a:solidFill>
                  <a:schemeClr val="tx2"/>
                </a:solidFill>
              </a:rPr>
              <a:t>e</a:t>
            </a:r>
            <a:r>
              <a:rPr lang="en-US" altLang="ja-JP" sz="2100" dirty="0" smtClean="0">
                <a:solidFill>
                  <a:schemeClr val="tx2"/>
                </a:solidFill>
              </a:rPr>
              <a:t>fficiency, real-time </a:t>
            </a:r>
            <a:r>
              <a:rPr lang="en-US" altLang="ja-JP" sz="2100" dirty="0">
                <a:solidFill>
                  <a:schemeClr val="tx2"/>
                </a:solidFill>
              </a:rPr>
              <a:t>p</a:t>
            </a:r>
            <a:r>
              <a:rPr lang="en-US" altLang="ja-JP" sz="2100" dirty="0" smtClean="0">
                <a:solidFill>
                  <a:schemeClr val="tx2"/>
                </a:solidFill>
              </a:rPr>
              <a:t>erformance and user fairness.</a:t>
            </a:r>
          </a:p>
          <a:p>
            <a:pPr lvl="3"/>
            <a:endParaRPr lang="en-US" altLang="ja-JP" sz="500" dirty="0">
              <a:solidFill>
                <a:schemeClr val="tx2"/>
              </a:solidFill>
            </a:endParaRPr>
          </a:p>
          <a:p>
            <a:r>
              <a:rPr lang="en-US" altLang="ja-JP" dirty="0" smtClean="0">
                <a:solidFill>
                  <a:schemeClr val="tx2"/>
                </a:solidFill>
              </a:rPr>
              <a:t>Future work</a:t>
            </a:r>
            <a:endParaRPr lang="en-US" altLang="ja-JP" sz="900" dirty="0">
              <a:solidFill>
                <a:schemeClr val="tx2"/>
              </a:solidFill>
            </a:endParaRPr>
          </a:p>
          <a:p>
            <a:pPr lvl="1"/>
            <a:r>
              <a:rPr lang="en-US" altLang="ja-JP" sz="2100" dirty="0" smtClean="0">
                <a:solidFill>
                  <a:schemeClr val="tx2"/>
                </a:solidFill>
              </a:rPr>
              <a:t>In this work, both FPGA chip and FPGA device </a:t>
            </a:r>
            <a:r>
              <a:rPr lang="en-US" altLang="ja-JP" sz="2100" dirty="0">
                <a:solidFill>
                  <a:schemeClr val="tx2"/>
                </a:solidFill>
              </a:rPr>
              <a:t>m</a:t>
            </a:r>
            <a:r>
              <a:rPr lang="en-US" altLang="ja-JP" sz="2100" dirty="0" smtClean="0">
                <a:solidFill>
                  <a:schemeClr val="tx2"/>
                </a:solidFill>
              </a:rPr>
              <a:t>emory are </a:t>
            </a:r>
            <a:r>
              <a:rPr lang="en-US" altLang="ja-JP" sz="2100" u="sng" dirty="0" smtClean="0">
                <a:solidFill>
                  <a:schemeClr val="tx2"/>
                </a:solidFill>
              </a:rPr>
              <a:t>time-division</a:t>
            </a:r>
            <a:r>
              <a:rPr lang="en-US" altLang="ja-JP" sz="2100" dirty="0" smtClean="0">
                <a:solidFill>
                  <a:schemeClr val="tx2"/>
                </a:solidFill>
              </a:rPr>
              <a:t> multiplexed</a:t>
            </a:r>
          </a:p>
          <a:p>
            <a:pPr lvl="1"/>
            <a:r>
              <a:rPr lang="en-US" altLang="ja-JP" sz="2100" dirty="0" smtClean="0">
                <a:solidFill>
                  <a:schemeClr val="tx2"/>
                </a:solidFill>
              </a:rPr>
              <a:t>We’d like to make FPGA device memory </a:t>
            </a:r>
            <a:r>
              <a:rPr lang="en-US" altLang="ja-JP" sz="2100" u="sng" dirty="0" smtClean="0">
                <a:solidFill>
                  <a:schemeClr val="tx2"/>
                </a:solidFill>
              </a:rPr>
              <a:t>spatial-division</a:t>
            </a:r>
            <a:r>
              <a:rPr lang="en-US" altLang="ja-JP" sz="2100" dirty="0" smtClean="0">
                <a:solidFill>
                  <a:schemeClr val="tx2"/>
                </a:solidFill>
              </a:rPr>
              <a:t> multiplexed to minimize the switch cost</a:t>
            </a:r>
          </a:p>
          <a:p>
            <a:pPr lvl="2"/>
            <a:r>
              <a:rPr lang="en-US" altLang="ja-JP" sz="2000" dirty="0" smtClean="0">
                <a:solidFill>
                  <a:schemeClr val="tx2"/>
                </a:solidFill>
              </a:rPr>
              <a:t>Dynamic assign of device memory for CNN models</a:t>
            </a:r>
          </a:p>
          <a:p>
            <a:pPr lvl="2"/>
            <a:r>
              <a:rPr lang="en-US" altLang="ja-JP" sz="2000" dirty="0" smtClean="0">
                <a:solidFill>
                  <a:schemeClr val="tx2"/>
                </a:solidFill>
              </a:rPr>
              <a:t>Extension of FPGA driver to limit memory space for a user process. </a:t>
            </a:r>
          </a:p>
        </p:txBody>
      </p:sp>
    </p:spTree>
    <p:extLst>
      <p:ext uri="{BB962C8B-B14F-4D97-AF65-F5344CB8AC3E}">
        <p14:creationId xmlns:p14="http://schemas.microsoft.com/office/powerpoint/2010/main" val="1522467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073-C9B4-46D0-8E48-EE440BDF758B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008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704528" y="5547537"/>
            <a:ext cx="7992888" cy="648072"/>
          </a:xfrm>
          <a:ln w="15875">
            <a:solidFill>
              <a:srgbClr val="FF0000"/>
            </a:solidFill>
          </a:ln>
        </p:spPr>
        <p:txBody>
          <a:bodyPr anchor="ctr"/>
          <a:lstStyle/>
          <a:p>
            <a:pPr marL="0" indent="0" algn="ctr">
              <a:buNone/>
            </a:pPr>
            <a:r>
              <a:rPr lang="en-US" altLang="ja-JP" dirty="0" smtClean="0">
                <a:solidFill>
                  <a:schemeClr val="tx2"/>
                </a:solidFill>
              </a:rPr>
              <a:t>Can’t we share FPGAs among users in Edge Computing?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128464" y="116632"/>
            <a:ext cx="9341908" cy="694680"/>
          </a:xfrm>
        </p:spPr>
        <p:txBody>
          <a:bodyPr>
            <a:normAutofit/>
          </a:bodyPr>
          <a:lstStyle/>
          <a:p>
            <a:r>
              <a:rPr lang="en-US" altLang="ja-JP" sz="2800" dirty="0" smtClean="0"/>
              <a:t>Ⅰ</a:t>
            </a:r>
            <a:r>
              <a:rPr kumimoji="1" lang="en-US" altLang="ja-JP" sz="2800" dirty="0" smtClean="0"/>
              <a:t>. </a:t>
            </a:r>
            <a:r>
              <a:rPr lang="en-US" altLang="ja-JP" sz="2800" dirty="0" smtClean="0"/>
              <a:t>INTRODUCTION – Edge Computing 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073-C9B4-46D0-8E48-EE440BDF758B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コンテンツ プレースホルダー 1"/>
          <p:cNvSpPr txBox="1">
            <a:spLocks/>
          </p:cNvSpPr>
          <p:nvPr/>
        </p:nvSpPr>
        <p:spPr>
          <a:xfrm>
            <a:off x="427568" y="1061120"/>
            <a:ext cx="9355667" cy="41764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 baseline="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solidFill>
                  <a:schemeClr val="tx2"/>
                </a:solidFill>
              </a:rPr>
              <a:t>Cloud to Edge Computing</a:t>
            </a:r>
          </a:p>
          <a:p>
            <a:pPr lvl="1"/>
            <a:r>
              <a:rPr lang="en-US" altLang="ja-JP" dirty="0" smtClean="0">
                <a:solidFill>
                  <a:schemeClr val="tx2"/>
                </a:solidFill>
              </a:rPr>
              <a:t>Improvement on Latency, Saving</a:t>
            </a:r>
            <a:r>
              <a:rPr lang="ja-JP" altLang="en-US" dirty="0" smtClean="0">
                <a:solidFill>
                  <a:schemeClr val="tx2"/>
                </a:solidFill>
              </a:rPr>
              <a:t> </a:t>
            </a:r>
            <a:r>
              <a:rPr lang="en-US" altLang="ja-JP" dirty="0" smtClean="0">
                <a:solidFill>
                  <a:schemeClr val="tx2"/>
                </a:solidFill>
              </a:rPr>
              <a:t>Network Traffic</a:t>
            </a:r>
          </a:p>
          <a:p>
            <a:pPr lvl="1"/>
            <a:r>
              <a:rPr lang="en-US" altLang="ja-JP" dirty="0" smtClean="0">
                <a:solidFill>
                  <a:schemeClr val="tx2"/>
                </a:solidFill>
              </a:rPr>
              <a:t>Any Improvement on Resource Efficiency ?</a:t>
            </a:r>
          </a:p>
          <a:p>
            <a:pPr lvl="1"/>
            <a:endParaRPr lang="en-US" altLang="ja-JP" dirty="0" smtClean="0">
              <a:solidFill>
                <a:schemeClr val="tx2"/>
              </a:solidFill>
            </a:endParaRPr>
          </a:p>
          <a:p>
            <a:r>
              <a:rPr lang="en-US" altLang="ja-JP" dirty="0" smtClean="0">
                <a:solidFill>
                  <a:schemeClr val="tx2"/>
                </a:solidFill>
              </a:rPr>
              <a:t>CPU to Heterogeneous Resources</a:t>
            </a:r>
          </a:p>
          <a:p>
            <a:pPr lvl="1"/>
            <a:r>
              <a:rPr lang="en-US" altLang="ja-JP" dirty="0" smtClean="0">
                <a:solidFill>
                  <a:schemeClr val="tx2"/>
                </a:solidFill>
              </a:rPr>
              <a:t>GPU</a:t>
            </a:r>
          </a:p>
          <a:p>
            <a:pPr lvl="2"/>
            <a:r>
              <a:rPr lang="en-US" altLang="ja-JP" dirty="0" smtClean="0">
                <a:solidFill>
                  <a:schemeClr val="tx2"/>
                </a:solidFill>
              </a:rPr>
              <a:t>High throughput / High Performance on Deep Neural Network</a:t>
            </a:r>
          </a:p>
          <a:p>
            <a:pPr lvl="1"/>
            <a:r>
              <a:rPr lang="en-US" altLang="ja-JP" dirty="0" smtClean="0">
                <a:solidFill>
                  <a:schemeClr val="tx2"/>
                </a:solidFill>
              </a:rPr>
              <a:t>FPGA</a:t>
            </a:r>
          </a:p>
          <a:p>
            <a:pPr lvl="2"/>
            <a:r>
              <a:rPr lang="en-US" altLang="ja-JP" dirty="0" smtClean="0">
                <a:solidFill>
                  <a:schemeClr val="tx2"/>
                </a:solidFill>
              </a:rPr>
              <a:t>Low Latency / Low Power Consumption</a:t>
            </a:r>
          </a:p>
          <a:p>
            <a:pPr lvl="2"/>
            <a:r>
              <a:rPr lang="en-US" altLang="ja-JP" dirty="0" smtClean="0">
                <a:solidFill>
                  <a:schemeClr val="tx2"/>
                </a:solidFill>
              </a:rPr>
              <a:t>Monolithic Design / Fixed Resource in </a:t>
            </a:r>
            <a:r>
              <a:rPr lang="en-US" altLang="ja-JP" dirty="0" err="1" smtClean="0">
                <a:solidFill>
                  <a:schemeClr val="tx2"/>
                </a:solidFill>
              </a:rPr>
              <a:t>Edge+Cloud</a:t>
            </a:r>
            <a:r>
              <a:rPr lang="en-US" altLang="ja-JP" dirty="0" smtClean="0">
                <a:solidFill>
                  <a:schemeClr val="tx2"/>
                </a:solidFill>
              </a:rPr>
              <a:t> </a:t>
            </a:r>
          </a:p>
          <a:p>
            <a:pPr lvl="3"/>
            <a:r>
              <a:rPr lang="en-US" altLang="ja-JP" sz="1800" dirty="0" smtClean="0">
                <a:solidFill>
                  <a:schemeClr val="tx2"/>
                </a:solidFill>
              </a:rPr>
              <a:t>Potential Low Utilization / Over-Provisioning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ja-JP" altLang="en-US" dirty="0" smtClean="0">
              <a:solidFill>
                <a:schemeClr val="tx2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ja-JP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331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128464" y="116632"/>
            <a:ext cx="9341908" cy="694680"/>
          </a:xfrm>
        </p:spPr>
        <p:txBody>
          <a:bodyPr>
            <a:normAutofit/>
          </a:bodyPr>
          <a:lstStyle/>
          <a:p>
            <a:r>
              <a:rPr lang="en-US" altLang="ja-JP" sz="2800" dirty="0" smtClean="0"/>
              <a:t>Ⅰ</a:t>
            </a:r>
            <a:r>
              <a:rPr kumimoji="1" lang="en-US" altLang="ja-JP" sz="2800" dirty="0" smtClean="0"/>
              <a:t>. </a:t>
            </a:r>
            <a:r>
              <a:rPr lang="en-US" altLang="ja-JP" sz="2800" dirty="0" smtClean="0"/>
              <a:t>INTRODUCTION – System Requirements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073-C9B4-46D0-8E48-EE440BDF758B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コンテンツ プレースホルダー 1"/>
          <p:cNvSpPr txBox="1">
            <a:spLocks/>
          </p:cNvSpPr>
          <p:nvPr/>
        </p:nvSpPr>
        <p:spPr>
          <a:xfrm>
            <a:off x="269370" y="862818"/>
            <a:ext cx="9355667" cy="602375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 baseline="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solidFill>
                  <a:schemeClr val="tx2"/>
                </a:solidFill>
              </a:rPr>
              <a:t>System requirements to share FPGA among multiple users</a:t>
            </a:r>
          </a:p>
          <a:p>
            <a:pPr marL="0" indent="0">
              <a:buNone/>
            </a:pPr>
            <a:endParaRPr lang="en-US" altLang="ja-JP" sz="1200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dirty="0" smtClean="0">
                <a:solidFill>
                  <a:schemeClr val="tx2"/>
                </a:solidFill>
              </a:rPr>
              <a:t>Resource Efficiency</a:t>
            </a:r>
          </a:p>
          <a:p>
            <a:pPr lvl="1"/>
            <a:r>
              <a:rPr lang="en-US" altLang="ja-JP" dirty="0" smtClean="0">
                <a:solidFill>
                  <a:schemeClr val="tx2"/>
                </a:solidFill>
              </a:rPr>
              <a:t>Maximized Device Utilization</a:t>
            </a:r>
          </a:p>
          <a:p>
            <a:pPr lvl="1"/>
            <a:r>
              <a:rPr lang="en-US" altLang="ja-JP" dirty="0" smtClean="0">
                <a:solidFill>
                  <a:schemeClr val="tx2"/>
                </a:solidFill>
              </a:rPr>
              <a:t>Minimum Cost to Switch Device Users</a:t>
            </a:r>
          </a:p>
          <a:p>
            <a:pPr marL="457200" lvl="1" indent="0">
              <a:buNone/>
            </a:pPr>
            <a:endParaRPr lang="en-US" altLang="ja-JP" sz="1000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dirty="0" smtClean="0">
                <a:solidFill>
                  <a:schemeClr val="tx2"/>
                </a:solidFill>
              </a:rPr>
              <a:t>Fairness between Users</a:t>
            </a:r>
          </a:p>
          <a:p>
            <a:pPr lvl="1"/>
            <a:r>
              <a:rPr lang="en-US" altLang="ja-JP" dirty="0" smtClean="0">
                <a:solidFill>
                  <a:schemeClr val="tx2"/>
                </a:solidFill>
              </a:rPr>
              <a:t>No monopolization of the shared device / No Resource Starvation </a:t>
            </a:r>
            <a:endParaRPr lang="en-US" altLang="ja-JP" dirty="0">
              <a:solidFill>
                <a:schemeClr val="tx2"/>
              </a:solidFill>
            </a:endParaRPr>
          </a:p>
          <a:p>
            <a:pPr lvl="1"/>
            <a:r>
              <a:rPr lang="en-US" altLang="ja-JP" dirty="0" smtClean="0">
                <a:solidFill>
                  <a:schemeClr val="tx2"/>
                </a:solidFill>
              </a:rPr>
              <a:t>Max-min Fairness </a:t>
            </a:r>
          </a:p>
          <a:p>
            <a:pPr marL="457200" lvl="1" indent="0">
              <a:buNone/>
            </a:pPr>
            <a:endParaRPr lang="en-US" altLang="ja-JP" sz="1000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dirty="0" smtClean="0">
                <a:solidFill>
                  <a:schemeClr val="tx2"/>
                </a:solidFill>
              </a:rPr>
              <a:t>Real Time Performance</a:t>
            </a:r>
            <a:endParaRPr lang="en-US" altLang="ja-JP" dirty="0">
              <a:solidFill>
                <a:schemeClr val="tx2"/>
              </a:solidFill>
            </a:endParaRPr>
          </a:p>
          <a:p>
            <a:pPr lvl="1"/>
            <a:r>
              <a:rPr lang="en-US" altLang="ja-JP" dirty="0">
                <a:solidFill>
                  <a:schemeClr val="tx2"/>
                </a:solidFill>
              </a:rPr>
              <a:t>Minimum </a:t>
            </a:r>
            <a:r>
              <a:rPr lang="en-US" altLang="ja-JP" dirty="0" smtClean="0">
                <a:solidFill>
                  <a:schemeClr val="tx2"/>
                </a:solidFill>
              </a:rPr>
              <a:t>Turn Around Time / Minimum Response Time</a:t>
            </a:r>
          </a:p>
          <a:p>
            <a:pPr marL="457200" lvl="1" indent="0">
              <a:buNone/>
            </a:pPr>
            <a:endParaRPr lang="en-US" altLang="ja-JP" sz="1000" dirty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dirty="0" smtClean="0">
                <a:solidFill>
                  <a:schemeClr val="tx2"/>
                </a:solidFill>
              </a:rPr>
              <a:t>Hardware Abstraction</a:t>
            </a:r>
            <a:endParaRPr lang="en-US" altLang="ja-JP" dirty="0">
              <a:solidFill>
                <a:schemeClr val="tx2"/>
              </a:solidFill>
            </a:endParaRPr>
          </a:p>
          <a:p>
            <a:pPr lvl="1"/>
            <a:r>
              <a:rPr lang="en-US" altLang="ja-JP" dirty="0" smtClean="0">
                <a:solidFill>
                  <a:schemeClr val="tx2"/>
                </a:solidFill>
              </a:rPr>
              <a:t>Dynamic Resource Scale</a:t>
            </a:r>
            <a:endParaRPr lang="en-US" altLang="ja-JP" dirty="0">
              <a:solidFill>
                <a:schemeClr val="tx2"/>
              </a:solidFill>
            </a:endParaRPr>
          </a:p>
          <a:p>
            <a:pPr lvl="1"/>
            <a:r>
              <a:rPr lang="en-US" altLang="ja-JP" dirty="0" smtClean="0">
                <a:solidFill>
                  <a:schemeClr val="tx2"/>
                </a:solidFill>
              </a:rPr>
              <a:t>Brings Agility to Service</a:t>
            </a:r>
          </a:p>
        </p:txBody>
      </p:sp>
    </p:spTree>
    <p:extLst>
      <p:ext uri="{BB962C8B-B14F-4D97-AF65-F5344CB8AC3E}">
        <p14:creationId xmlns:p14="http://schemas.microsoft.com/office/powerpoint/2010/main" val="1433519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128464" y="116632"/>
            <a:ext cx="9341908" cy="694680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/>
              <a:t>Ⅱ. </a:t>
            </a:r>
            <a:r>
              <a:rPr lang="en-US" altLang="ja-JP" sz="2800" dirty="0" smtClean="0"/>
              <a:t>ANALYSIS FOR ACCELERATOR SHARING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073-C9B4-46D0-8E48-EE440BDF758B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コンテンツ プレースホルダー 1"/>
          <p:cNvSpPr txBox="1">
            <a:spLocks/>
          </p:cNvSpPr>
          <p:nvPr/>
        </p:nvSpPr>
        <p:spPr>
          <a:xfrm>
            <a:off x="269370" y="862818"/>
            <a:ext cx="9355667" cy="602375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 baseline="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solidFill>
                  <a:schemeClr val="tx2"/>
                </a:solidFill>
              </a:rPr>
              <a:t>Target Application / Use Case:</a:t>
            </a:r>
          </a:p>
          <a:p>
            <a:pPr lvl="1"/>
            <a:r>
              <a:rPr lang="en-US" altLang="ja-JP" dirty="0" smtClean="0">
                <a:solidFill>
                  <a:schemeClr val="tx2"/>
                </a:solidFill>
              </a:rPr>
              <a:t>Inference for Images / Video Streaming on Edge Server</a:t>
            </a:r>
          </a:p>
          <a:p>
            <a:pPr lvl="1"/>
            <a:r>
              <a:rPr lang="en-US" altLang="ja-JP" dirty="0" smtClean="0">
                <a:solidFill>
                  <a:schemeClr val="tx2"/>
                </a:solidFill>
              </a:rPr>
              <a:t>Convolutional Neural Network (CNN) Algorithm on FPGA</a:t>
            </a:r>
          </a:p>
          <a:p>
            <a:pPr lvl="1"/>
            <a:r>
              <a:rPr lang="en-US" altLang="ja-JP" dirty="0" smtClean="0">
                <a:solidFill>
                  <a:schemeClr val="tx2"/>
                </a:solidFill>
              </a:rPr>
              <a:t>Concurrent Requests from Multiple Users</a:t>
            </a:r>
          </a:p>
          <a:p>
            <a:pPr lvl="1"/>
            <a:endParaRPr lang="en-US" altLang="ja-JP" dirty="0">
              <a:solidFill>
                <a:schemeClr val="tx2"/>
              </a:solidFill>
            </a:endParaRPr>
          </a:p>
          <a:p>
            <a:r>
              <a:rPr lang="en-US" altLang="ja-JP" dirty="0" smtClean="0">
                <a:solidFill>
                  <a:schemeClr val="tx2"/>
                </a:solidFill>
              </a:rPr>
              <a:t>What is CNN ?</a:t>
            </a:r>
          </a:p>
          <a:p>
            <a:pPr lvl="1"/>
            <a:r>
              <a:rPr lang="en-US" altLang="ja-JP" dirty="0" smtClean="0">
                <a:solidFill>
                  <a:schemeClr val="tx2"/>
                </a:solidFill>
              </a:rPr>
              <a:t>Deep Neural Network for Recognizing / Classifying Images</a:t>
            </a:r>
          </a:p>
          <a:p>
            <a:pPr lvl="1"/>
            <a:r>
              <a:rPr lang="en-US" altLang="ja-JP" dirty="0" smtClean="0">
                <a:solidFill>
                  <a:schemeClr val="tx2"/>
                </a:solidFill>
              </a:rPr>
              <a:t>Various CNN algorithm models with Different Layer Depths and Sizes</a:t>
            </a:r>
          </a:p>
          <a:p>
            <a:pPr lvl="2"/>
            <a:r>
              <a:rPr lang="en-US" altLang="ja-JP" sz="2000" dirty="0" smtClean="0">
                <a:solidFill>
                  <a:schemeClr val="tx2"/>
                </a:solidFill>
              </a:rPr>
              <a:t>Single Shot Detector (SSD): Object Detection</a:t>
            </a:r>
          </a:p>
          <a:p>
            <a:pPr lvl="2"/>
            <a:r>
              <a:rPr lang="en-US" altLang="ja-JP" sz="2000" dirty="0" smtClean="0">
                <a:solidFill>
                  <a:schemeClr val="tx2"/>
                </a:solidFill>
              </a:rPr>
              <a:t>Residual Network (</a:t>
            </a:r>
            <a:r>
              <a:rPr lang="en-US" altLang="ja-JP" sz="2000" dirty="0" err="1" smtClean="0">
                <a:solidFill>
                  <a:schemeClr val="tx2"/>
                </a:solidFill>
              </a:rPr>
              <a:t>ResNet</a:t>
            </a:r>
            <a:r>
              <a:rPr lang="en-US" altLang="ja-JP" sz="2000" dirty="0" smtClean="0">
                <a:solidFill>
                  <a:schemeClr val="tx2"/>
                </a:solidFill>
              </a:rPr>
              <a:t>): Image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46786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128464" y="116632"/>
            <a:ext cx="9341908" cy="694680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/>
              <a:t>Ⅱ. </a:t>
            </a:r>
            <a:r>
              <a:rPr lang="en-US" altLang="ja-JP" sz="2800" dirty="0" smtClean="0"/>
              <a:t>ANALYSIS FOR ACCELERATOR SHARING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073-C9B4-46D0-8E48-EE440BDF758B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コンテンツ プレースホルダー 1"/>
          <p:cNvSpPr txBox="1">
            <a:spLocks/>
          </p:cNvSpPr>
          <p:nvPr/>
        </p:nvSpPr>
        <p:spPr>
          <a:xfrm>
            <a:off x="269370" y="862818"/>
            <a:ext cx="9355667" cy="602375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 baseline="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 smtClean="0">
                <a:solidFill>
                  <a:schemeClr val="tx2"/>
                </a:solidFill>
              </a:rPr>
              <a:t>Acceleration models of CNN algorithms on FPGA</a:t>
            </a:r>
          </a:p>
          <a:p>
            <a:pPr lvl="1"/>
            <a:r>
              <a:rPr lang="en-US" altLang="ja-JP" sz="2400" dirty="0" smtClean="0">
                <a:solidFill>
                  <a:schemeClr val="tx2"/>
                </a:solidFill>
              </a:rPr>
              <a:t>Fixed-Model Acceleration</a:t>
            </a:r>
          </a:p>
          <a:p>
            <a:pPr lvl="2"/>
            <a:r>
              <a:rPr lang="en-US" altLang="ja-JP" sz="2200" dirty="0" smtClean="0">
                <a:solidFill>
                  <a:schemeClr val="tx2"/>
                </a:solidFill>
              </a:rPr>
              <a:t>Static lay out of a CNN model on internal FPGA chip</a:t>
            </a:r>
          </a:p>
          <a:p>
            <a:pPr lvl="2"/>
            <a:r>
              <a:rPr lang="en-US" altLang="ja-JP" sz="2200" dirty="0" smtClean="0">
                <a:solidFill>
                  <a:schemeClr val="tx2"/>
                </a:solidFill>
              </a:rPr>
              <a:t>Effective Performance</a:t>
            </a:r>
          </a:p>
          <a:p>
            <a:pPr lvl="2"/>
            <a:r>
              <a:rPr lang="en-US" altLang="ja-JP" sz="2200" dirty="0" smtClean="0">
                <a:solidFill>
                  <a:schemeClr val="tx2"/>
                </a:solidFill>
              </a:rPr>
              <a:t>Less Flexibility</a:t>
            </a:r>
          </a:p>
          <a:p>
            <a:pPr lvl="3"/>
            <a:r>
              <a:rPr lang="en-US" altLang="ja-JP" sz="2000" dirty="0" smtClean="0">
                <a:solidFill>
                  <a:schemeClr val="tx2"/>
                </a:solidFill>
              </a:rPr>
              <a:t>Hardware reconfiguration necessary to switch CNN model</a:t>
            </a:r>
          </a:p>
          <a:p>
            <a:pPr lvl="1"/>
            <a:r>
              <a:rPr lang="en-US" altLang="ja-JP" sz="2400" dirty="0" smtClean="0">
                <a:solidFill>
                  <a:schemeClr val="tx2"/>
                </a:solidFill>
              </a:rPr>
              <a:t>Programmable-Model Acceleration</a:t>
            </a:r>
          </a:p>
          <a:p>
            <a:pPr lvl="2"/>
            <a:r>
              <a:rPr lang="en-US" altLang="ja-JP" sz="2200" dirty="0" smtClean="0">
                <a:solidFill>
                  <a:schemeClr val="tx2"/>
                </a:solidFill>
              </a:rPr>
              <a:t>Load CNN model on FPGA off-chip device memory</a:t>
            </a:r>
          </a:p>
          <a:p>
            <a:pPr lvl="2"/>
            <a:r>
              <a:rPr lang="en-US" altLang="ja-JP" sz="2200" dirty="0" smtClean="0">
                <a:solidFill>
                  <a:schemeClr val="tx2"/>
                </a:solidFill>
              </a:rPr>
              <a:t>More Flexibility</a:t>
            </a:r>
          </a:p>
          <a:p>
            <a:pPr lvl="3"/>
            <a:r>
              <a:rPr lang="en-US" altLang="ja-JP" sz="2000" dirty="0" smtClean="0">
                <a:solidFill>
                  <a:schemeClr val="tx2"/>
                </a:solidFill>
              </a:rPr>
              <a:t>Support concurrent requests of various kinds of CNN models</a:t>
            </a:r>
            <a:endParaRPr lang="en-US" altLang="ja-JP" sz="2200" dirty="0" smtClean="0">
              <a:solidFill>
                <a:schemeClr val="tx2"/>
              </a:solidFill>
            </a:endParaRPr>
          </a:p>
          <a:p>
            <a:pPr lvl="1"/>
            <a:endParaRPr lang="en-US" altLang="ja-JP" sz="1800" dirty="0" smtClean="0">
              <a:solidFill>
                <a:schemeClr val="tx2"/>
              </a:solidFill>
            </a:endParaRPr>
          </a:p>
        </p:txBody>
      </p:sp>
      <p:sp>
        <p:nvSpPr>
          <p:cNvPr id="6" name="コンテンツ プレースホルダー 1"/>
          <p:cNvSpPr>
            <a:spLocks noGrp="1"/>
          </p:cNvSpPr>
          <p:nvPr>
            <p:ph idx="1"/>
          </p:nvPr>
        </p:nvSpPr>
        <p:spPr>
          <a:xfrm>
            <a:off x="632520" y="5504649"/>
            <a:ext cx="8199346" cy="966409"/>
          </a:xfrm>
          <a:ln w="15875">
            <a:solidFill>
              <a:srgbClr val="FF0000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ja-JP" dirty="0" smtClean="0">
                <a:solidFill>
                  <a:schemeClr val="tx2"/>
                </a:solidFill>
              </a:rPr>
              <a:t>We focus on Programmable-Model Acceleration </a:t>
            </a:r>
          </a:p>
          <a:p>
            <a:pPr marL="0" indent="0" algn="ctr">
              <a:buNone/>
            </a:pPr>
            <a:r>
              <a:rPr lang="en-US" altLang="ja-JP" dirty="0" smtClean="0">
                <a:solidFill>
                  <a:schemeClr val="tx2"/>
                </a:solidFill>
              </a:rPr>
              <a:t>to </a:t>
            </a:r>
            <a:r>
              <a:rPr lang="en-US" altLang="ja-JP" dirty="0">
                <a:solidFill>
                  <a:schemeClr val="tx2"/>
                </a:solidFill>
              </a:rPr>
              <a:t>build Time-multiplexed FPGA sharing s</a:t>
            </a:r>
            <a:r>
              <a:rPr lang="en-US" altLang="ja-JP" dirty="0" smtClean="0">
                <a:solidFill>
                  <a:schemeClr val="tx2"/>
                </a:solidFill>
              </a:rPr>
              <a:t>ystem</a:t>
            </a:r>
          </a:p>
        </p:txBody>
      </p:sp>
    </p:spTree>
    <p:extLst>
      <p:ext uri="{BB962C8B-B14F-4D97-AF65-F5344CB8AC3E}">
        <p14:creationId xmlns:p14="http://schemas.microsoft.com/office/powerpoint/2010/main" val="1057487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128464" y="116632"/>
            <a:ext cx="9341908" cy="694680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/>
              <a:t>Ⅱ. </a:t>
            </a:r>
            <a:r>
              <a:rPr lang="en-US" altLang="ja-JP" sz="2800" dirty="0" smtClean="0"/>
              <a:t>ANALYSIS FOR ACCELERATOR SHARING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073-C9B4-46D0-8E48-EE440BDF758B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コンテンツ プレースホルダー 1"/>
          <p:cNvSpPr txBox="1">
            <a:spLocks/>
          </p:cNvSpPr>
          <p:nvPr/>
        </p:nvSpPr>
        <p:spPr>
          <a:xfrm>
            <a:off x="283396" y="706005"/>
            <a:ext cx="9355667" cy="56000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 baseline="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 smtClean="0">
                <a:solidFill>
                  <a:schemeClr val="tx2"/>
                </a:solidFill>
              </a:rPr>
              <a:t>How Programmable-Model CNN Accelerators work</a:t>
            </a:r>
            <a:endParaRPr lang="en-US" altLang="ja-JP" sz="1800" dirty="0" smtClean="0">
              <a:solidFill>
                <a:schemeClr val="tx2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0A05E62-895D-4A4A-880F-54A8D2C9DE1A}"/>
              </a:ext>
            </a:extLst>
          </p:cNvPr>
          <p:cNvSpPr/>
          <p:nvPr/>
        </p:nvSpPr>
        <p:spPr>
          <a:xfrm>
            <a:off x="848545" y="2232961"/>
            <a:ext cx="4112685" cy="41217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  <a:latin typeface="Segoe UI"/>
                <a:ea typeface="メイリオ"/>
              </a:rPr>
              <a:t>FPGA Chip</a:t>
            </a:r>
            <a:endParaRPr lang="ja-JP" altLang="en-US" dirty="0">
              <a:solidFill>
                <a:prstClr val="black"/>
              </a:solidFill>
              <a:latin typeface="Segoe UI"/>
              <a:ea typeface="メイリオ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514CF28-DD7F-451F-A375-05AF5EE0A8AE}"/>
              </a:ext>
            </a:extLst>
          </p:cNvPr>
          <p:cNvSpPr/>
          <p:nvPr/>
        </p:nvSpPr>
        <p:spPr>
          <a:xfrm>
            <a:off x="1031208" y="4548892"/>
            <a:ext cx="1383811" cy="4369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prstClr val="black"/>
                </a:solidFill>
                <a:latin typeface="Segoe UI"/>
                <a:ea typeface="メイリオ"/>
              </a:rPr>
              <a:t>Conv</a:t>
            </a:r>
            <a:endParaRPr lang="ja-JP" altLang="en-US" sz="1600" dirty="0">
              <a:solidFill>
                <a:prstClr val="black"/>
              </a:solidFill>
              <a:latin typeface="Segoe UI"/>
              <a:ea typeface="メイリオ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796D6CB-41F6-42E9-BE20-DC5C1896A945}"/>
              </a:ext>
            </a:extLst>
          </p:cNvPr>
          <p:cNvSpPr/>
          <p:nvPr/>
        </p:nvSpPr>
        <p:spPr>
          <a:xfrm>
            <a:off x="1031208" y="5055037"/>
            <a:ext cx="1383811" cy="4369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prstClr val="black"/>
                </a:solidFill>
                <a:latin typeface="Segoe UI"/>
                <a:ea typeface="メイリオ"/>
              </a:rPr>
              <a:t>Pooling</a:t>
            </a:r>
            <a:endParaRPr lang="ja-JP" altLang="en-US" sz="1600" dirty="0">
              <a:solidFill>
                <a:prstClr val="black"/>
              </a:solidFill>
              <a:latin typeface="Segoe UI"/>
              <a:ea typeface="メイリオ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1A2B42D-8F20-4304-8D12-DB6ADCB5E8DE}"/>
              </a:ext>
            </a:extLst>
          </p:cNvPr>
          <p:cNvSpPr/>
          <p:nvPr/>
        </p:nvSpPr>
        <p:spPr>
          <a:xfrm>
            <a:off x="1031208" y="5570934"/>
            <a:ext cx="1383811" cy="4369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prstClr val="black"/>
                </a:solidFill>
                <a:latin typeface="Segoe UI"/>
                <a:ea typeface="メイリオ"/>
              </a:rPr>
              <a:t>Fully</a:t>
            </a:r>
            <a:endParaRPr lang="ja-JP" altLang="en-US" sz="1600" dirty="0">
              <a:solidFill>
                <a:prstClr val="black"/>
              </a:solidFill>
              <a:latin typeface="Segoe UI"/>
              <a:ea typeface="メイリオ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A190EBF-31AE-41DA-BA99-2796D5D17946}"/>
              </a:ext>
            </a:extLst>
          </p:cNvPr>
          <p:cNvSpPr/>
          <p:nvPr/>
        </p:nvSpPr>
        <p:spPr>
          <a:xfrm>
            <a:off x="5066397" y="2232961"/>
            <a:ext cx="3784639" cy="41217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  <a:latin typeface="Segoe UI"/>
                <a:ea typeface="メイリオ"/>
              </a:rPr>
              <a:t>FPGA</a:t>
            </a:r>
            <a:r>
              <a:rPr lang="ja-JP" altLang="en-US" dirty="0" smtClean="0">
                <a:solidFill>
                  <a:prstClr val="black"/>
                </a:solidFill>
                <a:latin typeface="Segoe UI"/>
                <a:ea typeface="メイリオ"/>
              </a:rPr>
              <a:t> </a:t>
            </a:r>
            <a:r>
              <a:rPr lang="en-US" altLang="ja-JP" dirty="0" smtClean="0">
                <a:solidFill>
                  <a:prstClr val="black"/>
                </a:solidFill>
                <a:latin typeface="Segoe UI"/>
                <a:ea typeface="メイリオ"/>
              </a:rPr>
              <a:t>Device memory</a:t>
            </a:r>
            <a:endParaRPr lang="ja-JP" altLang="en-US" dirty="0">
              <a:solidFill>
                <a:prstClr val="black"/>
              </a:solidFill>
              <a:latin typeface="Segoe UI"/>
              <a:ea typeface="メイリオ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6D817B2-7899-40A8-B857-42598669135D}"/>
              </a:ext>
            </a:extLst>
          </p:cNvPr>
          <p:cNvSpPr/>
          <p:nvPr/>
        </p:nvSpPr>
        <p:spPr>
          <a:xfrm>
            <a:off x="5143891" y="3808933"/>
            <a:ext cx="1981617" cy="2480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メイリオ"/>
              </a:rPr>
              <a:t>CNN Algorithm</a:t>
            </a:r>
            <a:endParaRPr lang="ja-JP" altLang="en-US" sz="14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Segoe UI"/>
              <a:ea typeface="メイリオ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9A5AACF-90FE-419D-A009-FC7F36F81A28}"/>
              </a:ext>
            </a:extLst>
          </p:cNvPr>
          <p:cNvSpPr/>
          <p:nvPr/>
        </p:nvSpPr>
        <p:spPr>
          <a:xfrm>
            <a:off x="7203001" y="3808933"/>
            <a:ext cx="1560938" cy="2480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メイリオ"/>
              </a:rPr>
              <a:t>Model Biases</a:t>
            </a:r>
            <a:endParaRPr lang="ja-JP" altLang="en-US" sz="14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Segoe UI"/>
              <a:ea typeface="メイリオ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C2F6E0C-6A8B-449B-B974-D1CA3E70EFC4}"/>
              </a:ext>
            </a:extLst>
          </p:cNvPr>
          <p:cNvSpPr/>
          <p:nvPr/>
        </p:nvSpPr>
        <p:spPr>
          <a:xfrm>
            <a:off x="5332089" y="4191493"/>
            <a:ext cx="1649502" cy="2447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prstClr val="black"/>
                </a:solidFill>
                <a:latin typeface="Segoe UI"/>
                <a:ea typeface="メイリオ"/>
              </a:rPr>
              <a:t>Input:32x32x1</a:t>
            </a:r>
            <a:endParaRPr lang="ja-JP" altLang="en-US" sz="1000" dirty="0">
              <a:solidFill>
                <a:prstClr val="black"/>
              </a:solidFill>
              <a:latin typeface="Segoe UI"/>
              <a:ea typeface="メイリオ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C99501C-8B82-492B-B76D-60F3B2F2B404}"/>
              </a:ext>
            </a:extLst>
          </p:cNvPr>
          <p:cNvSpPr/>
          <p:nvPr/>
        </p:nvSpPr>
        <p:spPr>
          <a:xfrm>
            <a:off x="5332089" y="4481278"/>
            <a:ext cx="1649502" cy="2447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prstClr val="black"/>
                </a:solidFill>
                <a:latin typeface="Segoe UI"/>
                <a:ea typeface="メイリオ"/>
              </a:rPr>
              <a:t>Conv1:28x28x20</a:t>
            </a:r>
            <a:endParaRPr lang="ja-JP" altLang="en-US" sz="1000" dirty="0">
              <a:solidFill>
                <a:prstClr val="black"/>
              </a:solidFill>
              <a:latin typeface="Segoe UI"/>
              <a:ea typeface="メイリオ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E0E650F-C38B-47C9-9121-E48B6F166783}"/>
              </a:ext>
            </a:extLst>
          </p:cNvPr>
          <p:cNvSpPr/>
          <p:nvPr/>
        </p:nvSpPr>
        <p:spPr>
          <a:xfrm>
            <a:off x="5332089" y="4771063"/>
            <a:ext cx="1649502" cy="2447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prstClr val="black"/>
                </a:solidFill>
                <a:latin typeface="Segoe UI"/>
                <a:ea typeface="メイリオ"/>
              </a:rPr>
              <a:t>Pooling1:14x14x20</a:t>
            </a:r>
            <a:endParaRPr lang="ja-JP" altLang="en-US" sz="1000" dirty="0">
              <a:solidFill>
                <a:prstClr val="black"/>
              </a:solidFill>
              <a:latin typeface="Segoe UI"/>
              <a:ea typeface="メイリオ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29E630E-31E3-44E2-8406-E4ADFE1E498C}"/>
              </a:ext>
            </a:extLst>
          </p:cNvPr>
          <p:cNvSpPr/>
          <p:nvPr/>
        </p:nvSpPr>
        <p:spPr>
          <a:xfrm>
            <a:off x="5332089" y="5060848"/>
            <a:ext cx="1649502" cy="2447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prstClr val="black"/>
                </a:solidFill>
                <a:latin typeface="Segoe UI"/>
                <a:ea typeface="メイリオ"/>
              </a:rPr>
              <a:t>Conv2:10x10x20</a:t>
            </a:r>
            <a:endParaRPr lang="ja-JP" altLang="en-US" sz="1000" dirty="0">
              <a:solidFill>
                <a:prstClr val="black"/>
              </a:solidFill>
              <a:latin typeface="Segoe UI"/>
              <a:ea typeface="メイリオ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781E331-2FED-441E-AF44-AF1785EF5298}"/>
              </a:ext>
            </a:extLst>
          </p:cNvPr>
          <p:cNvSpPr/>
          <p:nvPr/>
        </p:nvSpPr>
        <p:spPr>
          <a:xfrm>
            <a:off x="5332089" y="5350633"/>
            <a:ext cx="1649502" cy="2447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prstClr val="black"/>
                </a:solidFill>
                <a:latin typeface="Segoe UI"/>
                <a:ea typeface="メイリオ"/>
              </a:rPr>
              <a:t>Pooling2:5x5x20</a:t>
            </a:r>
            <a:endParaRPr lang="ja-JP" altLang="en-US" sz="1000" dirty="0">
              <a:solidFill>
                <a:prstClr val="black"/>
              </a:solidFill>
              <a:latin typeface="Segoe UI"/>
              <a:ea typeface="メイリオ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774F901-1CBB-4B6F-A751-4B5B07240071}"/>
              </a:ext>
            </a:extLst>
          </p:cNvPr>
          <p:cNvSpPr/>
          <p:nvPr/>
        </p:nvSpPr>
        <p:spPr>
          <a:xfrm>
            <a:off x="5332089" y="5640418"/>
            <a:ext cx="1649502" cy="2447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prstClr val="black"/>
                </a:solidFill>
                <a:latin typeface="Segoe UI"/>
                <a:ea typeface="メイリオ"/>
              </a:rPr>
              <a:t>Conv3:3x3x20</a:t>
            </a:r>
            <a:endParaRPr lang="ja-JP" altLang="en-US" sz="1000" dirty="0">
              <a:solidFill>
                <a:prstClr val="black"/>
              </a:solidFill>
              <a:latin typeface="Segoe UI"/>
              <a:ea typeface="メイリオ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0FD536B-6745-4801-95AF-C6B49F44058E}"/>
              </a:ext>
            </a:extLst>
          </p:cNvPr>
          <p:cNvSpPr/>
          <p:nvPr/>
        </p:nvSpPr>
        <p:spPr>
          <a:xfrm>
            <a:off x="7269424" y="4394257"/>
            <a:ext cx="1450233" cy="2204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prstClr val="black"/>
                </a:solidFill>
                <a:latin typeface="Segoe UI"/>
                <a:ea typeface="メイリオ"/>
              </a:rPr>
              <a:t>Conv1</a:t>
            </a:r>
            <a:endParaRPr lang="ja-JP" altLang="en-US" sz="1100" dirty="0">
              <a:solidFill>
                <a:prstClr val="black"/>
              </a:solidFill>
              <a:latin typeface="Segoe UI"/>
              <a:ea typeface="メイリオ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BAC0E7E-AEE6-4E8B-9822-B710669B49E2}"/>
              </a:ext>
            </a:extLst>
          </p:cNvPr>
          <p:cNvSpPr/>
          <p:nvPr/>
        </p:nvSpPr>
        <p:spPr>
          <a:xfrm>
            <a:off x="5332089" y="5930200"/>
            <a:ext cx="1649502" cy="2447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prstClr val="black"/>
                </a:solidFill>
                <a:latin typeface="Segoe UI"/>
                <a:ea typeface="メイリオ"/>
              </a:rPr>
              <a:t>Fully:1x1x6</a:t>
            </a:r>
            <a:endParaRPr lang="ja-JP" altLang="en-US" sz="1000" dirty="0">
              <a:solidFill>
                <a:prstClr val="black"/>
              </a:solidFill>
              <a:latin typeface="Segoe UI"/>
              <a:ea typeface="メイリオ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1DB377C-BF3B-41DD-83F1-B3515A19D9FD}"/>
              </a:ext>
            </a:extLst>
          </p:cNvPr>
          <p:cNvSpPr/>
          <p:nvPr/>
        </p:nvSpPr>
        <p:spPr>
          <a:xfrm>
            <a:off x="7269424" y="4668764"/>
            <a:ext cx="1450233" cy="2204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prstClr val="black"/>
                </a:solidFill>
                <a:latin typeface="Segoe UI"/>
                <a:ea typeface="メイリオ"/>
              </a:rPr>
              <a:t>Pooling1</a:t>
            </a:r>
            <a:endParaRPr lang="ja-JP" altLang="en-US" sz="1100" dirty="0">
              <a:solidFill>
                <a:prstClr val="black"/>
              </a:solidFill>
              <a:latin typeface="Segoe UI"/>
              <a:ea typeface="メイリオ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4787ED1-8AB4-4BCC-9628-E4CF19F11712}"/>
              </a:ext>
            </a:extLst>
          </p:cNvPr>
          <p:cNvSpPr/>
          <p:nvPr/>
        </p:nvSpPr>
        <p:spPr>
          <a:xfrm>
            <a:off x="7269424" y="4943271"/>
            <a:ext cx="1450233" cy="2204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prstClr val="black"/>
                </a:solidFill>
                <a:latin typeface="Segoe UI"/>
                <a:ea typeface="メイリオ"/>
              </a:rPr>
              <a:t>Conv2</a:t>
            </a:r>
            <a:endParaRPr lang="ja-JP" altLang="en-US" sz="1100" dirty="0">
              <a:solidFill>
                <a:prstClr val="black"/>
              </a:solidFill>
              <a:latin typeface="Segoe UI"/>
              <a:ea typeface="メイリオ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3A917BA-9E6A-446E-97F7-16C530E1919A}"/>
              </a:ext>
            </a:extLst>
          </p:cNvPr>
          <p:cNvSpPr/>
          <p:nvPr/>
        </p:nvSpPr>
        <p:spPr>
          <a:xfrm>
            <a:off x="7269424" y="5217778"/>
            <a:ext cx="1450233" cy="2204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prstClr val="black"/>
                </a:solidFill>
                <a:latin typeface="Segoe UI"/>
                <a:ea typeface="メイリオ"/>
              </a:rPr>
              <a:t>Pooling2</a:t>
            </a:r>
            <a:endParaRPr lang="ja-JP" altLang="en-US" sz="1100" dirty="0">
              <a:solidFill>
                <a:prstClr val="black"/>
              </a:solidFill>
              <a:latin typeface="Segoe UI"/>
              <a:ea typeface="メイリオ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5B67459-BCFB-4AD2-9674-88C44A500861}"/>
              </a:ext>
            </a:extLst>
          </p:cNvPr>
          <p:cNvSpPr/>
          <p:nvPr/>
        </p:nvSpPr>
        <p:spPr>
          <a:xfrm>
            <a:off x="7269424" y="5492285"/>
            <a:ext cx="1450233" cy="2204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prstClr val="black"/>
                </a:solidFill>
                <a:latin typeface="Segoe UI"/>
                <a:ea typeface="メイリオ"/>
              </a:rPr>
              <a:t>Conv3</a:t>
            </a:r>
            <a:endParaRPr lang="ja-JP" altLang="en-US" sz="1100" dirty="0">
              <a:solidFill>
                <a:prstClr val="black"/>
              </a:solidFill>
              <a:latin typeface="Segoe UI"/>
              <a:ea typeface="メイリオ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AC32EFD-7583-4C74-B4FE-74ED8DDB05FE}"/>
              </a:ext>
            </a:extLst>
          </p:cNvPr>
          <p:cNvSpPr/>
          <p:nvPr/>
        </p:nvSpPr>
        <p:spPr>
          <a:xfrm>
            <a:off x="7269424" y="5766791"/>
            <a:ext cx="1450233" cy="2204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prstClr val="black"/>
                </a:solidFill>
                <a:latin typeface="Segoe UI"/>
                <a:ea typeface="メイリオ"/>
              </a:rPr>
              <a:t>Fully</a:t>
            </a:r>
            <a:endParaRPr lang="ja-JP" altLang="en-US" sz="1100" dirty="0">
              <a:solidFill>
                <a:prstClr val="black"/>
              </a:solidFill>
              <a:latin typeface="Segoe UI"/>
              <a:ea typeface="メイリオ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F3C507A-90D6-4C35-8605-660823BA5C6E}"/>
              </a:ext>
            </a:extLst>
          </p:cNvPr>
          <p:cNvSpPr/>
          <p:nvPr/>
        </p:nvSpPr>
        <p:spPr>
          <a:xfrm>
            <a:off x="5143891" y="2693270"/>
            <a:ext cx="1981617" cy="944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63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メイリオ"/>
              </a:rPr>
              <a:t>Input Matrix</a:t>
            </a:r>
            <a:endParaRPr lang="ja-JP" altLang="en-US" sz="1463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Segoe UI"/>
              <a:ea typeface="メイリオ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12375C0-6DED-42A3-B0E2-6B4746534D8F}"/>
              </a:ext>
            </a:extLst>
          </p:cNvPr>
          <p:cNvSpPr/>
          <p:nvPr/>
        </p:nvSpPr>
        <p:spPr>
          <a:xfrm>
            <a:off x="7203001" y="2688203"/>
            <a:ext cx="1560938" cy="944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63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メイリオ"/>
              </a:rPr>
              <a:t>Output Matrix</a:t>
            </a:r>
            <a:endParaRPr lang="ja-JP" altLang="en-US" sz="1463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Segoe UI"/>
              <a:ea typeface="メイリオ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A4A9B723-94D1-41F1-87DA-ED822BC75530}"/>
              </a:ext>
            </a:extLst>
          </p:cNvPr>
          <p:cNvSpPr/>
          <p:nvPr/>
        </p:nvSpPr>
        <p:spPr>
          <a:xfrm>
            <a:off x="5359766" y="3000845"/>
            <a:ext cx="974202" cy="3145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prstClr val="black"/>
                </a:solidFill>
                <a:latin typeface="Segoe UI"/>
                <a:ea typeface="メイリオ"/>
              </a:rPr>
              <a:t>32x32x1</a:t>
            </a:r>
            <a:endParaRPr lang="ja-JP" altLang="en-US" sz="1200" dirty="0">
              <a:solidFill>
                <a:prstClr val="black"/>
              </a:solidFill>
              <a:latin typeface="Segoe UI"/>
              <a:ea typeface="メイリオ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CC5E5812-A65E-49A2-93E5-F32CF3767C0D}"/>
              </a:ext>
            </a:extLst>
          </p:cNvPr>
          <p:cNvSpPr/>
          <p:nvPr/>
        </p:nvSpPr>
        <p:spPr>
          <a:xfrm>
            <a:off x="5542429" y="3243918"/>
            <a:ext cx="974202" cy="3145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prstClr val="black"/>
                </a:solidFill>
                <a:latin typeface="Segoe UI"/>
                <a:ea typeface="メイリオ"/>
              </a:rPr>
              <a:t>32x32x1</a:t>
            </a:r>
            <a:endParaRPr lang="ja-JP" altLang="en-US" sz="1200" dirty="0">
              <a:solidFill>
                <a:prstClr val="black"/>
              </a:solidFill>
              <a:latin typeface="Segoe UI"/>
              <a:ea typeface="メイリオ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4CD2EAFC-D000-4CE5-A6BB-4560160594BE}"/>
              </a:ext>
            </a:extLst>
          </p:cNvPr>
          <p:cNvSpPr/>
          <p:nvPr/>
        </p:nvSpPr>
        <p:spPr>
          <a:xfrm>
            <a:off x="7496368" y="3002961"/>
            <a:ext cx="974202" cy="3145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prstClr val="black"/>
                </a:solidFill>
                <a:latin typeface="Segoe UI"/>
                <a:ea typeface="メイリオ"/>
              </a:rPr>
              <a:t>1x1x6</a:t>
            </a:r>
            <a:endParaRPr lang="ja-JP" altLang="en-US" sz="1200" dirty="0">
              <a:solidFill>
                <a:prstClr val="black"/>
              </a:solidFill>
              <a:latin typeface="Segoe UI"/>
              <a:ea typeface="メイリオ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3BD2511-94EC-410A-A07A-1E90F7555F99}"/>
              </a:ext>
            </a:extLst>
          </p:cNvPr>
          <p:cNvSpPr/>
          <p:nvPr/>
        </p:nvSpPr>
        <p:spPr>
          <a:xfrm>
            <a:off x="7640285" y="3250417"/>
            <a:ext cx="974202" cy="3145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prstClr val="black"/>
                </a:solidFill>
                <a:latin typeface="Segoe UI"/>
                <a:ea typeface="メイリオ"/>
              </a:rPr>
              <a:t>1x1x6</a:t>
            </a:r>
            <a:endParaRPr lang="ja-JP" altLang="en-US" sz="1200" dirty="0">
              <a:solidFill>
                <a:prstClr val="black"/>
              </a:solidFill>
              <a:latin typeface="Segoe UI"/>
              <a:ea typeface="メイリオ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4EB0E6D-A51F-4DC8-8D1D-9DC13174BC73}"/>
              </a:ext>
            </a:extLst>
          </p:cNvPr>
          <p:cNvSpPr/>
          <p:nvPr/>
        </p:nvSpPr>
        <p:spPr>
          <a:xfrm>
            <a:off x="2576736" y="3229964"/>
            <a:ext cx="2316498" cy="29524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63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メイリオ"/>
              </a:rPr>
              <a:t>Parallel Processing</a:t>
            </a:r>
            <a:endParaRPr lang="ja-JP" altLang="en-US" sz="1463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Segoe UI"/>
              <a:ea typeface="メイリオ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35024B2-36A2-422F-B2F7-DC7648FAE4ED}"/>
              </a:ext>
            </a:extLst>
          </p:cNvPr>
          <p:cNvSpPr/>
          <p:nvPr/>
        </p:nvSpPr>
        <p:spPr>
          <a:xfrm>
            <a:off x="2702012" y="3562665"/>
            <a:ext cx="2071563" cy="20830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63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メイリオ"/>
              </a:rPr>
              <a:t>Hierarchical Loop</a:t>
            </a:r>
            <a:endParaRPr lang="ja-JP" altLang="en-US" sz="1463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Segoe UI"/>
              <a:ea typeface="メイリオ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A5E8962-0BB2-4B20-A726-08F4B2C9A40A}"/>
              </a:ext>
            </a:extLst>
          </p:cNvPr>
          <p:cNvSpPr/>
          <p:nvPr/>
        </p:nvSpPr>
        <p:spPr>
          <a:xfrm>
            <a:off x="3032629" y="4359285"/>
            <a:ext cx="1461995" cy="3096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prstClr val="black"/>
                </a:solidFill>
                <a:latin typeface="Segoe UI"/>
                <a:ea typeface="メイリオ"/>
              </a:rPr>
              <a:t>Model Information</a:t>
            </a:r>
            <a:endParaRPr lang="ja-JP" altLang="en-US" sz="1200" dirty="0">
              <a:solidFill>
                <a:prstClr val="black"/>
              </a:solidFill>
              <a:latin typeface="Segoe UI"/>
              <a:ea typeface="メイリオ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09A9C9F9-CA12-4D36-A6C3-3FC9D4E04F70}"/>
              </a:ext>
            </a:extLst>
          </p:cNvPr>
          <p:cNvSpPr/>
          <p:nvPr/>
        </p:nvSpPr>
        <p:spPr>
          <a:xfrm>
            <a:off x="3022251" y="4745132"/>
            <a:ext cx="1450233" cy="3096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prstClr val="black"/>
                </a:solidFill>
                <a:latin typeface="Segoe UI"/>
                <a:ea typeface="メイリオ"/>
              </a:rPr>
              <a:t>Weights, Biases</a:t>
            </a:r>
            <a:endParaRPr lang="ja-JP" altLang="en-US" sz="1200" dirty="0">
              <a:solidFill>
                <a:prstClr val="black"/>
              </a:solidFill>
              <a:latin typeface="Segoe UI"/>
              <a:ea typeface="メイリオ"/>
            </a:endParaRPr>
          </a:p>
        </p:txBody>
      </p:sp>
      <p:sp>
        <p:nvSpPr>
          <p:cNvPr id="37" name="左中かっこ 36">
            <a:extLst>
              <a:ext uri="{FF2B5EF4-FFF2-40B4-BE49-F238E27FC236}">
                <a16:creationId xmlns:a16="http://schemas.microsoft.com/office/drawing/2014/main" id="{ABDD2274-7B30-4854-84AF-1D07824F968D}"/>
              </a:ext>
            </a:extLst>
          </p:cNvPr>
          <p:cNvSpPr/>
          <p:nvPr/>
        </p:nvSpPr>
        <p:spPr>
          <a:xfrm>
            <a:off x="2840080" y="3940048"/>
            <a:ext cx="148415" cy="1143443"/>
          </a:xfrm>
          <a:prstGeom prst="leftBrace">
            <a:avLst/>
          </a:prstGeom>
          <a:ln>
            <a:solidFill>
              <a:srgbClr val="0E89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463">
              <a:solidFill>
                <a:prstClr val="black"/>
              </a:solidFill>
              <a:latin typeface="Segoe UI"/>
              <a:ea typeface="メイリオ"/>
            </a:endParaRPr>
          </a:p>
        </p:txBody>
      </p:sp>
      <p:sp>
        <p:nvSpPr>
          <p:cNvPr id="38" name="矢印: 右カーブ 41">
            <a:extLst>
              <a:ext uri="{FF2B5EF4-FFF2-40B4-BE49-F238E27FC236}">
                <a16:creationId xmlns:a16="http://schemas.microsoft.com/office/drawing/2014/main" id="{61C022CD-F33C-46C3-A90C-A12578135062}"/>
              </a:ext>
            </a:extLst>
          </p:cNvPr>
          <p:cNvSpPr/>
          <p:nvPr/>
        </p:nvSpPr>
        <p:spPr>
          <a:xfrm>
            <a:off x="2364424" y="4449765"/>
            <a:ext cx="475656" cy="105672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463">
              <a:solidFill>
                <a:prstClr val="black"/>
              </a:solidFill>
              <a:latin typeface="Segoe UI"/>
              <a:ea typeface="メイリオ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48687E7-EDC4-44B4-B6BA-552F46CCB567}"/>
              </a:ext>
            </a:extLst>
          </p:cNvPr>
          <p:cNvSpPr/>
          <p:nvPr/>
        </p:nvSpPr>
        <p:spPr>
          <a:xfrm>
            <a:off x="3022251" y="5169428"/>
            <a:ext cx="1450233" cy="33705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prstClr val="black"/>
                </a:solidFill>
                <a:latin typeface="Segoe UI"/>
                <a:ea typeface="メイリオ"/>
              </a:rPr>
              <a:t>Results</a:t>
            </a:r>
            <a:endParaRPr lang="ja-JP" altLang="en-US" sz="1200" dirty="0">
              <a:solidFill>
                <a:prstClr val="black"/>
              </a:solidFill>
              <a:latin typeface="Segoe UI"/>
              <a:ea typeface="メイリオ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0EEA42FB-5724-4D88-8E69-8B40581D188E}"/>
              </a:ext>
            </a:extLst>
          </p:cNvPr>
          <p:cNvSpPr/>
          <p:nvPr/>
        </p:nvSpPr>
        <p:spPr>
          <a:xfrm>
            <a:off x="3032630" y="3954085"/>
            <a:ext cx="1439853" cy="2905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prstClr val="black"/>
                </a:solidFill>
                <a:latin typeface="Segoe UI"/>
                <a:ea typeface="メイリオ"/>
              </a:rPr>
              <a:t>Input Matrix</a:t>
            </a:r>
            <a:endParaRPr lang="ja-JP" altLang="en-US" sz="1200" dirty="0">
              <a:solidFill>
                <a:prstClr val="black"/>
              </a:solidFill>
              <a:latin typeface="Segoe UI"/>
              <a:ea typeface="メイリオ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256C0A4-1C18-4A1D-87D1-679AD9937B43}"/>
              </a:ext>
            </a:extLst>
          </p:cNvPr>
          <p:cNvSpPr/>
          <p:nvPr/>
        </p:nvSpPr>
        <p:spPr>
          <a:xfrm>
            <a:off x="3022251" y="5801088"/>
            <a:ext cx="1450232" cy="3145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prstClr val="black"/>
                </a:solidFill>
                <a:latin typeface="Segoe UI"/>
                <a:ea typeface="メイリオ"/>
              </a:rPr>
              <a:t>Store Output</a:t>
            </a:r>
            <a:endParaRPr lang="ja-JP" altLang="en-US" sz="1200" dirty="0">
              <a:solidFill>
                <a:prstClr val="black"/>
              </a:solidFill>
              <a:latin typeface="Segoe UI"/>
              <a:ea typeface="メイリオ"/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6F7DCE4D-AF72-4AB9-80E7-3C71F640C43E}"/>
              </a:ext>
            </a:extLst>
          </p:cNvPr>
          <p:cNvCxnSpPr>
            <a:stCxn id="39" idx="2"/>
            <a:endCxn id="41" idx="0"/>
          </p:cNvCxnSpPr>
          <p:nvPr/>
        </p:nvCxnSpPr>
        <p:spPr>
          <a:xfrm flipH="1">
            <a:off x="3747367" y="5506486"/>
            <a:ext cx="1" cy="294602"/>
          </a:xfrm>
          <a:prstGeom prst="straightConnector1">
            <a:avLst/>
          </a:prstGeom>
          <a:ln>
            <a:solidFill>
              <a:srgbClr val="0E89D4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B00E7E3-B183-4F02-A043-2504DF715D13}"/>
              </a:ext>
            </a:extLst>
          </p:cNvPr>
          <p:cNvSpPr/>
          <p:nvPr/>
        </p:nvSpPr>
        <p:spPr>
          <a:xfrm>
            <a:off x="3109064" y="2644703"/>
            <a:ext cx="1283657" cy="3474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prstClr val="black"/>
                </a:solidFill>
                <a:latin typeface="Segoe UI"/>
                <a:ea typeface="メイリオ"/>
              </a:rPr>
              <a:t>Load Input</a:t>
            </a:r>
            <a:endParaRPr lang="ja-JP" altLang="en-US" sz="1200" dirty="0">
              <a:solidFill>
                <a:prstClr val="black"/>
              </a:solidFill>
              <a:latin typeface="Segoe UI"/>
              <a:ea typeface="メイリオ"/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503CE09-007C-4A87-AB45-7C9399ACC654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>
            <a:off x="3750893" y="2992189"/>
            <a:ext cx="1664" cy="961896"/>
          </a:xfrm>
          <a:prstGeom prst="straightConnector1">
            <a:avLst/>
          </a:prstGeom>
          <a:ln>
            <a:solidFill>
              <a:srgbClr val="0E89D4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吹き出し: 角を丸めた四角形 79">
            <a:extLst>
              <a:ext uri="{FF2B5EF4-FFF2-40B4-BE49-F238E27FC236}">
                <a16:creationId xmlns:a16="http://schemas.microsoft.com/office/drawing/2014/main" id="{D3A753E5-C720-488D-8E3C-3BC281EC25A2}"/>
              </a:ext>
            </a:extLst>
          </p:cNvPr>
          <p:cNvSpPr/>
          <p:nvPr/>
        </p:nvSpPr>
        <p:spPr>
          <a:xfrm>
            <a:off x="950847" y="3315353"/>
            <a:ext cx="1360891" cy="753157"/>
          </a:xfrm>
          <a:prstGeom prst="wedgeRoundRectCallout">
            <a:avLst>
              <a:gd name="adj1" fmla="val -11223"/>
              <a:gd name="adj2" fmla="val 10600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prstClr val="black"/>
                </a:solidFill>
                <a:latin typeface="Segoe UI"/>
                <a:ea typeface="メイリオ"/>
              </a:rPr>
              <a:t>Supported calculation</a:t>
            </a:r>
          </a:p>
          <a:p>
            <a:pPr algn="ctr"/>
            <a:r>
              <a:rPr lang="en-US" altLang="ja-JP" sz="1400" dirty="0">
                <a:solidFill>
                  <a:prstClr val="black"/>
                </a:solidFill>
                <a:latin typeface="Segoe UI"/>
                <a:ea typeface="メイリオ"/>
              </a:rPr>
              <a:t>i</a:t>
            </a:r>
            <a:r>
              <a:rPr lang="en-US" altLang="ja-JP" sz="1400" dirty="0" smtClean="0">
                <a:solidFill>
                  <a:prstClr val="black"/>
                </a:solidFill>
                <a:latin typeface="Segoe UI"/>
                <a:ea typeface="メイリオ"/>
              </a:rPr>
              <a:t>nstructions</a:t>
            </a:r>
            <a:endParaRPr lang="ja-JP" altLang="en-US" sz="1400" dirty="0">
              <a:solidFill>
                <a:prstClr val="black"/>
              </a:solidFill>
              <a:latin typeface="Segoe UI"/>
              <a:ea typeface="メイリオ"/>
            </a:endParaRPr>
          </a:p>
        </p:txBody>
      </p:sp>
      <p:sp>
        <p:nvSpPr>
          <p:cNvPr id="46" name="矢印: 左 80">
            <a:extLst>
              <a:ext uri="{FF2B5EF4-FFF2-40B4-BE49-F238E27FC236}">
                <a16:creationId xmlns:a16="http://schemas.microsoft.com/office/drawing/2014/main" id="{07876D4F-D085-47D5-835B-E03981B81596}"/>
              </a:ext>
            </a:extLst>
          </p:cNvPr>
          <p:cNvSpPr/>
          <p:nvPr/>
        </p:nvSpPr>
        <p:spPr>
          <a:xfrm rot="1365353">
            <a:off x="4495921" y="2916503"/>
            <a:ext cx="786351" cy="146524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63">
              <a:solidFill>
                <a:prstClr val="black"/>
              </a:solidFill>
              <a:latin typeface="Segoe UI"/>
              <a:ea typeface="メイリオ"/>
            </a:endParaRPr>
          </a:p>
        </p:txBody>
      </p:sp>
      <p:sp>
        <p:nvSpPr>
          <p:cNvPr id="47" name="矢印: 左 81">
            <a:extLst>
              <a:ext uri="{FF2B5EF4-FFF2-40B4-BE49-F238E27FC236}">
                <a16:creationId xmlns:a16="http://schemas.microsoft.com/office/drawing/2014/main" id="{CC15414C-6711-44EE-89FF-D12BBA42BB60}"/>
              </a:ext>
            </a:extLst>
          </p:cNvPr>
          <p:cNvSpPr/>
          <p:nvPr/>
        </p:nvSpPr>
        <p:spPr>
          <a:xfrm rot="8443094">
            <a:off x="4151818" y="4537425"/>
            <a:ext cx="3722391" cy="224803"/>
          </a:xfrm>
          <a:prstGeom prst="leftArrow">
            <a:avLst>
              <a:gd name="adj1" fmla="val 61783"/>
              <a:gd name="adj2" fmla="val 50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63">
              <a:solidFill>
                <a:prstClr val="black"/>
              </a:solidFill>
              <a:latin typeface="Segoe UI"/>
              <a:ea typeface="メイリオ"/>
            </a:endParaRPr>
          </a:p>
        </p:txBody>
      </p:sp>
      <p:sp>
        <p:nvSpPr>
          <p:cNvPr id="48" name="矢印: 左カーブ 83">
            <a:extLst>
              <a:ext uri="{FF2B5EF4-FFF2-40B4-BE49-F238E27FC236}">
                <a16:creationId xmlns:a16="http://schemas.microsoft.com/office/drawing/2014/main" id="{A6EAFAEE-0FD2-4067-97C3-08627D09354C}"/>
              </a:ext>
            </a:extLst>
          </p:cNvPr>
          <p:cNvSpPr/>
          <p:nvPr/>
        </p:nvSpPr>
        <p:spPr>
          <a:xfrm flipV="1">
            <a:off x="4520952" y="3969993"/>
            <a:ext cx="390037" cy="1520240"/>
          </a:xfrm>
          <a:prstGeom prst="curvedLeftArrow">
            <a:avLst>
              <a:gd name="adj1" fmla="val 16439"/>
              <a:gd name="adj2" fmla="val 50000"/>
              <a:gd name="adj3" fmla="val 25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63">
              <a:solidFill>
                <a:prstClr val="black"/>
              </a:solidFill>
              <a:latin typeface="Segoe UI"/>
              <a:ea typeface="メイリオ"/>
            </a:endParaRPr>
          </a:p>
        </p:txBody>
      </p:sp>
      <p:sp>
        <p:nvSpPr>
          <p:cNvPr id="50" name="吹き出し: 角を丸めた四角形 84">
            <a:extLst>
              <a:ext uri="{FF2B5EF4-FFF2-40B4-BE49-F238E27FC236}">
                <a16:creationId xmlns:a16="http://schemas.microsoft.com/office/drawing/2014/main" id="{C4835370-1A36-40FC-A3C5-B762A884E78C}"/>
              </a:ext>
            </a:extLst>
          </p:cNvPr>
          <p:cNvSpPr/>
          <p:nvPr/>
        </p:nvSpPr>
        <p:spPr>
          <a:xfrm>
            <a:off x="848544" y="1446311"/>
            <a:ext cx="3941698" cy="691962"/>
          </a:xfrm>
          <a:prstGeom prst="wedgeRoundRectCallout">
            <a:avLst>
              <a:gd name="adj1" fmla="val -13408"/>
              <a:gd name="adj2" fmla="val 7707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prstClr val="black"/>
                </a:solidFill>
                <a:latin typeface="Segoe UI"/>
                <a:ea typeface="メイリオ"/>
              </a:rPr>
              <a:t>Common </a:t>
            </a:r>
            <a:r>
              <a:rPr lang="en-US" altLang="ja-JP" sz="1400" dirty="0">
                <a:solidFill>
                  <a:prstClr val="black"/>
                </a:solidFill>
                <a:latin typeface="Segoe UI"/>
                <a:ea typeface="メイリオ"/>
              </a:rPr>
              <a:t>p</a:t>
            </a:r>
            <a:r>
              <a:rPr lang="en-US" altLang="ja-JP" sz="1400" dirty="0" smtClean="0">
                <a:solidFill>
                  <a:prstClr val="black"/>
                </a:solidFill>
                <a:latin typeface="Segoe UI"/>
                <a:ea typeface="メイリオ"/>
              </a:rPr>
              <a:t>rocessing part by hardware chip</a:t>
            </a:r>
          </a:p>
          <a:p>
            <a:pPr algn="ctr"/>
            <a:r>
              <a:rPr lang="en-US" altLang="ja-JP" sz="1400" dirty="0" smtClean="0">
                <a:solidFill>
                  <a:prstClr val="black"/>
                </a:solidFill>
                <a:latin typeface="Segoe UI"/>
                <a:ea typeface="メイリオ"/>
              </a:rPr>
              <a:t>that can support various CNN models</a:t>
            </a:r>
            <a:endParaRPr lang="ja-JP" altLang="en-US" sz="1400" dirty="0">
              <a:solidFill>
                <a:prstClr val="black"/>
              </a:solidFill>
              <a:latin typeface="Segoe UI"/>
              <a:ea typeface="メイリオ"/>
            </a:endParaRPr>
          </a:p>
        </p:txBody>
      </p:sp>
      <p:sp>
        <p:nvSpPr>
          <p:cNvPr id="51" name="吹き出し: 角を丸めた四角形 85">
            <a:extLst>
              <a:ext uri="{FF2B5EF4-FFF2-40B4-BE49-F238E27FC236}">
                <a16:creationId xmlns:a16="http://schemas.microsoft.com/office/drawing/2014/main" id="{E7792DA9-1F34-4024-8565-3130EB7B2929}"/>
              </a:ext>
            </a:extLst>
          </p:cNvPr>
          <p:cNvSpPr/>
          <p:nvPr/>
        </p:nvSpPr>
        <p:spPr>
          <a:xfrm>
            <a:off x="4664968" y="6400400"/>
            <a:ext cx="3979963" cy="409675"/>
          </a:xfrm>
          <a:prstGeom prst="wedgeRoundRectCallout">
            <a:avLst>
              <a:gd name="adj1" fmla="val 7831"/>
              <a:gd name="adj2" fmla="val -9541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prstClr val="black"/>
                </a:solidFill>
                <a:latin typeface="Segoe UI"/>
                <a:ea typeface="メイリオ"/>
              </a:rPr>
              <a:t>Different between CNN algorithms and models </a:t>
            </a:r>
            <a:endParaRPr lang="ja-JP" altLang="en-US" sz="1400" dirty="0">
              <a:solidFill>
                <a:prstClr val="black"/>
              </a:solidFill>
              <a:latin typeface="Segoe UI"/>
              <a:ea typeface="メイリオ"/>
            </a:endParaRPr>
          </a:p>
        </p:txBody>
      </p:sp>
      <p:sp>
        <p:nvSpPr>
          <p:cNvPr id="58" name="上下矢印 57"/>
          <p:cNvSpPr/>
          <p:nvPr/>
        </p:nvSpPr>
        <p:spPr>
          <a:xfrm>
            <a:off x="6776675" y="1850769"/>
            <a:ext cx="364080" cy="367210"/>
          </a:xfrm>
          <a:prstGeom prst="upDownArrow">
            <a:avLst>
              <a:gd name="adj1" fmla="val 54927"/>
              <a:gd name="adj2" fmla="val 3104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2A190EBF-31AE-41DA-BA99-2796D5D17946}"/>
              </a:ext>
            </a:extLst>
          </p:cNvPr>
          <p:cNvSpPr/>
          <p:nvPr/>
        </p:nvSpPr>
        <p:spPr>
          <a:xfrm>
            <a:off x="5889104" y="1502477"/>
            <a:ext cx="2160240" cy="32574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 smtClean="0">
                <a:solidFill>
                  <a:prstClr val="black"/>
                </a:solidFill>
                <a:latin typeface="Segoe UI"/>
                <a:ea typeface="メイリオ"/>
              </a:rPr>
              <a:t>Host </a:t>
            </a:r>
            <a:r>
              <a:rPr lang="en-US" altLang="ja-JP" sz="1600" dirty="0">
                <a:solidFill>
                  <a:prstClr val="black"/>
                </a:solidFill>
                <a:latin typeface="Segoe UI"/>
                <a:ea typeface="メイリオ"/>
              </a:rPr>
              <a:t>M</a:t>
            </a:r>
            <a:r>
              <a:rPr lang="en-US" altLang="ja-JP" sz="1600" dirty="0" smtClean="0">
                <a:solidFill>
                  <a:prstClr val="black"/>
                </a:solidFill>
                <a:latin typeface="Segoe UI"/>
                <a:ea typeface="メイリオ"/>
              </a:rPr>
              <a:t>emory</a:t>
            </a:r>
            <a:endParaRPr lang="ja-JP" altLang="en-US" sz="1600" dirty="0">
              <a:solidFill>
                <a:prstClr val="black"/>
              </a:solidFill>
              <a:latin typeface="Segoe UI"/>
              <a:ea typeface="メイリオ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7203001" y="1895188"/>
            <a:ext cx="7184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100" dirty="0" err="1" smtClean="0">
                <a:solidFill>
                  <a:prstClr val="black"/>
                </a:solidFill>
              </a:rPr>
              <a:t>PCIe</a:t>
            </a:r>
            <a:r>
              <a:rPr lang="en-US" altLang="ja-JP" sz="1100" dirty="0" smtClean="0">
                <a:solidFill>
                  <a:prstClr val="black"/>
                </a:solidFill>
              </a:rPr>
              <a:t> Bus</a:t>
            </a:r>
            <a:endParaRPr lang="ja-JP" altLang="en-US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475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073-C9B4-46D0-8E48-EE440BDF758B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コンテンツ プレースホルダー 1"/>
          <p:cNvSpPr txBox="1">
            <a:spLocks/>
          </p:cNvSpPr>
          <p:nvPr/>
        </p:nvSpPr>
        <p:spPr>
          <a:xfrm>
            <a:off x="269370" y="862818"/>
            <a:ext cx="9355667" cy="602375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 baseline="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 smtClean="0">
                <a:solidFill>
                  <a:schemeClr val="tx2"/>
                </a:solidFill>
              </a:rPr>
              <a:t>Time-division sharing of FPGA device</a:t>
            </a:r>
          </a:p>
          <a:p>
            <a:pPr lvl="1"/>
            <a:r>
              <a:rPr lang="en-US" altLang="ja-JP" sz="2400" dirty="0" smtClean="0">
                <a:solidFill>
                  <a:schemeClr val="tx2"/>
                </a:solidFill>
              </a:rPr>
              <a:t> Support Context Save in FPGA</a:t>
            </a:r>
          </a:p>
          <a:p>
            <a:pPr lvl="2"/>
            <a:r>
              <a:rPr lang="en-US" altLang="ja-JP" sz="2000" dirty="0" smtClean="0">
                <a:solidFill>
                  <a:schemeClr val="tx2"/>
                </a:solidFill>
              </a:rPr>
              <a:t>Enables to preempt jobs at any time, as well as CPU</a:t>
            </a:r>
          </a:p>
          <a:p>
            <a:pPr lvl="2"/>
            <a:r>
              <a:rPr lang="en-US" altLang="ja-JP" sz="2000" dirty="0" smtClean="0">
                <a:solidFill>
                  <a:schemeClr val="tx2"/>
                </a:solidFill>
              </a:rPr>
              <a:t>Two ways to save FPGA context / state</a:t>
            </a:r>
          </a:p>
          <a:p>
            <a:pPr lvl="3"/>
            <a:r>
              <a:rPr lang="en-US" altLang="ja-JP" sz="1800" dirty="0" smtClean="0">
                <a:solidFill>
                  <a:schemeClr val="tx2"/>
                </a:solidFill>
              </a:rPr>
              <a:t>Inside FPGA </a:t>
            </a:r>
            <a:r>
              <a:rPr lang="en-US" altLang="ja-JP" sz="1800" dirty="0">
                <a:solidFill>
                  <a:schemeClr val="tx2"/>
                </a:solidFill>
              </a:rPr>
              <a:t>:  High </a:t>
            </a:r>
            <a:r>
              <a:rPr lang="en-US" altLang="ja-JP" sz="1800" dirty="0" smtClean="0">
                <a:solidFill>
                  <a:schemeClr val="tx2"/>
                </a:solidFill>
              </a:rPr>
              <a:t>*spatial* </a:t>
            </a:r>
            <a:r>
              <a:rPr lang="en-US" altLang="ja-JP" sz="1800" dirty="0">
                <a:solidFill>
                  <a:schemeClr val="tx2"/>
                </a:solidFill>
              </a:rPr>
              <a:t>cost</a:t>
            </a:r>
            <a:endParaRPr lang="en-US" altLang="ja-JP" sz="1800" dirty="0" smtClean="0">
              <a:solidFill>
                <a:schemeClr val="tx2"/>
              </a:solidFill>
            </a:endParaRPr>
          </a:p>
          <a:p>
            <a:pPr lvl="3"/>
            <a:r>
              <a:rPr lang="en-US" altLang="ja-JP" sz="1800" dirty="0">
                <a:solidFill>
                  <a:schemeClr val="tx2"/>
                </a:solidFill>
              </a:rPr>
              <a:t>In host memory : H</a:t>
            </a:r>
            <a:r>
              <a:rPr lang="en-US" altLang="ja-JP" sz="1800" dirty="0" smtClean="0">
                <a:solidFill>
                  <a:schemeClr val="tx2"/>
                </a:solidFill>
              </a:rPr>
              <a:t>igh *time* cost </a:t>
            </a:r>
            <a:endParaRPr lang="en-US" altLang="ja-JP" sz="1800" dirty="0">
              <a:solidFill>
                <a:schemeClr val="tx2"/>
              </a:solidFill>
            </a:endParaRPr>
          </a:p>
          <a:p>
            <a:pPr lvl="1"/>
            <a:r>
              <a:rPr lang="en-US" altLang="ja-JP" sz="2200" dirty="0" smtClean="0">
                <a:solidFill>
                  <a:schemeClr val="tx2"/>
                </a:solidFill>
              </a:rPr>
              <a:t>No Context Save in FPGA</a:t>
            </a:r>
          </a:p>
          <a:p>
            <a:pPr lvl="2"/>
            <a:r>
              <a:rPr lang="en-US" altLang="ja-JP" sz="2000" dirty="0" smtClean="0">
                <a:solidFill>
                  <a:schemeClr val="tx2"/>
                </a:solidFill>
              </a:rPr>
              <a:t>Each Job assumed as non-preemptive</a:t>
            </a:r>
          </a:p>
          <a:p>
            <a:pPr lvl="2"/>
            <a:r>
              <a:rPr lang="en-US" altLang="ja-JP" sz="2000" dirty="0" smtClean="0">
                <a:solidFill>
                  <a:schemeClr val="tx2"/>
                </a:solidFill>
              </a:rPr>
              <a:t>Switch users at reasonable job granularity</a:t>
            </a:r>
          </a:p>
          <a:p>
            <a:pPr lvl="3"/>
            <a:r>
              <a:rPr lang="en-US" altLang="ja-JP" sz="2000" dirty="0" smtClean="0">
                <a:solidFill>
                  <a:schemeClr val="tx2"/>
                </a:solidFill>
              </a:rPr>
              <a:t>Switch users only when no state to save is retained internally in FPGA</a:t>
            </a:r>
          </a:p>
          <a:p>
            <a:pPr lvl="3"/>
            <a:r>
              <a:rPr lang="en-US" altLang="ja-JP" sz="2000" dirty="0" smtClean="0">
                <a:solidFill>
                  <a:schemeClr val="tx2"/>
                </a:solidFill>
              </a:rPr>
              <a:t>i.e. per inference execution for an image frame (</a:t>
            </a:r>
            <a:r>
              <a:rPr lang="ja-JP" altLang="en-US" sz="2000" dirty="0" smtClean="0">
                <a:solidFill>
                  <a:schemeClr val="tx2"/>
                </a:solidFill>
              </a:rPr>
              <a:t>～</a:t>
            </a:r>
            <a:r>
              <a:rPr lang="en-US" altLang="ja-JP" sz="2000" dirty="0" smtClean="0">
                <a:solidFill>
                  <a:schemeClr val="tx2"/>
                </a:solidFill>
              </a:rPr>
              <a:t>milliseconds)</a:t>
            </a:r>
          </a:p>
          <a:p>
            <a:pPr lvl="2"/>
            <a:endParaRPr lang="en-US" altLang="ja-JP" sz="2200" dirty="0">
              <a:solidFill>
                <a:schemeClr val="tx2"/>
              </a:solidFill>
            </a:endParaRPr>
          </a:p>
        </p:txBody>
      </p:sp>
      <p:sp>
        <p:nvSpPr>
          <p:cNvPr id="6" name="コンテンツ プレースホルダー 1"/>
          <p:cNvSpPr>
            <a:spLocks noGrp="1"/>
          </p:cNvSpPr>
          <p:nvPr>
            <p:ph idx="1"/>
          </p:nvPr>
        </p:nvSpPr>
        <p:spPr>
          <a:xfrm>
            <a:off x="632520" y="5504649"/>
            <a:ext cx="8373402" cy="966409"/>
          </a:xfrm>
          <a:ln w="15875">
            <a:solidFill>
              <a:srgbClr val="FF0000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ja-JP" dirty="0" smtClean="0">
                <a:solidFill>
                  <a:schemeClr val="tx2"/>
                </a:solidFill>
              </a:rPr>
              <a:t>We focus on no context save switch</a:t>
            </a:r>
          </a:p>
          <a:p>
            <a:pPr marL="0" indent="0" algn="ctr">
              <a:buNone/>
            </a:pPr>
            <a:r>
              <a:rPr lang="en-US" altLang="ja-JP" dirty="0" smtClean="0">
                <a:solidFill>
                  <a:schemeClr val="tx2"/>
                </a:solidFill>
              </a:rPr>
              <a:t>(because actual inference time is short enough) </a:t>
            </a:r>
          </a:p>
        </p:txBody>
      </p:sp>
      <p:sp>
        <p:nvSpPr>
          <p:cNvPr id="7" name="タイトル 2"/>
          <p:cNvSpPr>
            <a:spLocks noGrp="1"/>
          </p:cNvSpPr>
          <p:nvPr>
            <p:ph type="title"/>
          </p:nvPr>
        </p:nvSpPr>
        <p:spPr>
          <a:xfrm>
            <a:off x="128464" y="116632"/>
            <a:ext cx="9341908" cy="694680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/>
              <a:t>Ⅱ. </a:t>
            </a:r>
            <a:r>
              <a:rPr lang="en-US" altLang="ja-JP" sz="2800" dirty="0" smtClean="0"/>
              <a:t>ANALYSIS FOR ACCELERATOR SHARING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40593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128464" y="116632"/>
            <a:ext cx="9341908" cy="694680"/>
          </a:xfrm>
        </p:spPr>
        <p:txBody>
          <a:bodyPr>
            <a:normAutofit/>
          </a:bodyPr>
          <a:lstStyle/>
          <a:p>
            <a:r>
              <a:rPr lang="en-US" altLang="ja-JP" sz="2800" dirty="0"/>
              <a:t>Ⅲ</a:t>
            </a:r>
            <a:r>
              <a:rPr kumimoji="1" lang="en-US" altLang="ja-JP" sz="2800" dirty="0" smtClean="0"/>
              <a:t>. </a:t>
            </a:r>
            <a:r>
              <a:rPr lang="en-US" altLang="ja-JP" sz="2800" dirty="0" smtClean="0"/>
              <a:t>MACHINE PRE-EVLUATION FOR FEASIBILITY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C073-C9B4-46D0-8E48-EE440BDF758B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コンテンツ プレースホルダー 1"/>
          <p:cNvSpPr txBox="1">
            <a:spLocks/>
          </p:cNvSpPr>
          <p:nvPr/>
        </p:nvSpPr>
        <p:spPr>
          <a:xfrm>
            <a:off x="269369" y="811053"/>
            <a:ext cx="9355667" cy="44901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 baseline="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solidFill>
                  <a:schemeClr val="tx2"/>
                </a:solidFill>
              </a:rPr>
              <a:t>Evaluated programmable-model accelerator with two CNN models </a:t>
            </a:r>
          </a:p>
          <a:p>
            <a:pPr lvl="1"/>
            <a:r>
              <a:rPr lang="en-US" altLang="ja-JP" sz="2200" dirty="0" smtClean="0">
                <a:solidFill>
                  <a:schemeClr val="tx2"/>
                </a:solidFill>
              </a:rPr>
              <a:t>Single Shot Detection (SSD)</a:t>
            </a:r>
          </a:p>
          <a:p>
            <a:pPr lvl="2"/>
            <a:r>
              <a:rPr lang="en-US" altLang="ja-JP" sz="2000" dirty="0" smtClean="0">
                <a:solidFill>
                  <a:schemeClr val="tx2"/>
                </a:solidFill>
              </a:rPr>
              <a:t>model size: 4.5 MB</a:t>
            </a:r>
          </a:p>
          <a:p>
            <a:pPr lvl="2"/>
            <a:r>
              <a:rPr lang="en-US" altLang="ja-JP" sz="2000" dirty="0" smtClean="0">
                <a:solidFill>
                  <a:schemeClr val="tx2"/>
                </a:solidFill>
              </a:rPr>
              <a:t>model switch time: 3.9 </a:t>
            </a:r>
            <a:r>
              <a:rPr lang="en-US" altLang="ja-JP" sz="2000" dirty="0" err="1" smtClean="0">
                <a:solidFill>
                  <a:schemeClr val="tx2"/>
                </a:solidFill>
              </a:rPr>
              <a:t>ms</a:t>
            </a:r>
            <a:endParaRPr lang="en-US" altLang="ja-JP" sz="2000" dirty="0" smtClean="0">
              <a:solidFill>
                <a:schemeClr val="tx2"/>
              </a:solidFill>
            </a:endParaRPr>
          </a:p>
          <a:p>
            <a:pPr lvl="2"/>
            <a:r>
              <a:rPr lang="en-US" altLang="ja-JP" sz="2000" dirty="0" smtClean="0">
                <a:solidFill>
                  <a:schemeClr val="tx2"/>
                </a:solidFill>
              </a:rPr>
              <a:t>inference execution time: 20.62 </a:t>
            </a:r>
            <a:r>
              <a:rPr lang="en-US" altLang="ja-JP" sz="2000" dirty="0" err="1" smtClean="0">
                <a:solidFill>
                  <a:schemeClr val="tx2"/>
                </a:solidFill>
              </a:rPr>
              <a:t>ms</a:t>
            </a:r>
            <a:endParaRPr lang="en-US" altLang="ja-JP" sz="2000" dirty="0">
              <a:solidFill>
                <a:schemeClr val="tx2"/>
              </a:solidFill>
            </a:endParaRPr>
          </a:p>
          <a:p>
            <a:pPr lvl="2"/>
            <a:endParaRPr lang="en-US" altLang="ja-JP" sz="600" dirty="0">
              <a:solidFill>
                <a:schemeClr val="tx2"/>
              </a:solidFill>
            </a:endParaRPr>
          </a:p>
          <a:p>
            <a:pPr lvl="1"/>
            <a:r>
              <a:rPr lang="en-US" altLang="ja-JP" sz="2200" dirty="0" smtClean="0">
                <a:solidFill>
                  <a:schemeClr val="tx2"/>
                </a:solidFill>
              </a:rPr>
              <a:t>Residual Network 50 (ResNet50)</a:t>
            </a:r>
          </a:p>
          <a:p>
            <a:pPr lvl="2"/>
            <a:r>
              <a:rPr lang="en-US" altLang="ja-JP" sz="2000" dirty="0" smtClean="0">
                <a:solidFill>
                  <a:schemeClr val="tx2"/>
                </a:solidFill>
              </a:rPr>
              <a:t>model size: 54 MB</a:t>
            </a:r>
          </a:p>
          <a:p>
            <a:pPr lvl="2"/>
            <a:r>
              <a:rPr lang="en-US" altLang="ja-JP" sz="2000" dirty="0" smtClean="0">
                <a:solidFill>
                  <a:schemeClr val="tx2"/>
                </a:solidFill>
              </a:rPr>
              <a:t>model switch time: 48.9 </a:t>
            </a:r>
            <a:r>
              <a:rPr lang="en-US" altLang="ja-JP" sz="2000" dirty="0" err="1" smtClean="0">
                <a:solidFill>
                  <a:schemeClr val="tx2"/>
                </a:solidFill>
              </a:rPr>
              <a:t>ms</a:t>
            </a:r>
            <a:endParaRPr lang="en-US" altLang="ja-JP" sz="2000" dirty="0" smtClean="0">
              <a:solidFill>
                <a:schemeClr val="tx2"/>
              </a:solidFill>
            </a:endParaRPr>
          </a:p>
          <a:p>
            <a:pPr lvl="2"/>
            <a:r>
              <a:rPr lang="en-US" altLang="ja-JP" sz="2000" dirty="0" smtClean="0">
                <a:solidFill>
                  <a:schemeClr val="tx2"/>
                </a:solidFill>
              </a:rPr>
              <a:t>inference execution time: 11.58 </a:t>
            </a:r>
            <a:r>
              <a:rPr lang="en-US" altLang="ja-JP" sz="2000" dirty="0" err="1" smtClean="0">
                <a:solidFill>
                  <a:schemeClr val="tx2"/>
                </a:solidFill>
              </a:rPr>
              <a:t>ms</a:t>
            </a:r>
            <a:endParaRPr lang="en-US" altLang="ja-JP" sz="20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ja-JP" sz="2800" dirty="0">
                <a:solidFill>
                  <a:schemeClr val="tx2"/>
                </a:solidFill>
              </a:rPr>
              <a:t> </a:t>
            </a:r>
            <a:r>
              <a:rPr lang="en-US" altLang="ja-JP" sz="2000" dirty="0" smtClean="0">
                <a:solidFill>
                  <a:schemeClr val="tx2"/>
                </a:solidFill>
              </a:rPr>
              <a:t>(Note:</a:t>
            </a:r>
            <a:r>
              <a:rPr lang="ja-JP" altLang="en-US" sz="2000" dirty="0">
                <a:solidFill>
                  <a:schemeClr val="tx2"/>
                </a:solidFill>
              </a:rPr>
              <a:t> </a:t>
            </a:r>
            <a:r>
              <a:rPr lang="en-US" altLang="ja-JP" sz="2000" dirty="0" smtClean="0">
                <a:solidFill>
                  <a:schemeClr val="tx2"/>
                </a:solidFill>
              </a:rPr>
              <a:t>model switch time is the time to transfer the model parameter from host memory to device memory)</a:t>
            </a:r>
            <a:endParaRPr lang="en-US" altLang="ja-JP" sz="2000" dirty="0">
              <a:solidFill>
                <a:schemeClr val="tx2"/>
              </a:solidFill>
            </a:endParaRPr>
          </a:p>
        </p:txBody>
      </p:sp>
      <p:sp>
        <p:nvSpPr>
          <p:cNvPr id="6" name="コンテンツ プレースホルダー 1"/>
          <p:cNvSpPr>
            <a:spLocks noGrp="1"/>
          </p:cNvSpPr>
          <p:nvPr>
            <p:ph idx="1"/>
          </p:nvPr>
        </p:nvSpPr>
        <p:spPr>
          <a:xfrm>
            <a:off x="128888" y="5445224"/>
            <a:ext cx="9636630" cy="1152128"/>
          </a:xfrm>
          <a:ln w="15875">
            <a:solidFill>
              <a:srgbClr val="FF0000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ja-JP" dirty="0" smtClean="0">
                <a:solidFill>
                  <a:schemeClr val="tx2"/>
                </a:solidFill>
              </a:rPr>
              <a:t> The first problem: 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tx2"/>
                </a:solidFill>
              </a:rPr>
              <a:t> </a:t>
            </a:r>
            <a:r>
              <a:rPr lang="en-US" altLang="ja-JP" dirty="0" smtClean="0">
                <a:solidFill>
                  <a:schemeClr val="tx2"/>
                </a:solidFill>
              </a:rPr>
              <a:t>   Model/User switch cost is not negligible compared to execution time </a:t>
            </a: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951468"/>
              </p:ext>
            </p:extLst>
          </p:nvPr>
        </p:nvGraphicFramePr>
        <p:xfrm>
          <a:off x="6002356" y="1988840"/>
          <a:ext cx="3614714" cy="1223010"/>
        </p:xfrm>
        <a:graphic>
          <a:graphicData uri="http://schemas.openxmlformats.org/drawingml/2006/table">
            <a:tbl>
              <a:tblPr/>
              <a:tblGrid>
                <a:gridCol w="806215">
                  <a:extLst>
                    <a:ext uri="{9D8B030D-6E8A-4147-A177-3AD203B41FA5}">
                      <a16:colId xmlns:a16="http://schemas.microsoft.com/office/drawing/2014/main" val="1050238599"/>
                    </a:ext>
                  </a:extLst>
                </a:gridCol>
                <a:gridCol w="1152315">
                  <a:extLst>
                    <a:ext uri="{9D8B030D-6E8A-4147-A177-3AD203B41FA5}">
                      <a16:colId xmlns:a16="http://schemas.microsoft.com/office/drawing/2014/main" val="284735801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607902706"/>
                    </a:ext>
                  </a:extLst>
                </a:gridCol>
              </a:tblGrid>
              <a:tr h="203835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Hardware</a:t>
                      </a:r>
                      <a:endParaRPr lang="ja-JP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Server</a:t>
                      </a:r>
                      <a:endParaRPr lang="ja-JP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Dell R740 PowerEdge</a:t>
                      </a:r>
                      <a:endParaRPr lang="ja-JP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77296"/>
                  </a:ext>
                </a:extLst>
              </a:tr>
              <a:tr h="2038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CPU</a:t>
                      </a:r>
                      <a:endParaRPr lang="ja-JP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"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Intel Xeon Gold 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5118</a:t>
                      </a:r>
                      <a:endParaRPr lang="ja-JP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995427"/>
                  </a:ext>
                </a:extLst>
              </a:tr>
              <a:tr h="2038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Host Memory</a:t>
                      </a:r>
                      <a:endParaRPr lang="ja-JP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" indent="6350"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96 GB</a:t>
                      </a:r>
                      <a:endParaRPr lang="ja-JP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001500"/>
                  </a:ext>
                </a:extLst>
              </a:tr>
              <a:tr h="2038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FPGA</a:t>
                      </a:r>
                      <a:endParaRPr lang="ja-JP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" indent="6350"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Xilinx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Alveo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U50LV</a:t>
                      </a:r>
                      <a:endParaRPr lang="ja-JP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125843"/>
                  </a:ext>
                </a:extLst>
              </a:tr>
              <a:tr h="20383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Software</a:t>
                      </a:r>
                      <a:endParaRPr lang="ja-JP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OS</a:t>
                      </a:r>
                      <a:endParaRPr lang="ja-JP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"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Ubuntu 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18.04.4</a:t>
                      </a:r>
                      <a:endParaRPr lang="ja-JP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320528"/>
                  </a:ext>
                </a:extLst>
              </a:tr>
              <a:tr h="2038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Driver</a:t>
                      </a:r>
                      <a:endParaRPr lang="ja-JP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" algn="l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XRT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2019.2 </a:t>
                      </a:r>
                      <a:endParaRPr lang="ja-JP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407653"/>
                  </a:ext>
                </a:extLst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6543052" y="1681063"/>
            <a:ext cx="25333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Table I. Evaluation </a:t>
            </a:r>
            <a:r>
              <a:rPr lang="en-US" altLang="ja-JP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Environment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23550297"/>
      </p:ext>
    </p:extLst>
  </p:cSld>
  <p:clrMapOvr>
    <a:masterClrMapping/>
  </p:clrMapOvr>
</p:sld>
</file>

<file path=ppt/theme/theme1.xml><?xml version="1.0" encoding="utf-8"?>
<a:theme xmlns:a="http://schemas.openxmlformats.org/drawingml/2006/main" name="2_NTTマスタ2014-A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M">
      <a:majorFont>
        <a:latin typeface="HGP創英角ｺﾞｼｯｸUB"/>
        <a:ea typeface="HGP創英角ｺﾞｼｯｸUB"/>
        <a:cs typeface=""/>
      </a:majorFont>
      <a:minorFont>
        <a:latin typeface="HGPｺﾞｼｯｸE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None/>
          <a:tabLst/>
          <a:defRPr kumimoji="1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ea"/>
            <a:ea typeface="+mn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ü"/>
          <a:tabLst/>
          <a:defRPr kumimoji="1" lang="ja-JP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pitchFamily="50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buNone/>
          <a:defRPr kumimoji="1" sz="1200" dirty="0" smtClean="0">
            <a:latin typeface="+mn-ea"/>
            <a:ea typeface="+mn-ea"/>
          </a:defRPr>
        </a:defPPr>
      </a:lstStyle>
    </a:txDef>
  </a:objectDefaults>
  <a:extraClrSchemeLst>
    <a:extraClrScheme>
      <a:clrScheme name="1_Office テーマ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Confidenti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1_Confidenti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​​テーマ">
  <a:themeElements>
    <a:clrScheme name="ユーザー定義 3">
      <a:dk1>
        <a:sysClr val="windowText" lastClr="000000"/>
      </a:dk1>
      <a:lt1>
        <a:srgbClr val="FFFFFF"/>
      </a:lt1>
      <a:dk2>
        <a:srgbClr val="01214F"/>
      </a:dk2>
      <a:lt2>
        <a:srgbClr val="128FFF"/>
      </a:lt2>
      <a:accent1>
        <a:srgbClr val="93C4FF"/>
      </a:accent1>
      <a:accent2>
        <a:srgbClr val="E94343"/>
      </a:accent2>
      <a:accent3>
        <a:srgbClr val="36AAF2"/>
      </a:accent3>
      <a:accent4>
        <a:srgbClr val="FE9700"/>
      </a:accent4>
      <a:accent5>
        <a:srgbClr val="862A88"/>
      </a:accent5>
      <a:accent6>
        <a:srgbClr val="6FBE28"/>
      </a:accent6>
      <a:hlink>
        <a:srgbClr val="E94343"/>
      </a:hlink>
      <a:folHlink>
        <a:srgbClr val="C91717"/>
      </a:folHlink>
    </a:clrScheme>
    <a:fontScheme name="ユーザー定義 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2225" cap="flat" cmpd="sng" algn="ctr">
          <a:solidFill>
            <a:schemeClr val="bg1">
              <a:lumMod val="65000"/>
              <a:alpha val="8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noFill/>
        <a:ln w="19050" cap="flat" cmpd="sng" algn="ctr">
          <a:solidFill>
            <a:sysClr val="windowText" lastClr="000000">
              <a:alpha val="50000"/>
            </a:sysClr>
          </a:solidFill>
          <a:prstDash val="solid"/>
          <a:headEnd type="none"/>
          <a:tailEnd type="arrow" w="sm" len="sm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fontAlgn="base">
          <a:spcBef>
            <a:spcPct val="0"/>
          </a:spcBef>
          <a:spcAft>
            <a:spcPct val="0"/>
          </a:spcAft>
          <a:defRPr kumimoji="1" sz="1400" dirty="0" smtClean="0">
            <a:latin typeface="Meiryo UI" panose="020B0604030504040204" pitchFamily="50" charset="-128"/>
            <a:ea typeface="Meiryo UI" panose="020B0604030504040204" pitchFamily="50" charset="-128"/>
            <a:cs typeface="メイリオ" panose="020B0604030504040204" pitchFamily="50" charset="-128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RD_template">
  <a:themeElements>
    <a:clrScheme name="R&amp;Dテンプレート向け">
      <a:dk1>
        <a:srgbClr val="1C1C1C"/>
      </a:dk1>
      <a:lt1>
        <a:srgbClr val="FFFFFF"/>
      </a:lt1>
      <a:dk2>
        <a:srgbClr val="FF0000"/>
      </a:dk2>
      <a:lt2>
        <a:srgbClr val="0099FF"/>
      </a:lt2>
      <a:accent1>
        <a:srgbClr val="0066CC"/>
      </a:accent1>
      <a:accent2>
        <a:srgbClr val="FFCC00"/>
      </a:accent2>
      <a:accent3>
        <a:srgbClr val="99CCFF"/>
      </a:accent3>
      <a:accent4>
        <a:srgbClr val="99FF99"/>
      </a:accent4>
      <a:accent5>
        <a:srgbClr val="FFCC66"/>
      </a:accent5>
      <a:accent6>
        <a:srgbClr val="FF9999"/>
      </a:accent6>
      <a:hlink>
        <a:srgbClr val="CCCCFF"/>
      </a:hlink>
      <a:folHlink>
        <a:srgbClr val="B2B2B2"/>
      </a:folHlink>
    </a:clrScheme>
    <a:fontScheme name="nslab">
      <a:majorFont>
        <a:latin typeface="HGP創英角ｺﾞｼｯｸUB"/>
        <a:ea typeface="HGP創英角ｺﾞｼｯｸUB"/>
        <a:cs typeface=""/>
      </a:majorFont>
      <a:minorFont>
        <a:latin typeface="HGP創英角ｺﾞｼｯｸUB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noFill/>
        </a:ln>
      </a:spPr>
      <a:bodyPr wrap="none" lIns="36000" tIns="36000" rIns="36000" bIns="36000" rtlCol="0">
        <a:spAutoFit/>
      </a:bodyPr>
      <a:lstStyle>
        <a:defPPr algn="ctr">
          <a:defRPr sz="1000" dirty="0"/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29615</TotalTime>
  <Words>1712</Words>
  <Application>Microsoft Office PowerPoint</Application>
  <PresentationFormat>A4 210 x 297 mm</PresentationFormat>
  <Paragraphs>373</Paragraphs>
  <Slides>21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5</vt:i4>
      </vt:variant>
      <vt:variant>
        <vt:lpstr>スライド タイトル</vt:lpstr>
      </vt:variant>
      <vt:variant>
        <vt:i4>21</vt:i4>
      </vt:variant>
    </vt:vector>
  </HeadingPairs>
  <TitlesOfParts>
    <vt:vector size="37" baseType="lpstr">
      <vt:lpstr>HGPｺﾞｼｯｸE</vt:lpstr>
      <vt:lpstr>HGP創英角ｺﾞｼｯｸUB</vt:lpstr>
      <vt:lpstr>ＭＳ Ｐゴシック</vt:lpstr>
      <vt:lpstr>SimSun</vt:lpstr>
      <vt:lpstr>メイリオ</vt:lpstr>
      <vt:lpstr>Arial</vt:lpstr>
      <vt:lpstr>Calibri</vt:lpstr>
      <vt:lpstr>Cambria Math</vt:lpstr>
      <vt:lpstr>Segoe UI</vt:lpstr>
      <vt:lpstr>Times New Roman</vt:lpstr>
      <vt:lpstr>Wingdings</vt:lpstr>
      <vt:lpstr>2_NTTマスタ2014-A4</vt:lpstr>
      <vt:lpstr>5_Confidential</vt:lpstr>
      <vt:lpstr>1_Confidential</vt:lpstr>
      <vt:lpstr>Office ​​テーマ</vt:lpstr>
      <vt:lpstr>RD_template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リソースアイソレーション技術</dc:title>
  <dc:creator>Kei FUJIMOTO</dc:creator>
  <cp:lastModifiedBy>0086759@ntt-hd.local</cp:lastModifiedBy>
  <cp:revision>3811</cp:revision>
  <cp:lastPrinted>2019-07-31T02:51:54Z</cp:lastPrinted>
  <dcterms:created xsi:type="dcterms:W3CDTF">2015-02-02T09:40:19Z</dcterms:created>
  <dcterms:modified xsi:type="dcterms:W3CDTF">2021-05-14T04:27:33Z</dcterms:modified>
</cp:coreProperties>
</file>