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7315200" cy="9601200"/>
  <p:embeddedFontLs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jsNe91RnutcfTvrniZOt+Vz8d0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F67021-1759-4A17-AF7A-4F80F9C3E1A4}">
  <a:tblStyle styleId="{22F67021-1759-4A17-AF7A-4F80F9C3E1A4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Gill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1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9" name="Google Shape;309;p17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17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1" name="Google Shape;321;p18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8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p19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9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p20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Please go through the checklist and template with them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20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21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Please go through the checklist and template with them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1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5" name="Google Shape;365;p23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 updated</a:t>
            </a:r>
            <a:endParaRPr/>
          </a:p>
        </p:txBody>
      </p:sp>
      <p:sp>
        <p:nvSpPr>
          <p:cNvPr id="366" name="Google Shape;366;p23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731838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6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6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6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3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36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36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39597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Char char="?"/>
              <a:defRPr>
                <a:solidFill>
                  <a:schemeClr val="dk1"/>
                </a:solidFill>
              </a:defRPr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8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8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0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3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3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3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33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3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3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indent="-2768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3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34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4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6B2B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2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2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document/d/1r0psSNsddLHhRM8wS0G6zKNRbdkfQli77IM1N7we4A4/edit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1295400" y="37338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Bookman Old Style"/>
              <a:buNone/>
            </a:pPr>
            <a:r>
              <a:rPr b="1" lang="en-US" sz="2160"/>
              <a:t>Cyber Security</a:t>
            </a:r>
            <a:br>
              <a:rPr b="1" lang="en-US" sz="2160"/>
            </a:br>
            <a:br>
              <a:rPr b="1" lang="en-US" sz="2160"/>
            </a:br>
            <a:r>
              <a:rPr lang="en-US" sz="2160"/>
              <a:t>Section 1</a:t>
            </a:r>
            <a:endParaRPr sz="1979"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219200" y="518160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64"/>
              <a:buNone/>
            </a:pPr>
            <a:r>
              <a:rPr b="1" lang="en-US" sz="1400"/>
              <a:t>Chapter 1: Introduction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64"/>
              <a:buNone/>
            </a:pPr>
            <a:r>
              <a:rPr b="1" lang="en-US" sz="1400"/>
              <a:t>Chapter 2: Classical Encryption Techniques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64"/>
              <a:buNone/>
            </a:pPr>
            <a:r>
              <a:t/>
            </a:r>
            <a:endParaRPr sz="1400"/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2438400" cy="33907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Substitution Techniques</a:t>
            </a:r>
            <a:endParaRPr/>
          </a:p>
        </p:txBody>
      </p:sp>
      <p:sp>
        <p:nvSpPr>
          <p:cNvPr id="237" name="Google Shape;237;p1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b="1" lang="en-US"/>
              <a:t>Ceaser</a:t>
            </a:r>
            <a:endParaRPr b="1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b="1" lang="en-US"/>
              <a:t>Monoalphabetic</a:t>
            </a:r>
            <a:endParaRPr b="1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b="1" lang="en-US"/>
              <a:t>Polyalphabetic</a:t>
            </a:r>
            <a:endParaRPr b="1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b="1" lang="en-US"/>
              <a:t>Playfair</a:t>
            </a:r>
            <a:endParaRPr b="1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b="1" lang="en-US"/>
              <a:t>Hill Cipher</a:t>
            </a:r>
            <a:endParaRPr/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238" name="Google Shape;238;p10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239" name="Google Shape;239;p10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240" name="Google Shape;240;p10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_alt.jpg" id="241" name="Google Shape;241;p10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_alt.jpg" id="242" name="Google Shape;242;p10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Substitution Techniques</a:t>
            </a:r>
            <a:endParaRPr/>
          </a:p>
        </p:txBody>
      </p:sp>
      <p:sp>
        <p:nvSpPr>
          <p:cNvPr id="250" name="Google Shape;250;p1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b="1" lang="en-US">
                <a:solidFill>
                  <a:srgbClr val="C00000"/>
                </a:solidFill>
              </a:rPr>
              <a:t>Ceaser</a:t>
            </a:r>
            <a:endParaRPr b="1">
              <a:solidFill>
                <a:srgbClr val="C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b="1" lang="en-US">
                <a:solidFill>
                  <a:srgbClr val="C00000"/>
                </a:solidFill>
              </a:rPr>
              <a:t>Monoalphabetic</a:t>
            </a:r>
            <a:endParaRPr b="1">
              <a:solidFill>
                <a:srgbClr val="C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b="1" lang="en-US"/>
              <a:t>Polyalphabetic</a:t>
            </a:r>
            <a:endParaRPr b="1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b="1" lang="en-US">
                <a:solidFill>
                  <a:srgbClr val="C00000"/>
                </a:solidFill>
              </a:rPr>
              <a:t>Playfair</a:t>
            </a:r>
            <a:endParaRPr b="1">
              <a:solidFill>
                <a:srgbClr val="C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b="1" lang="en-US"/>
              <a:t>Hill Cipher</a:t>
            </a:r>
            <a:endParaRPr/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251" name="Google Shape;251;p11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252" name="Google Shape;252;p11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253" name="Google Shape;253;p11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_alt.jpg" id="254" name="Google Shape;254;p11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_alt.jpg" id="255" name="Google Shape;255;p11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C00000"/>
                </a:solidFill>
              </a:rPr>
              <a:t>Ceaser Cipher</a:t>
            </a:r>
            <a:endParaRPr/>
          </a:p>
        </p:txBody>
      </p:sp>
      <p:sp>
        <p:nvSpPr>
          <p:cNvPr id="262" name="Google Shape;262;p12"/>
          <p:cNvSpPr txBox="1"/>
          <p:nvPr>
            <p:ph idx="1" type="body"/>
          </p:nvPr>
        </p:nvSpPr>
        <p:spPr>
          <a:xfrm>
            <a:off x="457200" y="1219200"/>
            <a:ext cx="69342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Font typeface="Bookman Old Style"/>
              <a:buAutoNum type="arabicPeriod"/>
            </a:pPr>
            <a:r>
              <a:rPr lang="en-US" sz="2400"/>
              <a:t>Assign numeric equivalent for each letter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Font typeface="Bookman Old Style"/>
              <a:buAutoNum type="arabicPeriod"/>
            </a:pPr>
            <a:r>
              <a:rPr lang="en-US" sz="2400"/>
              <a:t>For each P.T letter P substitute with C.T letter C</a:t>
            </a:r>
            <a:endParaRPr/>
          </a:p>
          <a:p>
            <a:pPr indent="-514348" lvl="2" marL="106299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where index of </a:t>
            </a:r>
            <a:r>
              <a:rPr b="1" lang="en-US" sz="2400">
                <a:solidFill>
                  <a:srgbClr val="0000CC"/>
                </a:solidFill>
              </a:rPr>
              <a:t>C = (index of P + key) mod 26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>
              <a:solidFill>
                <a:srgbClr val="C00000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rPr lang="en-US" sz="2800">
                <a:solidFill>
                  <a:srgbClr val="C00000"/>
                </a:solidFill>
              </a:rPr>
              <a:t>Example: </a:t>
            </a:r>
            <a:r>
              <a:rPr lang="en-US" sz="2800"/>
              <a:t>P.T = Computer, Key = 8</a:t>
            </a:r>
            <a:endParaRPr/>
          </a:p>
        </p:txBody>
      </p:sp>
      <p:graphicFrame>
        <p:nvGraphicFramePr>
          <p:cNvPr id="263" name="Google Shape;263;p12"/>
          <p:cNvGraphicFramePr/>
          <p:nvPr/>
        </p:nvGraphicFramePr>
        <p:xfrm>
          <a:off x="7620000" y="152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{22F67021-1759-4A17-AF7A-4F80F9C3E1A4}</a:tableStyleId>
              </a:tblPr>
              <a:tblGrid>
                <a:gridCol w="571500"/>
                <a:gridCol w="571500"/>
              </a:tblGrid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J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Q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4" name="Google Shape;264;p12"/>
          <p:cNvGraphicFramePr/>
          <p:nvPr/>
        </p:nvGraphicFramePr>
        <p:xfrm>
          <a:off x="619124" y="3774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{22F67021-1759-4A17-AF7A-4F80F9C3E1A4}</a:tableStyleId>
              </a:tblPr>
              <a:tblGrid>
                <a:gridCol w="1370925"/>
                <a:gridCol w="474975"/>
                <a:gridCol w="496950"/>
                <a:gridCol w="496950"/>
                <a:gridCol w="496950"/>
                <a:gridCol w="496950"/>
                <a:gridCol w="506900"/>
                <a:gridCol w="432175"/>
                <a:gridCol w="496950"/>
              </a:tblGrid>
              <a:tr h="33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P.T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P.T Index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C.T Index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C.T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65" name="Google Shape;265;p12"/>
          <p:cNvGrpSpPr/>
          <p:nvPr/>
        </p:nvGrpSpPr>
        <p:grpSpPr>
          <a:xfrm>
            <a:off x="5715000" y="3810000"/>
            <a:ext cx="2819400" cy="2895600"/>
            <a:chOff x="49530" y="1846729"/>
            <a:chExt cx="3312795" cy="4173071"/>
          </a:xfrm>
        </p:grpSpPr>
        <p:pic>
          <p:nvPicPr>
            <p:cNvPr id="266" name="Google Shape;26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530" y="4152900"/>
              <a:ext cx="1611630" cy="186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12"/>
            <p:cNvSpPr/>
            <p:nvPr/>
          </p:nvSpPr>
          <p:spPr>
            <a:xfrm>
              <a:off x="497205" y="1846729"/>
              <a:ext cx="2865120" cy="2108008"/>
            </a:xfrm>
            <a:prstGeom prst="cloudCallout">
              <a:avLst>
                <a:gd fmla="val -28714" name="adj1"/>
                <a:gd fmla="val 74211" name="adj2"/>
              </a:avLst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Decryption?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# of keys 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Cryptanalysis?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C00000"/>
                </a:solidFill>
              </a:rPr>
              <a:t>Monoalphabetic Cipher</a:t>
            </a:r>
            <a:endParaRPr/>
          </a:p>
        </p:txBody>
      </p:sp>
      <p:sp>
        <p:nvSpPr>
          <p:cNvPr id="274" name="Google Shape;274;p13"/>
          <p:cNvSpPr txBox="1"/>
          <p:nvPr>
            <p:ph idx="1" type="body"/>
          </p:nvPr>
        </p:nvSpPr>
        <p:spPr>
          <a:xfrm>
            <a:off x="457200" y="1219200"/>
            <a:ext cx="6781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Font typeface="Bookman Old Style"/>
              <a:buAutoNum type="arabicPeriod"/>
            </a:pPr>
            <a:r>
              <a:rPr lang="en-US" sz="2400"/>
              <a:t>Use any permutation of alphabetic to substitute each letter in the P.T with its corresponding  (</a:t>
            </a:r>
            <a:r>
              <a:rPr b="1" lang="en-US" sz="2400">
                <a:solidFill>
                  <a:srgbClr val="0000CC"/>
                </a:solidFill>
              </a:rPr>
              <a:t>Mapping</a:t>
            </a:r>
            <a:r>
              <a:rPr lang="en-US" sz="2400"/>
              <a:t>)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>
              <a:solidFill>
                <a:srgbClr val="C00000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solidFill>
                  <a:srgbClr val="C00000"/>
                </a:solidFill>
              </a:rPr>
              <a:t>Example: </a:t>
            </a:r>
            <a:r>
              <a:rPr lang="en-US" sz="2400"/>
              <a:t>P.T = Computer, Key = this permutation</a:t>
            </a:r>
            <a:endParaRPr/>
          </a:p>
        </p:txBody>
      </p:sp>
      <p:graphicFrame>
        <p:nvGraphicFramePr>
          <p:cNvPr id="275" name="Google Shape;275;p13"/>
          <p:cNvGraphicFramePr/>
          <p:nvPr/>
        </p:nvGraphicFramePr>
        <p:xfrm>
          <a:off x="7620000" y="152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{22F67021-1759-4A17-AF7A-4F80F9C3E1A4}</a:tableStyleId>
              </a:tblPr>
              <a:tblGrid>
                <a:gridCol w="571500"/>
                <a:gridCol w="571500"/>
              </a:tblGrid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Q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i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j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q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I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J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6" name="Google Shape;276;p13"/>
          <p:cNvGraphicFramePr/>
          <p:nvPr/>
        </p:nvGraphicFramePr>
        <p:xfrm>
          <a:off x="533400" y="3535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{22F67021-1759-4A17-AF7A-4F80F9C3E1A4}</a:tableStyleId>
              </a:tblPr>
              <a:tblGrid>
                <a:gridCol w="1370925"/>
                <a:gridCol w="381675"/>
                <a:gridCol w="492625"/>
                <a:gridCol w="496950"/>
                <a:gridCol w="496950"/>
                <a:gridCol w="496950"/>
                <a:gridCol w="506900"/>
                <a:gridCol w="432175"/>
                <a:gridCol w="496950"/>
              </a:tblGrid>
              <a:tr h="33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P.T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C.T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77" name="Google Shape;277;p13"/>
          <p:cNvGrpSpPr/>
          <p:nvPr/>
        </p:nvGrpSpPr>
        <p:grpSpPr>
          <a:xfrm>
            <a:off x="5410200" y="3733800"/>
            <a:ext cx="2819400" cy="2895600"/>
            <a:chOff x="49530" y="1846729"/>
            <a:chExt cx="3312795" cy="4173071"/>
          </a:xfrm>
        </p:grpSpPr>
        <p:pic>
          <p:nvPicPr>
            <p:cNvPr id="278" name="Google Shape;27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530" y="4152900"/>
              <a:ext cx="1611630" cy="186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13"/>
            <p:cNvSpPr/>
            <p:nvPr/>
          </p:nvSpPr>
          <p:spPr>
            <a:xfrm>
              <a:off x="497205" y="1846729"/>
              <a:ext cx="2865120" cy="2108008"/>
            </a:xfrm>
            <a:prstGeom prst="cloudCallout">
              <a:avLst>
                <a:gd fmla="val -28714" name="adj1"/>
                <a:gd fmla="val 74211" name="adj2"/>
              </a:avLst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Decryption?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# of keys 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Cryptanalysis?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0" name="Google Shape;280;p13"/>
          <p:cNvCxnSpPr/>
          <p:nvPr/>
        </p:nvCxnSpPr>
        <p:spPr>
          <a:xfrm flipH="1" rot="10800000">
            <a:off x="6705600" y="2133600"/>
            <a:ext cx="838200" cy="609600"/>
          </a:xfrm>
          <a:prstGeom prst="straightConnector1">
            <a:avLst/>
          </a:prstGeom>
          <a:noFill/>
          <a:ln cap="flat" cmpd="sng" w="38100">
            <a:solidFill>
              <a:srgbClr val="659695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81" name="Google Shape;281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C00000"/>
                </a:solidFill>
              </a:rPr>
              <a:t>Monoalphabetic Cipher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8844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33220"/>
            <a:ext cx="7848600" cy="423418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C00000"/>
                </a:solidFill>
              </a:rPr>
              <a:t>Monoalphabetic Cipher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457200" y="1219200"/>
            <a:ext cx="7772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 sz="2400"/>
              <a:t>To increase the immunity of monoalphabetic cipher</a:t>
            </a:r>
            <a:endParaRPr/>
          </a:p>
          <a:p>
            <a:pPr indent="-514350" lvl="1" marL="78867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96"/>
              <a:buFont typeface="Bookman Old Style"/>
              <a:buAutoNum type="arabicPeriod"/>
            </a:pPr>
            <a:r>
              <a:rPr b="1" lang="en-US" sz="2100"/>
              <a:t>Using homophones</a:t>
            </a:r>
            <a:endParaRPr/>
          </a:p>
          <a:p>
            <a:pPr indent="-413003" lvl="1" marL="78867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96"/>
              <a:buFont typeface="Bookman Old Style"/>
              <a:buNone/>
            </a:pPr>
            <a:r>
              <a:t/>
            </a:r>
            <a:endParaRPr sz="2100"/>
          </a:p>
          <a:p>
            <a:pPr indent="-413003" lvl="1" marL="78867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96"/>
              <a:buFont typeface="Bookman Old Style"/>
              <a:buNone/>
            </a:pPr>
            <a:r>
              <a:t/>
            </a:r>
            <a:endParaRPr sz="2100"/>
          </a:p>
          <a:p>
            <a:pPr indent="-413003" lvl="1" marL="78867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96"/>
              <a:buFont typeface="Bookman Old Style"/>
              <a:buNone/>
            </a:pPr>
            <a:r>
              <a:t/>
            </a:r>
            <a:endParaRPr sz="2100"/>
          </a:p>
          <a:p>
            <a:pPr indent="-514350" lvl="1" marL="78867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96"/>
              <a:buFont typeface="Bookman Old Style"/>
              <a:buAutoNum type="arabicPeriod"/>
            </a:pPr>
            <a:r>
              <a:rPr b="1" lang="en-US" sz="2100"/>
              <a:t>Polyalphabetic</a:t>
            </a:r>
            <a:endParaRPr b="1" sz="2100"/>
          </a:p>
          <a:p>
            <a:pPr indent="-413003" lvl="1" marL="78867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96"/>
              <a:buFont typeface="Bookman Old Style"/>
              <a:buNone/>
            </a:pPr>
            <a:r>
              <a:t/>
            </a:r>
            <a:endParaRPr sz="2100"/>
          </a:p>
          <a:p>
            <a:pPr indent="-413003" lvl="1" marL="78867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96"/>
              <a:buFont typeface="Bookman Old Style"/>
              <a:buNone/>
            </a:pPr>
            <a:r>
              <a:t/>
            </a:r>
            <a:endParaRPr sz="2100"/>
          </a:p>
          <a:p>
            <a:pPr indent="-413003" lvl="1" marL="78867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96"/>
              <a:buFont typeface="Bookman Old Style"/>
              <a:buNone/>
            </a:pPr>
            <a:r>
              <a:t/>
            </a:r>
            <a:endParaRPr sz="2100"/>
          </a:p>
          <a:p>
            <a:pPr indent="-514350" lvl="1" marL="78867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96"/>
              <a:buFont typeface="Bookman Old Style"/>
              <a:buAutoNum type="arabicPeriod"/>
            </a:pPr>
            <a:r>
              <a:rPr b="1" lang="en-US" sz="2100"/>
              <a:t>Higher order substitution</a:t>
            </a:r>
            <a:endParaRPr/>
          </a:p>
          <a:p>
            <a:pPr indent="-514350" lvl="3" marL="133731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Block cipher</a:t>
            </a:r>
            <a:endParaRPr/>
          </a:p>
        </p:txBody>
      </p:sp>
      <p:graphicFrame>
        <p:nvGraphicFramePr>
          <p:cNvPr id="296" name="Google Shape;296;p15"/>
          <p:cNvGraphicFramePr/>
          <p:nvPr/>
        </p:nvGraphicFramePr>
        <p:xfrm>
          <a:off x="4953000" y="1798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{22F67021-1759-4A17-AF7A-4F80F9C3E1A4}</a:tableStyleId>
              </a:tblPr>
              <a:tblGrid>
                <a:gridCol w="609600"/>
                <a:gridCol w="990600"/>
              </a:tblGrid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D,-,?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Q,2,T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E,7,&amp;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7" name="Google Shape;297;p15"/>
          <p:cNvGraphicFramePr/>
          <p:nvPr/>
        </p:nvGraphicFramePr>
        <p:xfrm>
          <a:off x="4953000" y="3352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{22F67021-1759-4A17-AF7A-4F80F9C3E1A4}</a:tableStyleId>
              </a:tblPr>
              <a:tblGrid>
                <a:gridCol w="533400"/>
                <a:gridCol w="533400"/>
                <a:gridCol w="533400"/>
              </a:tblGrid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Q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8" name="Google Shape;298;p15"/>
          <p:cNvGraphicFramePr/>
          <p:nvPr/>
        </p:nvGraphicFramePr>
        <p:xfrm>
          <a:off x="4953000" y="495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{22F67021-1759-4A17-AF7A-4F80F9C3E1A4}</a:tableStyleId>
              </a:tblPr>
              <a:tblGrid>
                <a:gridCol w="800100"/>
                <a:gridCol w="800100"/>
              </a:tblGrid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aa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ab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CG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HH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9" name="Google Shape;299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Playfair Cipher</a:t>
            </a:r>
            <a:endParaRPr/>
          </a:p>
        </p:txBody>
      </p:sp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It is a </a:t>
            </a:r>
            <a:r>
              <a:rPr b="1" lang="en-US"/>
              <a:t>multiple</a:t>
            </a:r>
            <a:r>
              <a:rPr lang="en-US"/>
              <a:t> </a:t>
            </a:r>
            <a:r>
              <a:rPr b="1" lang="en-US"/>
              <a:t>letter</a:t>
            </a:r>
            <a:r>
              <a:rPr lang="en-US"/>
              <a:t> substitution cipher.</a:t>
            </a:r>
            <a:endParaRPr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It treats </a:t>
            </a:r>
            <a:r>
              <a:rPr b="1" lang="en-US"/>
              <a:t>diagrams</a:t>
            </a:r>
            <a:r>
              <a:rPr lang="en-US"/>
              <a:t> (block of two letters) in plaintext as single units and translates these units into ciphertext diagrams. </a:t>
            </a:r>
            <a:endParaRPr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The playfair algorithm is based on the use of </a:t>
            </a:r>
            <a:r>
              <a:rPr b="1" lang="en-US"/>
              <a:t>5x5 matrix </a:t>
            </a:r>
            <a:r>
              <a:rPr lang="en-US"/>
              <a:t>of letters constructed using a keyword</a:t>
            </a:r>
            <a:endParaRPr/>
          </a:p>
        </p:txBody>
      </p:sp>
      <p:sp>
        <p:nvSpPr>
          <p:cNvPr id="306" name="Google Shape;306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Playfair Cipher</a:t>
            </a:r>
            <a:endParaRPr/>
          </a:p>
        </p:txBody>
      </p:sp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Font typeface="Bookman Old Style"/>
              <a:buAutoNum type="arabicPeriod"/>
            </a:pPr>
            <a:r>
              <a:rPr lang="en-US" sz="2400"/>
              <a:t>The matrix is constructed using the keyword, Example, keyword = “</a:t>
            </a:r>
            <a:r>
              <a:rPr b="1" lang="en-US" sz="2400"/>
              <a:t>playfairexample”</a:t>
            </a:r>
            <a:endParaRPr sz="2400"/>
          </a:p>
          <a:p>
            <a:pPr indent="-398526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Font typeface="Bookman Old Style"/>
              <a:buNone/>
            </a:pPr>
            <a:r>
              <a:t/>
            </a:r>
            <a:endParaRPr sz="2400"/>
          </a:p>
          <a:p>
            <a:pPr indent="-398526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Font typeface="Bookman Old Style"/>
              <a:buNone/>
            </a:pPr>
            <a:r>
              <a:t/>
            </a:r>
            <a:endParaRPr sz="2400"/>
          </a:p>
          <a:p>
            <a:pPr indent="-398526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Font typeface="Bookman Old Style"/>
              <a:buNone/>
            </a:pPr>
            <a:r>
              <a:t/>
            </a:r>
            <a:endParaRPr sz="2400"/>
          </a:p>
          <a:p>
            <a:pPr indent="-398526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Font typeface="Bookman Old Style"/>
              <a:buNone/>
            </a:pPr>
            <a:r>
              <a:t/>
            </a:r>
            <a:endParaRPr sz="2400"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Font typeface="Bookman Old Style"/>
              <a:buAutoNum type="arabicPeriod"/>
            </a:pPr>
            <a:r>
              <a:rPr lang="en-US" sz="2400"/>
              <a:t>Plaintext is encrypted as two letters as a time, according to the following rules: </a:t>
            </a:r>
            <a:endParaRPr/>
          </a:p>
          <a:p>
            <a:pPr indent="-398526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Font typeface="Bookman Old Style"/>
              <a:buNone/>
            </a:pPr>
            <a:r>
              <a:t/>
            </a:r>
            <a:endParaRPr sz="2400"/>
          </a:p>
          <a:p>
            <a:pPr indent="-398526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Font typeface="Bookman Old Style"/>
              <a:buNone/>
            </a:pPr>
            <a:r>
              <a:t/>
            </a:r>
            <a:endParaRPr sz="2400"/>
          </a:p>
        </p:txBody>
      </p:sp>
      <p:pic>
        <p:nvPicPr>
          <p:cNvPr id="314" name="Google Shape;3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209800"/>
            <a:ext cx="2143124" cy="1309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\Desktop\Playfair_Cipher_10_EX_to_XD.png" id="315" name="Google Shape;3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691742"/>
            <a:ext cx="2775857" cy="16328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\Desktop\Playfair_Cipher_02_DE_to_OD.png" id="316" name="Google Shape;31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4077" y="4744764"/>
            <a:ext cx="2685723" cy="1579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e\Desktop\Playfair_Cipher_03_TH_to_ZB.png" id="317" name="Google Shape;31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2200" y="4724400"/>
            <a:ext cx="2590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Playfair Cipher</a:t>
            </a:r>
            <a:endParaRPr/>
          </a:p>
        </p:txBody>
      </p:sp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solidFill>
                  <a:srgbClr val="C00000"/>
                </a:solidFill>
              </a:rPr>
              <a:t>Example: </a:t>
            </a:r>
            <a:r>
              <a:rPr lang="en-US" sz="2400"/>
              <a:t>P.T = communication, Keyword = “</a:t>
            </a:r>
            <a:r>
              <a:rPr b="1" lang="en-US" sz="2400"/>
              <a:t>playfairexample”</a:t>
            </a:r>
            <a:endParaRPr/>
          </a:p>
          <a:p>
            <a:pPr indent="-398526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Font typeface="Bookman Old Style"/>
              <a:buNone/>
            </a:pPr>
            <a:r>
              <a:t/>
            </a:r>
            <a:endParaRPr sz="2400"/>
          </a:p>
          <a:p>
            <a:pPr indent="-398526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Font typeface="Bookman Old Style"/>
              <a:buNone/>
            </a:pPr>
            <a:r>
              <a:t/>
            </a:r>
            <a:endParaRPr sz="2400"/>
          </a:p>
          <a:p>
            <a:pPr indent="-398526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Font typeface="Bookman Old Style"/>
              <a:buNone/>
            </a:pPr>
            <a:r>
              <a:t/>
            </a:r>
            <a:endParaRPr sz="2400"/>
          </a:p>
        </p:txBody>
      </p:sp>
      <p:pic>
        <p:nvPicPr>
          <p:cNvPr id="326" name="Google Shape;3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800"/>
            <a:ext cx="2143124" cy="1309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18"/>
          <p:cNvGraphicFramePr/>
          <p:nvPr/>
        </p:nvGraphicFramePr>
        <p:xfrm>
          <a:off x="914400" y="4099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{22F67021-1759-4A17-AF7A-4F80F9C3E1A4}</a:tableStyleId>
              </a:tblPr>
              <a:tblGrid>
                <a:gridCol w="1370925"/>
                <a:gridCol w="622625"/>
                <a:gridCol w="590875"/>
                <a:gridCol w="596575"/>
                <a:gridCol w="565475"/>
                <a:gridCol w="570225"/>
                <a:gridCol w="555950"/>
                <a:gridCol w="646425"/>
              </a:tblGrid>
              <a:tr h="33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P.T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C.T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DN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IM/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JM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RZ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KR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DL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QO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328" name="Google Shape;328;p18"/>
          <p:cNvGrpSpPr/>
          <p:nvPr/>
        </p:nvGrpSpPr>
        <p:grpSpPr>
          <a:xfrm>
            <a:off x="6248400" y="3733800"/>
            <a:ext cx="2819400" cy="2895600"/>
            <a:chOff x="49530" y="1846729"/>
            <a:chExt cx="3312795" cy="4173071"/>
          </a:xfrm>
        </p:grpSpPr>
        <p:pic>
          <p:nvPicPr>
            <p:cNvPr id="329" name="Google Shape;329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530" y="4152900"/>
              <a:ext cx="1611630" cy="186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18"/>
            <p:cNvSpPr/>
            <p:nvPr/>
          </p:nvSpPr>
          <p:spPr>
            <a:xfrm>
              <a:off x="497205" y="1846729"/>
              <a:ext cx="2865120" cy="2108008"/>
            </a:xfrm>
            <a:prstGeom prst="cloudCallout">
              <a:avLst>
                <a:gd fmla="val -28714" name="adj1"/>
                <a:gd fmla="val 74211" name="adj2"/>
              </a:avLst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Decryption?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# of keys 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Cryptanalysis?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Your Turn … ☺</a:t>
            </a:r>
            <a:endParaRPr b="1"/>
          </a:p>
        </p:txBody>
      </p:sp>
      <p:sp>
        <p:nvSpPr>
          <p:cNvPr id="338" name="Google Shape;338;p1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 sz="2400"/>
              <a:t>Encrypt the following P.T = “ Computer Systems” using playfair cipher with keyword = “balloon”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b="1" sz="2400">
              <a:solidFill>
                <a:srgbClr val="C00000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b="1" sz="2400"/>
          </a:p>
          <a:p>
            <a:pPr indent="-398526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Font typeface="Bookman Old Style"/>
              <a:buNone/>
            </a:pPr>
            <a:r>
              <a:t/>
            </a:r>
            <a:endParaRPr sz="2400"/>
          </a:p>
          <a:p>
            <a:pPr indent="-398526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Font typeface="Bookman Old Style"/>
              <a:buNone/>
            </a:pPr>
            <a:r>
              <a:t/>
            </a:r>
            <a:endParaRPr sz="2400"/>
          </a:p>
          <a:p>
            <a:pPr indent="-398526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Font typeface="Bookman Old Style"/>
              <a:buNone/>
            </a:pPr>
            <a:r>
              <a:t/>
            </a:r>
            <a:endParaRPr sz="2400"/>
          </a:p>
        </p:txBody>
      </p:sp>
      <p:sp>
        <p:nvSpPr>
          <p:cNvPr id="339" name="Google Shape;339;p1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b="1" lang="en-US">
                <a:solidFill>
                  <a:srgbClr val="C00000"/>
                </a:solidFill>
              </a:rPr>
              <a:t>Cryptology</a:t>
            </a:r>
            <a:r>
              <a:rPr lang="en-US"/>
              <a:t>: </a:t>
            </a:r>
            <a:endParaRPr/>
          </a:p>
          <a:p>
            <a:pPr indent="-274320" lvl="1" marL="54864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?"/>
            </a:pPr>
            <a:r>
              <a:rPr lang="en-US">
                <a:solidFill>
                  <a:schemeClr val="dk1"/>
                </a:solidFill>
              </a:rPr>
              <a:t>This is the study of techniques for ensuring the </a:t>
            </a:r>
            <a:r>
              <a:rPr b="1" lang="en-US">
                <a:solidFill>
                  <a:schemeClr val="dk1"/>
                </a:solidFill>
              </a:rPr>
              <a:t>secrecy</a:t>
            </a:r>
            <a:r>
              <a:rPr lang="en-US">
                <a:solidFill>
                  <a:schemeClr val="dk1"/>
                </a:solidFill>
              </a:rPr>
              <a:t> and/or </a:t>
            </a:r>
            <a:r>
              <a:rPr b="1" lang="en-US">
                <a:solidFill>
                  <a:schemeClr val="dk1"/>
                </a:solidFill>
              </a:rPr>
              <a:t>authenticity</a:t>
            </a:r>
            <a:r>
              <a:rPr lang="en-US">
                <a:solidFill>
                  <a:schemeClr val="dk1"/>
                </a:solidFill>
              </a:rPr>
              <a:t> of information. The two main branches of cryptology are:</a:t>
            </a:r>
            <a:endParaRPr/>
          </a:p>
          <a:p>
            <a:pPr indent="-274320" lvl="1" marL="54864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?"/>
            </a:pPr>
            <a:r>
              <a:rPr b="1" lang="en-US">
                <a:solidFill>
                  <a:srgbClr val="C00000"/>
                </a:solidFill>
              </a:rPr>
              <a:t>Cryptography</a:t>
            </a:r>
            <a:r>
              <a:rPr b="1" lang="en-US">
                <a:solidFill>
                  <a:schemeClr val="dk1"/>
                </a:solidFill>
              </a:rPr>
              <a:t>: </a:t>
            </a:r>
            <a:r>
              <a:rPr lang="en-US">
                <a:solidFill>
                  <a:schemeClr val="dk1"/>
                </a:solidFill>
              </a:rPr>
              <a:t>which is the study of the design of such techniques; </a:t>
            </a:r>
            <a:endParaRPr/>
          </a:p>
          <a:p>
            <a:pPr indent="-274320" lvl="1" marL="54864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?"/>
            </a:pPr>
            <a:r>
              <a:rPr b="1" lang="en-US">
                <a:solidFill>
                  <a:srgbClr val="C00000"/>
                </a:solidFill>
              </a:rPr>
              <a:t>Cryptanalysis</a:t>
            </a:r>
            <a:r>
              <a:rPr b="1" lang="en-US">
                <a:solidFill>
                  <a:schemeClr val="dk1"/>
                </a:solidFill>
              </a:rPr>
              <a:t>: </a:t>
            </a:r>
            <a:r>
              <a:rPr lang="en-US">
                <a:solidFill>
                  <a:schemeClr val="dk1"/>
                </a:solidFill>
              </a:rPr>
              <a:t>which deals with the defeating such techniques, to recover information</a:t>
            </a:r>
            <a:endParaRPr/>
          </a:p>
        </p:txBody>
      </p:sp>
      <p:sp>
        <p:nvSpPr>
          <p:cNvPr id="120" name="Google Shape;120;p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Security Package</a:t>
            </a:r>
            <a:endParaRPr/>
          </a:p>
        </p:txBody>
      </p:sp>
      <p:sp>
        <p:nvSpPr>
          <p:cNvPr id="346" name="Google Shape;346;p20"/>
          <p:cNvSpPr txBox="1"/>
          <p:nvPr>
            <p:ph idx="1" type="body"/>
          </p:nvPr>
        </p:nvSpPr>
        <p:spPr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9"/>
              <a:buChar char="?"/>
            </a:pPr>
            <a:r>
              <a:rPr lang="en-US" sz="2380"/>
              <a:t>The package will include the implementation of the algorithms we explain in the section.  And at the end of each lab the required tasks will be announced with their deadline.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9"/>
              <a:buChar char="?"/>
            </a:pPr>
            <a:r>
              <a:rPr lang="en-US" sz="2380"/>
              <a:t>Each group will upload the code to the </a:t>
            </a:r>
            <a:r>
              <a:rPr b="1" lang="en-US" sz="2380">
                <a:solidFill>
                  <a:srgbClr val="00B0F0"/>
                </a:solidFill>
              </a:rPr>
              <a:t>GoogleDrive</a:t>
            </a:r>
            <a:r>
              <a:rPr lang="en-US" sz="2380"/>
              <a:t> shared with the Gmail you wrote in the form(</a:t>
            </a:r>
            <a:r>
              <a:rPr lang="en-US" sz="2380">
                <a:solidFill>
                  <a:srgbClr val="FF0000"/>
                </a:solidFill>
              </a:rPr>
              <a:t>Don’t rename your shared folder</a:t>
            </a:r>
            <a:r>
              <a:rPr lang="en-US" sz="2380"/>
              <a:t>).</a:t>
            </a:r>
            <a:endParaRPr sz="2380"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50"/>
              <a:buChar char="?"/>
            </a:pPr>
            <a:r>
              <a:rPr lang="en-US" sz="2040"/>
              <a:t>Groups 3 – 6 members.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5"/>
              <a:buChar char="?"/>
            </a:pPr>
            <a:r>
              <a:rPr lang="en-US" sz="1954"/>
              <a:t>Registration Form (will be updated), </a:t>
            </a:r>
            <a:r>
              <a:rPr lang="en-US" sz="1954">
                <a:solidFill>
                  <a:srgbClr val="FF0000"/>
                </a:solidFill>
              </a:rPr>
              <a:t>Deadline Sat 23/2/2024</a:t>
            </a:r>
            <a:r>
              <a:rPr lang="en-US" sz="1954"/>
              <a:t>. 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5"/>
              <a:buChar char="?"/>
            </a:pPr>
            <a:r>
              <a:rPr lang="en-US" sz="1954"/>
              <a:t>After the Registration deadline a mail will be sent for each team with a link to its shared folder with the TAs.</a:t>
            </a:r>
            <a:endParaRPr sz="2040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9"/>
              <a:buChar char="?"/>
            </a:pPr>
            <a:r>
              <a:rPr lang="en-US" sz="2380"/>
              <a:t>Deadlines are </a:t>
            </a:r>
            <a:r>
              <a:rPr b="1" lang="en-US" sz="2380" u="sng">
                <a:solidFill>
                  <a:srgbClr val="FF0000"/>
                </a:solidFill>
              </a:rPr>
              <a:t>not extendable</a:t>
            </a:r>
            <a:r>
              <a:rPr lang="en-US" sz="2380"/>
              <a:t>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9"/>
              <a:buChar char="?"/>
            </a:pPr>
            <a:r>
              <a:rPr lang="en-US" sz="2380"/>
              <a:t>Avoid cheating or copying algorithms. Your codes will be compared with each other. Any detected cheating or copying case will be </a:t>
            </a:r>
            <a:r>
              <a:rPr b="1" lang="en-US" sz="2380" u="sng">
                <a:solidFill>
                  <a:srgbClr val="FF0000"/>
                </a:solidFill>
              </a:rPr>
              <a:t>punished</a:t>
            </a:r>
            <a:r>
              <a:rPr b="1" lang="en-US" sz="2380"/>
              <a:t>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9"/>
              <a:buChar char="?"/>
            </a:pPr>
            <a:r>
              <a:rPr lang="en-US" sz="2380"/>
              <a:t>Refer to the template and document for more details (</a:t>
            </a:r>
            <a:r>
              <a:rPr lang="en-US" sz="221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 sz="2380"/>
              <a:t>).</a:t>
            </a:r>
            <a:endParaRPr b="1" sz="2380"/>
          </a:p>
        </p:txBody>
      </p:sp>
      <p:sp>
        <p:nvSpPr>
          <p:cNvPr id="347" name="Google Shape;347;p2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Security Package</a:t>
            </a:r>
            <a:endParaRPr/>
          </a:p>
        </p:txBody>
      </p:sp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9"/>
              <a:buChar char="?"/>
            </a:pPr>
            <a:r>
              <a:rPr lang="en-US" sz="2380"/>
              <a:t>Don’t rename files.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9"/>
              <a:buChar char="?"/>
            </a:pPr>
            <a:r>
              <a:rPr lang="en-US" sz="2380"/>
              <a:t>Don’t use external APIs.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9"/>
              <a:buChar char="?"/>
            </a:pPr>
            <a:r>
              <a:rPr lang="en-US" sz="2380"/>
              <a:t>Don’t import external libraries like (math).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9"/>
              <a:buChar char="?"/>
            </a:pPr>
            <a:r>
              <a:rPr lang="en-US" sz="2380"/>
              <a:t>Don’t change test cases or function names.</a:t>
            </a:r>
            <a:endParaRPr sz="2380"/>
          </a:p>
          <a:p>
            <a:pPr indent="-159448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9"/>
              <a:buNone/>
            </a:pPr>
            <a:r>
              <a:t/>
            </a:r>
            <a:endParaRPr sz="2380"/>
          </a:p>
          <a:p>
            <a:pPr indent="-159448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9"/>
              <a:buNone/>
            </a:pPr>
            <a:r>
              <a:t/>
            </a:r>
            <a:endParaRPr b="1" sz="2380"/>
          </a:p>
        </p:txBody>
      </p:sp>
      <p:sp>
        <p:nvSpPr>
          <p:cNvPr id="355" name="Google Shape;355;p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Package Milestone 1</a:t>
            </a:r>
            <a:endParaRPr/>
          </a:p>
        </p:txBody>
      </p:sp>
      <p:sp>
        <p:nvSpPr>
          <p:cNvPr id="361" name="Google Shape;361;p22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8"/>
              <a:buChar char="?"/>
            </a:pPr>
            <a:r>
              <a:rPr lang="en-US" sz="2405"/>
              <a:t>Deadline to upload to GoogleDrive: </a:t>
            </a:r>
            <a:r>
              <a:rPr b="1" lang="en-US" sz="2405"/>
              <a:t>1</a:t>
            </a:r>
            <a:r>
              <a:rPr b="1" baseline="30000" lang="en-US" sz="2405"/>
              <a:t>st</a:t>
            </a:r>
            <a:r>
              <a:rPr b="1" lang="en-US" sz="2405"/>
              <a:t> March 2024</a:t>
            </a:r>
            <a:endParaRPr b="1" sz="2405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9"/>
              <a:buChar char="?"/>
            </a:pPr>
            <a:r>
              <a:rPr lang="en-US" sz="2775"/>
              <a:t>You should implement the following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8"/>
              <a:buChar char="?"/>
            </a:pPr>
            <a:r>
              <a:rPr b="1" lang="en-US" sz="2405" u="sng"/>
              <a:t>Ceaser</a:t>
            </a:r>
            <a:endParaRPr b="1" sz="2405" u="sng"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7"/>
              <a:buChar char="?"/>
            </a:pPr>
            <a:r>
              <a:rPr lang="en-US" sz="2035"/>
              <a:t>public string Encrypt(string plainText, int key)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7"/>
              <a:buChar char="?"/>
            </a:pPr>
            <a:r>
              <a:rPr lang="en-US" sz="2035"/>
              <a:t>public string Decrypt(string cipherText, int key)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7"/>
              <a:buChar char="?"/>
            </a:pPr>
            <a:r>
              <a:rPr lang="en-US" sz="2035"/>
              <a:t>public int Analyse(string plainText, string cipherText)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8"/>
              <a:buChar char="?"/>
            </a:pPr>
            <a:r>
              <a:rPr b="1" lang="en-US" sz="2405" u="sng"/>
              <a:t>Monoalphabtic</a:t>
            </a:r>
            <a:r>
              <a:rPr lang="en-US" sz="2405" u="sng"/>
              <a:t> 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7"/>
              <a:buChar char="?"/>
            </a:pPr>
            <a:r>
              <a:rPr lang="en-US" sz="2035"/>
              <a:t>public string Encrypt(string plainText, int key)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7"/>
              <a:buChar char="?"/>
            </a:pPr>
            <a:r>
              <a:rPr lang="en-US" sz="2035"/>
              <a:t>public string Decrypt(string cipherText, int key)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7"/>
              <a:buChar char="?"/>
            </a:pPr>
            <a:r>
              <a:rPr lang="en-US" sz="2035"/>
              <a:t>public int Analyse(string plainText, string cipherText)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7"/>
              <a:buChar char="?"/>
            </a:pPr>
            <a:r>
              <a:rPr lang="en-US" sz="2035"/>
              <a:t>public string AnalyseUsingCharFrequency(string cipher)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8"/>
              <a:buChar char="?"/>
            </a:pPr>
            <a:r>
              <a:rPr b="1" lang="en-US" sz="2405" u="sng"/>
              <a:t>Playfair</a:t>
            </a:r>
            <a:r>
              <a:rPr lang="en-US" sz="2405"/>
              <a:t> 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7"/>
              <a:buChar char="?"/>
            </a:pPr>
            <a:r>
              <a:rPr lang="en-US" sz="2035"/>
              <a:t>public string Encrypt(string plainText, string key)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7"/>
              <a:buChar char="?"/>
            </a:pPr>
            <a:r>
              <a:rPr lang="en-US" sz="2035"/>
              <a:t>public string Decrypt(string cipherText, string key)</a:t>
            </a:r>
            <a:endParaRPr/>
          </a:p>
        </p:txBody>
      </p:sp>
      <p:sp>
        <p:nvSpPr>
          <p:cNvPr id="362" name="Google Shape;362;p2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838200" lvl="0" marL="838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Important Links:	</a:t>
            </a:r>
            <a:endParaRPr/>
          </a:p>
        </p:txBody>
      </p:sp>
      <p:sp>
        <p:nvSpPr>
          <p:cNvPr id="369" name="Google Shape;369;p23"/>
          <p:cNvSpPr txBox="1"/>
          <p:nvPr>
            <p:ph idx="1" type="body"/>
          </p:nvPr>
        </p:nvSpPr>
        <p:spPr>
          <a:xfrm>
            <a:off x="457200" y="1371600"/>
            <a:ext cx="8507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36"/>
              <a:buChar char="?"/>
            </a:pPr>
            <a:r>
              <a:rPr lang="en-US" sz="3600" u="sng"/>
              <a:t>Sections Materials:</a:t>
            </a:r>
            <a:endParaRPr sz="3600"/>
          </a:p>
          <a:p>
            <a:pPr indent="-274318" lvl="1" marL="5486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128"/>
              <a:buChar char="?"/>
            </a:pPr>
            <a:r>
              <a:rPr lang="en-US" sz="2800" u="sng">
                <a:solidFill>
                  <a:schemeClr val="hlink"/>
                </a:solidFill>
              </a:rPr>
              <a:t>https://drive.google.com/drive/folders/16DJRdmifdYYxygIH2EyXCkQiQdRDSnSj?usp=sharing</a:t>
            </a:r>
            <a:endParaRPr sz="2800"/>
          </a:p>
          <a:p>
            <a:pPr indent="0" lvl="1" marL="27432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32"/>
              <a:buNone/>
            </a:pPr>
            <a:r>
              <a:t/>
            </a:r>
            <a:endParaRPr sz="32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736"/>
              <a:buChar char="?"/>
            </a:pPr>
            <a:r>
              <a:rPr lang="en-US" sz="3600" u="sng"/>
              <a:t>Package Registration Form:</a:t>
            </a:r>
            <a:endParaRPr/>
          </a:p>
          <a:p>
            <a:pPr indent="-274319" lvl="1" marL="5486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128"/>
              <a:buChar char="?"/>
            </a:pPr>
            <a:r>
              <a:rPr lang="en-US" sz="2800" u="sng">
                <a:solidFill>
                  <a:schemeClr val="hlink"/>
                </a:solidFill>
              </a:rPr>
              <a:t>https://docs.google.com/forms/d/e/1FAIpQLSfxNH1efcCop5lEntnh6Ir0q_BAg7bmqc_yIZAXI2hP8QlRVg/viewform?usp=sf_link</a:t>
            </a:r>
            <a:endParaRPr/>
          </a:p>
          <a:p>
            <a:pPr indent="-100584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736"/>
              <a:buNone/>
            </a:pPr>
            <a:r>
              <a:t/>
            </a:r>
            <a:endParaRPr/>
          </a:p>
          <a:p>
            <a:pPr indent="-158495" lvl="1" marL="5486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0" lvl="1" marL="27432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32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 sz="3200"/>
          </a:p>
        </p:txBody>
      </p:sp>
      <p:sp>
        <p:nvSpPr>
          <p:cNvPr id="370" name="Google Shape;370;p2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8844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descr="http://media.superpimper.com/graphics/Thanks_Thank_You/thanks-thank-you-10.jpg" id="377" name="Google Shape;3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9" y="0"/>
            <a:ext cx="909850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b="1" lang="en-US">
                <a:solidFill>
                  <a:srgbClr val="C00000"/>
                </a:solidFill>
              </a:rPr>
              <a:t>Computer security</a:t>
            </a:r>
            <a:r>
              <a:rPr lang="en-US"/>
              <a:t>: Refers to the security of computers against </a:t>
            </a:r>
            <a:r>
              <a:rPr b="1" lang="en-US"/>
              <a:t>intruders</a:t>
            </a:r>
            <a:r>
              <a:rPr lang="en-US"/>
              <a:t> (e.g., hackers) and </a:t>
            </a:r>
            <a:r>
              <a:rPr b="1" lang="en-US"/>
              <a:t>malicious</a:t>
            </a:r>
            <a:r>
              <a:rPr lang="en-US"/>
              <a:t> </a:t>
            </a:r>
            <a:r>
              <a:rPr b="1" lang="en-US"/>
              <a:t>software</a:t>
            </a:r>
            <a:r>
              <a:rPr lang="en-US"/>
              <a:t> (e.g., viruses). 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Typically, the computer to be secured is attached to a network and the bulk of the threats arise from the network.</a:t>
            </a:r>
            <a:endParaRPr/>
          </a:p>
          <a:p>
            <a:pPr indent="-148844" lvl="0" marL="27432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b="1" lang="en-US">
                <a:solidFill>
                  <a:srgbClr val="C00000"/>
                </a:solidFill>
              </a:rPr>
              <a:t>Network security</a:t>
            </a:r>
            <a:r>
              <a:rPr lang="en-US"/>
              <a:t>: This area covers the use of cryptographic algorithms in network protocols and network applications.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Classical Encryption Techniques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8844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134" name="Google Shape;134;p4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135" name="Google Shape;135;p4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136" name="Google Shape;136;p4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_alt.jpg" id="137" name="Google Shape;137;p4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_alt.jpg" id="138" name="Google Shape;138;p4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74837"/>
            <a:ext cx="8229600" cy="361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/>
        </p:nvSpPr>
        <p:spPr>
          <a:xfrm>
            <a:off x="1752600" y="5726668"/>
            <a:ext cx="6019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Model of Conventional Encryption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1143000"/>
            <a:ext cx="8759825" cy="4935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Classical Encryption Techniques</a:t>
            </a:r>
            <a:endParaRPr/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148" name="Google Shape;148;p5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149" name="Google Shape;149;p5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150" name="Google Shape;150;p5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_alt.jpg" id="151" name="Google Shape;151;p5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_alt.jpg" id="152" name="Google Shape;152;p5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3124200" y="5726668"/>
            <a:ext cx="6019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of Conventional Cryptosystem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Classical Encryption Techniques</a:t>
            </a:r>
            <a:endParaRPr/>
          </a:p>
        </p:txBody>
      </p:sp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b="1" lang="en-US"/>
              <a:t>Unconditionally Secure</a:t>
            </a:r>
            <a:r>
              <a:rPr lang="en-US"/>
              <a:t>: 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Char char="?"/>
            </a:pPr>
            <a:r>
              <a:rPr lang="en-US"/>
              <a:t>C.T have no enough information to determine only one corresponding P.T</a:t>
            </a:r>
            <a:endParaRPr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b="1" lang="en-US"/>
              <a:t>Computationally Secure: 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Char char="?"/>
            </a:pPr>
            <a:r>
              <a:rPr lang="en-US"/>
              <a:t>Cost to break the cipher exceeds the value of the information</a:t>
            </a:r>
            <a:endParaRPr/>
          </a:p>
          <a:p>
            <a:pPr indent="-163322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Char char="?"/>
            </a:pPr>
            <a:r>
              <a:rPr lang="en-US"/>
              <a:t>Time required to break the cipher exceeds the information life time</a:t>
            </a:r>
            <a:endParaRPr/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161" name="Google Shape;161;p6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162" name="Google Shape;162;p6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.jpg" id="163" name="Google Shape;163;p6"/>
          <p:cNvSpPr/>
          <p:nvPr/>
        </p:nvSpPr>
        <p:spPr>
          <a:xfrm>
            <a:off x="155575" y="-890588"/>
            <a:ext cx="4762500" cy="186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_alt.jpg" id="164" name="Google Shape;164;p6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k:@MSITStore:D:\FCIS\Security\Cryptography%20And%20Network%20Security,%204th%20Edition\Cryptography%20And%20Network%20Security,%204th%20Edition\Stallings,%20William%20-%20Cryptography%20And%20Network%20Security%204Th%20Ed%20-%20Prentice%20Hall%20-%20(2005).chm::/0131873164/images/02fig01_alt.jpg" id="165" name="Google Shape;165;p6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Classical Encryption Techniques</a:t>
            </a:r>
            <a:endParaRPr/>
          </a:p>
        </p:txBody>
      </p:sp>
      <p:cxnSp>
        <p:nvCxnSpPr>
          <p:cNvPr id="172" name="Google Shape;172;p7"/>
          <p:cNvCxnSpPr/>
          <p:nvPr/>
        </p:nvCxnSpPr>
        <p:spPr>
          <a:xfrm>
            <a:off x="1066800" y="2081986"/>
            <a:ext cx="7086600" cy="1588"/>
          </a:xfrm>
          <a:prstGeom prst="straightConnector1">
            <a:avLst/>
          </a:prstGeom>
          <a:noFill/>
          <a:ln cap="flat" cmpd="sng" w="38100">
            <a:solidFill>
              <a:srgbClr val="65969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7"/>
          <p:cNvCxnSpPr/>
          <p:nvPr/>
        </p:nvCxnSpPr>
        <p:spPr>
          <a:xfrm rot="5400000">
            <a:off x="762794" y="2385992"/>
            <a:ext cx="609600" cy="1588"/>
          </a:xfrm>
          <a:prstGeom prst="straightConnector1">
            <a:avLst/>
          </a:prstGeom>
          <a:noFill/>
          <a:ln cap="flat" cmpd="sng" w="38100">
            <a:solidFill>
              <a:srgbClr val="659695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74" name="Google Shape;174;p7"/>
          <p:cNvCxnSpPr/>
          <p:nvPr/>
        </p:nvCxnSpPr>
        <p:spPr>
          <a:xfrm rot="5400000">
            <a:off x="4267994" y="2385992"/>
            <a:ext cx="609600" cy="1588"/>
          </a:xfrm>
          <a:prstGeom prst="straightConnector1">
            <a:avLst/>
          </a:prstGeom>
          <a:noFill/>
          <a:ln cap="flat" cmpd="sng" w="38100">
            <a:solidFill>
              <a:srgbClr val="659695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75" name="Google Shape;175;p7"/>
          <p:cNvCxnSpPr/>
          <p:nvPr/>
        </p:nvCxnSpPr>
        <p:spPr>
          <a:xfrm rot="5400000">
            <a:off x="7849394" y="2385992"/>
            <a:ext cx="609600" cy="1588"/>
          </a:xfrm>
          <a:prstGeom prst="straightConnector1">
            <a:avLst/>
          </a:prstGeom>
          <a:noFill/>
          <a:ln cap="flat" cmpd="sng" w="38100">
            <a:solidFill>
              <a:srgbClr val="659695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76" name="Google Shape;176;p7"/>
          <p:cNvSpPr txBox="1"/>
          <p:nvPr/>
        </p:nvSpPr>
        <p:spPr>
          <a:xfrm>
            <a:off x="152400" y="2767786"/>
            <a:ext cx="1981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 of Operation 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3810000" y="2767786"/>
            <a:ext cx="1447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Number of keys 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7162800" y="2767786"/>
            <a:ext cx="1981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way the data processed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7"/>
          <p:cNvGrpSpPr/>
          <p:nvPr/>
        </p:nvGrpSpPr>
        <p:grpSpPr>
          <a:xfrm>
            <a:off x="457200" y="3682186"/>
            <a:ext cx="2514600" cy="1477328"/>
            <a:chOff x="457200" y="3200400"/>
            <a:chExt cx="2514600" cy="1477328"/>
          </a:xfrm>
        </p:grpSpPr>
        <p:sp>
          <p:nvSpPr>
            <p:cNvPr id="180" name="Google Shape;180;p7"/>
            <p:cNvSpPr txBox="1"/>
            <p:nvPr/>
          </p:nvSpPr>
          <p:spPr>
            <a:xfrm>
              <a:off x="762000" y="3200400"/>
              <a:ext cx="220980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Substitution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Transposition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1" name="Google Shape;181;p7"/>
            <p:cNvCxnSpPr/>
            <p:nvPr/>
          </p:nvCxnSpPr>
          <p:spPr>
            <a:xfrm rot="5400000">
              <a:off x="-113506" y="3923506"/>
              <a:ext cx="1143000" cy="1588"/>
            </a:xfrm>
            <a:prstGeom prst="straightConnector1">
              <a:avLst/>
            </a:prstGeom>
            <a:noFill/>
            <a:ln cap="flat" cmpd="sng" w="38100">
              <a:solidFill>
                <a:srgbClr val="65969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7"/>
            <p:cNvCxnSpPr/>
            <p:nvPr/>
          </p:nvCxnSpPr>
          <p:spPr>
            <a:xfrm>
              <a:off x="457200" y="3363912"/>
              <a:ext cx="379412" cy="1588"/>
            </a:xfrm>
            <a:prstGeom prst="straightConnector1">
              <a:avLst/>
            </a:prstGeom>
            <a:noFill/>
            <a:ln cap="flat" cmpd="sng" w="38100">
              <a:solidFill>
                <a:srgbClr val="659695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83" name="Google Shape;183;p7"/>
            <p:cNvCxnSpPr/>
            <p:nvPr/>
          </p:nvCxnSpPr>
          <p:spPr>
            <a:xfrm>
              <a:off x="457200" y="3960812"/>
              <a:ext cx="379412" cy="1588"/>
            </a:xfrm>
            <a:prstGeom prst="straightConnector1">
              <a:avLst/>
            </a:prstGeom>
            <a:noFill/>
            <a:ln cap="flat" cmpd="sng" w="38100">
              <a:solidFill>
                <a:srgbClr val="659695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457200" y="4494212"/>
              <a:ext cx="379412" cy="1588"/>
            </a:xfrm>
            <a:prstGeom prst="straightConnector1">
              <a:avLst/>
            </a:prstGeom>
            <a:noFill/>
            <a:ln cap="flat" cmpd="sng" w="38100">
              <a:solidFill>
                <a:srgbClr val="659695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grpSp>
        <p:nvGrpSpPr>
          <p:cNvPr id="185" name="Google Shape;185;p7"/>
          <p:cNvGrpSpPr/>
          <p:nvPr/>
        </p:nvGrpSpPr>
        <p:grpSpPr>
          <a:xfrm>
            <a:off x="3124200" y="3682186"/>
            <a:ext cx="3352800" cy="2462213"/>
            <a:chOff x="3124200" y="3200400"/>
            <a:chExt cx="3352800" cy="2462213"/>
          </a:xfrm>
        </p:grpSpPr>
        <p:sp>
          <p:nvSpPr>
            <p:cNvPr id="186" name="Google Shape;186;p7"/>
            <p:cNvSpPr txBox="1"/>
            <p:nvPr/>
          </p:nvSpPr>
          <p:spPr>
            <a:xfrm>
              <a:off x="3429000" y="3200400"/>
              <a:ext cx="3048000" cy="2462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Symmetric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( 1 key)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Asymmetric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( 2 keys)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 - Private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one way math function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f(x)🡪 y … easy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30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(y)🡪 … infeasible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key distribution problem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7"/>
            <p:cNvCxnSpPr/>
            <p:nvPr/>
          </p:nvCxnSpPr>
          <p:spPr>
            <a:xfrm rot="5400000">
              <a:off x="2820194" y="3656806"/>
              <a:ext cx="609600" cy="1588"/>
            </a:xfrm>
            <a:prstGeom prst="straightConnector1">
              <a:avLst/>
            </a:prstGeom>
            <a:noFill/>
            <a:ln cap="flat" cmpd="sng" w="38100">
              <a:solidFill>
                <a:srgbClr val="65969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7"/>
            <p:cNvCxnSpPr/>
            <p:nvPr/>
          </p:nvCxnSpPr>
          <p:spPr>
            <a:xfrm>
              <a:off x="3124200" y="3363912"/>
              <a:ext cx="379412" cy="1588"/>
            </a:xfrm>
            <a:prstGeom prst="straightConnector1">
              <a:avLst/>
            </a:prstGeom>
            <a:noFill/>
            <a:ln cap="flat" cmpd="sng" w="38100">
              <a:solidFill>
                <a:srgbClr val="659695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89" name="Google Shape;189;p7"/>
            <p:cNvCxnSpPr/>
            <p:nvPr/>
          </p:nvCxnSpPr>
          <p:spPr>
            <a:xfrm>
              <a:off x="3124200" y="3960812"/>
              <a:ext cx="379412" cy="1588"/>
            </a:xfrm>
            <a:prstGeom prst="straightConnector1">
              <a:avLst/>
            </a:prstGeom>
            <a:noFill/>
            <a:ln cap="flat" cmpd="sng" w="38100">
              <a:solidFill>
                <a:srgbClr val="659695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grpSp>
        <p:nvGrpSpPr>
          <p:cNvPr id="190" name="Google Shape;190;p7"/>
          <p:cNvGrpSpPr/>
          <p:nvPr/>
        </p:nvGrpSpPr>
        <p:grpSpPr>
          <a:xfrm>
            <a:off x="7010400" y="3682186"/>
            <a:ext cx="2057400" cy="923330"/>
            <a:chOff x="7010400" y="3200400"/>
            <a:chExt cx="2057400" cy="923330"/>
          </a:xfrm>
        </p:grpSpPr>
        <p:sp>
          <p:nvSpPr>
            <p:cNvPr id="191" name="Google Shape;191;p7"/>
            <p:cNvSpPr txBox="1"/>
            <p:nvPr/>
          </p:nvSpPr>
          <p:spPr>
            <a:xfrm>
              <a:off x="7315200" y="3200400"/>
              <a:ext cx="17526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Block Cipher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Stream Cipher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" name="Google Shape;192;p7"/>
            <p:cNvCxnSpPr/>
            <p:nvPr/>
          </p:nvCxnSpPr>
          <p:spPr>
            <a:xfrm rot="5400000">
              <a:off x="6706394" y="3656806"/>
              <a:ext cx="609600" cy="1588"/>
            </a:xfrm>
            <a:prstGeom prst="straightConnector1">
              <a:avLst/>
            </a:prstGeom>
            <a:noFill/>
            <a:ln cap="flat" cmpd="sng" w="38100">
              <a:solidFill>
                <a:srgbClr val="65969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7"/>
            <p:cNvCxnSpPr/>
            <p:nvPr/>
          </p:nvCxnSpPr>
          <p:spPr>
            <a:xfrm>
              <a:off x="7010400" y="3363912"/>
              <a:ext cx="379412" cy="1588"/>
            </a:xfrm>
            <a:prstGeom prst="straightConnector1">
              <a:avLst/>
            </a:prstGeom>
            <a:noFill/>
            <a:ln cap="flat" cmpd="sng" w="38100">
              <a:solidFill>
                <a:srgbClr val="659695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94" name="Google Shape;194;p7"/>
            <p:cNvCxnSpPr/>
            <p:nvPr/>
          </p:nvCxnSpPr>
          <p:spPr>
            <a:xfrm>
              <a:off x="7010400" y="3960812"/>
              <a:ext cx="379412" cy="1588"/>
            </a:xfrm>
            <a:prstGeom prst="straightConnector1">
              <a:avLst/>
            </a:prstGeom>
            <a:noFill/>
            <a:ln cap="flat" cmpd="sng" w="38100">
              <a:solidFill>
                <a:srgbClr val="659695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195" name="Google Shape;195;p7"/>
          <p:cNvSpPr txBox="1"/>
          <p:nvPr/>
        </p:nvSpPr>
        <p:spPr>
          <a:xfrm>
            <a:off x="457200" y="12954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techniques can be classified according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7"/>
          <p:cNvGrpSpPr/>
          <p:nvPr/>
        </p:nvGrpSpPr>
        <p:grpSpPr>
          <a:xfrm>
            <a:off x="228600" y="3657600"/>
            <a:ext cx="5410200" cy="457200"/>
            <a:chOff x="228600" y="3657600"/>
            <a:chExt cx="5410200" cy="457200"/>
          </a:xfrm>
        </p:grpSpPr>
        <p:sp>
          <p:nvSpPr>
            <p:cNvPr id="197" name="Google Shape;197;p7"/>
            <p:cNvSpPr/>
            <p:nvPr/>
          </p:nvSpPr>
          <p:spPr>
            <a:xfrm>
              <a:off x="228600" y="3657600"/>
              <a:ext cx="2286000" cy="457200"/>
            </a:xfrm>
            <a:prstGeom prst="rect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2895600" y="3657600"/>
              <a:ext cx="2743200" cy="457200"/>
            </a:xfrm>
            <a:prstGeom prst="rect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Classical Encryption Techniques</a:t>
            </a:r>
            <a:endParaRPr/>
          </a:p>
        </p:txBody>
      </p:sp>
      <p:cxnSp>
        <p:nvCxnSpPr>
          <p:cNvPr id="205" name="Google Shape;205;p8"/>
          <p:cNvCxnSpPr/>
          <p:nvPr/>
        </p:nvCxnSpPr>
        <p:spPr>
          <a:xfrm>
            <a:off x="1447800" y="2057400"/>
            <a:ext cx="5867400" cy="1588"/>
          </a:xfrm>
          <a:prstGeom prst="straightConnector1">
            <a:avLst/>
          </a:prstGeom>
          <a:noFill/>
          <a:ln cap="flat" cmpd="sng" w="38100">
            <a:solidFill>
              <a:srgbClr val="65969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8"/>
          <p:cNvCxnSpPr/>
          <p:nvPr/>
        </p:nvCxnSpPr>
        <p:spPr>
          <a:xfrm rot="5400000">
            <a:off x="1156494" y="2348706"/>
            <a:ext cx="609600" cy="1588"/>
          </a:xfrm>
          <a:prstGeom prst="straightConnector1">
            <a:avLst/>
          </a:prstGeom>
          <a:noFill/>
          <a:ln cap="flat" cmpd="sng" w="38100">
            <a:solidFill>
              <a:srgbClr val="659695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7" name="Google Shape;207;p8"/>
          <p:cNvCxnSpPr/>
          <p:nvPr/>
        </p:nvCxnSpPr>
        <p:spPr>
          <a:xfrm rot="5400000">
            <a:off x="7011194" y="2348706"/>
            <a:ext cx="609600" cy="1588"/>
          </a:xfrm>
          <a:prstGeom prst="straightConnector1">
            <a:avLst/>
          </a:prstGeom>
          <a:noFill/>
          <a:ln cap="flat" cmpd="sng" w="38100">
            <a:solidFill>
              <a:srgbClr val="659695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08" name="Google Shape;208;p8"/>
          <p:cNvSpPr txBox="1"/>
          <p:nvPr/>
        </p:nvSpPr>
        <p:spPr>
          <a:xfrm>
            <a:off x="609600" y="25908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6019800" y="25908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Amount of available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8"/>
          <p:cNvGrpSpPr/>
          <p:nvPr/>
        </p:nvGrpSpPr>
        <p:grpSpPr>
          <a:xfrm>
            <a:off x="457201" y="3261479"/>
            <a:ext cx="3200401" cy="3139321"/>
            <a:chOff x="457200" y="3200400"/>
            <a:chExt cx="2514601" cy="3139321"/>
          </a:xfrm>
        </p:grpSpPr>
        <p:sp>
          <p:nvSpPr>
            <p:cNvPr id="211" name="Google Shape;211;p8"/>
            <p:cNvSpPr txBox="1"/>
            <p:nvPr/>
          </p:nvSpPr>
          <p:spPr>
            <a:xfrm>
              <a:off x="762000" y="3200400"/>
              <a:ext cx="2209800" cy="3139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Cryptanalysis Attack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Depends on the nature of the algorithm and lang. characteristics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Differential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Linear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Brute Force Attack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Try every possible key on C.T till get an intelligible transformation of C.T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" name="Google Shape;212;p8"/>
            <p:cNvCxnSpPr/>
            <p:nvPr/>
          </p:nvCxnSpPr>
          <p:spPr>
            <a:xfrm rot="5400000">
              <a:off x="-532607" y="4342607"/>
              <a:ext cx="1981202" cy="1589"/>
            </a:xfrm>
            <a:prstGeom prst="straightConnector1">
              <a:avLst/>
            </a:prstGeom>
            <a:noFill/>
            <a:ln cap="flat" cmpd="sng" w="38100">
              <a:solidFill>
                <a:srgbClr val="65969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457200" y="3363912"/>
              <a:ext cx="379412" cy="1588"/>
            </a:xfrm>
            <a:prstGeom prst="straightConnector1">
              <a:avLst/>
            </a:prstGeom>
            <a:noFill/>
            <a:ln cap="flat" cmpd="sng" w="38100">
              <a:solidFill>
                <a:srgbClr val="659695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14" name="Google Shape;214;p8"/>
            <p:cNvCxnSpPr/>
            <p:nvPr/>
          </p:nvCxnSpPr>
          <p:spPr>
            <a:xfrm>
              <a:off x="457200" y="5332412"/>
              <a:ext cx="379412" cy="1588"/>
            </a:xfrm>
            <a:prstGeom prst="straightConnector1">
              <a:avLst/>
            </a:prstGeom>
            <a:noFill/>
            <a:ln cap="flat" cmpd="sng" w="38100">
              <a:solidFill>
                <a:srgbClr val="659695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215" name="Google Shape;215;p8"/>
          <p:cNvSpPr txBox="1"/>
          <p:nvPr/>
        </p:nvSpPr>
        <p:spPr>
          <a:xfrm>
            <a:off x="457200" y="12954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Cryptanalysis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techniques can be classified according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8"/>
          <p:cNvGrpSpPr/>
          <p:nvPr/>
        </p:nvGrpSpPr>
        <p:grpSpPr>
          <a:xfrm>
            <a:off x="5638801" y="3261479"/>
            <a:ext cx="3429009" cy="3693319"/>
            <a:chOff x="5715002" y="3200400"/>
            <a:chExt cx="3352808" cy="3693319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5715002" y="3200400"/>
              <a:ext cx="3352808" cy="3693319"/>
              <a:chOff x="7010395" y="3200400"/>
              <a:chExt cx="2105250" cy="3693319"/>
            </a:xfrm>
          </p:grpSpPr>
          <p:sp>
            <p:nvSpPr>
              <p:cNvPr id="218" name="Google Shape;218;p8"/>
              <p:cNvSpPr txBox="1"/>
              <p:nvPr/>
            </p:nvSpPr>
            <p:spPr>
              <a:xfrm>
                <a:off x="7363045" y="3200400"/>
                <a:ext cx="1752600" cy="3693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Cipher text only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(Enc + C.T)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Known P.T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(Enc+ C.T🡪P.T pairs)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Chosen P.T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(Enc+ C.T🡪 P.T specific pairs</a:t>
                </a: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9" name="Google Shape;219;p8"/>
              <p:cNvCxnSpPr/>
              <p:nvPr/>
            </p:nvCxnSpPr>
            <p:spPr>
              <a:xfrm rot="5400000">
                <a:off x="5898730" y="4464465"/>
                <a:ext cx="2224924" cy="1593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5969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8"/>
              <p:cNvCxnSpPr/>
              <p:nvPr/>
            </p:nvCxnSpPr>
            <p:spPr>
              <a:xfrm>
                <a:off x="7010400" y="3363912"/>
                <a:ext cx="379412" cy="158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59695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221" name="Google Shape;221;p8"/>
              <p:cNvCxnSpPr/>
              <p:nvPr/>
            </p:nvCxnSpPr>
            <p:spPr>
              <a:xfrm>
                <a:off x="7010395" y="4509333"/>
                <a:ext cx="379412" cy="158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59695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cxnSp>
          <p:nvCxnSpPr>
            <p:cNvPr id="222" name="Google Shape;222;p8"/>
            <p:cNvCxnSpPr/>
            <p:nvPr/>
          </p:nvCxnSpPr>
          <p:spPr>
            <a:xfrm>
              <a:off x="5720351" y="5576133"/>
              <a:ext cx="604249" cy="1588"/>
            </a:xfrm>
            <a:prstGeom prst="straightConnector1">
              <a:avLst/>
            </a:prstGeom>
            <a:noFill/>
            <a:ln cap="flat" cmpd="sng" w="38100">
              <a:solidFill>
                <a:srgbClr val="659695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223" name="Google Shape;223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Steganography</a:t>
            </a:r>
            <a:endParaRPr/>
          </a:p>
        </p:txBody>
      </p:sp>
      <p:sp>
        <p:nvSpPr>
          <p:cNvPr id="229" name="Google Shape;229;p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?"/>
            </a:pPr>
            <a:r>
              <a:rPr lang="en-US" sz="2000"/>
              <a:t>Methods of </a:t>
            </a:r>
            <a:r>
              <a:rPr b="1" lang="en-US" sz="2000"/>
              <a:t>hiding</a:t>
            </a:r>
            <a:r>
              <a:rPr lang="en-US" sz="2000"/>
              <a:t> the existence of a message or other data. This is different than cryptography, which hides the meaning of a message but does not hide the message itself.</a:t>
            </a:r>
            <a:endParaRPr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209800"/>
            <a:ext cx="6096000" cy="447343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Custom 2">
      <a:dk1>
        <a:srgbClr val="000000"/>
      </a:dk1>
      <a:lt1>
        <a:srgbClr val="FFFFFF"/>
      </a:lt1>
      <a:dk2>
        <a:srgbClr val="C00000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