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45"/>
  </p:notesMasterIdLst>
  <p:handoutMasterIdLst>
    <p:handoutMasterId r:id="rId46"/>
  </p:handoutMasterIdLst>
  <p:sldIdLst>
    <p:sldId id="262" r:id="rId2"/>
    <p:sldId id="256" r:id="rId3"/>
    <p:sldId id="263" r:id="rId4"/>
    <p:sldId id="264" r:id="rId5"/>
    <p:sldId id="257" r:id="rId6"/>
    <p:sldId id="258" r:id="rId7"/>
    <p:sldId id="265" r:id="rId8"/>
    <p:sldId id="266" r:id="rId9"/>
    <p:sldId id="268" r:id="rId10"/>
    <p:sldId id="267" r:id="rId11"/>
    <p:sldId id="269" r:id="rId12"/>
    <p:sldId id="270" r:id="rId13"/>
    <p:sldId id="271" r:id="rId14"/>
    <p:sldId id="272" r:id="rId15"/>
    <p:sldId id="273" r:id="rId16"/>
    <p:sldId id="259" r:id="rId17"/>
    <p:sldId id="274" r:id="rId18"/>
    <p:sldId id="275" r:id="rId19"/>
    <p:sldId id="276" r:id="rId20"/>
    <p:sldId id="277" r:id="rId21"/>
    <p:sldId id="260" r:id="rId22"/>
    <p:sldId id="278" r:id="rId23"/>
    <p:sldId id="279" r:id="rId24"/>
    <p:sldId id="280" r:id="rId25"/>
    <p:sldId id="281" r:id="rId26"/>
    <p:sldId id="298" r:id="rId27"/>
    <p:sldId id="285" r:id="rId28"/>
    <p:sldId id="299" r:id="rId29"/>
    <p:sldId id="282" r:id="rId30"/>
    <p:sldId id="297" r:id="rId31"/>
    <p:sldId id="287" r:id="rId32"/>
    <p:sldId id="283" r:id="rId33"/>
    <p:sldId id="288" r:id="rId34"/>
    <p:sldId id="289" r:id="rId35"/>
    <p:sldId id="290" r:id="rId36"/>
    <p:sldId id="291" r:id="rId37"/>
    <p:sldId id="292" r:id="rId38"/>
    <p:sldId id="293" r:id="rId39"/>
    <p:sldId id="284" r:id="rId40"/>
    <p:sldId id="294" r:id="rId41"/>
    <p:sldId id="261" r:id="rId42"/>
    <p:sldId id="295" r:id="rId43"/>
    <p:sldId id="296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2" autoAdjust="0"/>
    <p:restoredTop sz="93874" autoAdjust="0"/>
  </p:normalViewPr>
  <p:slideViewPr>
    <p:cSldViewPr snapToGrid="0">
      <p:cViewPr varScale="1">
        <p:scale>
          <a:sx n="68" d="100"/>
          <a:sy n="68" d="100"/>
        </p:scale>
        <p:origin x="44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C0AFD-7126-4DFF-96AB-9307A4ED2510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890CA-231D-4A2B-8B0E-BB4186190B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534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3DC9B-C836-4141-98C3-EE8B6E5E8DE0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B432A-FFFA-449A-AA7E-BBB2DD67E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73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B432A-FFFA-449A-AA7E-BBB2DD67E30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310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368000" y="1132113"/>
            <a:ext cx="9985800" cy="2291807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E927-EC4B-4222-B53D-9FA0C63B39D6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FCFCF"/>
                </a:solidFill>
              </a:defRPr>
            </a:lvl1pPr>
          </a:lstStyle>
          <a:p>
            <a:fld id="{FA5E154F-5D40-4975-B671-B8B548C39A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lang="zh-CN" altLang="en-US" b="0" i="0" smtClean="0">
                <a:effectLst/>
              </a:defRPr>
            </a:lvl1pPr>
          </a:lstStyle>
          <a:p>
            <a:r>
              <a:rPr lang="zh-CN" altLang="en-US" dirty="0" smtClean="0"/>
              <a:t>科普计算机架构体系知识，项目管理流程方法等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308" y="3704638"/>
            <a:ext cx="4880292" cy="79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83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6145-FFB1-4B4B-B1E0-FD1E3BEE5836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zh-CN" altLang="en-US" b="0" i="0" smtClean="0">
                <a:effectLst/>
              </a:defRPr>
            </a:lvl1pPr>
          </a:lstStyle>
          <a:p>
            <a:r>
              <a:rPr lang="zh-CN" altLang="en-US" dirty="0" smtClean="0"/>
              <a:t>科普计算机架构体系知识，项目管理流程方法等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154F-5D40-4975-B671-B8B548C39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710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4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9" y="468811"/>
            <a:ext cx="10122959" cy="627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E6B4-8C72-4A2D-BE31-CA92FA39B6E1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zh-CN" altLang="en-US" b="0" i="0" smtClean="0">
                <a:effectLst/>
              </a:defRPr>
            </a:lvl1pPr>
          </a:lstStyle>
          <a:p>
            <a:r>
              <a:rPr lang="zh-CN" altLang="en-US" dirty="0" smtClean="0"/>
              <a:t>科普计算机架构体系知识，项目管理流程方法等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154F-5D40-4975-B671-B8B548C39A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1131706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8" name="图片占位符 6"/>
          <p:cNvSpPr>
            <a:spLocks noGrp="1"/>
          </p:cNvSpPr>
          <p:nvPr>
            <p:ph type="pic" sz="quarter" idx="14"/>
          </p:nvPr>
        </p:nvSpPr>
        <p:spPr>
          <a:xfrm>
            <a:off x="3787821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9" name="图片占位符 6"/>
          <p:cNvSpPr>
            <a:spLocks noGrp="1"/>
          </p:cNvSpPr>
          <p:nvPr>
            <p:ph type="pic" sz="quarter" idx="15"/>
          </p:nvPr>
        </p:nvSpPr>
        <p:spPr>
          <a:xfrm>
            <a:off x="6367281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10" name="图片占位符 6"/>
          <p:cNvSpPr>
            <a:spLocks noGrp="1"/>
          </p:cNvSpPr>
          <p:nvPr>
            <p:ph type="pic" sz="quarter" idx="16"/>
          </p:nvPr>
        </p:nvSpPr>
        <p:spPr>
          <a:xfrm>
            <a:off x="8875350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579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9" y="468811"/>
            <a:ext cx="10122959" cy="627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F5F4-1886-40B5-A955-EF2931AE2998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zh-CN" altLang="en-US" b="0" i="0" smtClean="0">
                <a:effectLst/>
              </a:defRPr>
            </a:lvl1pPr>
          </a:lstStyle>
          <a:p>
            <a:r>
              <a:rPr lang="zh-CN" altLang="en-US" dirty="0" smtClean="0"/>
              <a:t>科普计算机架构体系知识，项目管理流程方法等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154F-5D40-4975-B671-B8B548C39A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937942" y="1889669"/>
            <a:ext cx="4676910" cy="2490742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11" name="图片占位符 6"/>
          <p:cNvSpPr>
            <a:spLocks noGrp="1"/>
          </p:cNvSpPr>
          <p:nvPr>
            <p:ph type="pic" sz="quarter" idx="14"/>
          </p:nvPr>
        </p:nvSpPr>
        <p:spPr>
          <a:xfrm>
            <a:off x="6467885" y="1842723"/>
            <a:ext cx="4885916" cy="2537687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1305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FDC2-414D-4A60-8168-3D7E0B50C236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科普计算机架构体系知识，项目管理流程方法等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CAD-D791-46C8-B553-ECC6BBAC7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02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0B964-F357-4F35-9837-102ACA3289B2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zh-CN" altLang="en-US" b="0" i="0" smtClean="0">
                <a:effectLst/>
              </a:defRPr>
            </a:lvl1pPr>
          </a:lstStyle>
          <a:p>
            <a:r>
              <a:rPr lang="zh-CN" altLang="en-US" dirty="0" smtClean="0"/>
              <a:t>科普计算机架构体系知识，项目管理流程方法等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154F-5D40-4975-B671-B8B548C39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106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119E-F632-4E72-B61A-C7401E941886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zh-CN" altLang="en-US" b="0" i="0" smtClean="0">
                <a:effectLst/>
              </a:defRPr>
            </a:lvl1pPr>
          </a:lstStyle>
          <a:p>
            <a:r>
              <a:rPr lang="zh-CN" altLang="en-US" dirty="0" smtClean="0"/>
              <a:t>科普计算机架构体系知识，项目管理流程方法等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154F-5D40-4975-B671-B8B548C39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50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582" y="460102"/>
            <a:ext cx="10122959" cy="63717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70370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70370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0A5E-291C-420B-85D8-65BD4496FF79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zh-CN" altLang="en-US" b="0" i="0" smtClean="0">
                <a:effectLst/>
              </a:defRPr>
            </a:lvl1pPr>
          </a:lstStyle>
          <a:p>
            <a:r>
              <a:rPr lang="zh-CN" altLang="en-US" dirty="0" smtClean="0"/>
              <a:t>科普计算机架构体系知识，项目管理流程方法等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154F-5D40-4975-B671-B8B548C39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981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010" y="459515"/>
            <a:ext cx="10515600" cy="63776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02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226400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2" y="1402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0612" y="2226400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3632-0794-4240-A600-BF7ED07E2ACC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zh-CN" altLang="en-US" b="0" i="0" smtClean="0">
                <a:effectLst/>
              </a:defRPr>
            </a:lvl1pPr>
          </a:lstStyle>
          <a:p>
            <a:r>
              <a:rPr lang="zh-CN" altLang="en-US" dirty="0" smtClean="0"/>
              <a:t>科普计算机架构体系知识，项目管理流程方法等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154F-5D40-4975-B671-B8B548C39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736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8" y="460101"/>
            <a:ext cx="10122959" cy="63717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0CFA-42C7-4E08-96B2-D855EB22711E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zh-CN" altLang="en-US" b="0" i="0" smtClean="0">
                <a:effectLst/>
              </a:defRPr>
            </a:lvl1pPr>
          </a:lstStyle>
          <a:p>
            <a:r>
              <a:rPr lang="zh-CN" altLang="en-US" dirty="0" smtClean="0"/>
              <a:t>科普计算机架构体系知识，项目管理流程方法等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154F-5D40-4975-B671-B8B548C39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151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1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8" y="468810"/>
            <a:ext cx="10122959" cy="627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9256-D40A-4F65-ADAB-9C76F820FF6D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zh-CN" altLang="en-US" b="0" i="0" smtClean="0">
                <a:effectLst/>
              </a:defRPr>
            </a:lvl1pPr>
          </a:lstStyle>
          <a:p>
            <a:r>
              <a:rPr lang="zh-CN" altLang="en-US" dirty="0" smtClean="0"/>
              <a:t>科普计算机架构体系知识，项目管理流程方法等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154F-5D40-4975-B671-B8B548C39A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838200" y="2125211"/>
            <a:ext cx="10587446" cy="3474357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/>
          </p:nvPr>
        </p:nvSpPr>
        <p:spPr>
          <a:xfrm>
            <a:off x="838608" y="1342036"/>
            <a:ext cx="10587038" cy="5318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770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右1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8000" y="461553"/>
            <a:ext cx="9985800" cy="6357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9D79-48DF-459C-ABBA-9BDB9BF904BC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5E154F-5D40-4975-B671-B8B548C39A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lang="zh-CN" altLang="en-US" b="0" i="0" smtClean="0">
                <a:effectLst/>
              </a:defRPr>
            </a:lvl1pPr>
          </a:lstStyle>
          <a:p>
            <a:r>
              <a:rPr lang="zh-CN" altLang="en-US" dirty="0" smtClean="0"/>
              <a:t>科普计算机架构体系知识，项目管理流程方法等</a:t>
            </a:r>
            <a:endParaRPr lang="zh-CN" altLang="en-US" dirty="0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5222875" y="1747838"/>
            <a:ext cx="6130925" cy="3535362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838200" y="1768475"/>
            <a:ext cx="3876675" cy="35147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483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左1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9" y="460101"/>
            <a:ext cx="10122959" cy="627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B7F4-9C86-4BAE-B911-2F6F8BAF02A3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zh-CN" altLang="en-US" b="0" i="0" smtClean="0">
                <a:effectLst/>
              </a:defRPr>
            </a:lvl1pPr>
          </a:lstStyle>
          <a:p>
            <a:r>
              <a:rPr lang="zh-CN" altLang="en-US" dirty="0" smtClean="0"/>
              <a:t>科普计算机架构体系知识，项目管理流程方法等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154F-5D40-4975-B671-B8B548C39A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838200" y="1571535"/>
            <a:ext cx="5371011" cy="340527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6459581" y="1558835"/>
            <a:ext cx="5031377" cy="343067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918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67999" y="451393"/>
            <a:ext cx="10122959" cy="627017"/>
          </a:xfrm>
          <a:prstGeom prst="rect">
            <a:avLst/>
          </a:prstGeom>
          <a:noFill/>
        </p:spPr>
        <p:txBody>
          <a:bodyPr vert="horz" lIns="14400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CCCCCC"/>
                </a:solidFill>
              </a:defRPr>
            </a:lvl1pPr>
          </a:lstStyle>
          <a:p>
            <a:fld id="{F753EACC-3FE4-49A0-874E-B0C9541435B0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8399" y="451392"/>
            <a:ext cx="609600" cy="627017"/>
          </a:xfrm>
          <a:prstGeom prst="rect">
            <a:avLst/>
          </a:prstGeom>
          <a:solidFill>
            <a:srgbClr val="1563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CCCCCC"/>
                </a:solidFill>
              </a:defRPr>
            </a:lvl1pPr>
          </a:lstStyle>
          <a:p>
            <a:r>
              <a:rPr lang="zh-CN" altLang="en-US" dirty="0" smtClean="0"/>
              <a:t>科普计算机架构体系知识，项目管理流程方法等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504" y="6054090"/>
            <a:ext cx="1866456" cy="30226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833747" y="6349092"/>
            <a:ext cx="2520054" cy="379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D6D6D6"/>
                </a:solidFill>
              </a:defRPr>
            </a:lvl1pPr>
          </a:lstStyle>
          <a:p>
            <a:fld id="{FA5E154F-5D40-4975-B671-B8B548C39A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367999" y="1078409"/>
            <a:ext cx="10122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67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3" r:id="rId11"/>
    <p:sldLayoutId id="2147483674" r:id="rId12"/>
    <p:sldLayoutId id="2147483675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如何改变这个世界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（具体实现）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190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电子管（真空管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 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nand</a:t>
            </a:r>
            <a:r>
              <a:rPr lang="zh-CN" altLang="en-US" dirty="0" smtClean="0"/>
              <a:t>电路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0CFA-42C7-4E08-96B2-D855EB22711E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科普计算机架构体系知识，项目管理流程方法等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154F-5D40-4975-B671-B8B548C39A76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10" y="1641274"/>
            <a:ext cx="4353533" cy="360095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477" y="2067418"/>
            <a:ext cx="1865293" cy="1501333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3224010" y="1439368"/>
            <a:ext cx="1991333" cy="400476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091917" y="24282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图片来自网络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188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lIns="144000" tIns="45720" rIns="91440" bIns="45720" rtlCol="0" anchor="ctr"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kern="22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晶体管</a:t>
            </a:r>
            <a:r>
              <a:rPr lang="en-US" altLang="zh-CN" sz="2800" b="1" kern="22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-</a:t>
            </a:r>
            <a:r>
              <a:rPr lang="zh-CN" altLang="en-US" sz="2800" b="1" kern="22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二极管</a:t>
            </a:r>
            <a:endParaRPr lang="zh-CN" altLang="en-US" sz="2800" b="1" kern="22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+mj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0CFA-42C7-4E08-96B2-D855EB22711E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科普计算机架构体系知识，项目管理流程方法等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154F-5D40-4975-B671-B8B548C39A76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75" y="1504734"/>
            <a:ext cx="4829849" cy="308653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154" y="1185601"/>
            <a:ext cx="5315692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lIns="144000" tIns="45720" rIns="91440" bIns="45720" rtlCol="0" anchor="ctr"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kern="22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晶体管</a:t>
            </a:r>
            <a:r>
              <a:rPr lang="en-US" altLang="zh-CN" sz="2800" b="1" kern="22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-</a:t>
            </a:r>
            <a:r>
              <a:rPr lang="zh-CN" altLang="en-US" sz="2800" b="1" kern="2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三</a:t>
            </a:r>
            <a:r>
              <a:rPr lang="zh-CN" altLang="en-US" sz="2800" b="1" kern="22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极管</a:t>
            </a:r>
            <a:endParaRPr lang="zh-CN" altLang="en-US" sz="2800" b="1" kern="22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+mj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0CFA-42C7-4E08-96B2-D855EB22711E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科普计算机架构体系知识，项目管理流程方法等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154F-5D40-4975-B671-B8B548C39A76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552" y="1193544"/>
            <a:ext cx="7306695" cy="365811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626485" y="50463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流控型元件</a:t>
            </a:r>
          </a:p>
        </p:txBody>
      </p:sp>
    </p:spTree>
    <p:extLst>
      <p:ext uri="{BB962C8B-B14F-4D97-AF65-F5344CB8AC3E}">
        <p14:creationId xmlns:p14="http://schemas.microsoft.com/office/powerpoint/2010/main" val="10123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lIns="144000" tIns="45720" rIns="91440" bIns="45720" rtlCol="0" anchor="ctr"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kern="22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晶体管</a:t>
            </a:r>
            <a:r>
              <a:rPr lang="en-US" altLang="zh-CN" sz="2800" b="1" kern="22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-</a:t>
            </a:r>
            <a:r>
              <a:rPr lang="en-US" altLang="zh-CN" sz="2800" b="1" kern="2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MOSFET</a:t>
            </a:r>
            <a:endParaRPr lang="zh-CN" altLang="en-US" sz="2800" b="1" kern="22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+mj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0CFA-42C7-4E08-96B2-D855EB22711E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科普计算机架构体系知识，项目管理流程方法等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154F-5D40-4975-B671-B8B548C39A76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626484" y="48041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压控型元件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18646"/>
            <a:ext cx="7011378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1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lIns="144000" tIns="45720" rIns="91440" bIns="45720" rtlCol="0" anchor="ctr"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kern="22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晶体管</a:t>
            </a:r>
            <a:r>
              <a:rPr lang="en-US" altLang="zh-CN" sz="2800" b="1" kern="22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-MOSFET</a:t>
            </a:r>
            <a:r>
              <a:rPr lang="zh-CN" altLang="en-US" sz="2800" b="1" kern="22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实现</a:t>
            </a:r>
            <a:r>
              <a:rPr lang="en-US" altLang="zh-CN" sz="2800" b="1" kern="22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Not</a:t>
            </a:r>
            <a:r>
              <a:rPr lang="zh-CN" altLang="en-US" sz="2800" b="1" kern="2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电路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0CFA-42C7-4E08-96B2-D855EB22711E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科普计算机架构体系知识，项目管理流程方法等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154F-5D40-4975-B671-B8B548C39A76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469" y="1760810"/>
            <a:ext cx="6535062" cy="323895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086" y="1142859"/>
            <a:ext cx="876326" cy="11267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3774" y="1181651"/>
            <a:ext cx="894060" cy="10491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71" y="1181651"/>
            <a:ext cx="1152686" cy="67636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0091917" y="24282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图片来自网络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9115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lIns="144000" tIns="45720" rIns="91440" bIns="45720" rtlCol="0" anchor="ctr"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kern="22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量子</a:t>
            </a:r>
            <a:endParaRPr lang="zh-CN" altLang="en-US" sz="2800" b="1" kern="22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+mj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0CFA-42C7-4E08-96B2-D855EB22711E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科普计算机架构体系知识，项目管理流程方法等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154F-5D40-4975-B671-B8B548C39A76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44485" y="2426754"/>
            <a:ext cx="9161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</a:rPr>
              <a:t>要实现通用性，其中最重要的一环就是实现相应的逻辑门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2695" y="1508674"/>
            <a:ext cx="9520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目前实用的量子计算机还大多是特定用途，还不具备通用性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51003" y="5326034"/>
            <a:ext cx="1503938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期 待</a:t>
            </a:r>
            <a:r>
              <a:rPr lang="en-US" altLang="zh-CN" sz="2800" dirty="0" smtClean="0">
                <a:solidFill>
                  <a:schemeClr val="bg1"/>
                </a:solidFill>
              </a:rPr>
              <a:t>……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88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计算单元</a:t>
            </a:r>
            <a:endParaRPr lang="zh-CN" altLang="en-US" b="1" i="0" u="none" strike="noStrike" kern="2200" baseline="0" dirty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1" y="1419225"/>
            <a:ext cx="10515600" cy="4351338"/>
          </a:xfrm>
        </p:spPr>
        <p:txBody>
          <a:bodyPr/>
          <a:lstStyle/>
          <a:p>
            <a:pPr marR="0" lvl="0" rtl="0"/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加法</a:t>
            </a:r>
            <a:endParaRPr lang="en-US" altLang="zh-CN" b="1" i="0" u="none" strike="noStrike" kern="100" baseline="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0" rtl="0"/>
            <a:r>
              <a:rPr lang="zh-CN" altLang="en-US" b="1" kern="1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减法</a:t>
            </a:r>
            <a:endParaRPr lang="en-US" altLang="zh-CN" b="1" kern="1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0" rtl="0"/>
            <a:r>
              <a:rPr lang="zh-CN" altLang="en-US" b="1" kern="1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乘法 </a:t>
            </a:r>
            <a:endParaRPr lang="en-US" altLang="zh-CN" b="1" kern="1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0" rtl="0"/>
            <a:r>
              <a:rPr lang="zh-CN" altLang="en-US" b="1" kern="1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除法 </a:t>
            </a:r>
            <a:endParaRPr lang="en-US" altLang="zh-CN" b="1" kern="1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0" rtl="0"/>
            <a:r>
              <a:rPr lang="zh-CN" altLang="en-US" b="1" kern="1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浮点运算</a:t>
            </a:r>
            <a:endParaRPr lang="zh-CN" altLang="en-US" b="1" i="0" u="none" strike="noStrike" kern="100" baseline="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B03D-FEEE-454E-8474-E3F62DF8B535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科普计算机架构体系知识，项目管理流程方法等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CAD-D791-46C8-B553-ECC6BBAC797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42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计算单元</a:t>
            </a:r>
            <a:r>
              <a:rPr lang="en-US" altLang="zh-CN" b="1" i="0" u="none" strike="noStrike" kern="22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b="1" i="0" u="none" strike="noStrike" kern="22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二进制加法</a:t>
            </a:r>
            <a:endParaRPr lang="zh-CN" altLang="en-US" b="1" i="0" u="none" strike="noStrike" kern="2200" baseline="0" dirty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B03D-FEEE-454E-8474-E3F62DF8B535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科普计算机架构体系知识，项目管理流程方法等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CAD-D791-46C8-B553-ECC6BBAC7970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79500" y="13683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 10011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11001</a:t>
            </a:r>
            <a:endParaRPr lang="zh-CN" altLang="en-US" dirty="0"/>
          </a:p>
          <a:p>
            <a:r>
              <a:rPr lang="zh-CN" altLang="en-US" dirty="0" smtClean="0"/>
              <a:t>---------</a:t>
            </a:r>
            <a:endParaRPr lang="en-US" altLang="zh-CN" dirty="0" smtClean="0"/>
          </a:p>
          <a:p>
            <a:r>
              <a:rPr lang="zh-CN" altLang="en-US" dirty="0" smtClean="0"/>
              <a:t>101100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134" y="1887725"/>
            <a:ext cx="5658640" cy="267689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90600" y="357925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 10011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11001</a:t>
            </a:r>
            <a:endParaRPr lang="zh-CN" altLang="en-US" dirty="0"/>
          </a:p>
          <a:p>
            <a:r>
              <a:rPr lang="zh-CN" altLang="en-US" dirty="0">
                <a:solidFill>
                  <a:srgbClr val="92D050"/>
                </a:solidFill>
              </a:rPr>
              <a:t>100110 Carry Bit</a:t>
            </a:r>
          </a:p>
          <a:p>
            <a:r>
              <a:rPr lang="zh-CN" altLang="en-US" dirty="0"/>
              <a:t>----------------</a:t>
            </a:r>
          </a:p>
          <a:p>
            <a:r>
              <a:rPr lang="zh-CN" altLang="en-US" dirty="0"/>
              <a:t>101100</a:t>
            </a:r>
          </a:p>
        </p:txBody>
      </p:sp>
      <p:sp>
        <p:nvSpPr>
          <p:cNvPr id="12" name="下箭头 11"/>
          <p:cNvSpPr/>
          <p:nvPr/>
        </p:nvSpPr>
        <p:spPr>
          <a:xfrm>
            <a:off x="1367999" y="2755900"/>
            <a:ext cx="422701" cy="596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825872" y="45646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半加器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3339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计算单元</a:t>
            </a:r>
            <a:r>
              <a:rPr lang="en-US" altLang="zh-CN" b="1" i="0" u="none" strike="noStrike" kern="22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b="1" i="0" u="none" strike="noStrike" kern="22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二进制加法</a:t>
            </a:r>
            <a:endParaRPr lang="zh-CN" altLang="en-US" b="1" i="0" u="none" strike="noStrike" kern="2200" baseline="0" dirty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B03D-FEEE-454E-8474-E3F62DF8B535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科普计算机架构体系知识，项目管理流程方法等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CAD-D791-46C8-B553-ECC6BBAC7970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70" y="1293925"/>
            <a:ext cx="3922814" cy="264307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68117" y="39678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全加器</a:t>
            </a:r>
            <a:endParaRPr lang="zh-CN" altLang="en-US" b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033" y="2136178"/>
            <a:ext cx="6268325" cy="2905530"/>
          </a:xfrm>
          <a:prstGeom prst="rect">
            <a:avLst/>
          </a:prstGeom>
        </p:spPr>
      </p:pic>
      <p:sp>
        <p:nvSpPr>
          <p:cNvPr id="13" name="圆角右箭头 12"/>
          <p:cNvSpPr/>
          <p:nvPr/>
        </p:nvSpPr>
        <p:spPr>
          <a:xfrm rot="5400000">
            <a:off x="5286870" y="1538541"/>
            <a:ext cx="558800" cy="636475"/>
          </a:xfrm>
          <a:prstGeom prst="bentArrow">
            <a:avLst>
              <a:gd name="adj1" fmla="val 25000"/>
              <a:gd name="adj2" fmla="val 21009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764077" y="502691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位加法器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6096000" y="145856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+ </a:t>
            </a:r>
            <a:r>
              <a:rPr lang="zh-CN" altLang="en-US" b="1" dirty="0" smtClean="0"/>
              <a:t>半加器</a:t>
            </a:r>
            <a:endParaRPr lang="zh-CN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9101903" y="406965"/>
            <a:ext cx="19837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dirty="0" smtClean="0"/>
              <a:t>     B3 </a:t>
            </a:r>
            <a:r>
              <a:rPr lang="pt-BR" altLang="zh-CN" dirty="0"/>
              <a:t>B2 B1 B0</a:t>
            </a:r>
          </a:p>
          <a:p>
            <a:r>
              <a:rPr lang="pt-BR" altLang="zh-CN" dirty="0" smtClean="0"/>
              <a:t>     A3 </a:t>
            </a:r>
            <a:r>
              <a:rPr lang="pt-BR" altLang="zh-CN" dirty="0"/>
              <a:t>A2 A1 A0</a:t>
            </a:r>
          </a:p>
          <a:p>
            <a:r>
              <a:rPr lang="pt-BR" altLang="zh-CN" dirty="0" smtClean="0"/>
              <a:t>--------------</a:t>
            </a:r>
          </a:p>
          <a:p>
            <a:r>
              <a:rPr lang="pt-BR" altLang="zh-CN" dirty="0" smtClean="0"/>
              <a:t>C4 </a:t>
            </a:r>
            <a:r>
              <a:rPr lang="pt-BR" altLang="zh-CN" dirty="0"/>
              <a:t>S3 S2 </a:t>
            </a:r>
            <a:r>
              <a:rPr lang="pt-BR" altLang="zh-CN" dirty="0" smtClean="0"/>
              <a:t> S1  S0</a:t>
            </a:r>
            <a:endParaRPr lang="pt-BR" altLang="zh-CN" dirty="0"/>
          </a:p>
        </p:txBody>
      </p:sp>
    </p:spTree>
    <p:extLst>
      <p:ext uri="{BB962C8B-B14F-4D97-AF65-F5344CB8AC3E}">
        <p14:creationId xmlns:p14="http://schemas.microsoft.com/office/powerpoint/2010/main" val="199580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b="1" i="0" u="none" strike="noStrike" kern="22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计算单元</a:t>
            </a:r>
            <a:r>
              <a:rPr lang="en-US" altLang="zh-CN" b="1" i="0" u="none" strike="noStrike" kern="22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b="1" kern="100" dirty="0">
                <a:latin typeface="等线 Light" panose="02010600030101010101" pitchFamily="2" charset="-122"/>
                <a:ea typeface="等线 Light" panose="02010600030101010101" pitchFamily="2" charset="-122"/>
              </a:rPr>
              <a:t>减法 乘法 除法 </a:t>
            </a:r>
            <a:r>
              <a:rPr lang="zh-CN" altLang="en-US" b="1" kern="1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浮点运算</a:t>
            </a:r>
            <a:endParaRPr lang="zh-CN" altLang="en-US" b="1" i="0" u="none" strike="noStrike" kern="2200" baseline="0" dirty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1" y="1419225"/>
            <a:ext cx="10515600" cy="1273175"/>
          </a:xfrm>
        </p:spPr>
        <p:txBody>
          <a:bodyPr>
            <a:normAutofit/>
          </a:bodyPr>
          <a:lstStyle/>
          <a:p>
            <a:pPr marL="0" marR="0" lvl="0" indent="0" rtl="0">
              <a:buNone/>
            </a:pP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减法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、乘法、除法、浮点所有的运算都是由加法实现的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。</a:t>
            </a:r>
            <a:endParaRPr lang="zh-CN" altLang="en-US" b="1" i="0" u="none" strike="noStrike" kern="100" baseline="0" dirty="0" smtClean="0">
              <a:solidFill>
                <a:srgbClr val="FF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B03D-FEEE-454E-8474-E3F62DF8B535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科普计算机架构体系知识，项目管理流程方法等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CAD-D791-46C8-B553-ECC6BBAC7970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15705" y="4909625"/>
            <a:ext cx="3560590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后面视频单独讲解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908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提纲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591" y="1375459"/>
            <a:ext cx="10515600" cy="4351338"/>
          </a:xfrm>
        </p:spPr>
        <p:txBody>
          <a:bodyPr>
            <a:normAutofit/>
          </a:bodyPr>
          <a:lstStyle/>
          <a:p>
            <a:pPr marR="0" lvl="0" rtl="0"/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在体系中的位置</a:t>
            </a:r>
          </a:p>
          <a:p>
            <a:pPr marR="0" lvl="0" rtl="0"/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布尔代数</a:t>
            </a:r>
          </a:p>
          <a:p>
            <a:pPr marR="0" lvl="0" rtl="0"/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逻辑门</a:t>
            </a:r>
            <a:r>
              <a:rPr lang="zh-CN" altLang="en-US" b="1" kern="1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的实现技术</a:t>
            </a:r>
            <a:endParaRPr lang="en-US" altLang="zh-CN" b="1" i="0" u="none" strike="noStrike" kern="100" baseline="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0" rtl="0"/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计算单元</a:t>
            </a:r>
          </a:p>
          <a:p>
            <a:pPr marR="0" lvl="0" rtl="0"/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存储单元</a:t>
            </a:r>
          </a:p>
          <a:p>
            <a:pPr marR="0" lvl="0" rtl="0"/>
            <a:r>
              <a:rPr lang="zh-CN" altLang="en-US" b="1" kern="100" dirty="0">
                <a:latin typeface="等线 Light" panose="02010600030101010101" pitchFamily="2" charset="-122"/>
                <a:ea typeface="等线 Light" panose="02010600030101010101" pitchFamily="2" charset="-122"/>
              </a:rPr>
              <a:t>回顾</a:t>
            </a:r>
            <a:endParaRPr lang="en-US" altLang="zh-CN" b="1" i="0" u="none" strike="noStrike" kern="100" baseline="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B56C-C489-4B75-889F-B508280A7181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科普计算机架构体系知识，项目管理流程方法等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CAD-D791-46C8-B553-ECC6BBAC79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54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b="1" kern="2200" dirty="0">
                <a:latin typeface="等线" panose="02010600030101010101" pitchFamily="2" charset="-122"/>
                <a:ea typeface="等线" panose="02010600030101010101" pitchFamily="2" charset="-122"/>
              </a:rPr>
              <a:t>小结</a:t>
            </a:r>
            <a:endParaRPr lang="zh-CN" altLang="en-US" b="1" i="0" u="none" strike="noStrike" kern="2200" baseline="0" dirty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B03D-FEEE-454E-8474-E3F62DF8B535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科普计算机架构体系知识，项目管理流程方法等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CAD-D791-46C8-B553-ECC6BBAC7970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54100" y="1771130"/>
            <a:ext cx="82621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4000" dirty="0" smtClean="0"/>
              <a:t>布尔代数：数字电路的数学基础</a:t>
            </a:r>
            <a:endParaRPr lang="en-US" altLang="zh-CN" sz="4000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4000" dirty="0" smtClean="0"/>
              <a:t>逻辑门：数字电路的物理媒介基础</a:t>
            </a:r>
            <a:endParaRPr lang="en-US" altLang="zh-CN" sz="4000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4000" dirty="0" smtClean="0"/>
              <a:t>加法器：二进制计算能力的基础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720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存储单元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SR</a:t>
            </a: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锁存器</a:t>
            </a:r>
          </a:p>
          <a:p>
            <a:pPr marR="0" lvl="0" rtl="0"/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时钟</a:t>
            </a:r>
          </a:p>
          <a:p>
            <a:pPr marR="0" lvl="0" rtl="0"/>
            <a:r>
              <a:rPr lang="en-US" altLang="zh-CN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D</a:t>
            </a: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Filp-Flop</a:t>
            </a:r>
          </a:p>
          <a:p>
            <a:pPr marR="0" lvl="0" rtl="0"/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地址</a:t>
            </a:r>
          </a:p>
          <a:p>
            <a:pPr marR="0" lvl="0" rtl="0"/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内存</a:t>
            </a:r>
            <a:endParaRPr lang="en-US" altLang="zh-CN" b="1" i="0" u="none" strike="noStrike" kern="100" baseline="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b="1" kern="1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寄存器</a:t>
            </a:r>
            <a:endParaRPr lang="en-US" altLang="zh-CN" b="1" kern="1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b="1" kern="100" dirty="0">
                <a:latin typeface="等线 Light" panose="02010600030101010101" pitchFamily="2" charset="-122"/>
                <a:ea typeface="等线 Light" panose="02010600030101010101" pitchFamily="2" charset="-122"/>
              </a:rPr>
              <a:t>缓存</a:t>
            </a:r>
            <a:endParaRPr lang="en-US" altLang="zh-CN" b="1" kern="1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CB89-351F-410F-8218-67D2AA874B20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科普计算机架构体系知识，项目管理流程方法等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CAD-D791-46C8-B553-ECC6BBAC797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0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kern="2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SR</a:t>
            </a:r>
            <a:r>
              <a:rPr lang="zh-CN" altLang="en-US" b="1" kern="2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锁存器 </a:t>
            </a:r>
            <a:r>
              <a:rPr lang="en-US" altLang="zh-CN" b="1" kern="2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– </a:t>
            </a:r>
            <a:r>
              <a:rPr lang="zh-CN" altLang="en-US" b="1" kern="2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数字电路分类</a:t>
            </a:r>
            <a:endParaRPr lang="zh-CN" altLang="en-US" b="1" i="0" u="none" strike="noStrike" kern="2200" baseline="0" dirty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CB89-351F-410F-8218-67D2AA874B20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科普计算机架构体系知识，项目管理流程方法等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CAD-D791-46C8-B553-ECC6BBAC7970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482299" y="2106960"/>
            <a:ext cx="3835400" cy="31369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组合逻辑电路是指输出值仅由输入信号的状态决定的电路。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组合逻辑电路的输出不依赖于过去的输入。也就是说，不需要记忆维持过去的输入信号，因此不含有存储元件。</a:t>
            </a:r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r>
              <a:rPr lang="zh-CN" altLang="en-US" dirty="0" smtClean="0"/>
              <a:t>典型应用：计算单元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1994848" y="1290713"/>
            <a:ext cx="2810301" cy="68788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组合电路</a:t>
            </a:r>
            <a:endParaRPr lang="en-US" altLang="zh-CN" b="1" dirty="0"/>
          </a:p>
        </p:txBody>
      </p:sp>
      <p:sp>
        <p:nvSpPr>
          <p:cNvPr id="12" name="圆角矩形 11"/>
          <p:cNvSpPr/>
          <p:nvPr/>
        </p:nvSpPr>
        <p:spPr>
          <a:xfrm>
            <a:off x="6887947" y="1290713"/>
            <a:ext cx="2810301" cy="68788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时序电路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6375398" y="2106960"/>
            <a:ext cx="3835400" cy="31369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时序电路是指输出值同时依赖于现在和过去输入信号的逻辑电路。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时序电路中含有用于保持输入的存储元件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r"/>
            <a:endParaRPr lang="en-US" altLang="zh-CN" dirty="0"/>
          </a:p>
          <a:p>
            <a:pPr algn="r"/>
            <a:r>
              <a:rPr lang="zh-CN" altLang="en-US" dirty="0" smtClean="0"/>
              <a:t>典型应用：存储单元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43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kern="2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SR</a:t>
            </a:r>
            <a:r>
              <a:rPr lang="zh-CN" altLang="en-US" b="1" kern="2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锁存器 </a:t>
            </a:r>
            <a:r>
              <a:rPr lang="en-US" altLang="zh-CN" b="1" kern="2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– </a:t>
            </a:r>
            <a:r>
              <a:rPr lang="zh-CN" altLang="en-US" b="1" kern="2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存储基础</a:t>
            </a:r>
            <a:endParaRPr lang="zh-CN" altLang="en-US" b="1" i="0" u="none" strike="noStrike" kern="2200" baseline="0" dirty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CB89-351F-410F-8218-67D2AA874B20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科普计算机架构体系知识，项目管理流程方法等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CAD-D791-46C8-B553-ECC6BBAC7970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9526"/>
            <a:ext cx="3236019" cy="157867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9300" y="125430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尝试着将电路的输出作为</a:t>
            </a:r>
            <a:r>
              <a:rPr lang="zh-CN" altLang="en-US" dirty="0" smtClean="0"/>
              <a:t>反馈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773" y="2460618"/>
            <a:ext cx="3394451" cy="18351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549" y="3317707"/>
            <a:ext cx="2976178" cy="1944519"/>
          </a:xfrm>
          <a:prstGeom prst="rect">
            <a:avLst/>
          </a:prstGeom>
        </p:spPr>
      </p:pic>
      <p:sp>
        <p:nvSpPr>
          <p:cNvPr id="11" name="圆角右箭头 10"/>
          <p:cNvSpPr/>
          <p:nvPr/>
        </p:nvSpPr>
        <p:spPr>
          <a:xfrm rot="5400000">
            <a:off x="4760069" y="1653005"/>
            <a:ext cx="410277" cy="9407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圆角右箭头 11"/>
          <p:cNvSpPr/>
          <p:nvPr/>
        </p:nvSpPr>
        <p:spPr>
          <a:xfrm rot="5400000">
            <a:off x="8277969" y="2462005"/>
            <a:ext cx="410277" cy="9407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 rot="351514">
            <a:off x="7937851" y="463888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每看到如此，常惊叹于人类思维的神奇！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79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kern="2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SR</a:t>
            </a:r>
            <a:r>
              <a:rPr lang="zh-CN" altLang="en-US" b="1" kern="2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锁存器 </a:t>
            </a:r>
            <a:r>
              <a:rPr lang="en-US" altLang="zh-CN" b="1" kern="2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– </a:t>
            </a:r>
            <a:r>
              <a:rPr lang="zh-CN" altLang="en-US" b="1" kern="2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存储基础</a:t>
            </a:r>
            <a:endParaRPr lang="zh-CN" altLang="en-US" b="1" i="0" u="none" strike="noStrike" kern="2200" baseline="0" dirty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CB89-351F-410F-8218-67D2AA874B20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科普计算机架构体系知识，项目管理流程方法等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CAD-D791-46C8-B553-ECC6BBAC7970}" type="slidenum">
              <a:rPr lang="zh-CN" altLang="en-US" smtClean="0"/>
              <a:t>24</a:t>
            </a:fld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941392"/>
              </p:ext>
            </p:extLst>
          </p:nvPr>
        </p:nvGraphicFramePr>
        <p:xfrm>
          <a:off x="1930400" y="3604906"/>
          <a:ext cx="8470900" cy="2194560"/>
        </p:xfrm>
        <a:graphic>
          <a:graphicData uri="http://schemas.openxmlformats.org/drawingml/2006/table">
            <a:tbl>
              <a:tblPr/>
              <a:tblGrid>
                <a:gridCol w="1694180">
                  <a:extLst>
                    <a:ext uri="{9D8B030D-6E8A-4147-A177-3AD203B41FA5}">
                      <a16:colId xmlns:a16="http://schemas.microsoft.com/office/drawing/2014/main" val="3288696398"/>
                    </a:ext>
                  </a:extLst>
                </a:gridCol>
                <a:gridCol w="1694180">
                  <a:extLst>
                    <a:ext uri="{9D8B030D-6E8A-4147-A177-3AD203B41FA5}">
                      <a16:colId xmlns:a16="http://schemas.microsoft.com/office/drawing/2014/main" val="3449298245"/>
                    </a:ext>
                  </a:extLst>
                </a:gridCol>
                <a:gridCol w="1694180">
                  <a:extLst>
                    <a:ext uri="{9D8B030D-6E8A-4147-A177-3AD203B41FA5}">
                      <a16:colId xmlns:a16="http://schemas.microsoft.com/office/drawing/2014/main" val="1297651159"/>
                    </a:ext>
                  </a:extLst>
                </a:gridCol>
                <a:gridCol w="1694180">
                  <a:extLst>
                    <a:ext uri="{9D8B030D-6E8A-4147-A177-3AD203B41FA5}">
                      <a16:colId xmlns:a16="http://schemas.microsoft.com/office/drawing/2014/main" val="1711452168"/>
                    </a:ext>
                  </a:extLst>
                </a:gridCol>
                <a:gridCol w="1694180">
                  <a:extLst>
                    <a:ext uri="{9D8B030D-6E8A-4147-A177-3AD203B41FA5}">
                      <a16:colId xmlns:a16="http://schemas.microsoft.com/office/drawing/2014/main" val="1803276074"/>
                    </a:ext>
                  </a:extLst>
                </a:gridCol>
              </a:tblGrid>
              <a:tr h="273764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#No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^Q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487350"/>
                  </a:ext>
                </a:extLst>
              </a:tr>
              <a:tr h="273764"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#1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204464"/>
                  </a:ext>
                </a:extLst>
              </a:tr>
              <a:tr h="273764"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#2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888409"/>
                  </a:ext>
                </a:extLst>
              </a:tr>
              <a:tr h="273764"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#3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845700"/>
                  </a:ext>
                </a:extLst>
              </a:tr>
              <a:tr h="273764"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#4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273067"/>
                  </a:ext>
                </a:extLst>
              </a:tr>
              <a:tr h="273764"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#5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5921618"/>
                  </a:ext>
                </a:extLst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798" y="1174560"/>
            <a:ext cx="3393089" cy="221691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34629" y="1174560"/>
            <a:ext cx="55563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zh-CN" dirty="0" smtClean="0"/>
              <a:t>Set </a:t>
            </a:r>
            <a:r>
              <a:rPr lang="pt-BR" altLang="zh-CN" dirty="0"/>
              <a:t>S = 1, R = 1: </a:t>
            </a:r>
            <a:r>
              <a:rPr lang="pt-BR" altLang="zh-CN" dirty="0" smtClean="0"/>
              <a:t>  </a:t>
            </a:r>
            <a:r>
              <a:rPr lang="zh-CN" altLang="en-US" dirty="0" smtClean="0"/>
              <a:t>无效</a:t>
            </a:r>
            <a:endParaRPr lang="pt-BR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zh-CN" dirty="0"/>
              <a:t>Set S = 0, R = </a:t>
            </a:r>
            <a:r>
              <a:rPr lang="pt-BR" altLang="zh-CN" dirty="0" smtClean="0"/>
              <a:t>0</a:t>
            </a:r>
            <a:r>
              <a:rPr lang="zh-CN" altLang="en-US" dirty="0" smtClean="0"/>
              <a:t>：保持</a:t>
            </a:r>
            <a:r>
              <a:rPr lang="zh-CN" altLang="en-US" dirty="0"/>
              <a:t>各自之前的状态</a:t>
            </a:r>
            <a:r>
              <a:rPr lang="zh-CN" altLang="en-US" dirty="0" smtClean="0"/>
              <a:t>不变</a:t>
            </a:r>
            <a:endParaRPr lang="pt-BR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zh-CN" dirty="0"/>
              <a:t>Set S = 1, R </a:t>
            </a:r>
            <a:r>
              <a:rPr lang="pt-BR" altLang="zh-CN" dirty="0" smtClean="0"/>
              <a:t>=0</a:t>
            </a:r>
            <a:r>
              <a:rPr lang="zh-CN" altLang="en-US" dirty="0" smtClean="0"/>
              <a:t>： </a:t>
            </a:r>
            <a:r>
              <a:rPr lang="en-US" altLang="zh-CN" dirty="0"/>
              <a:t>S = 1 </a:t>
            </a:r>
            <a:r>
              <a:rPr lang="zh-CN" altLang="en-US" dirty="0"/>
              <a:t>时，</a:t>
            </a:r>
            <a:r>
              <a:rPr lang="en-US" altLang="zh-CN" dirty="0"/>
              <a:t>Q </a:t>
            </a:r>
            <a:r>
              <a:rPr lang="zh-CN" altLang="en-US" dirty="0"/>
              <a:t>的值必然被设置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zh-CN" dirty="0"/>
              <a:t>Set S = 0, R = </a:t>
            </a:r>
            <a:r>
              <a:rPr lang="pt-BR" altLang="zh-CN" dirty="0" smtClean="0"/>
              <a:t>1</a:t>
            </a:r>
            <a:r>
              <a:rPr lang="en-US" altLang="zh-CN" dirty="0" smtClean="0"/>
              <a:t>:   S </a:t>
            </a:r>
            <a:r>
              <a:rPr lang="en-US" altLang="zh-CN" dirty="0"/>
              <a:t>= 0 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Q</a:t>
            </a:r>
            <a:r>
              <a:rPr lang="en-US" altLang="zh-CN" dirty="0"/>
              <a:t> </a:t>
            </a:r>
            <a:r>
              <a:rPr lang="zh-CN" altLang="en-US" dirty="0"/>
              <a:t>的值必然被设置为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313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kern="2200" dirty="0">
                <a:latin typeface="等线" panose="02010600030101010101" pitchFamily="2" charset="-122"/>
                <a:ea typeface="等线" panose="02010600030101010101" pitchFamily="2" charset="-122"/>
              </a:rPr>
              <a:t>时钟</a:t>
            </a:r>
            <a:endParaRPr lang="zh-CN" altLang="en-US" b="1" i="0" u="none" strike="noStrike" kern="2200" baseline="0" dirty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CB89-351F-410F-8218-67D2AA874B20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科普计算机架构体系知识，项目管理流程方法等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CAD-D791-46C8-B553-ECC6BBAC7970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043" y="2606487"/>
            <a:ext cx="6296904" cy="26864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16000" y="1358446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现实，所有的事情都会有延迟，总是要“</a:t>
            </a:r>
            <a:r>
              <a:rPr lang="zh-CN" altLang="en-US" dirty="0">
                <a:solidFill>
                  <a:srgbClr val="FF0000"/>
                </a:solidFill>
              </a:rPr>
              <a:t>等一会儿</a:t>
            </a:r>
            <a:r>
              <a:rPr lang="zh-CN" altLang="en-US" dirty="0"/>
              <a:t>”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然后</a:t>
            </a:r>
            <a:r>
              <a:rPr lang="zh-CN" altLang="en-US" dirty="0"/>
              <a:t>输出引脚上的信号才会变成正确的结果，这个等待的过程叫着</a:t>
            </a:r>
            <a:r>
              <a:rPr lang="zh-CN" altLang="en-US" dirty="0" smtClean="0">
                <a:solidFill>
                  <a:srgbClr val="FF0000"/>
                </a:solidFill>
              </a:rPr>
              <a:t>同步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92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kern="1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时钟触发分类</a:t>
            </a:r>
            <a:endParaRPr lang="en-US" altLang="zh-CN" b="1" kern="1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CB89-351F-410F-8218-67D2AA874B20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科普计算机架构体系知识，项目管理流程方法等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CAD-D791-46C8-B553-ECC6BBAC7970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33" y="1442760"/>
            <a:ext cx="5439534" cy="397247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655802" y="18348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电平触发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655802" y="334441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上升沿触发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655802" y="466931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下降</a:t>
            </a:r>
            <a:r>
              <a:rPr lang="zh-CN" altLang="en-US" dirty="0" smtClean="0"/>
              <a:t>沿触发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39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kern="1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电平触发</a:t>
            </a:r>
            <a:endParaRPr lang="en-US" altLang="zh-CN" b="1" kern="1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CB89-351F-410F-8218-67D2AA874B20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科普计算机架构体系知识，项目管理流程方法等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CAD-D791-46C8-B553-ECC6BBAC7970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759" y="1719024"/>
            <a:ext cx="5420481" cy="341995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28700" y="1349692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Level-trigger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76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kern="1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边沿触发</a:t>
            </a:r>
            <a:endParaRPr lang="en-US" altLang="zh-CN" b="1" kern="1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CB89-351F-410F-8218-67D2AA874B20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科普计算机架构体系知识，项目管理流程方法等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CAD-D791-46C8-B553-ECC6BBAC7970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28700" y="134969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Edge-trigger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241" y="1990306"/>
            <a:ext cx="3543795" cy="27340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979" y="1990306"/>
            <a:ext cx="3543795" cy="263879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753724" y="49387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上升沿触发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789958" y="49314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下降</a:t>
            </a:r>
            <a:r>
              <a:rPr lang="zh-CN" altLang="en-US" dirty="0" smtClean="0"/>
              <a:t>沿触发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611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kern="100" dirty="0">
                <a:latin typeface="等线 Light" panose="02010600030101010101" pitchFamily="2" charset="-122"/>
                <a:ea typeface="等线 Light" panose="02010600030101010101" pitchFamily="2" charset="-122"/>
              </a:rPr>
              <a:t>D</a:t>
            </a:r>
            <a:r>
              <a:rPr lang="zh-CN" altLang="en-US" b="1" kern="1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b="1" kern="1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Filp-Flop:</a:t>
            </a:r>
            <a:r>
              <a:rPr lang="zh-CN" altLang="en-US" b="1" dirty="0"/>
              <a:t>以时钟为脉搏的</a:t>
            </a:r>
            <a:r>
              <a:rPr lang="zh-CN" altLang="en-US" b="1" dirty="0" smtClean="0"/>
              <a:t>存储器</a:t>
            </a:r>
            <a:endParaRPr lang="en-US" altLang="zh-CN" b="1" kern="1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CB89-351F-410F-8218-67D2AA874B20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科普计算机架构体系知识，项目管理流程方法等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CAD-D791-46C8-B553-ECC6BBAC7970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60319"/>
            <a:ext cx="5687219" cy="2772162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022600" y="4706035"/>
            <a:ext cx="419537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当时钟信号 C = 0 时，Q 不改变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当时钟信号 C = 1 时，Q 的值被设置 D</a:t>
            </a:r>
          </a:p>
        </p:txBody>
      </p:sp>
    </p:spTree>
    <p:extLst>
      <p:ext uri="{BB962C8B-B14F-4D97-AF65-F5344CB8AC3E}">
        <p14:creationId xmlns:p14="http://schemas.microsoft.com/office/powerpoint/2010/main" val="381510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kern="1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在体系中的位置</a:t>
            </a:r>
            <a:endParaRPr lang="zh-CN" altLang="en-US" b="1" kern="1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34904" y="1264920"/>
            <a:ext cx="1996440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应用程序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34904" y="1813560"/>
            <a:ext cx="1996440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编程语言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034904" y="2362200"/>
            <a:ext cx="1996440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操作系统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34904" y="2910840"/>
            <a:ext cx="1996440" cy="51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指令集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034904" y="3459480"/>
            <a:ext cx="1996440" cy="5181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微架构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034904" y="4008120"/>
            <a:ext cx="1996440" cy="5181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执行单元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034904" y="4556760"/>
            <a:ext cx="1996440" cy="5181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功能单元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034904" y="5105400"/>
            <a:ext cx="1996440" cy="5181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逻辑门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034904" y="5654040"/>
            <a:ext cx="1996440" cy="5181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晶体管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034904" y="6217920"/>
            <a:ext cx="1996440" cy="5181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硅</a:t>
            </a:r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830944" y="5074920"/>
            <a:ext cx="1086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30944" y="3444240"/>
            <a:ext cx="1086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30944" y="1264920"/>
            <a:ext cx="1086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262018" y="5516880"/>
            <a:ext cx="339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基础层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204492" y="3797915"/>
            <a:ext cx="339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zh-CN" altLang="en-US" dirty="0"/>
              <a:t>层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204492" y="1926550"/>
            <a:ext cx="339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应用层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587240" y="624661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从沙子中提取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4587240" y="5682734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587240" y="5134094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AND OR NOT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4587240" y="4585454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加法器 减法器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503884" y="403681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ALU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4503884" y="3488174"/>
            <a:ext cx="4541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Fetch -&gt; Decode -&gt; Execute -&gt; Write Back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553095" y="293953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X86 ARM MIPS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4587240" y="2396728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Windows Linux Mac OS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4553095" y="1848088"/>
            <a:ext cx="4785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Assembly C C++ Html JavaScript Java Python 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4553095" y="129944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Desktop Web App</a:t>
            </a:r>
            <a:endParaRPr lang="zh-CN" altLang="en-US" dirty="0"/>
          </a:p>
        </p:txBody>
      </p:sp>
      <p:cxnSp>
        <p:nvCxnSpPr>
          <p:cNvPr id="40" name="直接连接符 39"/>
          <p:cNvCxnSpPr/>
          <p:nvPr/>
        </p:nvCxnSpPr>
        <p:spPr>
          <a:xfrm>
            <a:off x="4587240" y="5059680"/>
            <a:ext cx="2773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4553095" y="3429000"/>
            <a:ext cx="2773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587240" y="1284208"/>
            <a:ext cx="2773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674769" y="4005760"/>
            <a:ext cx="9371507" cy="2179001"/>
          </a:xfrm>
          <a:prstGeom prst="rect">
            <a:avLst/>
          </a:prstGeom>
          <a:solidFill>
            <a:srgbClr val="FFFF00">
              <a:alpha val="54000"/>
            </a:srgbClr>
          </a:solidFill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C025-801B-47E0-AA16-D0BB695BD0E9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科普计算机架构体系知识，项目管理流程方法等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481808" y="269557"/>
            <a:ext cx="3361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参看视频“</a:t>
            </a:r>
            <a:r>
              <a:rPr lang="en-US" altLang="zh-CN" sz="1400" dirty="0" smtClean="0"/>
              <a:t>Intel </a:t>
            </a:r>
            <a:r>
              <a:rPr lang="en-US" altLang="zh-CN" sz="1400" dirty="0"/>
              <a:t>CPU</a:t>
            </a:r>
            <a:r>
              <a:rPr lang="zh-CN" altLang="en-US" sz="1400" dirty="0"/>
              <a:t>架构第一部分讲解</a:t>
            </a:r>
            <a:r>
              <a:rPr lang="zh-CN" altLang="en-US" sz="1400" dirty="0" smtClean="0"/>
              <a:t>版”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8784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kern="100" dirty="0">
                <a:latin typeface="等线 Light" panose="02010600030101010101" pitchFamily="2" charset="-122"/>
                <a:ea typeface="等线 Light" panose="02010600030101010101" pitchFamily="2" charset="-122"/>
              </a:rPr>
              <a:t>D</a:t>
            </a:r>
            <a:r>
              <a:rPr lang="zh-CN" altLang="en-US" b="1" kern="1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b="1" kern="1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Filp-Flop:</a:t>
            </a:r>
            <a:r>
              <a:rPr lang="zh-CN" altLang="en-US" b="1" dirty="0"/>
              <a:t>以时钟为脉搏的</a:t>
            </a:r>
            <a:r>
              <a:rPr lang="zh-CN" altLang="en-US" b="1" dirty="0" smtClean="0"/>
              <a:t>存储器</a:t>
            </a:r>
            <a:endParaRPr lang="en-US" altLang="zh-CN" b="1" kern="1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CB89-351F-410F-8218-67D2AA874B20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科普计算机架构体系知识，项目管理流程方法等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CAD-D791-46C8-B553-ECC6BBAC7970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202" y="1097602"/>
            <a:ext cx="6611273" cy="469648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327132" y="5743895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两个 </a:t>
            </a:r>
            <a:r>
              <a:rPr lang="en-US" altLang="zh-CN" b="1" dirty="0"/>
              <a:t>D Latch </a:t>
            </a:r>
            <a:r>
              <a:rPr lang="zh-CN" altLang="en-US" b="1" dirty="0"/>
              <a:t>与一个</a:t>
            </a:r>
            <a:r>
              <a:rPr lang="zh-CN" altLang="en-US" b="1" dirty="0" smtClean="0"/>
              <a:t>非门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4812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kern="100" dirty="0">
                <a:latin typeface="等线 Light" panose="02010600030101010101" pitchFamily="2" charset="-122"/>
                <a:ea typeface="等线 Light" panose="02010600030101010101" pitchFamily="2" charset="-122"/>
              </a:rPr>
              <a:t>D</a:t>
            </a:r>
            <a:r>
              <a:rPr lang="zh-CN" altLang="en-US" b="1" kern="1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b="1" kern="1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Filp-Flop:</a:t>
            </a:r>
            <a:r>
              <a:rPr lang="zh-CN" altLang="en-US" b="1" dirty="0"/>
              <a:t>以时钟为脉搏的</a:t>
            </a:r>
            <a:r>
              <a:rPr lang="zh-CN" altLang="en-US" b="1" dirty="0" smtClean="0"/>
              <a:t>存储器</a:t>
            </a:r>
            <a:endParaRPr lang="en-US" altLang="zh-CN" b="1" kern="1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CB89-351F-410F-8218-67D2AA874B20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科普计算机架构体系知识，项目管理流程方法等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CAD-D791-46C8-B553-ECC6BBAC7970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264" y="1371132"/>
            <a:ext cx="6144482" cy="335326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209800" y="5017122"/>
            <a:ext cx="8350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DFF </a:t>
            </a:r>
            <a:r>
              <a:rPr lang="zh-CN" altLang="en-US" dirty="0"/>
              <a:t>是构建存储型电子芯片的基础元件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寄存器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Register</a:t>
            </a:r>
            <a:r>
              <a:rPr lang="zh-CN" altLang="en-US" dirty="0">
                <a:solidFill>
                  <a:srgbClr val="FF0000"/>
                </a:solidFill>
              </a:rPr>
              <a:t>）、内存（</a:t>
            </a:r>
            <a:r>
              <a:rPr lang="en-US" altLang="zh-CN" dirty="0">
                <a:solidFill>
                  <a:srgbClr val="FF0000"/>
                </a:solidFill>
              </a:rPr>
              <a:t>RAM</a:t>
            </a:r>
            <a:r>
              <a:rPr lang="zh-CN" altLang="en-US" dirty="0" smtClean="0">
                <a:solidFill>
                  <a:srgbClr val="FF0000"/>
                </a:solidFill>
              </a:rPr>
              <a:t>）、缓存（</a:t>
            </a:r>
            <a:r>
              <a:rPr lang="en-US" altLang="zh-CN" dirty="0" smtClean="0">
                <a:solidFill>
                  <a:srgbClr val="FF0000"/>
                </a:solidFill>
              </a:rPr>
              <a:t>Cache</a:t>
            </a:r>
            <a:r>
              <a:rPr lang="zh-CN" altLang="en-US" dirty="0" smtClean="0">
                <a:solidFill>
                  <a:srgbClr val="FF0000"/>
                </a:solidFill>
              </a:rPr>
              <a:t>）等</a:t>
            </a:r>
            <a:r>
              <a:rPr lang="zh-CN" altLang="en-US" dirty="0">
                <a:solidFill>
                  <a:srgbClr val="FF0000"/>
                </a:solidFill>
              </a:rPr>
              <a:t>都可以基于 </a:t>
            </a:r>
            <a:r>
              <a:rPr lang="en-US" altLang="zh-CN" dirty="0">
                <a:solidFill>
                  <a:srgbClr val="FF0000"/>
                </a:solidFill>
              </a:rPr>
              <a:t>DFF </a:t>
            </a:r>
            <a:r>
              <a:rPr lang="zh-CN" altLang="en-US" dirty="0">
                <a:solidFill>
                  <a:srgbClr val="FF0000"/>
                </a:solidFill>
              </a:rPr>
              <a:t>进行</a:t>
            </a:r>
            <a:r>
              <a:rPr lang="zh-CN" altLang="en-US" dirty="0" smtClean="0">
                <a:solidFill>
                  <a:srgbClr val="FF0000"/>
                </a:solidFill>
              </a:rPr>
              <a:t>构建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92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kern="2200" dirty="0" smtClean="0">
                <a:latin typeface="Times New Roman" panose="02020603050405020304" pitchFamily="18" charset="0"/>
                <a:ea typeface="等线" panose="02010600030101010101" pitchFamily="2" charset="-122"/>
              </a:rPr>
              <a:t>地址：可寻址的存储单元</a:t>
            </a:r>
            <a:endParaRPr lang="zh-CN" altLang="en-US" b="1" i="0" u="none" strike="noStrike" kern="2200" baseline="0" dirty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CB89-351F-410F-8218-67D2AA874B20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科普计算机架构体系知识，项目管理流程方法等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CAD-D791-46C8-B553-ECC6BBAC7970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6146" name="Picture 2" descr="https://3725179506-files.gitbook.io/~/files/v0/b/gitbook-legacy-files/o/assets%2F-MdQXCtxb9g6w1DURwQ9%2F-MdWKlKNQdKW9dQ6SVSt%2F-MdWOvjAQ52sv0Fm252y%2F4bit_register.png?alt=media&amp;token=e7f68ec5-8f9c-4256-841c-841bdecdf8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628" y="1353234"/>
            <a:ext cx="3375944" cy="435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822" y="1371601"/>
            <a:ext cx="4868765" cy="2159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43259" y="16882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写入时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2099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kern="2200" dirty="0" smtClean="0">
                <a:latin typeface="Times New Roman" panose="02020603050405020304" pitchFamily="18" charset="0"/>
                <a:ea typeface="等线" panose="02010600030101010101" pitchFamily="2" charset="-122"/>
              </a:rPr>
              <a:t>地址：可寻址的存储单元</a:t>
            </a:r>
            <a:endParaRPr lang="zh-CN" altLang="en-US" b="1" i="0" u="none" strike="noStrike" kern="2200" baseline="0" dirty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CB89-351F-410F-8218-67D2AA874B20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科普计算机架构体系知识，项目管理流程方法等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CAD-D791-46C8-B553-ECC6BBAC7970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1791110"/>
            <a:ext cx="4639322" cy="353426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43259" y="16882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写入时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8238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kern="2200" dirty="0" smtClean="0">
                <a:latin typeface="Times New Roman" panose="02020603050405020304" pitchFamily="18" charset="0"/>
                <a:ea typeface="等线" panose="02010600030101010101" pitchFamily="2" charset="-122"/>
              </a:rPr>
              <a:t>地址：可寻址的存储单元</a:t>
            </a:r>
            <a:endParaRPr lang="zh-CN" altLang="en-US" b="1" i="0" u="none" strike="noStrike" kern="2200" baseline="0" dirty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CB89-351F-410F-8218-67D2AA874B20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科普计算机架构体系知识，项目管理流程方法等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CAD-D791-46C8-B553-ECC6BBAC7970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995" y="2000050"/>
            <a:ext cx="6154009" cy="285789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29417" y="16307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读取</a:t>
            </a:r>
            <a:r>
              <a:rPr lang="zh-CN" altLang="en-US" b="1" dirty="0" smtClean="0"/>
              <a:t>时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7901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kern="2200" dirty="0" smtClean="0">
                <a:latin typeface="Times New Roman" panose="02020603050405020304" pitchFamily="18" charset="0"/>
                <a:ea typeface="等线" panose="02010600030101010101" pitchFamily="2" charset="-122"/>
              </a:rPr>
              <a:t>地址：可寻址的存储单元</a:t>
            </a:r>
            <a:endParaRPr lang="zh-CN" altLang="en-US" b="1" i="0" u="none" strike="noStrike" kern="2200" baseline="0" dirty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CB89-351F-410F-8218-67D2AA874B20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科普计算机架构体系知识，项目管理流程方法等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CAD-D791-46C8-B553-ECC6BBAC7970}" type="slidenum">
              <a:rPr lang="zh-CN" altLang="en-US" smtClean="0"/>
              <a:t>35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391" y="1413142"/>
            <a:ext cx="5973009" cy="460121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29417" y="16307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读取</a:t>
            </a:r>
            <a:r>
              <a:rPr lang="zh-CN" altLang="en-US" b="1" dirty="0" smtClean="0"/>
              <a:t>时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1875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kern="2200" dirty="0" smtClean="0">
                <a:latin typeface="Times New Roman" panose="02020603050405020304" pitchFamily="18" charset="0"/>
                <a:ea typeface="等线" panose="02010600030101010101" pitchFamily="2" charset="-122"/>
              </a:rPr>
              <a:t>地址：可寻址的存储单元</a:t>
            </a:r>
            <a:endParaRPr lang="zh-CN" altLang="en-US" b="1" i="0" u="none" strike="noStrike" kern="2200" baseline="0" dirty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CB89-351F-410F-8218-67D2AA874B20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科普计算机架构体系知识，项目管理流程方法等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CAD-D791-46C8-B553-ECC6BBAC7970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285" y="1400450"/>
            <a:ext cx="5029615" cy="462660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8200" y="167640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完整可寻址的</a:t>
            </a:r>
            <a:endParaRPr lang="en-US" altLang="zh-CN" b="1" dirty="0" smtClean="0"/>
          </a:p>
          <a:p>
            <a:r>
              <a:rPr lang="zh-CN" altLang="en-US" b="1" dirty="0" smtClean="0"/>
              <a:t>储存单元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2402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kern="2200" dirty="0" smtClean="0">
                <a:latin typeface="Times New Roman" panose="02020603050405020304" pitchFamily="18" charset="0"/>
                <a:ea typeface="等线" panose="02010600030101010101" pitchFamily="2" charset="-122"/>
              </a:rPr>
              <a:t>内存 </a:t>
            </a:r>
            <a:r>
              <a:rPr lang="en-US" altLang="zh-CN" b="1" kern="2200" dirty="0" smtClean="0">
                <a:latin typeface="Times New Roman" panose="02020603050405020304" pitchFamily="18" charset="0"/>
                <a:ea typeface="等线" panose="02010600030101010101" pitchFamily="2" charset="-122"/>
              </a:rPr>
              <a:t>– 8x1</a:t>
            </a:r>
            <a:r>
              <a:rPr lang="zh-CN" altLang="en-US" b="1" kern="2200" dirty="0" smtClean="0">
                <a:latin typeface="Times New Roman" panose="02020603050405020304" pitchFamily="18" charset="0"/>
                <a:ea typeface="等线" panose="02010600030101010101" pitchFamily="2" charset="-122"/>
              </a:rPr>
              <a:t>位</a:t>
            </a:r>
            <a:endParaRPr lang="zh-CN" altLang="en-US" b="1" i="0" u="none" strike="noStrike" kern="2200" baseline="0" dirty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CB89-351F-410F-8218-67D2AA874B20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科普计算机架构体系知识，项目管理流程方法等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CAD-D791-46C8-B553-ECC6BBAC7970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999" y="1376521"/>
            <a:ext cx="3126098" cy="39896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078" y="1564071"/>
            <a:ext cx="4886885" cy="36145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275415" y="117808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串联扩容数据</a:t>
            </a:r>
            <a:r>
              <a:rPr lang="zh-CN" altLang="en-US" b="1" dirty="0" smtClean="0"/>
              <a:t>容量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0209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kern="2200" dirty="0" smtClean="0">
                <a:latin typeface="Times New Roman" panose="02020603050405020304" pitchFamily="18" charset="0"/>
                <a:ea typeface="等线" panose="02010600030101010101" pitchFamily="2" charset="-122"/>
              </a:rPr>
              <a:t>内存 </a:t>
            </a:r>
            <a:r>
              <a:rPr lang="en-US" altLang="zh-CN" b="1" kern="2200" dirty="0" smtClean="0">
                <a:latin typeface="Times New Roman" panose="02020603050405020304" pitchFamily="18" charset="0"/>
                <a:ea typeface="等线" panose="02010600030101010101" pitchFamily="2" charset="-122"/>
              </a:rPr>
              <a:t>– 8x1</a:t>
            </a:r>
            <a:r>
              <a:rPr lang="zh-CN" altLang="en-US" b="1" kern="2200" dirty="0" smtClean="0">
                <a:latin typeface="Times New Roman" panose="02020603050405020304" pitchFamily="18" charset="0"/>
                <a:ea typeface="等线" panose="02010600030101010101" pitchFamily="2" charset="-122"/>
              </a:rPr>
              <a:t>位</a:t>
            </a:r>
            <a:endParaRPr lang="zh-CN" altLang="en-US" b="1" i="0" u="none" strike="noStrike" kern="2200" baseline="0" dirty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CB89-351F-410F-8218-67D2AA874B20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科普计算机架构体系知识，项目管理流程方法等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CAD-D791-46C8-B553-ECC6BBAC7970}" type="slidenum">
              <a:rPr lang="zh-CN" altLang="en-US" smtClean="0"/>
              <a:t>38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999" y="1845966"/>
            <a:ext cx="3182480" cy="40119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850" y="1642843"/>
            <a:ext cx="4231099" cy="414907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887065" y="120755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并联扩容数据</a:t>
            </a:r>
            <a:r>
              <a:rPr lang="zh-CN" altLang="en-US" b="1" dirty="0" smtClean="0"/>
              <a:t>带宽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4949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kern="2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寄存器</a:t>
            </a:r>
            <a:endParaRPr lang="zh-CN" altLang="en-US" b="1" i="0" u="none" strike="noStrike" kern="2200" baseline="0" dirty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CB89-351F-410F-8218-67D2AA874B20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科普计算机架构体系知识，项目管理流程方法等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CAD-D791-46C8-B553-ECC6BBAC7970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67998" y="1436638"/>
            <a:ext cx="8411001" cy="129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CPU </a:t>
            </a:r>
            <a:r>
              <a:rPr lang="zh-CN" altLang="en-US" dirty="0"/>
              <a:t>与内存是两个独立的芯片，计算机运行时，</a:t>
            </a:r>
            <a:r>
              <a:rPr lang="en-US" altLang="zh-CN" dirty="0"/>
              <a:t>CPU </a:t>
            </a:r>
            <a:r>
              <a:rPr lang="zh-CN" altLang="en-US" dirty="0"/>
              <a:t>通过总线与内存交换数据，这种数据传输通道的速率远远低于</a:t>
            </a:r>
            <a:r>
              <a:rPr lang="en-US" altLang="zh-CN" dirty="0"/>
              <a:t>CPU</a:t>
            </a:r>
            <a:r>
              <a:rPr lang="zh-CN" altLang="en-US" dirty="0"/>
              <a:t>的时钟周期，</a:t>
            </a:r>
            <a:r>
              <a:rPr lang="zh-CN" altLang="en-US" dirty="0">
                <a:solidFill>
                  <a:srgbClr val="FF0000"/>
                </a:solidFill>
              </a:rPr>
              <a:t>为了加快</a:t>
            </a:r>
            <a:r>
              <a:rPr lang="en-US" altLang="zh-CN" dirty="0">
                <a:solidFill>
                  <a:srgbClr val="FF0000"/>
                </a:solidFill>
              </a:rPr>
              <a:t>CPU</a:t>
            </a:r>
            <a:r>
              <a:rPr lang="zh-CN" altLang="en-US" dirty="0">
                <a:solidFill>
                  <a:srgbClr val="FF0000"/>
                </a:solidFill>
              </a:rPr>
              <a:t>的处理速度</a:t>
            </a:r>
            <a:r>
              <a:rPr lang="zh-CN" altLang="en-US" dirty="0"/>
              <a:t>，芯片制造者</a:t>
            </a:r>
            <a:r>
              <a:rPr lang="zh-CN" altLang="en-US" dirty="0" smtClean="0"/>
              <a:t>们</a:t>
            </a:r>
            <a:r>
              <a:rPr lang="zh-CN" altLang="en-US" dirty="0" smtClean="0">
                <a:solidFill>
                  <a:srgbClr val="FF0000"/>
                </a:solidFill>
              </a:rPr>
              <a:t>在</a:t>
            </a:r>
            <a:r>
              <a:rPr lang="en-US" altLang="zh-CN" dirty="0" smtClean="0">
                <a:solidFill>
                  <a:srgbClr val="FF0000"/>
                </a:solidFill>
              </a:rPr>
              <a:t>CPU</a:t>
            </a:r>
            <a:r>
              <a:rPr lang="zh-CN" altLang="en-US" dirty="0" smtClean="0">
                <a:solidFill>
                  <a:srgbClr val="FF0000"/>
                </a:solidFill>
              </a:rPr>
              <a:t>内部加入了寄存器（</a:t>
            </a:r>
            <a:r>
              <a:rPr lang="en-US" altLang="zh-CN" dirty="0" smtClean="0">
                <a:solidFill>
                  <a:srgbClr val="FF0000"/>
                </a:solidFill>
              </a:rPr>
              <a:t>Register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74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布尔代数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4413-168B-4BD5-9AAE-65DBE5B4F5B2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科普计算机架构体系知识，项目管理流程方法等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08" y="1437884"/>
            <a:ext cx="2010900" cy="14837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62206"/>
            <a:ext cx="2181115" cy="221245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74720" y="2110154"/>
            <a:ext cx="1526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1 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与 或 非 逻辑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474720" y="4183766"/>
            <a:ext cx="1470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开 关 的</a:t>
            </a:r>
            <a:endParaRPr lang="en-US" altLang="zh-CN" dirty="0" smtClean="0"/>
          </a:p>
          <a:p>
            <a:r>
              <a:rPr lang="zh-CN" altLang="en-US" dirty="0" smtClean="0"/>
              <a:t>与 或 非逻辑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5219114" y="2293034"/>
            <a:ext cx="6189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219114" y="4506931"/>
            <a:ext cx="6189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838092" y="2293034"/>
            <a:ext cx="0" cy="2213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838092" y="3399982"/>
            <a:ext cx="257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316394" y="326220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电路用数学的方式来实现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63188" y="229617"/>
            <a:ext cx="4012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参看视频“2.2 0和1如何改变这个世界（宏观版）”</a:t>
            </a:r>
          </a:p>
        </p:txBody>
      </p:sp>
    </p:spTree>
    <p:extLst>
      <p:ext uri="{BB962C8B-B14F-4D97-AF65-F5344CB8AC3E}">
        <p14:creationId xmlns:p14="http://schemas.microsoft.com/office/powerpoint/2010/main" val="188435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kern="2200" dirty="0">
                <a:latin typeface="等线" panose="02010600030101010101" pitchFamily="2" charset="-122"/>
                <a:ea typeface="等线" panose="02010600030101010101" pitchFamily="2" charset="-122"/>
              </a:rPr>
              <a:t>缓存</a:t>
            </a:r>
            <a:endParaRPr lang="zh-CN" altLang="en-US" b="1" i="0" u="none" strike="noStrike" kern="2200" baseline="0" dirty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CB89-351F-410F-8218-67D2AA874B20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科普计算机架构体系知识，项目管理流程方法等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CAD-D791-46C8-B553-ECC6BBAC7970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67999" y="1260788"/>
            <a:ext cx="84110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Register</a:t>
            </a:r>
            <a:r>
              <a:rPr lang="zh-CN" altLang="en-US" dirty="0" smtClean="0"/>
              <a:t>比较有限，很多数据还是需要到内存中获取，因此，</a:t>
            </a:r>
            <a:r>
              <a:rPr lang="zh-CN" altLang="en-US" dirty="0" smtClean="0">
                <a:solidFill>
                  <a:srgbClr val="FF0000"/>
                </a:solidFill>
              </a:rPr>
              <a:t>为了</a:t>
            </a:r>
            <a:r>
              <a:rPr lang="zh-CN" altLang="en-US" dirty="0">
                <a:solidFill>
                  <a:srgbClr val="FF0000"/>
                </a:solidFill>
              </a:rPr>
              <a:t>加快</a:t>
            </a:r>
            <a:r>
              <a:rPr lang="en-US" altLang="zh-CN" dirty="0">
                <a:solidFill>
                  <a:srgbClr val="FF0000"/>
                </a:solidFill>
              </a:rPr>
              <a:t>CPU</a:t>
            </a:r>
            <a:r>
              <a:rPr lang="zh-CN" altLang="en-US" dirty="0">
                <a:solidFill>
                  <a:srgbClr val="FF0000"/>
                </a:solidFill>
              </a:rPr>
              <a:t>的处理速度</a:t>
            </a:r>
            <a:r>
              <a:rPr lang="zh-CN" altLang="en-US" dirty="0"/>
              <a:t>，芯片制造者</a:t>
            </a:r>
            <a:r>
              <a:rPr lang="zh-CN" altLang="en-US" dirty="0" smtClean="0"/>
              <a:t>们</a:t>
            </a:r>
            <a:r>
              <a:rPr lang="zh-CN" altLang="en-US" dirty="0" smtClean="0">
                <a:solidFill>
                  <a:srgbClr val="FF0000"/>
                </a:solidFill>
              </a:rPr>
              <a:t>在</a:t>
            </a:r>
            <a:r>
              <a:rPr lang="en-US" altLang="zh-CN" dirty="0" smtClean="0">
                <a:solidFill>
                  <a:srgbClr val="FF0000"/>
                </a:solidFill>
              </a:rPr>
              <a:t>CPU</a:t>
            </a:r>
            <a:r>
              <a:rPr lang="zh-CN" altLang="en-US" dirty="0" smtClean="0">
                <a:solidFill>
                  <a:srgbClr val="FF0000"/>
                </a:solidFill>
              </a:rPr>
              <a:t>内部加入了缓存（</a:t>
            </a:r>
            <a:r>
              <a:rPr lang="en-US" altLang="zh-CN" dirty="0" smtClean="0">
                <a:solidFill>
                  <a:srgbClr val="FF0000"/>
                </a:solidFill>
              </a:rPr>
              <a:t>Cache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同样缓存同样可以设计多个，以加快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执行速度。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970" y="2501900"/>
            <a:ext cx="4487630" cy="302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8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小结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C216-F9DD-4AB3-8C24-98F4874C5CE9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科普计算机架构体系知识，项目管理流程方法等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CAD-D791-46C8-B553-ECC6BBAC7970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39800" y="1479030"/>
            <a:ext cx="826219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4000" dirty="0" smtClean="0"/>
              <a:t>布尔代数：数字电路的</a:t>
            </a:r>
            <a:r>
              <a:rPr lang="zh-CN" altLang="en-US" sz="4000" dirty="0" smtClean="0">
                <a:solidFill>
                  <a:srgbClr val="FF0000"/>
                </a:solidFill>
              </a:rPr>
              <a:t>数学</a:t>
            </a:r>
            <a:r>
              <a:rPr lang="zh-CN" altLang="en-US" sz="4000" dirty="0" smtClean="0"/>
              <a:t>基础</a:t>
            </a:r>
            <a:endParaRPr lang="en-US" altLang="zh-CN" sz="4000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4000" dirty="0" smtClean="0"/>
              <a:t>逻辑门：数字电路的</a:t>
            </a:r>
            <a:r>
              <a:rPr lang="zh-CN" altLang="en-US" sz="4000" dirty="0" smtClean="0">
                <a:solidFill>
                  <a:srgbClr val="FF0000"/>
                </a:solidFill>
              </a:rPr>
              <a:t>物理</a:t>
            </a:r>
            <a:r>
              <a:rPr lang="zh-CN" altLang="en-US" sz="4000" dirty="0" smtClean="0"/>
              <a:t>媒介基础</a:t>
            </a:r>
            <a:endParaRPr lang="en-US" altLang="zh-CN" sz="4000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4000" dirty="0" smtClean="0"/>
              <a:t>加法器：</a:t>
            </a:r>
            <a:r>
              <a:rPr lang="zh-CN" altLang="en-US" sz="4000" dirty="0" smtClean="0">
                <a:solidFill>
                  <a:srgbClr val="FF0000"/>
                </a:solidFill>
              </a:rPr>
              <a:t>计算</a:t>
            </a:r>
            <a:r>
              <a:rPr lang="zh-CN" altLang="en-US" sz="4000" dirty="0" smtClean="0"/>
              <a:t>能力的基础</a:t>
            </a:r>
            <a:endParaRPr lang="en-US" altLang="zh-CN" sz="4000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4000" dirty="0" smtClean="0"/>
              <a:t>SR</a:t>
            </a:r>
            <a:r>
              <a:rPr lang="zh-CN" altLang="en-US" sz="4000" dirty="0" smtClean="0"/>
              <a:t>触发器：</a:t>
            </a:r>
            <a:r>
              <a:rPr lang="zh-CN" altLang="en-US" sz="4000" dirty="0" smtClean="0">
                <a:solidFill>
                  <a:srgbClr val="FF0000"/>
                </a:solidFill>
              </a:rPr>
              <a:t>存储</a:t>
            </a:r>
            <a:r>
              <a:rPr lang="zh-CN" altLang="en-US" sz="4000" dirty="0" smtClean="0"/>
              <a:t>能力的基础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590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kern="2200" dirty="0">
                <a:latin typeface="等线" panose="02010600030101010101" pitchFamily="2" charset="-122"/>
                <a:ea typeface="等线" panose="02010600030101010101" pitchFamily="2" charset="-122"/>
              </a:rPr>
              <a:t>回顾</a:t>
            </a:r>
            <a:endParaRPr lang="zh-CN" altLang="en-US" b="1" i="0" u="none" strike="noStrike" kern="2200" baseline="0" dirty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266825"/>
            <a:ext cx="10515600" cy="4351338"/>
          </a:xfrm>
        </p:spPr>
        <p:txBody>
          <a:bodyPr/>
          <a:lstStyle/>
          <a:p>
            <a:pPr lvl="0"/>
            <a:r>
              <a:rPr lang="zh-CN" altLang="en-US" b="1" kern="100" dirty="0">
                <a:latin typeface="等线 Light" panose="02010600030101010101" pitchFamily="2" charset="-122"/>
                <a:ea typeface="等线 Light" panose="02010600030101010101" pitchFamily="2" charset="-122"/>
              </a:rPr>
              <a:t>布尔代数</a:t>
            </a:r>
          </a:p>
          <a:p>
            <a:pPr lvl="0"/>
            <a:r>
              <a:rPr lang="zh-CN" altLang="en-US" b="1" kern="100" dirty="0">
                <a:latin typeface="等线 Light" panose="02010600030101010101" pitchFamily="2" charset="-122"/>
                <a:ea typeface="等线 Light" panose="02010600030101010101" pitchFamily="2" charset="-122"/>
              </a:rPr>
              <a:t>逻辑门的实现技术</a:t>
            </a:r>
            <a:endParaRPr lang="en-US" altLang="zh-CN" b="1" kern="1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0"/>
            <a:r>
              <a:rPr lang="zh-CN" altLang="en-US" b="1" kern="100" dirty="0">
                <a:latin typeface="等线 Light" panose="02010600030101010101" pitchFamily="2" charset="-122"/>
                <a:ea typeface="等线 Light" panose="02010600030101010101" pitchFamily="2" charset="-122"/>
              </a:rPr>
              <a:t>计算单元</a:t>
            </a:r>
          </a:p>
          <a:p>
            <a:pPr lvl="0"/>
            <a:r>
              <a:rPr lang="zh-CN" altLang="en-US" b="1" kern="1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存储单元</a:t>
            </a:r>
            <a:endParaRPr lang="zh-CN" altLang="en-US" b="1" kern="1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C216-F9DD-4AB3-8C24-98F4874C5CE9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科普计算机架构体系知识，项目管理流程方法等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CAD-D791-46C8-B553-ECC6BBAC7970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39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246346"/>
            <a:ext cx="10515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视频制作不易！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如果喜欢本视频，请</a:t>
            </a:r>
            <a:r>
              <a:rPr lang="zh-CN" altLang="en-US" b="1" dirty="0" smtClean="0">
                <a:solidFill>
                  <a:srgbClr val="FF0000"/>
                </a:solidFill>
              </a:rPr>
              <a:t>点赞</a:t>
            </a:r>
            <a:r>
              <a:rPr lang="zh-CN" altLang="en-US" dirty="0" smtClean="0"/>
              <a:t>并</a:t>
            </a:r>
            <a:r>
              <a:rPr lang="zh-CN" altLang="en-US" b="1" dirty="0" smtClean="0">
                <a:solidFill>
                  <a:srgbClr val="FF0000"/>
                </a:solidFill>
              </a:rPr>
              <a:t>关注</a:t>
            </a:r>
            <a:r>
              <a:rPr lang="zh-CN" altLang="en-US" dirty="0" smtClean="0"/>
              <a:t>、</a:t>
            </a:r>
            <a:r>
              <a:rPr lang="zh-CN" altLang="en-US" b="1" dirty="0" smtClean="0">
                <a:solidFill>
                  <a:srgbClr val="FF0000"/>
                </a:solidFill>
              </a:rPr>
              <a:t>转发</a:t>
            </a:r>
            <a:r>
              <a:rPr lang="zh-CN" altLang="en-US" dirty="0" smtClean="0"/>
              <a:t>，谢谢！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691D-A000-4FE4-B44C-02F411E660F3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科普计算机架构体系知识，项目管理流程方法等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3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布尔代数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266825"/>
            <a:ext cx="10515600" cy="1044575"/>
          </a:xfrm>
        </p:spPr>
        <p:txBody>
          <a:bodyPr/>
          <a:lstStyle/>
          <a:p>
            <a:r>
              <a:rPr lang="zh-CN" altLang="en-US" dirty="0"/>
              <a:t>布尔代数由英国数学家乔治布尔于</a:t>
            </a:r>
            <a:r>
              <a:rPr lang="en-US" altLang="zh-CN" dirty="0"/>
              <a:t>19</a:t>
            </a:r>
            <a:r>
              <a:rPr lang="zh-CN" altLang="en-US" dirty="0"/>
              <a:t>世纪创建，目的是用代数的方式系统性地研究逻辑</a:t>
            </a:r>
            <a:r>
              <a:rPr lang="zh-CN" altLang="en-US" dirty="0" smtClean="0"/>
              <a:t>推演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A11B-136E-4A03-9869-AE0279413EF6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科普计算机架构体系知识，项目管理流程方法等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CAD-D791-46C8-B553-ECC6BBAC7970}" type="slidenum">
              <a:rPr lang="zh-CN" altLang="en-US" smtClean="0"/>
              <a:t>5</a:t>
            </a:fld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73633"/>
              </p:ext>
            </p:extLst>
          </p:nvPr>
        </p:nvGraphicFramePr>
        <p:xfrm>
          <a:off x="2209800" y="2629694"/>
          <a:ext cx="7315200" cy="1828800"/>
        </p:xfrm>
        <a:graphic>
          <a:graphicData uri="http://schemas.openxmlformats.org/drawingml/2006/table">
            <a:tbl>
              <a:tblPr/>
              <a:tblGrid>
                <a:gridCol w="1463040">
                  <a:extLst>
                    <a:ext uri="{9D8B030D-6E8A-4147-A177-3AD203B41FA5}">
                      <a16:colId xmlns:a16="http://schemas.microsoft.com/office/drawing/2014/main" val="304277971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22237625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56535224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47819496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75610759"/>
                    </a:ext>
                  </a:extLst>
                </a:gridCol>
              </a:tblGrid>
              <a:tr h="360521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x AND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x OR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NOT 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788199"/>
                  </a:ext>
                </a:extLst>
              </a:tr>
              <a:tr h="360521"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937258"/>
                  </a:ext>
                </a:extLst>
              </a:tr>
              <a:tr h="360521"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421521"/>
                  </a:ext>
                </a:extLst>
              </a:tr>
              <a:tr h="360521"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640206"/>
                  </a:ext>
                </a:extLst>
              </a:tr>
              <a:tr h="360521"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871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60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逻辑门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8500" y="1330325"/>
            <a:ext cx="10515600" cy="4351338"/>
          </a:xfrm>
        </p:spPr>
        <p:txBody>
          <a:bodyPr>
            <a:normAutofit/>
          </a:bodyPr>
          <a:lstStyle/>
          <a:p>
            <a:pPr marR="0" lvl="0" rtl="0">
              <a:lnSpc>
                <a:spcPct val="110000"/>
              </a:lnSpc>
            </a:pP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实现逻辑门的技术：</a:t>
            </a:r>
            <a:endParaRPr lang="en-US" altLang="zh-CN" b="1" i="0" u="none" strike="noStrike" kern="100" baseline="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继电器</a:t>
            </a:r>
          </a:p>
          <a:p>
            <a:pPr lvl="1">
              <a:lnSpc>
                <a:spcPct val="110000"/>
              </a:lnSpc>
            </a:pP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电子管</a:t>
            </a:r>
          </a:p>
          <a:p>
            <a:pPr lvl="1">
              <a:lnSpc>
                <a:spcPct val="110000"/>
              </a:lnSpc>
            </a:pP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晶体管</a:t>
            </a:r>
          </a:p>
          <a:p>
            <a:pPr lvl="2">
              <a:lnSpc>
                <a:spcPct val="110000"/>
              </a:lnSpc>
            </a:pPr>
            <a:r>
              <a:rPr lang="zh-CN" altLang="en-US" b="1" i="0" u="none" strike="noStrike" kern="1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二极管</a:t>
            </a:r>
          </a:p>
          <a:p>
            <a:pPr lvl="2">
              <a:lnSpc>
                <a:spcPct val="110000"/>
              </a:lnSpc>
            </a:pPr>
            <a:r>
              <a:rPr lang="zh-CN" altLang="en-US" b="1" i="0" u="none" strike="noStrike" kern="1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三级管</a:t>
            </a:r>
            <a:endParaRPr lang="en-US" altLang="zh-CN" b="1" i="0" u="none" strike="noStrike" kern="100" baseline="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>
              <a:lnSpc>
                <a:spcPct val="110000"/>
              </a:lnSpc>
            </a:pPr>
            <a:r>
              <a:rPr lang="zh-CN" altLang="en-US" b="1" i="0" u="none" strike="noStrike" kern="1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场效应管</a:t>
            </a:r>
          </a:p>
          <a:p>
            <a:pPr lvl="1">
              <a:lnSpc>
                <a:spcPct val="110000"/>
              </a:lnSpc>
            </a:pP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量子</a:t>
            </a:r>
            <a:r>
              <a:rPr lang="zh-CN" altLang="en-US" b="1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endParaRPr lang="zh-CN" altLang="en-US" b="1" i="0" u="none" strike="noStrike" kern="100" baseline="0" dirty="0" smtClean="0">
              <a:solidFill>
                <a:srgbClr val="FF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7E7A-5EE0-4971-B74F-6F6DC17ECBEB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科普计算机架构体系知识，项目管理流程方法等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0CAD-D791-46C8-B553-ECC6BBAC79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继电器</a:t>
            </a:r>
            <a:r>
              <a:rPr lang="en-US" altLang="zh-CN" dirty="0" smtClean="0"/>
              <a:t>-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and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nand</a:t>
            </a:r>
            <a:r>
              <a:rPr lang="zh-CN" altLang="en-US" dirty="0" smtClean="0"/>
              <a:t>电路 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0CFA-42C7-4E08-96B2-D855EB22711E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科普计算机架构体系知识，项目管理流程方法等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154F-5D40-4975-B671-B8B548C39A76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89" y="1303104"/>
            <a:ext cx="3276611" cy="14019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42" y="2910921"/>
            <a:ext cx="5512542" cy="30072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248" y="1303104"/>
            <a:ext cx="1691083" cy="139549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731" y="2910921"/>
            <a:ext cx="5454032" cy="30072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50478" y="1314556"/>
            <a:ext cx="5416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继电器：加电就切换开关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实际是用</a:t>
            </a:r>
            <a:r>
              <a:rPr lang="zh-CN" altLang="en-US" dirty="0"/>
              <a:t>小</a:t>
            </a:r>
            <a:r>
              <a:rPr lang="zh-CN" altLang="en-US" dirty="0">
                <a:solidFill>
                  <a:srgbClr val="0070C0"/>
                </a:solidFill>
              </a:rPr>
              <a:t>电流</a:t>
            </a:r>
            <a:r>
              <a:rPr lang="zh-CN" altLang="en-US" dirty="0"/>
              <a:t>去</a:t>
            </a:r>
            <a:r>
              <a:rPr lang="zh-CN" altLang="en-US" dirty="0">
                <a:solidFill>
                  <a:srgbClr val="0070C0"/>
                </a:solidFill>
              </a:rPr>
              <a:t>控制</a:t>
            </a:r>
            <a:r>
              <a:rPr lang="zh-CN" altLang="en-US" dirty="0"/>
              <a:t>大电流运作的一种“自动</a:t>
            </a:r>
            <a:r>
              <a:rPr lang="zh-CN" altLang="en-US" dirty="0">
                <a:solidFill>
                  <a:srgbClr val="0070C0"/>
                </a:solidFill>
              </a:rPr>
              <a:t>开关</a:t>
            </a:r>
            <a:r>
              <a:rPr lang="zh-CN" altLang="en-US" dirty="0"/>
              <a:t>”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057400" y="1562633"/>
            <a:ext cx="209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057400" y="59182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全电路图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153400" y="59182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物理实现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0091917" y="24282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图片来自网络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6788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电子管（真空管）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0CFA-42C7-4E08-96B2-D855EB22711E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科普计算机架构体系知识，项目管理流程方法等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154F-5D40-4975-B671-B8B548C39A76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055" y="1431793"/>
            <a:ext cx="6058746" cy="350568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31793"/>
            <a:ext cx="3410426" cy="188621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985000" y="5181600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IBM 50s computer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104831" y="33538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真空管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566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电子管（真空管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0CFA-42C7-4E08-96B2-D855EB22711E}" type="datetime1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科普计算机架构体系知识，项目管理流程方法等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E154F-5D40-4975-B671-B8B548C39A76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998" y="1582951"/>
            <a:ext cx="5277587" cy="407726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94500" y="1793410"/>
            <a:ext cx="3647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电子管制作的二极管</a:t>
            </a:r>
            <a:endParaRPr lang="en-US" altLang="zh-CN" dirty="0" smtClean="0"/>
          </a:p>
          <a:p>
            <a:r>
              <a:rPr lang="zh-CN" altLang="en-US" dirty="0" smtClean="0"/>
              <a:t>和用硅制作的二极管原理一致：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都是</a:t>
            </a:r>
            <a:r>
              <a:rPr lang="zh-CN" altLang="en-US" dirty="0" smtClean="0">
                <a:solidFill>
                  <a:srgbClr val="FF0000"/>
                </a:solidFill>
              </a:rPr>
              <a:t>通过内置电场来实现单通效果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534" y="3331832"/>
            <a:ext cx="2686425" cy="134321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490534" y="469124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真空管三极管电路符号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756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pm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mo" id="{5B80E76A-C192-4181-BDD9-4E093F790962}" vid="{3CE9E82D-D809-4E32-87D3-A7B347EAD57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pmo</Template>
  <TotalTime>2599</TotalTime>
  <Words>1565</Words>
  <Application>Microsoft Office PowerPoint</Application>
  <PresentationFormat>宽屏</PresentationFormat>
  <Paragraphs>375</Paragraphs>
  <Slides>43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0" baseType="lpstr">
      <vt:lpstr>等线</vt:lpstr>
      <vt:lpstr>等线 Light</vt:lpstr>
      <vt:lpstr>微软雅黑</vt:lpstr>
      <vt:lpstr>Arial</vt:lpstr>
      <vt:lpstr>Times New Roman</vt:lpstr>
      <vt:lpstr>Wingdings</vt:lpstr>
      <vt:lpstr>pmo</vt:lpstr>
      <vt:lpstr>0和1如何改变这个世界 （具体实现）</vt:lpstr>
      <vt:lpstr>提纲</vt:lpstr>
      <vt:lpstr>在体系中的位置</vt:lpstr>
      <vt:lpstr>布尔代数</vt:lpstr>
      <vt:lpstr>布尔代数</vt:lpstr>
      <vt:lpstr>逻辑门</vt:lpstr>
      <vt:lpstr>继电器-实现and 和 nand电路 </vt:lpstr>
      <vt:lpstr>电子管（真空管）</vt:lpstr>
      <vt:lpstr>电子管（真空管）-原理</vt:lpstr>
      <vt:lpstr>电子管（真空管）- 实现nand电路</vt:lpstr>
      <vt:lpstr>晶体管-二极管</vt:lpstr>
      <vt:lpstr>晶体管-三极管</vt:lpstr>
      <vt:lpstr>晶体管-MOSFET</vt:lpstr>
      <vt:lpstr>晶体管-MOSFET实现Not电路</vt:lpstr>
      <vt:lpstr>量子</vt:lpstr>
      <vt:lpstr>计算单元</vt:lpstr>
      <vt:lpstr>计算单元-二进制加法</vt:lpstr>
      <vt:lpstr>计算单元-二进制加法</vt:lpstr>
      <vt:lpstr>计算单元-减法 乘法 除法 浮点运算</vt:lpstr>
      <vt:lpstr>小结</vt:lpstr>
      <vt:lpstr>存储单元</vt:lpstr>
      <vt:lpstr>SR锁存器 – 数字电路分类</vt:lpstr>
      <vt:lpstr>SR锁存器 – 存储基础</vt:lpstr>
      <vt:lpstr>SR锁存器 – 存储基础</vt:lpstr>
      <vt:lpstr>时钟</vt:lpstr>
      <vt:lpstr>时钟触发分类</vt:lpstr>
      <vt:lpstr>电平触发</vt:lpstr>
      <vt:lpstr>边沿触发</vt:lpstr>
      <vt:lpstr>D Filp-Flop:以时钟为脉搏的存储器</vt:lpstr>
      <vt:lpstr>D Filp-Flop:以时钟为脉搏的存储器</vt:lpstr>
      <vt:lpstr>D Filp-Flop:以时钟为脉搏的存储器</vt:lpstr>
      <vt:lpstr>地址：可寻址的存储单元</vt:lpstr>
      <vt:lpstr>地址：可寻址的存储单元</vt:lpstr>
      <vt:lpstr>地址：可寻址的存储单元</vt:lpstr>
      <vt:lpstr>地址：可寻址的存储单元</vt:lpstr>
      <vt:lpstr>地址：可寻址的存储单元</vt:lpstr>
      <vt:lpstr>内存 – 8x1位</vt:lpstr>
      <vt:lpstr>内存 – 8x1位</vt:lpstr>
      <vt:lpstr>寄存器</vt:lpstr>
      <vt:lpstr>缓存</vt:lpstr>
      <vt:lpstr>小结</vt:lpstr>
      <vt:lpstr>回顾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1.15 项目管理五大过程组 和十大知识领域</dc:title>
  <dc:creator>tangheng</dc:creator>
  <cp:lastModifiedBy>tangheng</cp:lastModifiedBy>
  <cp:revision>1295</cp:revision>
  <dcterms:created xsi:type="dcterms:W3CDTF">2022-12-15T06:42:44Z</dcterms:created>
  <dcterms:modified xsi:type="dcterms:W3CDTF">2023-04-18T09:16:14Z</dcterms:modified>
</cp:coreProperties>
</file>