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0B6"/>
    <a:srgbClr val="4576B9"/>
    <a:srgbClr val="77A6D2"/>
    <a:srgbClr val="2698D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FC9E9-4C50-4F85-8F2E-11A28D26731D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DB48-771E-4822-BF98-4B87499EC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6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368000" y="1132113"/>
            <a:ext cx="9985800" cy="2291807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A250-64EF-4A9E-BEF0-4B50ADD29E53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FCFCF"/>
                </a:solidFill>
              </a:defRPr>
            </a:lvl1pPr>
          </a:lstStyle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08" y="3704638"/>
            <a:ext cx="4880292" cy="7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1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87BD-B5B1-4E82-93E6-1680059641A7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8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246" y="461553"/>
            <a:ext cx="9986554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6CA1-177D-4D3A-9CA9-916EC2BB779F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28946" y="6341836"/>
            <a:ext cx="2824853" cy="379639"/>
          </a:xfrm>
        </p:spPr>
        <p:txBody>
          <a:bodyPr/>
          <a:lstStyle/>
          <a:p>
            <a:fld id="{DB87982C-BB6A-4528-B748-05408D4607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8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4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0A7A-FB09-4635-AD85-4885C4EDF752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1131706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78782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图片占位符 6"/>
          <p:cNvSpPr>
            <a:spLocks noGrp="1"/>
          </p:cNvSpPr>
          <p:nvPr>
            <p:ph type="pic" sz="quarter" idx="15"/>
          </p:nvPr>
        </p:nvSpPr>
        <p:spPr>
          <a:xfrm>
            <a:off x="6367281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6"/>
          </p:nvPr>
        </p:nvSpPr>
        <p:spPr>
          <a:xfrm>
            <a:off x="8875350" y="2403475"/>
            <a:ext cx="2160587" cy="216058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1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881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2166-2087-4039-8FA6-AEE97AEB9162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937942" y="1889669"/>
            <a:ext cx="4676910" cy="249074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4"/>
          </p:nvPr>
        </p:nvSpPr>
        <p:spPr>
          <a:xfrm>
            <a:off x="6467885" y="1842723"/>
            <a:ext cx="4885916" cy="253768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04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2CD5-B1C8-43BD-A01F-F756F559233B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43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C70EE-4D28-453F-B5DE-ADD9D67EA01A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7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582" y="460102"/>
            <a:ext cx="10122959" cy="6371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70370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5FA2-D6F6-4335-81A4-0BF38BB44931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010" y="459515"/>
            <a:ext cx="10515600" cy="6377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2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226400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2" y="1402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2" y="2226400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0BED7-F65D-406C-8518-A0EBC215064D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1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0101"/>
            <a:ext cx="10122959" cy="6371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7D9E-7166-42A9-89DC-E5F789B85034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0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1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8" y="468810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DCF4-37D9-441E-BA8C-3D360917E136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2125211"/>
            <a:ext cx="10587446" cy="3474357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</p:nvPr>
        </p:nvSpPr>
        <p:spPr>
          <a:xfrm>
            <a:off x="838608" y="1342036"/>
            <a:ext cx="10587038" cy="5318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808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右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000" y="461553"/>
            <a:ext cx="9985800" cy="6357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FDB2-3449-46FA-A412-803DB599284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5222875" y="1747838"/>
            <a:ext cx="6130925" cy="3535362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38200" y="1768475"/>
            <a:ext cx="3876675" cy="35147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220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左1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7999" y="460101"/>
            <a:ext cx="10122959" cy="6270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57ED-CD3D-4492-9F56-805A23F18887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/>
          </p:nvPr>
        </p:nvSpPr>
        <p:spPr>
          <a:xfrm>
            <a:off x="838200" y="1571535"/>
            <a:ext cx="5371011" cy="3405278"/>
          </a:xfrm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6459581" y="1558835"/>
            <a:ext cx="5031377" cy="343067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3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67999" y="451393"/>
            <a:ext cx="10122959" cy="627017"/>
          </a:xfrm>
          <a:prstGeom prst="rect">
            <a:avLst/>
          </a:prstGeom>
          <a:noFill/>
        </p:spPr>
        <p:txBody>
          <a:bodyPr vert="horz" lIns="14400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CCCCC"/>
                </a:solidFill>
              </a:defRPr>
            </a:lvl1pPr>
          </a:lstStyle>
          <a:p>
            <a:fld id="{D573DDE4-09B9-48E4-9574-E2CF8280215E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8399" y="451392"/>
            <a:ext cx="609600" cy="627017"/>
          </a:xfrm>
          <a:prstGeom prst="rect">
            <a:avLst/>
          </a:prstGeom>
          <a:solidFill>
            <a:srgbClr val="156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CCCCC"/>
                </a:solidFill>
              </a:defRPr>
            </a:lvl1pPr>
          </a:lstStyle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504" y="6054090"/>
            <a:ext cx="1866456" cy="30226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3747" y="6349092"/>
            <a:ext cx="2520054" cy="379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D6D6D6"/>
                </a:solidFill>
              </a:defRPr>
            </a:lvl1pPr>
          </a:lstStyle>
          <a:p>
            <a:fld id="{DAA6C53C-88A0-4A07-87D5-08C12B3A0B1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1367999" y="1078409"/>
            <a:ext cx="10122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1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1.14 </a:t>
            </a:r>
            <a:r>
              <a:rPr lang="zh-CN" altLang="en-US" dirty="0" smtClean="0"/>
              <a:t>什么是项目组合管理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如果喜欢本视频，请</a:t>
            </a:r>
            <a:r>
              <a:rPr lang="zh-CN" altLang="en-US" b="1" dirty="0" smtClean="0">
                <a:solidFill>
                  <a:srgbClr val="FF0000"/>
                </a:solidFill>
              </a:rPr>
              <a:t>点赞</a:t>
            </a:r>
            <a:r>
              <a:rPr lang="zh-CN" altLang="en-US" dirty="0" smtClean="0"/>
              <a:t>并</a:t>
            </a:r>
            <a:r>
              <a:rPr lang="zh-CN" altLang="en-US" b="1" dirty="0" smtClean="0">
                <a:solidFill>
                  <a:srgbClr val="FF0000"/>
                </a:solidFill>
              </a:rPr>
              <a:t>关注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</a:rPr>
              <a:t>转发</a:t>
            </a:r>
            <a:r>
              <a:rPr lang="zh-CN" altLang="en-US" dirty="0" smtClean="0"/>
              <a:t>，谢谢！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E8F-02EC-4637-9BAC-3C302277BB5F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09D-27A8-4620-AD0D-0A76CF4C6A3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65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提纲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项目组合管理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波士顿矩阵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项目集管理和项目组合管理的区别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8185-349D-4CC7-82EE-185716A7200B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82C-BB6A-4528-B748-05408D4607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8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项目组合管理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>
              <a:lnSpc>
                <a:spcPct val="150000"/>
              </a:lnSpc>
            </a:pP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为了实现</a:t>
            </a:r>
            <a:r>
              <a:rPr lang="zh-CN" altLang="en-US" b="1" i="0" u="none" strike="noStrike" kern="100" baseline="0" dirty="0" smtClean="0">
                <a:solidFill>
                  <a:srgbClr val="FF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战略目标</a:t>
            </a:r>
            <a:r>
              <a:rPr lang="zh-CN" altLang="en-US" b="1" i="0" u="none" strike="noStrike" kern="100" baseline="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而组合在一起管理的目标、项目集、子项目组合和运营工作。项目组合中的项目或项目集不一定彼此依赖或直接相关</a:t>
            </a:r>
            <a:endParaRPr lang="zh-CN" altLang="en-US" b="1" i="0" u="none" strike="noStrike" kern="100" baseline="0" dirty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893B6-8697-4EF1-9B38-9A8373B12949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82C-BB6A-4528-B748-05408D46072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0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波士顿矩阵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770909" y="1782618"/>
            <a:ext cx="36946" cy="347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807855" y="5255491"/>
            <a:ext cx="524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67998" y="1597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销售增长率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35093" y="53575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市场占有率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106030" y="26223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06030" y="4059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7957" y="53711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低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61232" y="53803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高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320611" y="3519054"/>
            <a:ext cx="1394691" cy="1154545"/>
          </a:xfrm>
          <a:prstGeom prst="rect">
            <a:avLst/>
          </a:prstGeom>
          <a:solidFill>
            <a:srgbClr val="1370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74284" y="3521412"/>
            <a:ext cx="1394691" cy="1154545"/>
          </a:xfrm>
          <a:prstGeom prst="rect">
            <a:avLst/>
          </a:prstGeom>
          <a:solidFill>
            <a:srgbClr val="4576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0611" y="1967284"/>
            <a:ext cx="1394691" cy="1154545"/>
          </a:xfrm>
          <a:prstGeom prst="rect">
            <a:avLst/>
          </a:prstGeom>
          <a:solidFill>
            <a:srgbClr val="2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569735" y="1967284"/>
            <a:ext cx="1394691" cy="1154545"/>
          </a:xfrm>
          <a:prstGeom prst="rect">
            <a:avLst/>
          </a:prstGeom>
          <a:solidFill>
            <a:srgbClr val="77A6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280" y="3526257"/>
            <a:ext cx="952583" cy="65537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3564647"/>
            <a:ext cx="998307" cy="64013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52163" y="2025467"/>
            <a:ext cx="731583" cy="678239"/>
          </a:xfrm>
          <a:prstGeom prst="rect">
            <a:avLst/>
          </a:prstGeom>
          <a:solidFill>
            <a:srgbClr val="5B9BD5"/>
          </a:solidFill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361" y="2025467"/>
            <a:ext cx="838273" cy="6325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953331" y="2704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明星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737415" y="2665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问题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953331" y="4235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金牛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09407" y="42350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廋狗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F43BF-E1EB-412D-82A9-0AAA74367B9D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腾讯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8" name="图片占位符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7" r="2175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8" r="20848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2" r="24092"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5" r="18695"/>
          <a:stretch>
            <a:fillRect/>
          </a:stretch>
        </p:blipFill>
        <p:spPr/>
      </p:pic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5740-7C9F-4649-932D-1204CCA3C53A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阿里</a:t>
            </a:r>
          </a:p>
        </p:txBody>
      </p:sp>
      <p:pic>
        <p:nvPicPr>
          <p:cNvPr id="12" name="图片占位符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r="8464"/>
          <a:stretch>
            <a:fillRect/>
          </a:stretch>
        </p:blipFill>
        <p:spPr/>
      </p:pic>
      <p:pic>
        <p:nvPicPr>
          <p:cNvPr id="14" name="图片占位符 13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" b="270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9" r="20049"/>
          <a:stretch>
            <a:fillRect/>
          </a:stretch>
        </p:blipFill>
        <p:spPr/>
      </p:pic>
      <p:pic>
        <p:nvPicPr>
          <p:cNvPr id="24" name="图片占位符 23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1" r="12901"/>
          <a:stretch>
            <a:fillRect/>
          </a:stretch>
        </p:blipFill>
        <p:spPr/>
      </p:pic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7126-8314-4A24-9E7A-722BCC7048CE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dirty="0" smtClean="0">
                <a:latin typeface="等线" panose="02010600030101010101" pitchFamily="2" charset="-122"/>
                <a:ea typeface="等线" panose="02010600030101010101" pitchFamily="2" charset="-122"/>
              </a:rPr>
              <a:t>组织项目管理</a:t>
            </a:r>
            <a:endParaRPr lang="zh-CN" altLang="en-US" b="1" i="0" u="none" strike="noStrike" kern="2200" baseline="0" dirty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20650"/>
              </p:ext>
            </p:extLst>
          </p:nvPr>
        </p:nvGraphicFramePr>
        <p:xfrm>
          <a:off x="840509" y="1560946"/>
          <a:ext cx="10123055" cy="401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9">
                  <a:extLst>
                    <a:ext uri="{9D8B030D-6E8A-4147-A177-3AD203B41FA5}">
                      <a16:colId xmlns:a16="http://schemas.microsoft.com/office/drawing/2014/main" val="3670977675"/>
                    </a:ext>
                  </a:extLst>
                </a:gridCol>
                <a:gridCol w="2227811">
                  <a:extLst>
                    <a:ext uri="{9D8B030D-6E8A-4147-A177-3AD203B41FA5}">
                      <a16:colId xmlns:a16="http://schemas.microsoft.com/office/drawing/2014/main" val="1403512691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val="1872751441"/>
                    </a:ext>
                  </a:extLst>
                </a:gridCol>
                <a:gridCol w="1895302">
                  <a:extLst>
                    <a:ext uri="{9D8B030D-6E8A-4147-A177-3AD203B41FA5}">
                      <a16:colId xmlns:a16="http://schemas.microsoft.com/office/drawing/2014/main" val="4149276107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1231031282"/>
                    </a:ext>
                  </a:extLst>
                </a:gridCol>
              </a:tblGrid>
              <a:tr h="596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理论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范围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目的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管理要点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成功标准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817562"/>
                  </a:ext>
                </a:extLst>
              </a:tr>
              <a:tr h="870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管理成熟度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制度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流程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文化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管理环境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制度流程建设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企业项目管理成熟度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148678"/>
                  </a:ext>
                </a:extLst>
              </a:tr>
              <a:tr h="870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项目组合管理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项目集</a:t>
                      </a:r>
                      <a:r>
                        <a:rPr lang="en-US" altLang="zh-CN" dirty="0" smtClean="0"/>
                        <a:t>+</a:t>
                      </a:r>
                      <a:r>
                        <a:rPr lang="zh-CN" altLang="en-US" dirty="0" smtClean="0"/>
                        <a:t>运营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健康发展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投资效益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742481"/>
                  </a:ext>
                </a:extLst>
              </a:tr>
              <a:tr h="80265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项目集管理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多项目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能力建设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需求利益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382699"/>
                  </a:ext>
                </a:extLst>
              </a:tr>
              <a:tr h="870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项目管理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单项目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产品实现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目标管理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进度、成本、质量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41886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F652-7EF3-457E-BCCA-8AF3D75D29B4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组织项目管理的逻辑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67998" y="1200727"/>
            <a:ext cx="9014691" cy="5227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94721" y="3082175"/>
            <a:ext cx="1487054" cy="11268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战略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78799" y="3086793"/>
            <a:ext cx="1610402" cy="11268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项目组合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价值决策</a:t>
            </a:r>
          </a:p>
        </p:txBody>
      </p:sp>
      <p:sp>
        <p:nvSpPr>
          <p:cNvPr id="7" name="椭圆 6"/>
          <p:cNvSpPr/>
          <p:nvPr/>
        </p:nvSpPr>
        <p:spPr>
          <a:xfrm>
            <a:off x="6079100" y="3066470"/>
            <a:ext cx="1793146" cy="11268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项目集与项目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成果交付</a:t>
            </a:r>
          </a:p>
        </p:txBody>
      </p:sp>
      <p:sp>
        <p:nvSpPr>
          <p:cNvPr id="8" name="椭圆 7"/>
          <p:cNvSpPr/>
          <p:nvPr/>
        </p:nvSpPr>
        <p:spPr>
          <a:xfrm>
            <a:off x="8533567" y="3082175"/>
            <a:ext cx="1395524" cy="10954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运营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商业价值实现</a:t>
            </a:r>
          </a:p>
        </p:txBody>
      </p:sp>
      <p:sp>
        <p:nvSpPr>
          <p:cNvPr id="10" name="环形箭头 9"/>
          <p:cNvSpPr/>
          <p:nvPr/>
        </p:nvSpPr>
        <p:spPr>
          <a:xfrm>
            <a:off x="4364002" y="2104044"/>
            <a:ext cx="2896798" cy="1754908"/>
          </a:xfrm>
          <a:prstGeom prst="circularArrow">
            <a:avLst>
              <a:gd name="adj1" fmla="val 12241"/>
              <a:gd name="adj2" fmla="val 706871"/>
              <a:gd name="adj3" fmla="val 20872337"/>
              <a:gd name="adj4" fmla="val 10799998"/>
              <a:gd name="adj5" fmla="val 1201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0800000">
            <a:off x="4466327" y="3400829"/>
            <a:ext cx="2840652" cy="1754908"/>
          </a:xfrm>
          <a:prstGeom prst="circularArrow">
            <a:avLst>
              <a:gd name="adj1" fmla="val 12241"/>
              <a:gd name="adj2" fmla="val 706871"/>
              <a:gd name="adj3" fmla="val 20872337"/>
              <a:gd name="adj4" fmla="val 10799998"/>
              <a:gd name="adj5" fmla="val 1201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环形箭头 11"/>
          <p:cNvSpPr/>
          <p:nvPr/>
        </p:nvSpPr>
        <p:spPr>
          <a:xfrm rot="10800000">
            <a:off x="2192107" y="2682117"/>
            <a:ext cx="7389090" cy="3258587"/>
          </a:xfrm>
          <a:prstGeom prst="circularArrow">
            <a:avLst>
              <a:gd name="adj1" fmla="val 6981"/>
              <a:gd name="adj2" fmla="val 627156"/>
              <a:gd name="adj3" fmla="val 20985145"/>
              <a:gd name="adj4" fmla="val 10720654"/>
              <a:gd name="adj5" fmla="val 8924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326974" y="3459941"/>
            <a:ext cx="442329" cy="3398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62986" y="3467333"/>
            <a:ext cx="442329" cy="3398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981742" y="3475646"/>
            <a:ext cx="442329" cy="3398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76264" y="12111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组织环境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653071" y="17567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项目组合审查和调整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233996" y="50285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业务影响分析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220485" y="5881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价值绩效分析</a:t>
            </a:r>
            <a:endParaRPr lang="zh-CN" altLang="en-US" dirty="0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A419-F3F0-48B7-9E8B-D1BFC236BF67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6C53C-88A0-4A07-87D5-08C12B3A0B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 smtClean="0">
                <a:latin typeface="等线" panose="02010600030101010101" pitchFamily="2" charset="-122"/>
                <a:ea typeface="等线" panose="02010600030101010101" pitchFamily="2" charset="-122"/>
              </a:rPr>
              <a:t>回顾</a:t>
            </a:r>
            <a:endParaRPr lang="zh-CN" altLang="en-US" b="1" i="0" u="none" strike="noStrike" kern="2200" baseline="0" smtClean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项目组合管理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波士顿矩阵</a:t>
            </a:r>
          </a:p>
          <a:p>
            <a:pPr marR="0" lvl="0" rtl="0"/>
            <a:r>
              <a:rPr lang="zh-CN" altLang="en-US" b="1" i="0" u="none" strike="noStrike" kern="100" baseline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项目集管理和项目组合管理对比</a:t>
            </a:r>
            <a:endParaRPr lang="zh-CN" altLang="en-US" b="1" i="0" u="none" strike="noStrike" kern="100" baseline="0" smtClean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BEE86-811C-40AF-B93D-B7985DD11928}" type="datetime1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创建你自己的项目管理办公室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982C-BB6A-4528-B748-05408D46072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mo" id="{5B80E76A-C192-4181-BDD9-4E093F790962}" vid="{3CE9E82D-D809-4E32-87D3-A7B347EAD57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pmo</Template>
  <TotalTime>35</TotalTime>
  <Words>278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Times New Roman</vt:lpstr>
      <vt:lpstr>pmo</vt:lpstr>
      <vt:lpstr>1.14 什么是项目组合管理</vt:lpstr>
      <vt:lpstr>提纲</vt:lpstr>
      <vt:lpstr>项目组合管理</vt:lpstr>
      <vt:lpstr>波士顿矩阵</vt:lpstr>
      <vt:lpstr>腾讯</vt:lpstr>
      <vt:lpstr>阿里</vt:lpstr>
      <vt:lpstr>组织项目管理</vt:lpstr>
      <vt:lpstr>组织项目管理的逻辑</vt:lpstr>
      <vt:lpstr>回顾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1.14 什么是项目组合管理</dc:title>
  <dc:creator>tangheng</dc:creator>
  <cp:lastModifiedBy>tangheng</cp:lastModifiedBy>
  <cp:revision>59</cp:revision>
  <dcterms:created xsi:type="dcterms:W3CDTF">2021-07-06T03:13:51Z</dcterms:created>
  <dcterms:modified xsi:type="dcterms:W3CDTF">2021-07-06T03:50:54Z</dcterms:modified>
</cp:coreProperties>
</file>