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0099-F444-45B7-A7B5-88AF4C7429D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A9F7F-F89F-4EDE-97DD-E4BFAC11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AFB0-2F4C-47AA-BEDB-DED9647E51DE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5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F70-4A6A-406D-B77D-190DAAEEA217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0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5C31-274E-483F-9F8F-D7C95E982DC2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4DDA12A5-89CE-461C-B3DC-5476A983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6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60DE-083F-46C9-B4E4-425EE5E5457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3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192-764D-479B-866B-6F42B6E09A0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A2B2-64EB-468E-B26B-5B215B806F2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025-4DA8-4DD3-AFA9-4E139F35AE4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4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DCD6-9E58-4511-8615-DBD5B27AFB3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8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682-7B66-4778-8740-C9886CBA85C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7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FDE1-419E-45D1-B97E-53ED9D9C7634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F1F-396A-42A1-AFC5-8BBB6096190E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7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D0E1-C6C5-40D4-B8A7-17E21AFBAAD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7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448112CF-AD95-4BE0-905B-3485B0B150A6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F45DA759-2B23-45A6-B079-2AF9EEF2894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1.6 </a:t>
            </a:r>
            <a:r>
              <a:rPr lang="zh-CN" altLang="en-US" sz="4800" dirty="0" smtClean="0"/>
              <a:t>项目生命周期与产品生命周期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928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项目生命周期与产品生命周期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AB58-3558-485A-83C2-2D7C12848C8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12A5-89CE-461C-B3DC-5476A98333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3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什么是产品生命周期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关注整个产品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概念 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-&gt; 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交付 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-&gt; 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成长 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-&gt; 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成熟 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-&gt; 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衰退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9FA0-E13B-4472-9340-F93A183D9276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12A5-89CE-461C-B3DC-5476A98333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项目生命周期和产品生命周期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183272" y="2503053"/>
            <a:ext cx="1947857" cy="646546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2864291" y="2503053"/>
            <a:ext cx="1439856" cy="6465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交付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042763" y="2503053"/>
            <a:ext cx="1947857" cy="646546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成长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5727563" y="2503053"/>
            <a:ext cx="3458744" cy="646546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成熟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923250" y="2503053"/>
            <a:ext cx="1947857" cy="646546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衰退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387488" y="4729016"/>
            <a:ext cx="1947857" cy="646546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127892" y="4729016"/>
            <a:ext cx="2032001" cy="646546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898509" y="4729016"/>
            <a:ext cx="1947857" cy="646546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开发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6583309" y="4729016"/>
            <a:ext cx="1951091" cy="646546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387488" y="3149599"/>
            <a:ext cx="1476803" cy="15794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77225" y="3149599"/>
            <a:ext cx="4233902" cy="15794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10800000">
            <a:off x="2753708" y="2173316"/>
            <a:ext cx="221165" cy="1754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31852" y="2162693"/>
            <a:ext cx="221165" cy="1754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408142" y="2173317"/>
            <a:ext cx="221165" cy="1754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566772" y="18193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B9BD5"/>
                </a:solidFill>
              </a:rPr>
              <a:t>立项</a:t>
            </a:r>
            <a:endParaRPr lang="zh-CN" altLang="en-US" sz="1600" dirty="0">
              <a:solidFill>
                <a:srgbClr val="5B9BD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30870" y="18039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5B9BD5"/>
                </a:solidFill>
              </a:defRPr>
            </a:lvl1pPr>
          </a:lstStyle>
          <a:p>
            <a:r>
              <a:rPr lang="zh-CN" altLang="en-US" dirty="0"/>
              <a:t>上市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228142" y="18130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5B9BD5"/>
                </a:solidFill>
              </a:defRPr>
            </a:lvl1pPr>
          </a:lstStyle>
          <a:p>
            <a:r>
              <a:rPr lang="zh-CN" altLang="en-US" dirty="0"/>
              <a:t>退市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990620" y="153499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产品生命周期</a:t>
            </a:r>
            <a:endParaRPr lang="zh-CN" altLang="en-US" sz="20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282117" y="391760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项目生命周期</a:t>
            </a:r>
            <a:endParaRPr lang="zh-CN" altLang="en-US" sz="2000" b="1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E6AE-3032-4095-AF32-CB9020149C03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9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敏捷项目生命周期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5370" y="4960973"/>
            <a:ext cx="1031909" cy="746286"/>
            <a:chOff x="386897" y="4314781"/>
            <a:chExt cx="1147343" cy="930660"/>
          </a:xfrm>
        </p:grpSpPr>
        <p:sp>
          <p:nvSpPr>
            <p:cNvPr id="4" name="任意多边形 3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燕尾形 9"/>
          <p:cNvSpPr/>
          <p:nvPr/>
        </p:nvSpPr>
        <p:spPr>
          <a:xfrm>
            <a:off x="700588" y="4089511"/>
            <a:ext cx="1302137" cy="50096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创意</a:t>
            </a:r>
          </a:p>
        </p:txBody>
      </p:sp>
      <p:sp>
        <p:nvSpPr>
          <p:cNvPr id="12" name="燕尾形 11"/>
          <p:cNvSpPr/>
          <p:nvPr/>
        </p:nvSpPr>
        <p:spPr>
          <a:xfrm>
            <a:off x="4317823" y="4089511"/>
            <a:ext cx="1519559" cy="500962"/>
          </a:xfrm>
          <a:prstGeom prst="chevr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转型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1311564" y="2872509"/>
            <a:ext cx="3962400" cy="2462488"/>
          </a:xfrm>
          <a:custGeom>
            <a:avLst/>
            <a:gdLst>
              <a:gd name="connsiteX0" fmla="*/ 0 w 3962400"/>
              <a:gd name="connsiteY0" fmla="*/ 1801091 h 2462488"/>
              <a:gd name="connsiteX1" fmla="*/ 480291 w 3962400"/>
              <a:gd name="connsiteY1" fmla="*/ 2346036 h 2462488"/>
              <a:gd name="connsiteX2" fmla="*/ 1219200 w 3962400"/>
              <a:gd name="connsiteY2" fmla="*/ 2299854 h 2462488"/>
              <a:gd name="connsiteX3" fmla="*/ 2798618 w 3962400"/>
              <a:gd name="connsiteY3" fmla="*/ 655782 h 2462488"/>
              <a:gd name="connsiteX4" fmla="*/ 3962400 w 3962400"/>
              <a:gd name="connsiteY4" fmla="*/ 0 h 246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462488">
                <a:moveTo>
                  <a:pt x="0" y="1801091"/>
                </a:moveTo>
                <a:cubicBezTo>
                  <a:pt x="138545" y="2032000"/>
                  <a:pt x="277091" y="2262909"/>
                  <a:pt x="480291" y="2346036"/>
                </a:cubicBezTo>
                <a:cubicBezTo>
                  <a:pt x="683491" y="2429163"/>
                  <a:pt x="832812" y="2581563"/>
                  <a:pt x="1219200" y="2299854"/>
                </a:cubicBezTo>
                <a:cubicBezTo>
                  <a:pt x="1605588" y="2018145"/>
                  <a:pt x="2341418" y="1039091"/>
                  <a:pt x="2798618" y="655782"/>
                </a:cubicBezTo>
                <a:cubicBezTo>
                  <a:pt x="3255818" y="272473"/>
                  <a:pt x="3786909" y="106218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>
            <a:off x="1791854" y="4089511"/>
            <a:ext cx="2741173" cy="500962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开发与运营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738607" y="2723381"/>
            <a:ext cx="1302137" cy="500962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创意</a:t>
            </a:r>
          </a:p>
        </p:txBody>
      </p:sp>
      <p:sp>
        <p:nvSpPr>
          <p:cNvPr id="21" name="燕尾形 20"/>
          <p:cNvSpPr/>
          <p:nvPr/>
        </p:nvSpPr>
        <p:spPr>
          <a:xfrm>
            <a:off x="9355842" y="2723381"/>
            <a:ext cx="1519559" cy="500962"/>
          </a:xfrm>
          <a:prstGeom prst="chevr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转型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349583" y="1506379"/>
            <a:ext cx="3962400" cy="2462488"/>
          </a:xfrm>
          <a:custGeom>
            <a:avLst/>
            <a:gdLst>
              <a:gd name="connsiteX0" fmla="*/ 0 w 3962400"/>
              <a:gd name="connsiteY0" fmla="*/ 1801091 h 2462488"/>
              <a:gd name="connsiteX1" fmla="*/ 480291 w 3962400"/>
              <a:gd name="connsiteY1" fmla="*/ 2346036 h 2462488"/>
              <a:gd name="connsiteX2" fmla="*/ 1219200 w 3962400"/>
              <a:gd name="connsiteY2" fmla="*/ 2299854 h 2462488"/>
              <a:gd name="connsiteX3" fmla="*/ 2798618 w 3962400"/>
              <a:gd name="connsiteY3" fmla="*/ 655782 h 2462488"/>
              <a:gd name="connsiteX4" fmla="*/ 3962400 w 3962400"/>
              <a:gd name="connsiteY4" fmla="*/ 0 h 246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462488">
                <a:moveTo>
                  <a:pt x="0" y="1801091"/>
                </a:moveTo>
                <a:cubicBezTo>
                  <a:pt x="138545" y="2032000"/>
                  <a:pt x="277091" y="2262909"/>
                  <a:pt x="480291" y="2346036"/>
                </a:cubicBezTo>
                <a:cubicBezTo>
                  <a:pt x="683491" y="2429163"/>
                  <a:pt x="832812" y="2581563"/>
                  <a:pt x="1219200" y="2299854"/>
                </a:cubicBezTo>
                <a:cubicBezTo>
                  <a:pt x="1605588" y="2018145"/>
                  <a:pt x="2341418" y="1039091"/>
                  <a:pt x="2798618" y="655782"/>
                </a:cubicBezTo>
                <a:cubicBezTo>
                  <a:pt x="3255818" y="272473"/>
                  <a:pt x="3786909" y="106218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 22"/>
          <p:cNvSpPr/>
          <p:nvPr/>
        </p:nvSpPr>
        <p:spPr>
          <a:xfrm>
            <a:off x="6829873" y="2723381"/>
            <a:ext cx="2741173" cy="500962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开发与运营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51656" y="5579809"/>
            <a:ext cx="1031909" cy="746286"/>
            <a:chOff x="386897" y="4314781"/>
            <a:chExt cx="1147343" cy="930660"/>
          </a:xfrm>
        </p:grpSpPr>
        <p:sp>
          <p:nvSpPr>
            <p:cNvPr id="26" name="任意多边形 25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24675" y="5426329"/>
            <a:ext cx="1031909" cy="746286"/>
            <a:chOff x="386897" y="4314781"/>
            <a:chExt cx="1147343" cy="930660"/>
          </a:xfrm>
        </p:grpSpPr>
        <p:sp>
          <p:nvSpPr>
            <p:cNvPr id="29" name="任意多边形 28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74420" y="4711117"/>
            <a:ext cx="1031909" cy="746286"/>
            <a:chOff x="386897" y="4314781"/>
            <a:chExt cx="1147343" cy="930660"/>
          </a:xfrm>
        </p:grpSpPr>
        <p:sp>
          <p:nvSpPr>
            <p:cNvPr id="32" name="任意多边形 31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19548" y="3234466"/>
            <a:ext cx="1031909" cy="746286"/>
            <a:chOff x="386897" y="4314781"/>
            <a:chExt cx="1147343" cy="930660"/>
          </a:xfrm>
        </p:grpSpPr>
        <p:sp>
          <p:nvSpPr>
            <p:cNvPr id="35" name="任意多边形 34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13595" y="3844187"/>
            <a:ext cx="1031909" cy="746286"/>
            <a:chOff x="386897" y="4314781"/>
            <a:chExt cx="1147343" cy="930660"/>
          </a:xfrm>
        </p:grpSpPr>
        <p:sp>
          <p:nvSpPr>
            <p:cNvPr id="41" name="任意多边形 40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52481" y="4122226"/>
            <a:ext cx="1031909" cy="746286"/>
            <a:chOff x="386897" y="4314781"/>
            <a:chExt cx="1147343" cy="930660"/>
          </a:xfrm>
        </p:grpSpPr>
        <p:sp>
          <p:nvSpPr>
            <p:cNvPr id="44" name="任意多边形 43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43486" y="3357467"/>
            <a:ext cx="1031909" cy="746286"/>
            <a:chOff x="386897" y="4314781"/>
            <a:chExt cx="1147343" cy="930660"/>
          </a:xfrm>
        </p:grpSpPr>
        <p:sp>
          <p:nvSpPr>
            <p:cNvPr id="47" name="任意多边形 46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447414" y="1858541"/>
            <a:ext cx="1031909" cy="746286"/>
            <a:chOff x="386897" y="4314781"/>
            <a:chExt cx="1147343" cy="930660"/>
          </a:xfrm>
        </p:grpSpPr>
        <p:sp>
          <p:nvSpPr>
            <p:cNvPr id="50" name="任意多边形 49"/>
            <p:cNvSpPr/>
            <p:nvPr/>
          </p:nvSpPr>
          <p:spPr>
            <a:xfrm>
              <a:off x="386897" y="4314781"/>
              <a:ext cx="1147343" cy="930660"/>
            </a:xfrm>
            <a:custGeom>
              <a:avLst/>
              <a:gdLst>
                <a:gd name="connsiteX0" fmla="*/ 1782985 w 2008260"/>
                <a:gd name="connsiteY0" fmla="*/ 1140912 h 1630492"/>
                <a:gd name="connsiteX1" fmla="*/ 2008260 w 2008260"/>
                <a:gd name="connsiteY1" fmla="*/ 1385702 h 1630492"/>
                <a:gd name="connsiteX2" fmla="*/ 1782985 w 2008260"/>
                <a:gd name="connsiteY2" fmla="*/ 1630492 h 1630492"/>
                <a:gd name="connsiteX3" fmla="*/ 1782985 w 2008260"/>
                <a:gd name="connsiteY3" fmla="*/ 1508097 h 1630492"/>
                <a:gd name="connsiteX4" fmla="*/ 1454262 w 2008260"/>
                <a:gd name="connsiteY4" fmla="*/ 1508097 h 1630492"/>
                <a:gd name="connsiteX5" fmla="*/ 1454262 w 2008260"/>
                <a:gd name="connsiteY5" fmla="*/ 1501499 h 1630492"/>
                <a:gd name="connsiteX6" fmla="*/ 1461020 w 2008260"/>
                <a:gd name="connsiteY6" fmla="*/ 1490614 h 1630492"/>
                <a:gd name="connsiteX7" fmla="*/ 1682001 w 2008260"/>
                <a:gd name="connsiteY7" fmla="*/ 1263307 h 1630492"/>
                <a:gd name="connsiteX8" fmla="*/ 1782985 w 2008260"/>
                <a:gd name="connsiteY8" fmla="*/ 1263307 h 1630492"/>
                <a:gd name="connsiteX9" fmla="*/ 763716 w 2008260"/>
                <a:gd name="connsiteY9" fmla="*/ 25930 h 1630492"/>
                <a:gd name="connsiteX10" fmla="*/ 649427 w 2008260"/>
                <a:gd name="connsiteY10" fmla="*/ 159800 h 1630492"/>
                <a:gd name="connsiteX11" fmla="*/ 759589 w 2008260"/>
                <a:gd name="connsiteY11" fmla="*/ 288835 h 1630492"/>
                <a:gd name="connsiteX12" fmla="*/ 685389 w 2008260"/>
                <a:gd name="connsiteY12" fmla="*/ 315814 h 1630492"/>
                <a:gd name="connsiteX13" fmla="*/ 440990 w 2008260"/>
                <a:gd name="connsiteY13" fmla="*/ 664844 h 1630492"/>
                <a:gd name="connsiteX14" fmla="*/ 432580 w 2008260"/>
                <a:gd name="connsiteY14" fmla="*/ 762557 h 1630492"/>
                <a:gd name="connsiteX15" fmla="*/ 440990 w 2008260"/>
                <a:gd name="connsiteY15" fmla="*/ 860269 h 1630492"/>
                <a:gd name="connsiteX16" fmla="*/ 704186 w 2008260"/>
                <a:gd name="connsiteY16" fmla="*/ 1217982 h 1630492"/>
                <a:gd name="connsiteX17" fmla="*/ 727849 w 2008260"/>
                <a:gd name="connsiteY17" fmla="*/ 1225469 h 1630492"/>
                <a:gd name="connsiteX18" fmla="*/ 353241 w 2008260"/>
                <a:gd name="connsiteY18" fmla="*/ 1225469 h 1630492"/>
                <a:gd name="connsiteX19" fmla="*/ 320049 w 2008260"/>
                <a:gd name="connsiteY19" fmla="*/ 1178347 h 1630492"/>
                <a:gd name="connsiteX20" fmla="*/ 211620 w 2008260"/>
                <a:gd name="connsiteY20" fmla="*/ 762557 h 1630492"/>
                <a:gd name="connsiteX21" fmla="*/ 718557 w 2008260"/>
                <a:gd name="connsiteY21" fmla="*/ 34003 h 1630492"/>
                <a:gd name="connsiteX22" fmla="*/ 874387 w 2008260"/>
                <a:gd name="connsiteY22" fmla="*/ 0 h 1630492"/>
                <a:gd name="connsiteX23" fmla="*/ 874387 w 2008260"/>
                <a:gd name="connsiteY23" fmla="*/ 52653 h 1630492"/>
                <a:gd name="connsiteX24" fmla="*/ 1142763 w 2008260"/>
                <a:gd name="connsiteY24" fmla="*/ 52653 h 1630492"/>
                <a:gd name="connsiteX25" fmla="*/ 1781234 w 2008260"/>
                <a:gd name="connsiteY25" fmla="*/ 687536 h 1630492"/>
                <a:gd name="connsiteX26" fmla="*/ 1781234 w 2008260"/>
                <a:gd name="connsiteY26" fmla="*/ 866270 h 1630492"/>
                <a:gd name="connsiteX27" fmla="*/ 1672193 w 2008260"/>
                <a:gd name="connsiteY27" fmla="*/ 1221239 h 1630492"/>
                <a:gd name="connsiteX28" fmla="*/ 1650485 w 2008260"/>
                <a:gd name="connsiteY28" fmla="*/ 1247402 h 1630492"/>
                <a:gd name="connsiteX29" fmla="*/ 1651948 w 2008260"/>
                <a:gd name="connsiteY29" fmla="*/ 1247402 h 1630492"/>
                <a:gd name="connsiteX30" fmla="*/ 1623467 w 2008260"/>
                <a:gd name="connsiteY30" fmla="*/ 1279963 h 1630492"/>
                <a:gd name="connsiteX31" fmla="*/ 1594230 w 2008260"/>
                <a:gd name="connsiteY31" fmla="*/ 1315200 h 1630492"/>
                <a:gd name="connsiteX32" fmla="*/ 1588624 w 2008260"/>
                <a:gd name="connsiteY32" fmla="*/ 1319799 h 1630492"/>
                <a:gd name="connsiteX33" fmla="*/ 1425567 w 2008260"/>
                <a:gd name="connsiteY33" fmla="*/ 1506220 h 1630492"/>
                <a:gd name="connsiteX34" fmla="*/ 846509 w 2008260"/>
                <a:gd name="connsiteY34" fmla="*/ 1506221 h 1630492"/>
                <a:gd name="connsiteX35" fmla="*/ 781596 w 2008260"/>
                <a:gd name="connsiteY35" fmla="*/ 1502381 h 1630492"/>
                <a:gd name="connsiteX36" fmla="*/ 774723 w 2008260"/>
                <a:gd name="connsiteY36" fmla="*/ 1501153 h 1630492"/>
                <a:gd name="connsiteX37" fmla="*/ 4615 w 2008260"/>
                <a:gd name="connsiteY37" fmla="*/ 1501153 h 1630492"/>
                <a:gd name="connsiteX38" fmla="*/ 121198 w 2008260"/>
                <a:gd name="connsiteY38" fmla="*/ 1385224 h 1630492"/>
                <a:gd name="connsiteX39" fmla="*/ 0 w 2008260"/>
                <a:gd name="connsiteY39" fmla="*/ 1264707 h 1630492"/>
                <a:gd name="connsiteX40" fmla="*/ 1142764 w 2008260"/>
                <a:gd name="connsiteY40" fmla="*/ 1264706 h 1630492"/>
                <a:gd name="connsiteX41" fmla="*/ 1223517 w 2008260"/>
                <a:gd name="connsiteY41" fmla="*/ 1256611 h 1630492"/>
                <a:gd name="connsiteX42" fmla="*/ 1236706 w 2008260"/>
                <a:gd name="connsiteY42" fmla="*/ 1252540 h 1630492"/>
                <a:gd name="connsiteX43" fmla="*/ 1236706 w 2008260"/>
                <a:gd name="connsiteY43" fmla="*/ 1247402 h 1630492"/>
                <a:gd name="connsiteX44" fmla="*/ 1253351 w 2008260"/>
                <a:gd name="connsiteY44" fmla="*/ 1247402 h 1630492"/>
                <a:gd name="connsiteX45" fmla="*/ 1298730 w 2008260"/>
                <a:gd name="connsiteY45" fmla="*/ 1233395 h 1630492"/>
                <a:gd name="connsiteX46" fmla="*/ 1543452 w 2008260"/>
                <a:gd name="connsiteY46" fmla="*/ 866270 h 1630492"/>
                <a:gd name="connsiteX47" fmla="*/ 1543451 w 2008260"/>
                <a:gd name="connsiteY47" fmla="*/ 687536 h 1630492"/>
                <a:gd name="connsiteX48" fmla="*/ 1142763 w 2008260"/>
                <a:gd name="connsiteY48" fmla="*/ 289100 h 1630492"/>
                <a:gd name="connsiteX49" fmla="*/ 874387 w 2008260"/>
                <a:gd name="connsiteY49" fmla="*/ 289100 h 1630492"/>
                <a:gd name="connsiteX50" fmla="*/ 874387 w 2008260"/>
                <a:gd name="connsiteY50" fmla="*/ 341752 h 1630492"/>
                <a:gd name="connsiteX51" fmla="*/ 691676 w 2008260"/>
                <a:gd name="connsiteY51" fmla="*/ 170877 h 163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08260" h="1630492">
                  <a:moveTo>
                    <a:pt x="1782985" y="1140912"/>
                  </a:moveTo>
                  <a:lnTo>
                    <a:pt x="2008260" y="1385702"/>
                  </a:lnTo>
                  <a:lnTo>
                    <a:pt x="1782985" y="1630492"/>
                  </a:lnTo>
                  <a:lnTo>
                    <a:pt x="1782985" y="1508097"/>
                  </a:lnTo>
                  <a:lnTo>
                    <a:pt x="1454262" y="1508097"/>
                  </a:lnTo>
                  <a:lnTo>
                    <a:pt x="1454262" y="1501499"/>
                  </a:lnTo>
                  <a:lnTo>
                    <a:pt x="1461020" y="1490614"/>
                  </a:lnTo>
                  <a:lnTo>
                    <a:pt x="1682001" y="1263307"/>
                  </a:lnTo>
                  <a:lnTo>
                    <a:pt x="1782985" y="1263307"/>
                  </a:lnTo>
                  <a:close/>
                  <a:moveTo>
                    <a:pt x="763716" y="25930"/>
                  </a:moveTo>
                  <a:lnTo>
                    <a:pt x="649427" y="159800"/>
                  </a:lnTo>
                  <a:lnTo>
                    <a:pt x="759589" y="288835"/>
                  </a:lnTo>
                  <a:lnTo>
                    <a:pt x="685389" y="315814"/>
                  </a:lnTo>
                  <a:cubicBezTo>
                    <a:pt x="561585" y="377150"/>
                    <a:pt x="468560" y="507033"/>
                    <a:pt x="440990" y="664844"/>
                  </a:cubicBezTo>
                  <a:lnTo>
                    <a:pt x="432580" y="762557"/>
                  </a:lnTo>
                  <a:lnTo>
                    <a:pt x="440990" y="860269"/>
                  </a:lnTo>
                  <a:cubicBezTo>
                    <a:pt x="469938" y="1025971"/>
                    <a:pt x="571051" y="1160883"/>
                    <a:pt x="704186" y="1217982"/>
                  </a:cubicBezTo>
                  <a:lnTo>
                    <a:pt x="727849" y="1225469"/>
                  </a:lnTo>
                  <a:lnTo>
                    <a:pt x="353241" y="1225469"/>
                  </a:lnTo>
                  <a:lnTo>
                    <a:pt x="320049" y="1178347"/>
                  </a:lnTo>
                  <a:cubicBezTo>
                    <a:pt x="251592" y="1059657"/>
                    <a:pt x="211620" y="916575"/>
                    <a:pt x="211620" y="762557"/>
                  </a:cubicBezTo>
                  <a:cubicBezTo>
                    <a:pt x="211620" y="403183"/>
                    <a:pt x="429248" y="103347"/>
                    <a:pt x="718557" y="34003"/>
                  </a:cubicBezTo>
                  <a:close/>
                  <a:moveTo>
                    <a:pt x="874387" y="0"/>
                  </a:moveTo>
                  <a:lnTo>
                    <a:pt x="874387" y="52653"/>
                  </a:lnTo>
                  <a:lnTo>
                    <a:pt x="1142763" y="52653"/>
                  </a:lnTo>
                  <a:cubicBezTo>
                    <a:pt x="1495381" y="52653"/>
                    <a:pt x="1781234" y="336900"/>
                    <a:pt x="1781234" y="687536"/>
                  </a:cubicBezTo>
                  <a:lnTo>
                    <a:pt x="1781234" y="866270"/>
                  </a:lnTo>
                  <a:cubicBezTo>
                    <a:pt x="1781234" y="997758"/>
                    <a:pt x="1741036" y="1119911"/>
                    <a:pt x="1672193" y="1221239"/>
                  </a:cubicBezTo>
                  <a:lnTo>
                    <a:pt x="1650485" y="1247402"/>
                  </a:lnTo>
                  <a:lnTo>
                    <a:pt x="1651948" y="1247402"/>
                  </a:lnTo>
                  <a:lnTo>
                    <a:pt x="1623467" y="1279963"/>
                  </a:lnTo>
                  <a:lnTo>
                    <a:pt x="1594230" y="1315200"/>
                  </a:lnTo>
                  <a:lnTo>
                    <a:pt x="1588624" y="1319799"/>
                  </a:lnTo>
                  <a:lnTo>
                    <a:pt x="1425567" y="1506220"/>
                  </a:lnTo>
                  <a:lnTo>
                    <a:pt x="846509" y="1506221"/>
                  </a:lnTo>
                  <a:cubicBezTo>
                    <a:pt x="824594" y="1506221"/>
                    <a:pt x="802939" y="1504920"/>
                    <a:pt x="781596" y="1502381"/>
                  </a:cubicBezTo>
                  <a:lnTo>
                    <a:pt x="774723" y="1501153"/>
                  </a:lnTo>
                  <a:lnTo>
                    <a:pt x="4615" y="1501153"/>
                  </a:lnTo>
                  <a:lnTo>
                    <a:pt x="121198" y="1385224"/>
                  </a:lnTo>
                  <a:lnTo>
                    <a:pt x="0" y="1264707"/>
                  </a:lnTo>
                  <a:lnTo>
                    <a:pt x="1142764" y="1264706"/>
                  </a:lnTo>
                  <a:cubicBezTo>
                    <a:pt x="1170426" y="1264706"/>
                    <a:pt x="1197433" y="1261918"/>
                    <a:pt x="1223517" y="1256611"/>
                  </a:cubicBezTo>
                  <a:lnTo>
                    <a:pt x="1236706" y="1252540"/>
                  </a:lnTo>
                  <a:lnTo>
                    <a:pt x="1236706" y="1247402"/>
                  </a:lnTo>
                  <a:lnTo>
                    <a:pt x="1253351" y="1247402"/>
                  </a:lnTo>
                  <a:lnTo>
                    <a:pt x="1298730" y="1233395"/>
                  </a:lnTo>
                  <a:cubicBezTo>
                    <a:pt x="1442542" y="1172909"/>
                    <a:pt x="1543452" y="1031307"/>
                    <a:pt x="1543452" y="866270"/>
                  </a:cubicBezTo>
                  <a:lnTo>
                    <a:pt x="1543451" y="687536"/>
                  </a:lnTo>
                  <a:cubicBezTo>
                    <a:pt x="1543451" y="467486"/>
                    <a:pt x="1364056" y="289100"/>
                    <a:pt x="1142763" y="289100"/>
                  </a:cubicBezTo>
                  <a:lnTo>
                    <a:pt x="874387" y="289100"/>
                  </a:lnTo>
                  <a:lnTo>
                    <a:pt x="874387" y="341752"/>
                  </a:lnTo>
                  <a:lnTo>
                    <a:pt x="691676" y="1708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04671" y="461810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敏捷</a:t>
              </a:r>
              <a:endParaRPr lang="zh-CN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2" name="日期占位符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E076-8788-41A6-93F7-E6C4EA421487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A759-2B23-45A6-B079-2AF9EEF28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5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项目生命周期和产品生命周期</a:t>
            </a:r>
            <a:endParaRPr lang="en-US" altLang="zh-CN" dirty="0" smtClean="0"/>
          </a:p>
          <a:p>
            <a:r>
              <a:rPr lang="zh-CN" altLang="en-US" dirty="0" smtClean="0"/>
              <a:t>敏捷的项目生命周期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A536-6EBA-4D08-B6C9-A13A136F1208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12A5-89CE-461C-B3DC-5476A98333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如果认为本讲解有用，</a:t>
            </a:r>
            <a:r>
              <a:rPr lang="zh-CN" altLang="en-US" dirty="0" smtClean="0"/>
              <a:t>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D2C6-7518-499C-BD1E-DC82EB0B4E5A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帮助你创建自己的项目管理办公室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7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C5583F61-17BE-47CC-86C2-4D906CC2430D}" vid="{D40F1736-1CDD-46A4-AF66-6938A969AD2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30</TotalTime>
  <Words>154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pmo</vt:lpstr>
      <vt:lpstr>1.6 项目生命周期与产品生命周期</vt:lpstr>
      <vt:lpstr>提纲</vt:lpstr>
      <vt:lpstr>什么是产品生命周期</vt:lpstr>
      <vt:lpstr>项目生命周期和产品生命周期</vt:lpstr>
      <vt:lpstr>敏捷项目生命周期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 项目生命周期与产品生命周期</dc:title>
  <dc:creator>tangheng</dc:creator>
  <cp:lastModifiedBy>tangheng</cp:lastModifiedBy>
  <cp:revision>48</cp:revision>
  <dcterms:created xsi:type="dcterms:W3CDTF">2021-06-29T01:14:36Z</dcterms:created>
  <dcterms:modified xsi:type="dcterms:W3CDTF">2021-06-29T01:44:58Z</dcterms:modified>
</cp:coreProperties>
</file>