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15639B"/>
    <a:srgbClr val="1668A3"/>
    <a:srgbClr val="1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BEEF6-F588-4607-BC8D-612F050B96C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1555671-18CD-4035-B9D5-52A0162CAA1C}">
      <dgm:prSet/>
      <dgm:spPr/>
      <dgm:t>
        <a:bodyPr/>
        <a:lstStyle/>
        <a:p>
          <a:pPr rtl="0"/>
          <a:r>
            <a:rPr lang="zh-CN" b="1" i="0" baseline="0" smtClean="0"/>
            <a:t>项目使战略落地</a:t>
          </a:r>
          <a:endParaRPr lang="zh-CN"/>
        </a:p>
      </dgm:t>
    </dgm:pt>
    <dgm:pt modelId="{5F902029-99E2-4723-BE7B-EFB7393FED47}" type="parTrans" cxnId="{65A5994F-7E86-4DE9-87C7-05BC12B550D0}">
      <dgm:prSet/>
      <dgm:spPr/>
      <dgm:t>
        <a:bodyPr/>
        <a:lstStyle/>
        <a:p>
          <a:endParaRPr lang="zh-CN" altLang="en-US"/>
        </a:p>
      </dgm:t>
    </dgm:pt>
    <dgm:pt modelId="{545FEE7E-3E12-4CD6-8AF0-DD74D85B848D}" type="sibTrans" cxnId="{65A5994F-7E86-4DE9-87C7-05BC12B550D0}">
      <dgm:prSet/>
      <dgm:spPr/>
      <dgm:t>
        <a:bodyPr/>
        <a:lstStyle/>
        <a:p>
          <a:endParaRPr lang="zh-CN" altLang="en-US"/>
        </a:p>
      </dgm:t>
    </dgm:pt>
    <dgm:pt modelId="{CFDA7751-3AFC-4E11-B92F-7FF26D997537}">
      <dgm:prSet/>
      <dgm:spPr/>
      <dgm:t>
        <a:bodyPr/>
        <a:lstStyle/>
        <a:p>
          <a:pPr rtl="0"/>
          <a:r>
            <a:rPr lang="zh-CN" b="1" i="0" baseline="0" dirty="0" smtClean="0"/>
            <a:t>项目是企业</a:t>
          </a:r>
          <a:r>
            <a:rPr lang="zh-CN" b="1" i="0" baseline="0" dirty="0" smtClean="0">
              <a:solidFill>
                <a:srgbClr val="FF0000"/>
              </a:solidFill>
            </a:rPr>
            <a:t>战略落地</a:t>
          </a:r>
          <a:r>
            <a:rPr lang="zh-CN" b="1" i="0" baseline="0" dirty="0" smtClean="0"/>
            <a:t>的单元</a:t>
          </a:r>
          <a:endParaRPr lang="zh-CN" dirty="0"/>
        </a:p>
      </dgm:t>
    </dgm:pt>
    <dgm:pt modelId="{F6BDC4C4-0B52-4552-AB56-BDF21268AA24}" type="parTrans" cxnId="{26CCEE26-FE76-4423-9119-55100CE6334D}">
      <dgm:prSet/>
      <dgm:spPr/>
      <dgm:t>
        <a:bodyPr/>
        <a:lstStyle/>
        <a:p>
          <a:endParaRPr lang="zh-CN" altLang="en-US"/>
        </a:p>
      </dgm:t>
    </dgm:pt>
    <dgm:pt modelId="{6D14C85C-F8CF-4986-9D92-08BC5A58357D}" type="sibTrans" cxnId="{26CCEE26-FE76-4423-9119-55100CE6334D}">
      <dgm:prSet/>
      <dgm:spPr/>
      <dgm:t>
        <a:bodyPr/>
        <a:lstStyle/>
        <a:p>
          <a:endParaRPr lang="zh-CN" altLang="en-US"/>
        </a:p>
      </dgm:t>
    </dgm:pt>
    <dgm:pt modelId="{EFE35EB1-FE2C-4074-9189-194344B8199A}">
      <dgm:prSet/>
      <dgm:spPr/>
      <dgm:t>
        <a:bodyPr/>
        <a:lstStyle/>
        <a:p>
          <a:pPr rtl="0"/>
          <a:r>
            <a:rPr lang="zh-CN" b="1" i="0" baseline="0" dirty="0" smtClean="0"/>
            <a:t>项目是企业</a:t>
          </a:r>
          <a:r>
            <a:rPr lang="zh-CN" b="1" i="0" baseline="0" dirty="0" smtClean="0">
              <a:solidFill>
                <a:srgbClr val="FF0000"/>
              </a:solidFill>
            </a:rPr>
            <a:t>利润</a:t>
          </a:r>
          <a:r>
            <a:rPr lang="zh-CN" b="1" i="0" baseline="0" dirty="0" smtClean="0"/>
            <a:t>的来源</a:t>
          </a:r>
          <a:endParaRPr lang="zh-CN" dirty="0"/>
        </a:p>
      </dgm:t>
    </dgm:pt>
    <dgm:pt modelId="{B2F08FDB-3F7C-4820-A589-D6A5BBD55ADD}" type="parTrans" cxnId="{055DFE42-4CBF-4165-A629-C97065070D64}">
      <dgm:prSet/>
      <dgm:spPr/>
      <dgm:t>
        <a:bodyPr/>
        <a:lstStyle/>
        <a:p>
          <a:endParaRPr lang="zh-CN" altLang="en-US"/>
        </a:p>
      </dgm:t>
    </dgm:pt>
    <dgm:pt modelId="{557E3181-E774-4A0D-9FCB-B559EBD3C342}" type="sibTrans" cxnId="{055DFE42-4CBF-4165-A629-C97065070D64}">
      <dgm:prSet/>
      <dgm:spPr/>
      <dgm:t>
        <a:bodyPr/>
        <a:lstStyle/>
        <a:p>
          <a:endParaRPr lang="zh-CN" altLang="en-US"/>
        </a:p>
      </dgm:t>
    </dgm:pt>
    <dgm:pt modelId="{80828EA3-2A29-4098-B00C-10C783BA45C9}">
      <dgm:prSet/>
      <dgm:spPr/>
      <dgm:t>
        <a:bodyPr/>
        <a:lstStyle/>
        <a:p>
          <a:pPr rtl="0"/>
          <a:r>
            <a:rPr lang="zh-CN" b="1" i="0" baseline="0" dirty="0" smtClean="0"/>
            <a:t>项目是企业</a:t>
          </a:r>
          <a:r>
            <a:rPr lang="zh-CN" b="1" i="0" baseline="0" dirty="0" smtClean="0">
              <a:solidFill>
                <a:srgbClr val="FF0000"/>
              </a:solidFill>
            </a:rPr>
            <a:t>跨部门协作</a:t>
          </a:r>
          <a:r>
            <a:rPr lang="zh-CN" b="1" i="0" baseline="0" dirty="0" smtClean="0"/>
            <a:t>的载体</a:t>
          </a:r>
          <a:endParaRPr lang="zh-CN" dirty="0"/>
        </a:p>
      </dgm:t>
    </dgm:pt>
    <dgm:pt modelId="{52032299-893F-4BD4-90AE-B17A729CB935}" type="parTrans" cxnId="{D9ED535F-F2AC-4D00-93D9-FF8C6CE25496}">
      <dgm:prSet/>
      <dgm:spPr/>
      <dgm:t>
        <a:bodyPr/>
        <a:lstStyle/>
        <a:p>
          <a:endParaRPr lang="zh-CN" altLang="en-US"/>
        </a:p>
      </dgm:t>
    </dgm:pt>
    <dgm:pt modelId="{04F1422E-6782-4DF4-B165-B88A5C1C59E3}" type="sibTrans" cxnId="{D9ED535F-F2AC-4D00-93D9-FF8C6CE25496}">
      <dgm:prSet/>
      <dgm:spPr/>
      <dgm:t>
        <a:bodyPr/>
        <a:lstStyle/>
        <a:p>
          <a:endParaRPr lang="zh-CN" altLang="en-US"/>
        </a:p>
      </dgm:t>
    </dgm:pt>
    <dgm:pt modelId="{C496E25A-8F7B-4C50-BC6A-828A287B0C0C}" type="pres">
      <dgm:prSet presAssocID="{DCBBEEF6-F588-4607-BC8D-612F050B96C6}" presName="compositeShape" presStyleCnt="0">
        <dgm:presLayoutVars>
          <dgm:dir/>
          <dgm:resizeHandles/>
        </dgm:presLayoutVars>
      </dgm:prSet>
      <dgm:spPr/>
    </dgm:pt>
    <dgm:pt modelId="{3E9BF88C-A605-4823-A046-BD3C2DA5DB9D}" type="pres">
      <dgm:prSet presAssocID="{DCBBEEF6-F588-4607-BC8D-612F050B96C6}" presName="pyramid" presStyleLbl="node1" presStyleIdx="0" presStyleCnt="1"/>
      <dgm:spPr/>
    </dgm:pt>
    <dgm:pt modelId="{A8583E46-F57A-40FE-A7B7-A93D41C2FDA3}" type="pres">
      <dgm:prSet presAssocID="{DCBBEEF6-F588-4607-BC8D-612F050B96C6}" presName="theList" presStyleCnt="0"/>
      <dgm:spPr/>
    </dgm:pt>
    <dgm:pt modelId="{8BE24EAC-B5D8-46D6-BCC0-1EC978487BF5}" type="pres">
      <dgm:prSet presAssocID="{91555671-18CD-4035-B9D5-52A0162CAA1C}" presName="aNode" presStyleLbl="fgAcc1" presStyleIdx="0" presStyleCnt="1">
        <dgm:presLayoutVars>
          <dgm:bulletEnabled val="1"/>
        </dgm:presLayoutVars>
      </dgm:prSet>
      <dgm:spPr/>
    </dgm:pt>
    <dgm:pt modelId="{28FE6AE9-880B-42EA-9763-7AE6E571EEB7}" type="pres">
      <dgm:prSet presAssocID="{91555671-18CD-4035-B9D5-52A0162CAA1C}" presName="aSpace" presStyleCnt="0"/>
      <dgm:spPr/>
    </dgm:pt>
  </dgm:ptLst>
  <dgm:cxnLst>
    <dgm:cxn modelId="{214FBAEE-0643-469D-886A-8568291ED263}" type="presOf" srcId="{DCBBEEF6-F588-4607-BC8D-612F050B96C6}" destId="{C496E25A-8F7B-4C50-BC6A-828A287B0C0C}" srcOrd="0" destOrd="0" presId="urn:microsoft.com/office/officeart/2005/8/layout/pyramid2"/>
    <dgm:cxn modelId="{513063C7-D69A-448A-AACC-889051CE471B}" type="presOf" srcId="{CFDA7751-3AFC-4E11-B92F-7FF26D997537}" destId="{8BE24EAC-B5D8-46D6-BCC0-1EC978487BF5}" srcOrd="0" destOrd="1" presId="urn:microsoft.com/office/officeart/2005/8/layout/pyramid2"/>
    <dgm:cxn modelId="{055DFE42-4CBF-4165-A629-C97065070D64}" srcId="{91555671-18CD-4035-B9D5-52A0162CAA1C}" destId="{EFE35EB1-FE2C-4074-9189-194344B8199A}" srcOrd="1" destOrd="0" parTransId="{B2F08FDB-3F7C-4820-A589-D6A5BBD55ADD}" sibTransId="{557E3181-E774-4A0D-9FCB-B559EBD3C342}"/>
    <dgm:cxn modelId="{65A5994F-7E86-4DE9-87C7-05BC12B550D0}" srcId="{DCBBEEF6-F588-4607-BC8D-612F050B96C6}" destId="{91555671-18CD-4035-B9D5-52A0162CAA1C}" srcOrd="0" destOrd="0" parTransId="{5F902029-99E2-4723-BE7B-EFB7393FED47}" sibTransId="{545FEE7E-3E12-4CD6-8AF0-DD74D85B848D}"/>
    <dgm:cxn modelId="{D19BA82C-9F77-4BF4-9073-A782576E78FE}" type="presOf" srcId="{EFE35EB1-FE2C-4074-9189-194344B8199A}" destId="{8BE24EAC-B5D8-46D6-BCC0-1EC978487BF5}" srcOrd="0" destOrd="2" presId="urn:microsoft.com/office/officeart/2005/8/layout/pyramid2"/>
    <dgm:cxn modelId="{26CCEE26-FE76-4423-9119-55100CE6334D}" srcId="{91555671-18CD-4035-B9D5-52A0162CAA1C}" destId="{CFDA7751-3AFC-4E11-B92F-7FF26D997537}" srcOrd="0" destOrd="0" parTransId="{F6BDC4C4-0B52-4552-AB56-BDF21268AA24}" sibTransId="{6D14C85C-F8CF-4986-9D92-08BC5A58357D}"/>
    <dgm:cxn modelId="{FA038F60-ABD6-404F-B6C2-0D5F1E611D6C}" type="presOf" srcId="{80828EA3-2A29-4098-B00C-10C783BA45C9}" destId="{8BE24EAC-B5D8-46D6-BCC0-1EC978487BF5}" srcOrd="0" destOrd="3" presId="urn:microsoft.com/office/officeart/2005/8/layout/pyramid2"/>
    <dgm:cxn modelId="{B932A9F2-194E-4A60-9ED4-EE2CE334C2B5}" type="presOf" srcId="{91555671-18CD-4035-B9D5-52A0162CAA1C}" destId="{8BE24EAC-B5D8-46D6-BCC0-1EC978487BF5}" srcOrd="0" destOrd="0" presId="urn:microsoft.com/office/officeart/2005/8/layout/pyramid2"/>
    <dgm:cxn modelId="{D9ED535F-F2AC-4D00-93D9-FF8C6CE25496}" srcId="{91555671-18CD-4035-B9D5-52A0162CAA1C}" destId="{80828EA3-2A29-4098-B00C-10C783BA45C9}" srcOrd="2" destOrd="0" parTransId="{52032299-893F-4BD4-90AE-B17A729CB935}" sibTransId="{04F1422E-6782-4DF4-B165-B88A5C1C59E3}"/>
    <dgm:cxn modelId="{730E3FC8-3613-4034-8EAF-CD8FBDF60AAD}" type="presParOf" srcId="{C496E25A-8F7B-4C50-BC6A-828A287B0C0C}" destId="{3E9BF88C-A605-4823-A046-BD3C2DA5DB9D}" srcOrd="0" destOrd="0" presId="urn:microsoft.com/office/officeart/2005/8/layout/pyramid2"/>
    <dgm:cxn modelId="{5A4A7271-CDE6-476A-88EB-63C0DA67FBFD}" type="presParOf" srcId="{C496E25A-8F7B-4C50-BC6A-828A287B0C0C}" destId="{A8583E46-F57A-40FE-A7B7-A93D41C2FDA3}" srcOrd="1" destOrd="0" presId="urn:microsoft.com/office/officeart/2005/8/layout/pyramid2"/>
    <dgm:cxn modelId="{EEC8425A-D99D-415C-8780-A719077E47A5}" type="presParOf" srcId="{A8583E46-F57A-40FE-A7B7-A93D41C2FDA3}" destId="{8BE24EAC-B5D8-46D6-BCC0-1EC978487BF5}" srcOrd="0" destOrd="0" presId="urn:microsoft.com/office/officeart/2005/8/layout/pyramid2"/>
    <dgm:cxn modelId="{F58A1464-C8A9-4D2B-B129-BABF25D0206C}" type="presParOf" srcId="{A8583E46-F57A-40FE-A7B7-A93D41C2FDA3}" destId="{28FE6AE9-880B-42EA-9763-7AE6E571EEB7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88C-A605-4823-A046-BD3C2DA5DB9D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24EAC-B5D8-46D6-BCC0-1EC978487BF5}">
      <dsp:nvSpPr>
        <dsp:cNvPr id="0" name=""/>
        <dsp:cNvSpPr/>
      </dsp:nvSpPr>
      <dsp:spPr>
        <a:xfrm>
          <a:off x="4931449" y="435558"/>
          <a:ext cx="2828369" cy="30935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1" i="0" kern="1200" baseline="0" smtClean="0"/>
            <a:t>项目使战略落地</a:t>
          </a:r>
          <a:endParaRPr lang="zh-CN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i="0" kern="1200" baseline="0" dirty="0" smtClean="0"/>
            <a:t>项目是企业</a:t>
          </a:r>
          <a:r>
            <a:rPr lang="zh-CN" sz="2000" b="1" i="0" kern="1200" baseline="0" dirty="0" smtClean="0">
              <a:solidFill>
                <a:srgbClr val="FF0000"/>
              </a:solidFill>
            </a:rPr>
            <a:t>战略落地</a:t>
          </a:r>
          <a:r>
            <a:rPr lang="zh-CN" sz="2000" b="1" i="0" kern="1200" baseline="0" dirty="0" smtClean="0"/>
            <a:t>的单元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i="0" kern="1200" baseline="0" dirty="0" smtClean="0"/>
            <a:t>项目是企业</a:t>
          </a:r>
          <a:r>
            <a:rPr lang="zh-CN" sz="2000" b="1" i="0" kern="1200" baseline="0" dirty="0" smtClean="0">
              <a:solidFill>
                <a:srgbClr val="FF0000"/>
              </a:solidFill>
            </a:rPr>
            <a:t>利润</a:t>
          </a:r>
          <a:r>
            <a:rPr lang="zh-CN" sz="2000" b="1" i="0" kern="1200" baseline="0" dirty="0" smtClean="0"/>
            <a:t>的来源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i="0" kern="1200" baseline="0" dirty="0" smtClean="0"/>
            <a:t>项目是企业</a:t>
          </a:r>
          <a:r>
            <a:rPr lang="zh-CN" sz="2000" b="1" i="0" kern="1200" baseline="0" dirty="0" smtClean="0">
              <a:solidFill>
                <a:srgbClr val="FF0000"/>
              </a:solidFill>
            </a:rPr>
            <a:t>跨部门协作</a:t>
          </a:r>
          <a:r>
            <a:rPr lang="zh-CN" sz="2000" b="1" i="0" kern="1200" baseline="0" dirty="0" smtClean="0"/>
            <a:t>的载体</a:t>
          </a:r>
          <a:endParaRPr lang="zh-CN" sz="2000" kern="1200" dirty="0"/>
        </a:p>
      </dsp:txBody>
      <dsp:txXfrm>
        <a:off x="5069519" y="573628"/>
        <a:ext cx="2552229" cy="281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3FE2-A1D2-428B-96A7-595F60E8A92F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39F0-4955-407D-9072-2C543E58F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7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9612-C742-432D-A58C-615A85AFA9F1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03D-BDC7-474E-8A47-EEC7B8C55647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2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5668-6E82-4E81-9991-A4F8F78A39FB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CBDFDD61-C614-4895-876B-B8663DE15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970-78A9-48B4-A08D-D3BDCE935DC2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2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78CA-F65A-43D7-8558-7A284BED0785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9F10-8B34-4D88-9ACB-63E5671B196C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0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2DA-20C3-4405-88D7-83B0E6242B4B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6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1F8E-8176-4EBB-9A6E-2FD2CB4CFB80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99DA-73D6-4059-B86C-6C47EA9AEC6E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1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6E89-B991-41FA-8F1C-8E9916CCE1E0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8610-08EF-45C0-9144-B1CF14A07483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53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7D13-0156-40AB-A7CA-3744F03E9E27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78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C071F4B0-B64A-431F-B7C6-D49D2DC9B6FC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69515468-24BF-489B-BECC-106A8EC3C6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0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企业战略和项目管理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1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什么是企业战略管理</a:t>
            </a:r>
            <a:endParaRPr lang="en-US" altLang="zh-CN" dirty="0" smtClean="0"/>
          </a:p>
          <a:p>
            <a:r>
              <a:rPr lang="zh-CN" altLang="en-US" dirty="0" smtClean="0"/>
              <a:t>企业战略管理和项目管理的关系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A6C2-AD1A-47C2-9CB9-6D3536E1D2E3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DD61-C614-4895-876B-B8663DE15E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0982" y="3048000"/>
            <a:ext cx="4363893" cy="1708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战略管理</a:t>
            </a:r>
            <a:r>
              <a:rPr lang="en-US" altLang="zh-CN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做正确的事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" b="1775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所谓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战略就是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在正确的时间做正确的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事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4995" y="50732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1668A3"/>
                </a:solidFill>
              </a:rPr>
              <a:t>上门送菜？</a:t>
            </a:r>
            <a:endParaRPr lang="zh-CN" altLang="en-US" sz="2400" dirty="0">
              <a:solidFill>
                <a:srgbClr val="1668A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2225" y="50732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1668A3"/>
                </a:solidFill>
              </a:rPr>
              <a:t>宠物诊疗？</a:t>
            </a:r>
            <a:endParaRPr lang="zh-CN" altLang="en-US" sz="2400" dirty="0">
              <a:solidFill>
                <a:srgbClr val="1668A3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4995" y="33667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1668A3"/>
                </a:solidFill>
              </a:rPr>
              <a:t>共享单车</a:t>
            </a:r>
            <a:endParaRPr lang="zh-CN" altLang="en-US" sz="2400" dirty="0">
              <a:solidFill>
                <a:srgbClr val="1668A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2225" y="33667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1668A3"/>
                </a:solidFill>
              </a:rPr>
              <a:t>共享充电宝</a:t>
            </a:r>
            <a:endParaRPr lang="zh-CN" altLang="en-US" sz="2400" dirty="0">
              <a:solidFill>
                <a:srgbClr val="1668A3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995" y="40242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1668A3"/>
                </a:solidFill>
              </a:rPr>
              <a:t>上门送餐</a:t>
            </a:r>
            <a:endParaRPr lang="zh-CN" altLang="en-US" sz="2400" dirty="0">
              <a:solidFill>
                <a:srgbClr val="1668A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9935" y="40242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1668A3"/>
                </a:solidFill>
              </a:rPr>
              <a:t>共享人力</a:t>
            </a:r>
            <a:endParaRPr lang="zh-CN" altLang="en-US" sz="2400" dirty="0">
              <a:solidFill>
                <a:srgbClr val="1668A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6511" y="563690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668A3"/>
                </a:solidFill>
              </a:defRPr>
            </a:lvl1pPr>
          </a:lstStyle>
          <a:p>
            <a:r>
              <a:rPr lang="zh-CN" altLang="en-US" dirty="0"/>
              <a:t>芯片？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74507" y="56369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668A3"/>
                </a:solidFill>
              </a:defRPr>
            </a:lvl1pPr>
          </a:lstStyle>
          <a:p>
            <a:r>
              <a:rPr lang="zh-CN" altLang="en-US" dirty="0"/>
              <a:t>公共卫生？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29084" y="563690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668A3"/>
                </a:solidFill>
              </a:defRPr>
            </a:lvl1pPr>
          </a:lstStyle>
          <a:p>
            <a:r>
              <a:rPr lang="zh-CN" altLang="en-US" dirty="0"/>
              <a:t>军工？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68108" y="56119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668A3"/>
                </a:solidFill>
              </a:defRPr>
            </a:lvl1pPr>
          </a:lstStyle>
          <a:p>
            <a:r>
              <a:rPr lang="zh-CN" altLang="en-US" dirty="0" smtClean="0"/>
              <a:t>政府项目？</a:t>
            </a:r>
            <a:endParaRPr lang="zh-CN" alt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9745-7ED5-4055-92DF-1BF7AFE54836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项目管理</a:t>
            </a:r>
            <a:r>
              <a:rPr lang="en-US" altLang="zh-CN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把事做正确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" r="1216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有没有将把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事做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正确的能力？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3968-FE4D-4F1C-8CAC-026DBE784A8C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7620000" y="2783630"/>
            <a:ext cx="3182265" cy="1633174"/>
          </a:xfrm>
          <a:custGeom>
            <a:avLst/>
            <a:gdLst>
              <a:gd name="connsiteX0" fmla="*/ 1345168 w 3137984"/>
              <a:gd name="connsiteY0" fmla="*/ 0 h 1605956"/>
              <a:gd name="connsiteX1" fmla="*/ 1505544 w 3137984"/>
              <a:gd name="connsiteY1" fmla="*/ 155577 h 1605956"/>
              <a:gd name="connsiteX2" fmla="*/ 3137984 w 3137984"/>
              <a:gd name="connsiteY2" fmla="*/ 155577 h 1605956"/>
              <a:gd name="connsiteX3" fmla="*/ 3137984 w 3137984"/>
              <a:gd name="connsiteY3" fmla="*/ 560362 h 1605956"/>
              <a:gd name="connsiteX4" fmla="*/ 3057025 w 3137984"/>
              <a:gd name="connsiteY4" fmla="*/ 641321 h 1605956"/>
              <a:gd name="connsiteX5" fmla="*/ 1834930 w 3137984"/>
              <a:gd name="connsiteY5" fmla="*/ 641321 h 1605956"/>
              <a:gd name="connsiteX6" fmla="*/ 231277 w 3137984"/>
              <a:gd name="connsiteY6" fmla="*/ 1605956 h 1605956"/>
              <a:gd name="connsiteX7" fmla="*/ 0 w 3137984"/>
              <a:gd name="connsiteY7" fmla="*/ 809151 h 160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7984" h="1605956">
                <a:moveTo>
                  <a:pt x="1345168" y="0"/>
                </a:moveTo>
                <a:lnTo>
                  <a:pt x="1505544" y="155577"/>
                </a:lnTo>
                <a:lnTo>
                  <a:pt x="3137984" y="155577"/>
                </a:lnTo>
                <a:lnTo>
                  <a:pt x="3137984" y="560362"/>
                </a:lnTo>
                <a:cubicBezTo>
                  <a:pt x="3137984" y="605074"/>
                  <a:pt x="3101737" y="641321"/>
                  <a:pt x="3057025" y="641321"/>
                </a:cubicBezTo>
                <a:lnTo>
                  <a:pt x="1834930" y="641321"/>
                </a:lnTo>
                <a:lnTo>
                  <a:pt x="231277" y="1605956"/>
                </a:lnTo>
                <a:lnTo>
                  <a:pt x="0" y="8091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482004" y="2298510"/>
            <a:ext cx="3063638" cy="1289741"/>
          </a:xfrm>
          <a:custGeom>
            <a:avLst/>
            <a:gdLst>
              <a:gd name="connsiteX0" fmla="*/ 970125 w 3063638"/>
              <a:gd name="connsiteY0" fmla="*/ 0 h 1289741"/>
              <a:gd name="connsiteX1" fmla="*/ 994305 w 3063638"/>
              <a:gd name="connsiteY1" fmla="*/ 21919 h 1289741"/>
              <a:gd name="connsiteX2" fmla="*/ 2809638 w 3063638"/>
              <a:gd name="connsiteY2" fmla="*/ 21919 h 1289741"/>
              <a:gd name="connsiteX3" fmla="*/ 3063638 w 3063638"/>
              <a:gd name="connsiteY3" fmla="*/ 275919 h 1289741"/>
              <a:gd name="connsiteX4" fmla="*/ 2809638 w 3063638"/>
              <a:gd name="connsiteY4" fmla="*/ 529919 h 1289741"/>
              <a:gd name="connsiteX5" fmla="*/ 1452682 w 3063638"/>
              <a:gd name="connsiteY5" fmla="*/ 529919 h 1289741"/>
              <a:gd name="connsiteX6" fmla="*/ 172260 w 3063638"/>
              <a:gd name="connsiteY6" fmla="*/ 1289741 h 1289741"/>
              <a:gd name="connsiteX7" fmla="*/ 0 w 3063638"/>
              <a:gd name="connsiteY7" fmla="*/ 575687 h 128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3638" h="1289741">
                <a:moveTo>
                  <a:pt x="970125" y="0"/>
                </a:moveTo>
                <a:lnTo>
                  <a:pt x="994305" y="21919"/>
                </a:lnTo>
                <a:lnTo>
                  <a:pt x="2809638" y="21919"/>
                </a:lnTo>
                <a:lnTo>
                  <a:pt x="3063638" y="275919"/>
                </a:lnTo>
                <a:lnTo>
                  <a:pt x="2809638" y="529919"/>
                </a:lnTo>
                <a:lnTo>
                  <a:pt x="1452682" y="529919"/>
                </a:lnTo>
                <a:lnTo>
                  <a:pt x="172260" y="1289741"/>
                </a:lnTo>
                <a:lnTo>
                  <a:pt x="0" y="5756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企业管理金字塔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931228" y="1445401"/>
            <a:ext cx="3463636" cy="2971403"/>
          </a:xfrm>
        </p:spPr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使命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愿景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核心价值观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战略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战略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管理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626540">
            <a:off x="6338958" y="1271315"/>
            <a:ext cx="1267540" cy="15008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 rot="620954">
            <a:off x="5830410" y="2769879"/>
            <a:ext cx="1910408" cy="685165"/>
          </a:xfrm>
          <a:prstGeom prst="trapezoid">
            <a:avLst>
              <a:gd name="adj" fmla="val 44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611844">
            <a:off x="5349352" y="3453855"/>
            <a:ext cx="2628362" cy="736100"/>
          </a:xfrm>
          <a:prstGeom prst="trapezoid">
            <a:avLst>
              <a:gd name="adj" fmla="val 4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7114260" y="1292631"/>
            <a:ext cx="2751241" cy="1581977"/>
          </a:xfrm>
          <a:custGeom>
            <a:avLst/>
            <a:gdLst>
              <a:gd name="connsiteX0" fmla="*/ 0 w 2751241"/>
              <a:gd name="connsiteY0" fmla="*/ 0 h 1581977"/>
              <a:gd name="connsiteX1" fmla="*/ 649431 w 2751241"/>
              <a:gd name="connsiteY1" fmla="*/ 507216 h 1581977"/>
              <a:gd name="connsiteX2" fmla="*/ 649431 w 2751241"/>
              <a:gd name="connsiteY2" fmla="*/ 495523 h 1581977"/>
              <a:gd name="connsiteX3" fmla="*/ 2497241 w 2751241"/>
              <a:gd name="connsiteY3" fmla="*/ 495523 h 1581977"/>
              <a:gd name="connsiteX4" fmla="*/ 2751241 w 2751241"/>
              <a:gd name="connsiteY4" fmla="*/ 749523 h 1581977"/>
              <a:gd name="connsiteX5" fmla="*/ 2497241 w 2751241"/>
              <a:gd name="connsiteY5" fmla="*/ 1003523 h 1581977"/>
              <a:gd name="connsiteX6" fmla="*/ 1284895 w 2751241"/>
              <a:gd name="connsiteY6" fmla="*/ 1003523 h 1581977"/>
              <a:gd name="connsiteX7" fmla="*/ 1313101 w 2751241"/>
              <a:gd name="connsiteY7" fmla="*/ 1025553 h 1581977"/>
              <a:gd name="connsiteX8" fmla="*/ 343907 w 2751241"/>
              <a:gd name="connsiteY8" fmla="*/ 1581977 h 158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1241" h="1581977">
                <a:moveTo>
                  <a:pt x="0" y="0"/>
                </a:moveTo>
                <a:lnTo>
                  <a:pt x="649431" y="507216"/>
                </a:lnTo>
                <a:lnTo>
                  <a:pt x="649431" y="495523"/>
                </a:lnTo>
                <a:lnTo>
                  <a:pt x="2497241" y="495523"/>
                </a:lnTo>
                <a:lnTo>
                  <a:pt x="2751241" y="749523"/>
                </a:lnTo>
                <a:lnTo>
                  <a:pt x="2497241" y="1003523"/>
                </a:lnTo>
                <a:lnTo>
                  <a:pt x="1284895" y="1003523"/>
                </a:lnTo>
                <a:lnTo>
                  <a:pt x="1313101" y="1025553"/>
                </a:lnTo>
                <a:lnTo>
                  <a:pt x="343907" y="158197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761237">
            <a:off x="6413760" y="206816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使命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愿</a:t>
            </a:r>
            <a:r>
              <a:rPr lang="zh-CN" altLang="en-US" sz="1200" dirty="0" smtClean="0">
                <a:solidFill>
                  <a:schemeClr val="bg1"/>
                </a:solidFill>
              </a:rPr>
              <a:t>景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核心价值观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28014" y="180181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Mission  Vision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Core Values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692068">
            <a:off x="6438995" y="2931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战略</a:t>
            </a:r>
          </a:p>
        </p:txBody>
      </p:sp>
      <p:sp>
        <p:nvSpPr>
          <p:cNvPr id="20" name="文本框 19"/>
          <p:cNvSpPr txBox="1"/>
          <p:nvPr/>
        </p:nvSpPr>
        <p:spPr>
          <a:xfrm rot="761237">
            <a:off x="6308981" y="3619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项目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75765" y="23785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Strategies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05293" y="299039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Projects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 rot="19843045">
            <a:off x="7424073" y="1986345"/>
            <a:ext cx="547123" cy="45258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9843045">
            <a:off x="7766886" y="2660344"/>
            <a:ext cx="547123" cy="45258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9843045">
            <a:off x="8135101" y="3361960"/>
            <a:ext cx="547123" cy="45258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五角星 25"/>
          <p:cNvSpPr/>
          <p:nvPr/>
        </p:nvSpPr>
        <p:spPr>
          <a:xfrm rot="2045506">
            <a:off x="7593126" y="2123873"/>
            <a:ext cx="297997" cy="257324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或者 27"/>
          <p:cNvSpPr/>
          <p:nvPr/>
        </p:nvSpPr>
        <p:spPr>
          <a:xfrm rot="3221683">
            <a:off x="8313403" y="3540065"/>
            <a:ext cx="246974" cy="162011"/>
          </a:xfrm>
          <a:prstGeom prst="flowChar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对照 28"/>
          <p:cNvSpPr/>
          <p:nvPr/>
        </p:nvSpPr>
        <p:spPr>
          <a:xfrm rot="19389856">
            <a:off x="7976953" y="2817847"/>
            <a:ext cx="203938" cy="231847"/>
          </a:xfrm>
          <a:prstGeom prst="flowChartCol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29E-1E12-40FF-930B-7BB60579308C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5468-24BF-489B-BECC-106A8EC3C6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4" grpId="0" animBg="1"/>
      <p:bldP spid="6" grpId="0" animBg="1"/>
      <p:bldP spid="8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战略和项目的关系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18611928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71-FBB7-4748-968D-201644AADF1A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DD61-C614-4895-876B-B8663DE15E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战略管理</a:t>
            </a:r>
            <a:endParaRPr lang="en-US" altLang="zh-CN" dirty="0" smtClean="0"/>
          </a:p>
          <a:p>
            <a:r>
              <a:rPr lang="zh-CN" altLang="en-US" dirty="0" smtClean="0"/>
              <a:t>企业管理金字塔</a:t>
            </a:r>
            <a:endParaRPr lang="en-US" altLang="zh-CN" dirty="0" smtClean="0"/>
          </a:p>
          <a:p>
            <a:r>
              <a:rPr lang="zh-CN" altLang="en-US" dirty="0" smtClean="0"/>
              <a:t>战略和项目的关系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620-4221-4A14-8F54-134D2B3F2321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DD61-C614-4895-876B-B8663DE15E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如果认为本讲解有用，请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915-B011-4C4C-B643-1257165F979E}" type="datetime1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1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C5583F61-17BE-47CC-86C2-4D906CC2430D}" vid="{D40F1736-1CDD-46A4-AF66-6938A969AD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91</TotalTime>
  <Words>221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pmo</vt:lpstr>
      <vt:lpstr>1.8 企业战略和项目管理</vt:lpstr>
      <vt:lpstr>提纲</vt:lpstr>
      <vt:lpstr>战略管理——做正确的事</vt:lpstr>
      <vt:lpstr>项目管理——把事做正确</vt:lpstr>
      <vt:lpstr>企业管理金字塔</vt:lpstr>
      <vt:lpstr>战略和项目的关系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企业战略和项目管理</dc:title>
  <dc:creator>tangheng</dc:creator>
  <cp:lastModifiedBy>tangheng</cp:lastModifiedBy>
  <cp:revision>66</cp:revision>
  <dcterms:created xsi:type="dcterms:W3CDTF">2021-06-30T02:24:46Z</dcterms:created>
  <dcterms:modified xsi:type="dcterms:W3CDTF">2021-06-30T03:55:54Z</dcterms:modified>
</cp:coreProperties>
</file>