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3E73B-1903-4A92-B054-04F43E7CF906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93629-7444-4FD2-AD86-433B6DFB2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7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68000" y="1132113"/>
            <a:ext cx="9985800" cy="229180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1217-5D8D-419F-BE09-338117E4AB03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FCFCF"/>
                </a:solidFill>
              </a:defRPr>
            </a:lvl1pPr>
          </a:lstStyle>
          <a:p>
            <a:fld id="{987CE438-ACAD-4C47-98F8-099630CFB7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08" y="3704638"/>
            <a:ext cx="4880292" cy="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C9FD-F1E3-4729-B2A5-AF435EF33BA8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438-ACAD-4C47-98F8-099630CFB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2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246" y="461553"/>
            <a:ext cx="9986554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DC45-6F68-49B1-ABA7-C5C446F3E09D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8946" y="6341836"/>
            <a:ext cx="2824853" cy="379639"/>
          </a:xfrm>
        </p:spPr>
        <p:txBody>
          <a:bodyPr/>
          <a:lstStyle/>
          <a:p>
            <a:fld id="{AB6AE60F-38BB-40A2-BD96-8BEFC31B1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8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60EC-328B-488B-910B-F3F5FD20916B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438-ACAD-4C47-98F8-099630CFB7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31706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78782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636728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8875350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0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A65E-D72F-481C-8C8D-ECACE4589BD6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438-ACAD-4C47-98F8-099630CFB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5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69E3-B08D-4261-8195-A323A19142BB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438-ACAD-4C47-98F8-099630CFB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216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582" y="460102"/>
            <a:ext cx="10122959" cy="637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8217-A254-45F0-B9E6-364372D3397E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438-ACAD-4C47-98F8-099630CFB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20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010" y="459515"/>
            <a:ext cx="10515600" cy="6377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2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26400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402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2226400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191E-4E62-40C4-B0B6-CD4F96A3C0A2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438-ACAD-4C47-98F8-099630CFB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6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0101"/>
            <a:ext cx="10122959" cy="637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5BD-01E4-4CA3-94E4-497523DD41B8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438-ACAD-4C47-98F8-099630CFB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0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1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8810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0A5D-5321-408E-8F40-05D86F127A9A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438-ACAD-4C47-98F8-099630CFB7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2125211"/>
            <a:ext cx="10587446" cy="347435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838608" y="1342036"/>
            <a:ext cx="10587038" cy="5318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7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右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000" y="461553"/>
            <a:ext cx="9985800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72C1-7024-48B9-9BAC-9B32875E9914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CE438-ACAD-4C47-98F8-099630CFB7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5222875" y="1747838"/>
            <a:ext cx="6130925" cy="35353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38200" y="1768475"/>
            <a:ext cx="3876675" cy="35147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221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左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010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3208-C758-40EE-BF9F-B720BED70780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438-ACAD-4C47-98F8-099630CFB7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1571535"/>
            <a:ext cx="5371011" cy="340527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59581" y="1558835"/>
            <a:ext cx="5031377" cy="343067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758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67999" y="451393"/>
            <a:ext cx="10122959" cy="627017"/>
          </a:xfrm>
          <a:prstGeom prst="rect">
            <a:avLst/>
          </a:prstGeom>
          <a:noFill/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CCCC"/>
                </a:solidFill>
              </a:defRPr>
            </a:lvl1pPr>
          </a:lstStyle>
          <a:p>
            <a:fld id="{B6E1E901-F695-4249-B721-76C8B329A211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399" y="451392"/>
            <a:ext cx="609600" cy="627017"/>
          </a:xfrm>
          <a:prstGeom prst="rect">
            <a:avLst/>
          </a:prstGeom>
          <a:solidFill>
            <a:srgbClr val="156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CCCCC"/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04" y="6054090"/>
            <a:ext cx="1866456" cy="3022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3747" y="6349092"/>
            <a:ext cx="2520054" cy="379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6D6D6"/>
                </a:solidFill>
              </a:defRPr>
            </a:lvl1pPr>
          </a:lstStyle>
          <a:p>
            <a:fld id="{987CE438-ACAD-4C47-98F8-099630CFB72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67999" y="1078409"/>
            <a:ext cx="10122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1.9 </a:t>
            </a:r>
            <a:r>
              <a:rPr lang="zh-CN" altLang="en-US" dirty="0"/>
              <a:t>项目</a:t>
            </a:r>
            <a:r>
              <a:rPr lang="zh-CN" altLang="en-US" dirty="0" smtClean="0"/>
              <a:t>管理</a:t>
            </a:r>
            <a:r>
              <a:rPr lang="zh-CN" altLang="en-US" dirty="0" smtClean="0"/>
              <a:t>的目标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如果认为本讲解有用，请</a:t>
            </a:r>
            <a:r>
              <a:rPr lang="zh-CN" altLang="en-US" b="1" dirty="0" smtClean="0">
                <a:solidFill>
                  <a:srgbClr val="FF0000"/>
                </a:solidFill>
              </a:rPr>
              <a:t>点赞</a:t>
            </a:r>
            <a:r>
              <a:rPr lang="zh-CN" altLang="en-US" dirty="0" smtClean="0"/>
              <a:t>并</a:t>
            </a:r>
            <a:r>
              <a:rPr lang="zh-CN" altLang="en-US" b="1" dirty="0" smtClean="0">
                <a:solidFill>
                  <a:srgbClr val="FF0000"/>
                </a:solidFill>
              </a:rPr>
              <a:t>关注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/>
              <a:t>，谢谢！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8928-5743-4212-A0FC-5EAF23398065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09D-27A8-4620-AD0D-0A76CF4C6A3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1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提纲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项目管理的基本目标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B176-246D-42D8-873A-112DE14BEA26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E60F-38BB-40A2-BD96-8BEFC31B1F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领导的期望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1FE0-3B22-4FBF-972F-7090724C63F0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帮助你创建自己的项目管理办公室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E60F-38BB-40A2-BD96-8BEFC31B1F1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615684" y="3567816"/>
            <a:ext cx="2000959" cy="2000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快</a:t>
            </a:r>
            <a:endParaRPr lang="zh-CN" altLang="en-US" sz="3600" dirty="0"/>
          </a:p>
        </p:txBody>
      </p:sp>
      <p:sp>
        <p:nvSpPr>
          <p:cNvPr id="15" name="椭圆 14"/>
          <p:cNvSpPr/>
          <p:nvPr/>
        </p:nvSpPr>
        <p:spPr>
          <a:xfrm>
            <a:off x="6617123" y="3567816"/>
            <a:ext cx="2000959" cy="2000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好</a:t>
            </a:r>
          </a:p>
        </p:txBody>
      </p:sp>
      <p:sp>
        <p:nvSpPr>
          <p:cNvPr id="16" name="椭圆 15"/>
          <p:cNvSpPr/>
          <p:nvPr/>
        </p:nvSpPr>
        <p:spPr>
          <a:xfrm>
            <a:off x="5095520" y="1233148"/>
            <a:ext cx="2000959" cy="2000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便宜</a:t>
            </a:r>
          </a:p>
        </p:txBody>
      </p:sp>
      <p:cxnSp>
        <p:nvCxnSpPr>
          <p:cNvPr id="18" name="直接箭头连接符 17"/>
          <p:cNvCxnSpPr>
            <a:stCxn id="14" idx="0"/>
            <a:endCxn id="16" idx="3"/>
          </p:cNvCxnSpPr>
          <p:nvPr/>
        </p:nvCxnSpPr>
        <p:spPr>
          <a:xfrm flipV="1">
            <a:off x="4616164" y="2941073"/>
            <a:ext cx="772390" cy="626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16" idx="5"/>
          </p:cNvCxnSpPr>
          <p:nvPr/>
        </p:nvCxnSpPr>
        <p:spPr>
          <a:xfrm flipH="1" flipV="1">
            <a:off x="6803445" y="2941073"/>
            <a:ext cx="814158" cy="626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2"/>
            <a:endCxn id="14" idx="6"/>
          </p:cNvCxnSpPr>
          <p:nvPr/>
        </p:nvCxnSpPr>
        <p:spPr>
          <a:xfrm flipH="1">
            <a:off x="5616643" y="4568296"/>
            <a:ext cx="10004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68927" y="29292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差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5888250" y="462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贵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7388969" y="2909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等</a:t>
            </a:r>
            <a:endParaRPr lang="zh-CN" altLang="en-US" b="1" dirty="0"/>
          </a:p>
        </p:txBody>
      </p:sp>
      <p:sp>
        <p:nvSpPr>
          <p:cNvPr id="32" name="椭圆 31"/>
          <p:cNvSpPr/>
          <p:nvPr/>
        </p:nvSpPr>
        <p:spPr>
          <a:xfrm>
            <a:off x="5711281" y="3317734"/>
            <a:ext cx="835159" cy="8351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滚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多快好省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CE79-D113-4756-85A6-2CE38426A709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E60F-38BB-40A2-BD96-8BEFC31B1F15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" r="5511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京东</a:t>
            </a:r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——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良好愿景</a:t>
            </a: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3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项目管理的基本目标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在规定的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时间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内，在批准的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预算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内，团队完成事先确定的工作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范围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内的工作，并使项目达到预期的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质量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和性能的要求</a:t>
            </a: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E09-6101-43F1-B92C-6EDB6EF5E7D4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E60F-38BB-40A2-BD96-8BEFC31B1F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项目铁三角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4488873" y="2207491"/>
            <a:ext cx="2475345" cy="2382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03377" y="1699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质量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48470" y="4590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成本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158290" y="4590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进度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403378" y="33989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范围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7870-BAB6-4DA7-8C69-EF5FE8E4C4F0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438-ACAD-4C47-98F8-099630CFB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0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项目工期与成本的关系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9B3C-3061-40E3-89C7-7B68092AFC78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438-ACAD-4C47-98F8-099630CFB72B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2189018" y="1727200"/>
            <a:ext cx="27709" cy="325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198255" y="4959927"/>
            <a:ext cx="5955145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3232727" y="2382982"/>
            <a:ext cx="3417455" cy="1682750"/>
          </a:xfrm>
          <a:custGeom>
            <a:avLst/>
            <a:gdLst>
              <a:gd name="connsiteX0" fmla="*/ 0 w 3417455"/>
              <a:gd name="connsiteY0" fmla="*/ 9236 h 1682750"/>
              <a:gd name="connsiteX1" fmla="*/ 1136073 w 3417455"/>
              <a:gd name="connsiteY1" fmla="*/ 1496291 h 1682750"/>
              <a:gd name="connsiteX2" fmla="*/ 2161309 w 3417455"/>
              <a:gd name="connsiteY2" fmla="*/ 1496291 h 1682750"/>
              <a:gd name="connsiteX3" fmla="*/ 3417455 w 3417455"/>
              <a:gd name="connsiteY3" fmla="*/ 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7455" h="1682750">
                <a:moveTo>
                  <a:pt x="0" y="9236"/>
                </a:moveTo>
                <a:cubicBezTo>
                  <a:pt x="387927" y="628842"/>
                  <a:pt x="775855" y="1248449"/>
                  <a:pt x="1136073" y="1496291"/>
                </a:cubicBezTo>
                <a:cubicBezTo>
                  <a:pt x="1496291" y="1744134"/>
                  <a:pt x="1781079" y="1745673"/>
                  <a:pt x="2161309" y="1496291"/>
                </a:cubicBezTo>
                <a:cubicBezTo>
                  <a:pt x="2541539" y="1246909"/>
                  <a:pt x="2979497" y="623454"/>
                  <a:pt x="341745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2209800" y="3302000"/>
            <a:ext cx="5003800" cy="54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796145" y="2041236"/>
            <a:ext cx="92364" cy="34338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37826" y="1983971"/>
            <a:ext cx="103005" cy="349873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57162" y="161463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成本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22318" y="473646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44235" y="3098803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项目预算</a:t>
            </a:r>
            <a:r>
              <a:rPr lang="en-US" altLang="zh-CN" dirty="0" smtClean="0"/>
              <a:t>C0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68040" y="511337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40831" y="510580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7" idx="1"/>
          </p:cNvCxnSpPr>
          <p:nvPr/>
        </p:nvCxnSpPr>
        <p:spPr>
          <a:xfrm flipV="1">
            <a:off x="3888509" y="5290467"/>
            <a:ext cx="2152322" cy="757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581391" y="53275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合理工期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4861665" y="2155587"/>
            <a:ext cx="51504" cy="280434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878180" y="45944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T0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537542" y="4298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2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圆珠笔芯的故事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7709-704D-4396-AA5C-F8347C6C8826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AE60F-38BB-40A2-BD96-8BEFC31B1F1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9" b="11619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Times New Roman" panose="02020603050405020304" pitchFamily="18" charset="0"/>
                <a:ea typeface="等线 Light" panose="02010600030101010101" pitchFamily="2" charset="-122"/>
              </a:rPr>
              <a:t>圆珠笔芯使用时间长了出现磨损</a:t>
            </a: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2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回顾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领导期望</a:t>
            </a:r>
            <a:endParaRPr lang="en-US" altLang="zh-CN" dirty="0" smtClean="0"/>
          </a:p>
          <a:p>
            <a:r>
              <a:rPr lang="zh-CN" altLang="en-US" dirty="0" smtClean="0"/>
              <a:t>项目铁三角</a:t>
            </a:r>
            <a:endParaRPr lang="en-US" altLang="zh-CN" dirty="0" smtClean="0"/>
          </a:p>
          <a:p>
            <a:r>
              <a:rPr lang="zh-CN" altLang="en-US" dirty="0" smtClean="0"/>
              <a:t>项目工期和成本的关系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F8C2-9EA4-4C01-A7BF-469870E61445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E60F-38BB-40A2-BD96-8BEFC31B1F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o" id="{C5583F61-17BE-47CC-86C2-4D906CC2430D}" vid="{D40F1736-1CDD-46A4-AF66-6938A969AD2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pmo</Template>
  <TotalTime>69</TotalTime>
  <Words>215</Words>
  <Application>Microsoft Office PowerPoint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Times New Roman</vt:lpstr>
      <vt:lpstr>pmo</vt:lpstr>
      <vt:lpstr>1.9 项目管理的目标</vt:lpstr>
      <vt:lpstr>提纲</vt:lpstr>
      <vt:lpstr>领导的期望</vt:lpstr>
      <vt:lpstr>多快好省</vt:lpstr>
      <vt:lpstr>项目管理的基本目标</vt:lpstr>
      <vt:lpstr>项目铁三角</vt:lpstr>
      <vt:lpstr>项目工期与成本的关系</vt:lpstr>
      <vt:lpstr>圆珠笔芯的故事</vt:lpstr>
      <vt:lpstr>回顾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1.9 企业管理的目标</dc:title>
  <dc:creator>tangheng</dc:creator>
  <cp:lastModifiedBy>tangheng</cp:lastModifiedBy>
  <cp:revision>52</cp:revision>
  <dcterms:created xsi:type="dcterms:W3CDTF">2021-07-01T10:41:28Z</dcterms:created>
  <dcterms:modified xsi:type="dcterms:W3CDTF">2021-07-01T11:51:27Z</dcterms:modified>
</cp:coreProperties>
</file>