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9"/>
  </p:notesMasterIdLst>
  <p:sldIdLst>
    <p:sldId id="256" r:id="rId2"/>
    <p:sldId id="257" r:id="rId3"/>
    <p:sldId id="258" r:id="rId4"/>
    <p:sldId id="265" r:id="rId5"/>
    <p:sldId id="259" r:id="rId6"/>
    <p:sldId id="260" r:id="rId7"/>
    <p:sldId id="261" r:id="rId8"/>
    <p:sldId id="262" r:id="rId9"/>
    <p:sldId id="263" r:id="rId10"/>
    <p:sldId id="264" r:id="rId11"/>
    <p:sldId id="269" r:id="rId12"/>
    <p:sldId id="270" r:id="rId13"/>
    <p:sldId id="271" r:id="rId14"/>
    <p:sldId id="272"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B00ACC-CB48-4D88-8494-AB192F8B981A}" type="datetimeFigureOut">
              <a:rPr lang="en-US" smtClean="0"/>
              <a:t>7/9/2020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424DA4-4F2F-4318-90AB-544C8FA48737}" type="slidenum">
              <a:rPr lang="en-US" smtClean="0"/>
              <a:t>‹#›</a:t>
            </a:fld>
            <a:endParaRPr lang="en-US"/>
          </a:p>
        </p:txBody>
      </p:sp>
    </p:spTree>
    <p:extLst>
      <p:ext uri="{BB962C8B-B14F-4D97-AF65-F5344CB8AC3E}">
        <p14:creationId xmlns:p14="http://schemas.microsoft.com/office/powerpoint/2010/main" val="3580469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53A699D-5A10-4764-BE24-331AF9C7AF60}" type="datetime1">
              <a:rPr lang="en-US" smtClean="0"/>
              <a:t>7/9/2020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5716FBC-6EC1-415A-A2B0-F9B47300BF7C}" type="datetime1">
              <a:rPr lang="en-US" smtClean="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D54BF3-F47B-4297-81BB-5B355A0E7438}" type="datetime1">
              <a:rPr lang="en-US" smtClean="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4AA2EF-5023-4051-8DC6-4A1292FD25B6}" type="datetime1">
              <a:rPr lang="en-US" smtClean="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F7A59C-26D7-45FE-BE5D-CCBFD019756F}" type="datetime1">
              <a:rPr lang="en-US" smtClean="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E5277BFB-059B-4B87-ABB6-D933FB2066E5}" type="datetime1">
              <a:rPr lang="en-US" smtClean="0"/>
              <a:t>7/9/2020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60D310E-F5C8-4394-8C6E-A81D64421AF6}" type="datetime1">
              <a:rPr lang="en-US" smtClean="0"/>
              <a:t>7/9/2020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AC46E5-7E2A-4ED8-9F12-533A860A981E}" type="datetime1">
              <a:rPr lang="en-US" smtClean="0"/>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E471F5-26AF-4CBD-8AD5-757DF0AB201A}" type="datetime1">
              <a:rPr lang="en-US" smtClean="0"/>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B96AB9-7471-4DA6-AF8C-0632E55EF7AE}" type="datetime1">
              <a:rPr lang="en-US" smtClean="0"/>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8E3818-D99A-4F53-B985-49292E5713B2}" type="datetime1">
              <a:rPr lang="en-US" smtClean="0"/>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655831-F154-4C0E-881D-1846ED9D52A7}" type="datetime1">
              <a:rPr lang="en-US" smtClean="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9D2690-3A47-4C8E-B8BD-3CA047B91F5B}" type="datetime1">
              <a:rPr lang="en-US" smtClean="0"/>
              <a:t>7/9/2020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0F9539-C653-4D15-B917-359BC93B19D4}" type="datetime1">
              <a:rPr lang="en-US" smtClean="0"/>
              <a:t>7/9/2020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2F437-2CEB-44BE-92CD-71DC826853F8}" type="datetime1">
              <a:rPr lang="en-US" smtClean="0"/>
              <a:t>7/9/2020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E459B83-6CF7-4989-9035-83F9474716AD}" type="datetime1">
              <a:rPr lang="en-US" smtClean="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354A011-918C-470A-B99E-A85C10F8E99A}" type="datetime1">
              <a:rPr lang="en-US" smtClean="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ABA84AA-8720-44DA-B7FB-1D7C217C0BE4}" type="datetime1">
              <a:rPr lang="en-US" smtClean="0"/>
              <a:t>7/9/2020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ala.org/acrl/standards/ilframework"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STUDENT AND LIBRARIAN PERSPECTIVES ON INFORMATION LITERACY: FINDING OPPORTUNITY IN DIVERGENCE</a:t>
            </a:r>
          </a:p>
        </p:txBody>
      </p:sp>
      <p:sp>
        <p:nvSpPr>
          <p:cNvPr id="3" name="Subtitle 2"/>
          <p:cNvSpPr>
            <a:spLocks noGrp="1"/>
          </p:cNvSpPr>
          <p:nvPr>
            <p:ph type="subTitle" idx="1"/>
          </p:nvPr>
        </p:nvSpPr>
        <p:spPr/>
        <p:txBody>
          <a:bodyPr/>
          <a:lstStyle/>
          <a:p>
            <a:r>
              <a:rPr lang="en-US" dirty="0" smtClean="0"/>
              <a:t>Heidi Julien, SUNY at Buffalo</a:t>
            </a:r>
          </a:p>
          <a:p>
            <a:r>
              <a:rPr lang="en-US" dirty="0" smtClean="0"/>
              <a:t>Don Latham, </a:t>
            </a:r>
            <a:r>
              <a:rPr lang="en-US" dirty="0" err="1" smtClean="0"/>
              <a:t>florida</a:t>
            </a:r>
            <a:r>
              <a:rPr lang="en-US" dirty="0" smtClean="0"/>
              <a:t> state university</a:t>
            </a:r>
          </a:p>
          <a:p>
            <a:r>
              <a:rPr lang="en-US" dirty="0" smtClean="0"/>
              <a:t>Melissa gross, </a:t>
            </a:r>
            <a:r>
              <a:rPr lang="en-US" dirty="0" err="1" smtClean="0"/>
              <a:t>florida</a:t>
            </a:r>
            <a:r>
              <a:rPr lang="en-US" dirty="0" smtClean="0"/>
              <a:t> state university</a:t>
            </a:r>
            <a:endParaRPr lang="en-US" dirty="0"/>
          </a:p>
        </p:txBody>
      </p:sp>
    </p:spTree>
    <p:extLst>
      <p:ext uri="{BB962C8B-B14F-4D97-AF65-F5344CB8AC3E}">
        <p14:creationId xmlns:p14="http://schemas.microsoft.com/office/powerpoint/2010/main" val="2215699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data - framework</a:t>
            </a:r>
            <a:endParaRPr lang="en-US" dirty="0"/>
          </a:p>
        </p:txBody>
      </p:sp>
      <p:sp>
        <p:nvSpPr>
          <p:cNvPr id="3" name="Content Placeholder 2"/>
          <p:cNvSpPr>
            <a:spLocks noGrp="1"/>
          </p:cNvSpPr>
          <p:nvPr>
            <p:ph idx="1"/>
          </p:nvPr>
        </p:nvSpPr>
        <p:spPr/>
        <p:txBody>
          <a:bodyPr/>
          <a:lstStyle/>
          <a:p>
            <a:r>
              <a:rPr lang="en-US" dirty="0"/>
              <a:t>“Searching as strategic exploration” was ranked as the most relevant frame from the </a:t>
            </a:r>
            <a:r>
              <a:rPr lang="en-US" i="1" dirty="0"/>
              <a:t>Framework</a:t>
            </a:r>
            <a:r>
              <a:rPr lang="en-US" dirty="0"/>
              <a:t> for </a:t>
            </a:r>
            <a:r>
              <a:rPr lang="en-US" dirty="0" smtClean="0"/>
              <a:t>students</a:t>
            </a:r>
          </a:p>
          <a:p>
            <a:r>
              <a:rPr lang="en-US" dirty="0" smtClean="0"/>
              <a:t>Most respondents </a:t>
            </a:r>
            <a:r>
              <a:rPr lang="en-US" dirty="0"/>
              <a:t>(56%) indicated that the </a:t>
            </a:r>
            <a:r>
              <a:rPr lang="en-US" i="1" dirty="0"/>
              <a:t>Framework</a:t>
            </a:r>
            <a:r>
              <a:rPr lang="en-US" dirty="0"/>
              <a:t> has had only a minor influence on their IL </a:t>
            </a:r>
            <a:r>
              <a:rPr lang="en-US" dirty="0" smtClean="0"/>
              <a:t>instruction</a:t>
            </a:r>
          </a:p>
          <a:p>
            <a:r>
              <a:rPr lang="en-US" dirty="0" smtClean="0"/>
              <a:t>Among </a:t>
            </a:r>
            <a:r>
              <a:rPr lang="en-US" dirty="0"/>
              <a:t>respondents who report an influence, this has mostly been to use the frames to conceptually underpin their instruction (46.1%), and to motivate a shift to more active, hands-on learning approaches (38.5</a:t>
            </a:r>
            <a:r>
              <a:rPr lang="en-US" dirty="0" smtClean="0"/>
              <a:t>%)</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2672029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data (students)</a:t>
            </a:r>
            <a:endParaRPr lang="en-US" dirty="0"/>
          </a:p>
        </p:txBody>
      </p:sp>
      <p:sp>
        <p:nvSpPr>
          <p:cNvPr id="3" name="Content Placeholder 2"/>
          <p:cNvSpPr>
            <a:spLocks noGrp="1"/>
          </p:cNvSpPr>
          <p:nvPr>
            <p:ph idx="1"/>
          </p:nvPr>
        </p:nvSpPr>
        <p:spPr/>
        <p:txBody>
          <a:bodyPr/>
          <a:lstStyle/>
          <a:p>
            <a:r>
              <a:rPr lang="en-US" dirty="0" smtClean="0"/>
              <a:t>Students </a:t>
            </a:r>
            <a:r>
              <a:rPr lang="en-US" dirty="0"/>
              <a:t>interviewed received </a:t>
            </a:r>
            <a:r>
              <a:rPr lang="en-US" b="1" dirty="0"/>
              <a:t>only skills-based </a:t>
            </a:r>
            <a:r>
              <a:rPr lang="en-US" b="1" dirty="0" smtClean="0"/>
              <a:t>ILI</a:t>
            </a:r>
            <a:r>
              <a:rPr lang="en-US" dirty="0" smtClean="0"/>
              <a:t>, therefore</a:t>
            </a:r>
            <a:r>
              <a:rPr lang="en-US" dirty="0"/>
              <a:t>, it is not possible to compare them with students who may have received more conceptually-based instruction (e.g., based on the </a:t>
            </a:r>
            <a:r>
              <a:rPr lang="en-US" i="1" dirty="0"/>
              <a:t>Framework</a:t>
            </a:r>
            <a:r>
              <a:rPr lang="en-US" dirty="0" smtClean="0"/>
              <a:t>)</a:t>
            </a:r>
          </a:p>
          <a:p>
            <a:r>
              <a:rPr lang="en-US" dirty="0" smtClean="0"/>
              <a:t>Students </a:t>
            </a:r>
            <a:r>
              <a:rPr lang="en-US" dirty="0"/>
              <a:t>believe they need to know how to search for information and how to evaluate it, skills that the librarians also reported are important for students’ success. Librarians reported that students do not have these skills, although </a:t>
            </a:r>
            <a:r>
              <a:rPr lang="en-US" b="1" dirty="0"/>
              <a:t>students </a:t>
            </a:r>
            <a:r>
              <a:rPr lang="en-US" b="1" dirty="0" smtClean="0"/>
              <a:t>disagree – they report they have these skills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2563961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data</a:t>
            </a:r>
            <a:endParaRPr lang="en-US" dirty="0"/>
          </a:p>
        </p:txBody>
      </p:sp>
      <p:sp>
        <p:nvSpPr>
          <p:cNvPr id="3" name="Content Placeholder 2"/>
          <p:cNvSpPr>
            <a:spLocks noGrp="1"/>
          </p:cNvSpPr>
          <p:nvPr>
            <p:ph idx="1"/>
          </p:nvPr>
        </p:nvSpPr>
        <p:spPr/>
        <p:txBody>
          <a:bodyPr/>
          <a:lstStyle/>
          <a:p>
            <a:r>
              <a:rPr lang="en-US" dirty="0"/>
              <a:t>Students are more aware of the transferability of information skills to workplace contexts than their personal lives (where relying on Google, YouTube, Twitter, and other people are seen as </a:t>
            </a:r>
            <a:r>
              <a:rPr lang="en-US" dirty="0" smtClean="0"/>
              <a:t>sufficient)</a:t>
            </a:r>
          </a:p>
          <a:p>
            <a:r>
              <a:rPr lang="en-US" dirty="0" smtClean="0"/>
              <a:t>Students’ </a:t>
            </a:r>
            <a:r>
              <a:rPr lang="en-US" dirty="0"/>
              <a:t>ideas about their remaining IL needs do not differ according to their </a:t>
            </a:r>
            <a:r>
              <a:rPr lang="en-US" dirty="0" smtClean="0"/>
              <a:t>goals</a:t>
            </a:r>
          </a:p>
          <a:p>
            <a:r>
              <a:rPr lang="en-US" dirty="0" smtClean="0"/>
              <a:t>Students </a:t>
            </a:r>
            <a:r>
              <a:rPr lang="en-US" dirty="0"/>
              <a:t>cite skills like time management, study skills, IT competence, and perseverance as necessary, rather than “information” </a:t>
            </a:r>
            <a:r>
              <a:rPr lang="en-US" dirty="0" smtClean="0"/>
              <a:t>skills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489910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 data</a:t>
            </a:r>
            <a:endParaRPr lang="en-US" dirty="0"/>
          </a:p>
        </p:txBody>
      </p:sp>
      <p:sp>
        <p:nvSpPr>
          <p:cNvPr id="3" name="Content Placeholder 2"/>
          <p:cNvSpPr>
            <a:spLocks noGrp="1"/>
          </p:cNvSpPr>
          <p:nvPr>
            <p:ph idx="1"/>
          </p:nvPr>
        </p:nvSpPr>
        <p:spPr/>
        <p:txBody>
          <a:bodyPr>
            <a:normAutofit fontScale="92500" lnSpcReduction="20000"/>
          </a:bodyPr>
          <a:lstStyle/>
          <a:p>
            <a:r>
              <a:rPr lang="en-US" dirty="0"/>
              <a:t>Students learned how to search and evaluate information mostly from their college instructors, middle- and high-school teachers and librarians, and college </a:t>
            </a:r>
            <a:r>
              <a:rPr lang="en-US" dirty="0" smtClean="0"/>
              <a:t>librarians</a:t>
            </a:r>
          </a:p>
          <a:p>
            <a:r>
              <a:rPr lang="en-US" dirty="0" smtClean="0"/>
              <a:t>Students typically learn through a </a:t>
            </a:r>
            <a:r>
              <a:rPr lang="en-US" dirty="0"/>
              <a:t>course-based one-shot session (focusing on how to use databases and find library resources, consistent with survey results) and through one-on-one </a:t>
            </a:r>
            <a:r>
              <a:rPr lang="en-US" dirty="0" smtClean="0"/>
              <a:t>help</a:t>
            </a:r>
          </a:p>
          <a:p>
            <a:r>
              <a:rPr lang="en-US" dirty="0" smtClean="0"/>
              <a:t>Students </a:t>
            </a:r>
            <a:r>
              <a:rPr lang="en-US" dirty="0"/>
              <a:t>view college librarians as knowledgeable and helpful, and report that tutoring centers also play a role in academic </a:t>
            </a:r>
            <a:r>
              <a:rPr lang="en-US" dirty="0" smtClean="0"/>
              <a:t>support</a:t>
            </a:r>
          </a:p>
          <a:p>
            <a:r>
              <a:rPr lang="en-US" dirty="0" smtClean="0"/>
              <a:t>Course </a:t>
            </a:r>
            <a:r>
              <a:rPr lang="en-US" dirty="0"/>
              <a:t>instructors were cited as key to learning IL skills, and setting expectations for research </a:t>
            </a:r>
            <a:r>
              <a:rPr lang="en-US" dirty="0" smtClean="0"/>
              <a:t>quality</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2607121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Interviews – student comment</a:t>
            </a:r>
            <a:endParaRPr lang="en-US" dirty="0"/>
          </a:p>
        </p:txBody>
      </p:sp>
      <p:sp>
        <p:nvSpPr>
          <p:cNvPr id="3" name="Content Placeholder 2"/>
          <p:cNvSpPr>
            <a:spLocks noGrp="1"/>
          </p:cNvSpPr>
          <p:nvPr>
            <p:ph idx="1"/>
          </p:nvPr>
        </p:nvSpPr>
        <p:spPr/>
        <p:txBody>
          <a:bodyPr>
            <a:normAutofit fontScale="92500"/>
          </a:bodyPr>
          <a:lstStyle/>
          <a:p>
            <a:r>
              <a:rPr lang="en-US" dirty="0" smtClean="0"/>
              <a:t>“But </a:t>
            </a:r>
            <a:r>
              <a:rPr lang="en-US" dirty="0"/>
              <a:t>with a lot of the teachers, most of them, as long as you use a source, they aren't really picky about where the source came </a:t>
            </a:r>
            <a:r>
              <a:rPr lang="en-US" dirty="0" smtClean="0"/>
              <a:t>from … a </a:t>
            </a:r>
            <a:r>
              <a:rPr lang="en-US" dirty="0"/>
              <a:t>lot of the professors, as long as you have a source that isn't like an unreliable source, they're okay with it</a:t>
            </a:r>
            <a:r>
              <a:rPr lang="en-US" dirty="0" smtClean="0"/>
              <a:t>.”</a:t>
            </a:r>
            <a:endParaRPr lang="en-US" dirty="0"/>
          </a:p>
          <a:p>
            <a:r>
              <a:rPr lang="en-US" dirty="0"/>
              <a:t>This quote highlights the important role that course instructors have in setting expectations for </a:t>
            </a:r>
            <a:r>
              <a:rPr lang="en-US" dirty="0" smtClean="0"/>
              <a:t>research</a:t>
            </a:r>
          </a:p>
          <a:p>
            <a:r>
              <a:rPr lang="en-US" dirty="0" smtClean="0"/>
              <a:t>Other </a:t>
            </a:r>
            <a:r>
              <a:rPr lang="en-US" dirty="0"/>
              <a:t>participants indicated that course instructors were very prescriptive about what sources to </a:t>
            </a:r>
            <a:r>
              <a:rPr lang="en-US" dirty="0" smtClean="0"/>
              <a:t>use</a:t>
            </a:r>
            <a:endParaRPr lang="en-US" dirty="0"/>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302381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a:t>
            </a:r>
            <a:endParaRPr lang="en-US" dirty="0"/>
          </a:p>
        </p:txBody>
      </p:sp>
      <p:sp>
        <p:nvSpPr>
          <p:cNvPr id="3" name="Content Placeholder 2"/>
          <p:cNvSpPr>
            <a:spLocks noGrp="1"/>
          </p:cNvSpPr>
          <p:nvPr>
            <p:ph idx="1"/>
          </p:nvPr>
        </p:nvSpPr>
        <p:spPr>
          <a:xfrm>
            <a:off x="1141412" y="1669774"/>
            <a:ext cx="9905999" cy="4715123"/>
          </a:xfrm>
        </p:spPr>
        <p:txBody>
          <a:bodyPr>
            <a:noAutofit/>
          </a:bodyPr>
          <a:lstStyle/>
          <a:p>
            <a:pPr>
              <a:lnSpc>
                <a:spcPct val="100000"/>
              </a:lnSpc>
            </a:pPr>
            <a:r>
              <a:rPr lang="en-US" sz="2000" dirty="0" smtClean="0"/>
              <a:t>Community </a:t>
            </a:r>
            <a:r>
              <a:rPr lang="en-US" sz="2000" dirty="0"/>
              <a:t>college students remain </a:t>
            </a:r>
            <a:r>
              <a:rPr lang="en-US" sz="2000" dirty="0" smtClean="0"/>
              <a:t>understudied – this study gives voice to this population</a:t>
            </a:r>
          </a:p>
          <a:p>
            <a:pPr>
              <a:lnSpc>
                <a:spcPct val="100000"/>
              </a:lnSpc>
            </a:pPr>
            <a:r>
              <a:rPr lang="en-US" sz="2000" dirty="0" smtClean="0"/>
              <a:t>The </a:t>
            </a:r>
            <a:r>
              <a:rPr lang="en-US" sz="2000" dirty="0"/>
              <a:t>study provides a snapshot of current instructional practices, the extent to which the </a:t>
            </a:r>
            <a:r>
              <a:rPr lang="en-US" sz="2000" i="1" dirty="0"/>
              <a:t>Framework</a:t>
            </a:r>
            <a:r>
              <a:rPr lang="en-US" sz="2000" dirty="0"/>
              <a:t> is being implemented, and the challenges community college librarians face in serving their academic </a:t>
            </a:r>
            <a:r>
              <a:rPr lang="en-US" sz="2000" dirty="0" smtClean="0"/>
              <a:t>communities</a:t>
            </a:r>
          </a:p>
          <a:p>
            <a:pPr>
              <a:lnSpc>
                <a:spcPct val="100000"/>
              </a:lnSpc>
            </a:pPr>
            <a:r>
              <a:rPr lang="en-US" sz="2000" dirty="0" smtClean="0"/>
              <a:t>The study </a:t>
            </a:r>
            <a:r>
              <a:rPr lang="en-US" sz="2000" dirty="0"/>
              <a:t>contributes to the literature on student perceptions of IL, the relationship between student goals and instructional experiences, and their view of IL</a:t>
            </a:r>
            <a:r>
              <a:rPr lang="en-US" sz="2000" dirty="0" smtClean="0"/>
              <a:t>.</a:t>
            </a:r>
          </a:p>
          <a:p>
            <a:pPr>
              <a:lnSpc>
                <a:spcPct val="100000"/>
              </a:lnSpc>
            </a:pPr>
            <a:r>
              <a:rPr lang="en-US" sz="2000" dirty="0" smtClean="0"/>
              <a:t>These data can:</a:t>
            </a:r>
          </a:p>
          <a:p>
            <a:pPr lvl="1">
              <a:lnSpc>
                <a:spcPct val="100000"/>
              </a:lnSpc>
            </a:pPr>
            <a:r>
              <a:rPr lang="en-US" dirty="0" smtClean="0"/>
              <a:t>aid </a:t>
            </a:r>
            <a:r>
              <a:rPr lang="en-US" dirty="0"/>
              <a:t>the design of instruction that responds to students’ perceived </a:t>
            </a:r>
            <a:r>
              <a:rPr lang="en-US" dirty="0" smtClean="0"/>
              <a:t>needs</a:t>
            </a:r>
          </a:p>
          <a:p>
            <a:pPr lvl="1">
              <a:lnSpc>
                <a:spcPct val="100000"/>
              </a:lnSpc>
            </a:pPr>
            <a:r>
              <a:rPr lang="en-US" dirty="0" smtClean="0"/>
              <a:t>inform </a:t>
            </a:r>
            <a:r>
              <a:rPr lang="en-US" dirty="0"/>
              <a:t>collaborative relationships between librarians and other stakeholders such as teachers and </a:t>
            </a:r>
            <a:r>
              <a:rPr lang="en-US" dirty="0" smtClean="0"/>
              <a:t>administrators</a:t>
            </a:r>
          </a:p>
          <a:p>
            <a:pPr lvl="1">
              <a:lnSpc>
                <a:spcPct val="100000"/>
              </a:lnSpc>
            </a:pPr>
            <a:r>
              <a:rPr lang="en-US" dirty="0" smtClean="0"/>
              <a:t>assist </a:t>
            </a:r>
            <a:r>
              <a:rPr lang="en-US" dirty="0"/>
              <a:t>LIS educators in teaching programs at the master’s level in how to develop, implement, and evaluate replicable programs that are responsive to student </a:t>
            </a:r>
            <a:r>
              <a:rPr lang="en-US" dirty="0" smtClean="0"/>
              <a:t>needs</a:t>
            </a:r>
          </a:p>
        </p:txBody>
      </p:sp>
      <p:sp>
        <p:nvSpPr>
          <p:cNvPr id="4" name="Slide Number Placeholder 3"/>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2291576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141412" y="2249486"/>
            <a:ext cx="9905999" cy="3809407"/>
          </a:xfrm>
        </p:spPr>
        <p:txBody>
          <a:bodyPr>
            <a:normAutofit fontScale="70000" lnSpcReduction="20000"/>
          </a:bodyPr>
          <a:lstStyle/>
          <a:p>
            <a:pPr marL="25400" marR="83820" indent="0" eaLnBrk="0" hangingPunct="0">
              <a:spcBef>
                <a:spcPts val="0"/>
              </a:spcBef>
              <a:spcAft>
                <a:spcPts val="0"/>
              </a:spcAft>
              <a:buNone/>
            </a:pPr>
            <a:r>
              <a:rPr lang="en-US" sz="2600" dirty="0">
                <a:ea typeface="Calibri" panose="020F0502020204030204" pitchFamily="34" charset="0"/>
                <a:cs typeface="Times New Roman" panose="02020603050405020304" pitchFamily="18" charset="0"/>
              </a:rPr>
              <a:t>Association</a:t>
            </a:r>
            <a:r>
              <a:rPr lang="en-US" sz="2600" spc="-2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of</a:t>
            </a:r>
            <a:r>
              <a:rPr lang="en-US" sz="2600" spc="-2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College</a:t>
            </a:r>
            <a:r>
              <a:rPr lang="en-US" sz="2600" spc="-2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and</a:t>
            </a:r>
            <a:r>
              <a:rPr lang="en-US" sz="2600" spc="-2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Research</a:t>
            </a:r>
            <a:r>
              <a:rPr lang="en-US" sz="2600" spc="-2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Libraries.</a:t>
            </a:r>
            <a:r>
              <a:rPr lang="en-US" sz="2600" spc="-2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(2016).</a:t>
            </a:r>
            <a:r>
              <a:rPr lang="en-US" sz="2600" spc="-20" dirty="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Framework</a:t>
            </a:r>
            <a:r>
              <a:rPr lang="en-US" sz="2600" i="1" spc="-20" dirty="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for</a:t>
            </a:r>
            <a:r>
              <a:rPr lang="en-US" sz="2600" i="1" spc="-20" dirty="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information literacy</a:t>
            </a:r>
            <a:r>
              <a:rPr lang="en-US" sz="2600" i="1" spc="-30" dirty="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for</a:t>
            </a:r>
            <a:r>
              <a:rPr lang="en-US" sz="2600" i="1" spc="-30" dirty="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higher</a:t>
            </a:r>
            <a:r>
              <a:rPr lang="en-US" sz="2600" i="1" spc="-25" dirty="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education.</a:t>
            </a:r>
            <a:r>
              <a:rPr lang="en-US" sz="2600" i="1" spc="-3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Chicago,</a:t>
            </a:r>
            <a:r>
              <a:rPr lang="en-US" sz="2600" spc="-3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IL:</a:t>
            </a:r>
            <a:r>
              <a:rPr lang="en-US" sz="2600" spc="-2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American</a:t>
            </a:r>
            <a:r>
              <a:rPr lang="en-US" sz="2600" spc="-3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Library</a:t>
            </a:r>
            <a:r>
              <a:rPr lang="en-US" sz="2600" spc="-3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Association. Retrieved</a:t>
            </a:r>
            <a:r>
              <a:rPr lang="en-US" sz="2600" spc="-10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from</a:t>
            </a:r>
            <a:r>
              <a:rPr lang="en-US" sz="2600" spc="-105" dirty="0">
                <a:ea typeface="Calibri" panose="020F0502020204030204" pitchFamily="34" charset="0"/>
                <a:cs typeface="Times New Roman" panose="02020603050405020304" pitchFamily="18" charset="0"/>
              </a:rPr>
              <a:t> </a:t>
            </a:r>
            <a:r>
              <a:rPr lang="en-US" sz="2600" dirty="0">
                <a:solidFill>
                  <a:srgbClr val="0563C1"/>
                </a:solidFill>
                <a:ea typeface="Calibri" panose="020F0502020204030204" pitchFamily="34" charset="0"/>
                <a:cs typeface="Times New Roman" panose="02020603050405020304" pitchFamily="18" charset="0"/>
                <a:hlinkClick r:id="rId2"/>
              </a:rPr>
              <a:t>http://www.ala.org/acrl/standards/ilframework</a:t>
            </a:r>
            <a:endParaRPr lang="en-US" sz="2600" dirty="0">
              <a:ea typeface="Calibri" panose="020F0502020204030204" pitchFamily="34" charset="0"/>
              <a:cs typeface="Times New Roman" panose="02020603050405020304" pitchFamily="18" charset="0"/>
            </a:endParaRPr>
          </a:p>
          <a:p>
            <a:pPr marL="25400" marR="83820" indent="0" eaLnBrk="0" hangingPunct="0">
              <a:spcBef>
                <a:spcPts val="0"/>
              </a:spcBef>
              <a:spcAft>
                <a:spcPts val="0"/>
              </a:spcAft>
              <a:buNone/>
            </a:pPr>
            <a:r>
              <a:rPr lang="en-US" sz="2600" dirty="0">
                <a:ea typeface="Calibri" panose="020F0502020204030204" pitchFamily="34" charset="0"/>
                <a:cs typeface="Times New Roman" panose="02020603050405020304" pitchFamily="18" charset="0"/>
              </a:rPr>
              <a:t>Detlor,</a:t>
            </a:r>
            <a:r>
              <a:rPr lang="en-US" sz="2600" spc="-1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B.,</a:t>
            </a:r>
            <a:r>
              <a:rPr lang="en-US" sz="2600" spc="-1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Julien,</a:t>
            </a:r>
            <a:r>
              <a:rPr lang="en-US" sz="2600" spc="27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H.,</a:t>
            </a:r>
            <a:r>
              <a:rPr lang="en-US" sz="2600" spc="-1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Serenko,</a:t>
            </a:r>
            <a:r>
              <a:rPr lang="en-US" sz="2600" spc="-1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A.,</a:t>
            </a:r>
            <a:r>
              <a:rPr lang="en-US" sz="2600" spc="-1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Wilson,</a:t>
            </a:r>
            <a:r>
              <a:rPr lang="en-US" sz="2600" spc="-1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R.,</a:t>
            </a:r>
            <a:r>
              <a:rPr lang="en-US" sz="2600" spc="-1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&amp;</a:t>
            </a:r>
            <a:r>
              <a:rPr lang="en-US" sz="2600" spc="-15" dirty="0">
                <a:ea typeface="Calibri" panose="020F0502020204030204" pitchFamily="34" charset="0"/>
                <a:cs typeface="Times New Roman" panose="02020603050405020304" pitchFamily="18" charset="0"/>
              </a:rPr>
              <a:t> </a:t>
            </a:r>
            <a:r>
              <a:rPr lang="en-US" sz="2600" dirty="0" err="1">
                <a:ea typeface="Calibri" panose="020F0502020204030204" pitchFamily="34" charset="0"/>
                <a:cs typeface="Times New Roman" panose="02020603050405020304" pitchFamily="18" charset="0"/>
              </a:rPr>
              <a:t>Lavallee</a:t>
            </a:r>
            <a:r>
              <a:rPr lang="en-US" sz="2600" dirty="0">
                <a:ea typeface="Calibri" panose="020F0502020204030204" pitchFamily="34" charset="0"/>
                <a:cs typeface="Times New Roman" panose="02020603050405020304" pitchFamily="18" charset="0"/>
              </a:rPr>
              <a:t>,</a:t>
            </a:r>
            <a:r>
              <a:rPr lang="en-US" sz="2600" spc="-1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M.</a:t>
            </a:r>
            <a:r>
              <a:rPr lang="en-US" sz="2600" spc="-1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(2011).</a:t>
            </a:r>
            <a:r>
              <a:rPr lang="en-US" sz="2600" spc="-1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Learning outcomes</a:t>
            </a:r>
            <a:r>
              <a:rPr lang="en-US" sz="2600" spc="-2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of</a:t>
            </a:r>
            <a:r>
              <a:rPr lang="en-US" sz="2600" spc="-2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information</a:t>
            </a:r>
            <a:r>
              <a:rPr lang="en-US" sz="2600" spc="-2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literacy</a:t>
            </a:r>
            <a:r>
              <a:rPr lang="en-US" sz="2600" spc="-2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instruction</a:t>
            </a:r>
            <a:r>
              <a:rPr lang="en-US" sz="2600" spc="-2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at</a:t>
            </a:r>
            <a:r>
              <a:rPr lang="en-US" sz="2600" spc="-2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business</a:t>
            </a:r>
            <a:r>
              <a:rPr lang="en-US" sz="2600" spc="-2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schools.</a:t>
            </a:r>
            <a:r>
              <a:rPr lang="en-US" sz="2600" spc="-20" dirty="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Journal</a:t>
            </a:r>
            <a:r>
              <a:rPr lang="en-US" sz="2600" i="1" spc="-25" dirty="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of</a:t>
            </a:r>
            <a:r>
              <a:rPr lang="en-US" sz="2600" i="1" spc="-20" dirty="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the American</a:t>
            </a:r>
            <a:r>
              <a:rPr lang="en-US" sz="2600" i="1" spc="-30" dirty="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Society</a:t>
            </a:r>
            <a:r>
              <a:rPr lang="en-US" sz="2600" i="1" spc="-25" dirty="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for</a:t>
            </a:r>
            <a:r>
              <a:rPr lang="en-US" sz="2600" i="1" spc="-25" dirty="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Information</a:t>
            </a:r>
            <a:r>
              <a:rPr lang="en-US" sz="2600" i="1" spc="-25" dirty="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Science</a:t>
            </a:r>
            <a:r>
              <a:rPr lang="en-US" sz="2600" i="1" spc="-25" dirty="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&amp;Technology</a:t>
            </a:r>
            <a:r>
              <a:rPr lang="en-US" sz="2600" dirty="0">
                <a:ea typeface="Calibri" panose="020F0502020204030204" pitchFamily="34" charset="0"/>
                <a:cs typeface="Times New Roman" panose="02020603050405020304" pitchFamily="18" charset="0"/>
              </a:rPr>
              <a:t>,</a:t>
            </a:r>
            <a:r>
              <a:rPr lang="en-US" sz="2600" spc="-25" dirty="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62</a:t>
            </a:r>
            <a:r>
              <a:rPr lang="en-US" sz="2600" dirty="0">
                <a:ea typeface="Calibri" panose="020F0502020204030204" pitchFamily="34" charset="0"/>
                <a:cs typeface="Times New Roman" panose="02020603050405020304" pitchFamily="18" charset="0"/>
              </a:rPr>
              <a:t>(3),</a:t>
            </a:r>
            <a:r>
              <a:rPr lang="en-US" sz="2600" spc="-3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572-585.</a:t>
            </a:r>
          </a:p>
          <a:p>
            <a:pPr marL="25400" marR="83820" indent="0" eaLnBrk="0" hangingPunct="0">
              <a:spcBef>
                <a:spcPts val="0"/>
              </a:spcBef>
              <a:spcAft>
                <a:spcPts val="0"/>
              </a:spcAft>
              <a:buNone/>
            </a:pPr>
            <a:r>
              <a:rPr lang="en-US" sz="2600" dirty="0">
                <a:ea typeface="Calibri" panose="020F0502020204030204" pitchFamily="34" charset="0"/>
                <a:cs typeface="Times New Roman" panose="02020603050405020304" pitchFamily="18" charset="0"/>
              </a:rPr>
              <a:t>Dougherty,</a:t>
            </a:r>
            <a:r>
              <a:rPr lang="en-US" sz="2600" spc="-2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K.</a:t>
            </a:r>
            <a:r>
              <a:rPr lang="en-US" sz="2600" spc="-1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J.,</a:t>
            </a:r>
            <a:r>
              <a:rPr lang="en-US" sz="2600" spc="-1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Lahr,</a:t>
            </a:r>
            <a:r>
              <a:rPr lang="en-US" sz="2600" spc="-1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H.,</a:t>
            </a:r>
            <a:r>
              <a:rPr lang="en-US" sz="2600" spc="-2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&amp;</a:t>
            </a:r>
            <a:r>
              <a:rPr lang="en-US" sz="2600" spc="-15" dirty="0">
                <a:ea typeface="Calibri" panose="020F0502020204030204" pitchFamily="34" charset="0"/>
                <a:cs typeface="Times New Roman" panose="02020603050405020304" pitchFamily="18" charset="0"/>
              </a:rPr>
              <a:t> </a:t>
            </a:r>
            <a:r>
              <a:rPr lang="en-US" sz="2600" dirty="0" err="1">
                <a:ea typeface="Calibri" panose="020F0502020204030204" pitchFamily="34" charset="0"/>
                <a:cs typeface="Times New Roman" panose="02020603050405020304" pitchFamily="18" charset="0"/>
              </a:rPr>
              <a:t>Morest</a:t>
            </a:r>
            <a:r>
              <a:rPr lang="en-US" sz="2600" dirty="0">
                <a:ea typeface="Calibri" panose="020F0502020204030204" pitchFamily="34" charset="0"/>
                <a:cs typeface="Times New Roman" panose="02020603050405020304" pitchFamily="18" charset="0"/>
              </a:rPr>
              <a:t>,</a:t>
            </a:r>
            <a:r>
              <a:rPr lang="en-US" sz="2600" spc="-1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V.</a:t>
            </a:r>
            <a:r>
              <a:rPr lang="en-US" sz="2600" spc="-1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S.</a:t>
            </a:r>
            <a:r>
              <a:rPr lang="en-US" sz="2600" spc="-1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(2017).</a:t>
            </a:r>
            <a:r>
              <a:rPr lang="en-US" sz="2600" spc="-2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Reforming</a:t>
            </a:r>
            <a:r>
              <a:rPr lang="en-US" sz="2600" spc="-1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the</a:t>
            </a:r>
            <a:r>
              <a:rPr lang="en-US" sz="2600" spc="-1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American</a:t>
            </a:r>
            <a:r>
              <a:rPr lang="en-US" sz="2600" spc="-1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community college:</a:t>
            </a:r>
            <a:r>
              <a:rPr lang="en-US" sz="2600" spc="-2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Promising</a:t>
            </a:r>
            <a:r>
              <a:rPr lang="en-US" sz="2600" spc="-2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changes</a:t>
            </a:r>
            <a:r>
              <a:rPr lang="en-US" sz="2600" spc="-2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and</a:t>
            </a:r>
            <a:r>
              <a:rPr lang="en-US" sz="2600" spc="-2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their</a:t>
            </a:r>
            <a:r>
              <a:rPr lang="en-US" sz="2600" spc="-2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challenges.</a:t>
            </a:r>
            <a:r>
              <a:rPr lang="en-US" sz="2600" spc="-2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CCRC</a:t>
            </a:r>
            <a:r>
              <a:rPr lang="en-US" sz="2600" spc="-2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Working</a:t>
            </a:r>
            <a:r>
              <a:rPr lang="en-US" sz="2600" spc="-2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Paper</a:t>
            </a:r>
            <a:r>
              <a:rPr lang="en-US" sz="2600" spc="-2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No.</a:t>
            </a:r>
            <a:r>
              <a:rPr lang="en-US" sz="2600" spc="-2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98. </a:t>
            </a:r>
            <a:r>
              <a:rPr lang="en-US" sz="2600" i="1" dirty="0">
                <a:ea typeface="Calibri" panose="020F0502020204030204" pitchFamily="34" charset="0"/>
                <a:cs typeface="Times New Roman" panose="02020603050405020304" pitchFamily="18" charset="0"/>
              </a:rPr>
              <a:t>Community</a:t>
            </a:r>
            <a:r>
              <a:rPr lang="en-US" sz="2600" i="1" spc="-40" dirty="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College</a:t>
            </a:r>
            <a:r>
              <a:rPr lang="en-US" sz="2600" i="1" spc="-35" dirty="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Research</a:t>
            </a:r>
            <a:r>
              <a:rPr lang="en-US" sz="2600" i="1" spc="-35" dirty="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Center,</a:t>
            </a:r>
            <a:r>
              <a:rPr lang="en-US" sz="2600" i="1" spc="-35" dirty="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Teachers</a:t>
            </a:r>
            <a:r>
              <a:rPr lang="en-US" sz="2600" i="1" spc="-35" dirty="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College,</a:t>
            </a:r>
            <a:r>
              <a:rPr lang="en-US" sz="2600" i="1" spc="-35" dirty="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Columbia</a:t>
            </a:r>
            <a:r>
              <a:rPr lang="en-US" sz="2600" i="1" spc="-35" dirty="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University</a:t>
            </a:r>
            <a:r>
              <a:rPr lang="en-US" sz="2600" dirty="0">
                <a:ea typeface="Calibri" panose="020F0502020204030204" pitchFamily="34" charset="0"/>
                <a:cs typeface="Times New Roman" panose="02020603050405020304" pitchFamily="18" charset="0"/>
              </a:rPr>
              <a:t>.</a:t>
            </a:r>
          </a:p>
          <a:p>
            <a:pPr marL="25400" marR="72390" indent="0" eaLnBrk="0" hangingPunct="0">
              <a:spcBef>
                <a:spcPts val="10"/>
              </a:spcBef>
              <a:spcAft>
                <a:spcPts val="0"/>
              </a:spcAft>
              <a:buNone/>
            </a:pPr>
            <a:r>
              <a:rPr lang="en-US" sz="2600" dirty="0">
                <a:ea typeface="Calibri" panose="020F0502020204030204" pitchFamily="34" charset="0"/>
                <a:cs typeface="Times New Roman" panose="02020603050405020304" pitchFamily="18" charset="0"/>
              </a:rPr>
              <a:t>Julien, H., Gross, M., &amp; Latham, D. (2018). Survey of information literacy instructional practices in U.S. academic libraries. </a:t>
            </a:r>
            <a:r>
              <a:rPr lang="en-US" sz="2600" i="1" dirty="0">
                <a:ea typeface="Calibri" panose="020F0502020204030204" pitchFamily="34" charset="0"/>
                <a:cs typeface="Times New Roman" panose="02020603050405020304" pitchFamily="18" charset="0"/>
              </a:rPr>
              <a:t>College &amp; Research Libraries</a:t>
            </a:r>
            <a:r>
              <a:rPr lang="en-US" sz="2600" dirty="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79</a:t>
            </a:r>
            <a:r>
              <a:rPr lang="en-US" sz="2600" dirty="0">
                <a:ea typeface="Calibri" panose="020F0502020204030204" pitchFamily="34" charset="0"/>
                <a:cs typeface="Times New Roman" panose="02020603050405020304" pitchFamily="18" charset="0"/>
              </a:rPr>
              <a:t>(2), 179-199.</a:t>
            </a:r>
          </a:p>
          <a:p>
            <a:pPr marL="0" marR="0" indent="0" eaLnBrk="0" hangingPunct="0">
              <a:spcBef>
                <a:spcPts val="10"/>
              </a:spcBef>
              <a:spcAft>
                <a:spcPts val="0"/>
              </a:spcAft>
              <a:buNone/>
            </a:pPr>
            <a:r>
              <a:rPr lang="en-US" sz="2600" dirty="0">
                <a:ea typeface="Calibri" panose="020F0502020204030204" pitchFamily="34" charset="0"/>
                <a:cs typeface="Times New Roman" panose="02020603050405020304" pitchFamily="18" charset="0"/>
              </a:rPr>
              <a:t>Rosenbaum,</a:t>
            </a:r>
            <a:r>
              <a:rPr lang="en-US" sz="2600" spc="-25"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J.</a:t>
            </a:r>
            <a:r>
              <a:rPr lang="en-US" sz="2600" spc="-2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E.,</a:t>
            </a:r>
            <a:r>
              <a:rPr lang="en-US" sz="2600" spc="-2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Ahearn,</a:t>
            </a:r>
            <a:r>
              <a:rPr lang="en-US" sz="2600" spc="-2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C.,</a:t>
            </a:r>
            <a:r>
              <a:rPr lang="en-US" sz="2600" spc="-2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&amp;</a:t>
            </a:r>
            <a:r>
              <a:rPr lang="en-US" sz="2600" spc="-2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Rosenbaum,</a:t>
            </a:r>
            <a:r>
              <a:rPr lang="en-US" sz="2600" spc="-2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J.</a:t>
            </a:r>
            <a:r>
              <a:rPr lang="en-US" sz="2600" spc="-2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(2016).</a:t>
            </a:r>
            <a:r>
              <a:rPr lang="en-US" sz="2600" spc="-2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The</a:t>
            </a:r>
            <a:r>
              <a:rPr lang="en-US" sz="2600" spc="-2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community</a:t>
            </a:r>
            <a:r>
              <a:rPr lang="en-US" sz="2600" spc="-2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college</a:t>
            </a:r>
            <a:r>
              <a:rPr lang="en-US" sz="2600" spc="-20" dirty="0">
                <a:ea typeface="Calibri" panose="020F0502020204030204" pitchFamily="34" charset="0"/>
                <a:cs typeface="Times New Roman" panose="02020603050405020304" pitchFamily="18" charset="0"/>
              </a:rPr>
              <a:t> </a:t>
            </a:r>
            <a:r>
              <a:rPr lang="en-US" sz="2600" dirty="0" smtClean="0">
                <a:ea typeface="Calibri" panose="020F0502020204030204" pitchFamily="34" charset="0"/>
                <a:cs typeface="Times New Roman" panose="02020603050405020304" pitchFamily="18" charset="0"/>
              </a:rPr>
              <a:t>option. </a:t>
            </a:r>
            <a:r>
              <a:rPr lang="en-US" sz="2600" i="1" dirty="0" smtClean="0">
                <a:ea typeface="Calibri" panose="020F0502020204030204" pitchFamily="34" charset="0"/>
                <a:cs typeface="Times New Roman" panose="02020603050405020304" pitchFamily="18" charset="0"/>
              </a:rPr>
              <a:t>Educational</a:t>
            </a:r>
            <a:r>
              <a:rPr lang="en-US" sz="2600" i="1" spc="-35" dirty="0" smtClean="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Leadership</a:t>
            </a:r>
            <a:r>
              <a:rPr lang="en-US" sz="2600" dirty="0">
                <a:ea typeface="Calibri" panose="020F0502020204030204" pitchFamily="34" charset="0"/>
                <a:cs typeface="Times New Roman" panose="02020603050405020304" pitchFamily="18" charset="0"/>
              </a:rPr>
              <a:t>,</a:t>
            </a:r>
            <a:r>
              <a:rPr lang="en-US" sz="2600" spc="-30" dirty="0">
                <a:ea typeface="Calibri" panose="020F0502020204030204" pitchFamily="34" charset="0"/>
                <a:cs typeface="Times New Roman" panose="02020603050405020304" pitchFamily="18" charset="0"/>
              </a:rPr>
              <a:t> </a:t>
            </a:r>
            <a:r>
              <a:rPr lang="en-US" sz="2600" i="1" dirty="0">
                <a:ea typeface="Calibri" panose="020F0502020204030204" pitchFamily="34" charset="0"/>
                <a:cs typeface="Times New Roman" panose="02020603050405020304" pitchFamily="18" charset="0"/>
              </a:rPr>
              <a:t>73</a:t>
            </a:r>
            <a:r>
              <a:rPr lang="en-US" sz="2600" dirty="0">
                <a:ea typeface="Calibri" panose="020F0502020204030204" pitchFamily="34" charset="0"/>
                <a:cs typeface="Times New Roman" panose="02020603050405020304" pitchFamily="18" charset="0"/>
              </a:rPr>
              <a:t>(6),</a:t>
            </a:r>
            <a:r>
              <a:rPr lang="en-US" sz="2600" spc="-30" dirty="0">
                <a:ea typeface="Calibri" panose="020F0502020204030204" pitchFamily="34" charset="0"/>
                <a:cs typeface="Times New Roman" panose="02020603050405020304" pitchFamily="18" charset="0"/>
              </a:rPr>
              <a:t> </a:t>
            </a:r>
            <a:r>
              <a:rPr lang="en-US" sz="2600" dirty="0">
                <a:ea typeface="Calibri" panose="020F0502020204030204" pitchFamily="34" charset="0"/>
                <a:cs typeface="Times New Roman" panose="02020603050405020304" pitchFamily="18" charset="0"/>
              </a:rPr>
              <a:t>48-53.</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837152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r>
              <a:rPr lang="en-US" dirty="0"/>
              <a:t>IMLS Grant LG-14-19-0001 </a:t>
            </a:r>
            <a:endParaRPr lang="en-US" dirty="0" smtClean="0"/>
          </a:p>
          <a:p>
            <a:r>
              <a:rPr lang="en-US" dirty="0" smtClean="0"/>
              <a:t>We are grateful to the survey respondents who completed the questionnaire, and to the students who granted us interviews.</a:t>
            </a:r>
          </a:p>
          <a:p>
            <a:r>
              <a:rPr lang="en-US" dirty="0" smtClean="0"/>
              <a:t>We thank research assistants Felicia Warren and Lindsey Moses.</a:t>
            </a:r>
          </a:p>
          <a:p>
            <a:r>
              <a:rPr lang="en-US" dirty="0" smtClean="0"/>
              <a:t>Thank you to our Advisory Board: Timothy Arnold, Sheri Brown, Angel Hernandez, Diana Matthews, Kathleen McGriff Powers, and Vikki Terrile.</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2458598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for the study – Community colleges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the U.S., more than half of post-secondary institutions are community colleges</a:t>
            </a:r>
          </a:p>
          <a:p>
            <a:r>
              <a:rPr lang="en-US" dirty="0" smtClean="0"/>
              <a:t>Community </a:t>
            </a:r>
            <a:r>
              <a:rPr lang="en-US" dirty="0"/>
              <a:t>colleges </a:t>
            </a:r>
            <a:r>
              <a:rPr lang="en-US" dirty="0" smtClean="0"/>
              <a:t>face </a:t>
            </a:r>
            <a:r>
              <a:rPr lang="en-US" dirty="0"/>
              <a:t>unique </a:t>
            </a:r>
            <a:r>
              <a:rPr lang="en-US" dirty="0" smtClean="0"/>
              <a:t>challenges:</a:t>
            </a:r>
          </a:p>
          <a:p>
            <a:pPr lvl="1"/>
            <a:r>
              <a:rPr lang="en-US" dirty="0" smtClean="0"/>
              <a:t>mission </a:t>
            </a:r>
            <a:r>
              <a:rPr lang="en-US" dirty="0"/>
              <a:t>(education for </a:t>
            </a:r>
            <a:r>
              <a:rPr lang="en-US" dirty="0" smtClean="0"/>
              <a:t>all)</a:t>
            </a:r>
          </a:p>
          <a:p>
            <a:pPr lvl="1"/>
            <a:r>
              <a:rPr lang="en-US" dirty="0" smtClean="0"/>
              <a:t>students from </a:t>
            </a:r>
            <a:r>
              <a:rPr lang="en-US" dirty="0"/>
              <a:t>a wide variety of </a:t>
            </a:r>
            <a:r>
              <a:rPr lang="en-US" dirty="0" smtClean="0"/>
              <a:t>backgrounds, with wide range of post-graduation goals, many study part-time, many take breaks or leave without a degree or credential, may be older, employed, responsible for children, have limited financial resources, need remedial education</a:t>
            </a:r>
          </a:p>
          <a:p>
            <a:pPr lvl="1"/>
            <a:r>
              <a:rPr lang="en-US" dirty="0" smtClean="0"/>
              <a:t>often </a:t>
            </a:r>
            <a:r>
              <a:rPr lang="en-US" dirty="0"/>
              <a:t>large numbers of </a:t>
            </a:r>
            <a:r>
              <a:rPr lang="en-US" dirty="0" smtClean="0"/>
              <a:t>adjunct faculty</a:t>
            </a:r>
          </a:p>
          <a:p>
            <a:pPr lvl="3"/>
            <a:r>
              <a:rPr lang="en-US" dirty="0"/>
              <a:t>D</a:t>
            </a:r>
            <a:r>
              <a:rPr lang="en-US" dirty="0" smtClean="0"/>
              <a:t>ougherty</a:t>
            </a:r>
            <a:r>
              <a:rPr lang="en-US" dirty="0"/>
              <a:t>, Lahr, &amp; </a:t>
            </a:r>
            <a:r>
              <a:rPr lang="en-US" dirty="0" err="1"/>
              <a:t>Morest</a:t>
            </a:r>
            <a:r>
              <a:rPr lang="en-US" dirty="0"/>
              <a:t> </a:t>
            </a:r>
            <a:r>
              <a:rPr lang="en-US" dirty="0" smtClean="0"/>
              <a:t>2017; Rosenbaum</a:t>
            </a:r>
            <a:r>
              <a:rPr lang="en-US" dirty="0"/>
              <a:t>, Ahearn, &amp; Rosenbaum </a:t>
            </a:r>
            <a:r>
              <a:rPr lang="en-US" dirty="0" smtClean="0"/>
              <a:t>2016</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900820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IL</a:t>
            </a:r>
            <a:endParaRPr lang="en-US" dirty="0"/>
          </a:p>
        </p:txBody>
      </p:sp>
      <p:sp>
        <p:nvSpPr>
          <p:cNvPr id="3" name="Content Placeholder 2"/>
          <p:cNvSpPr>
            <a:spLocks noGrp="1"/>
          </p:cNvSpPr>
          <p:nvPr>
            <p:ph idx="1"/>
          </p:nvPr>
        </p:nvSpPr>
        <p:spPr/>
        <p:txBody>
          <a:bodyPr/>
          <a:lstStyle/>
          <a:p>
            <a:r>
              <a:rPr lang="en-US" dirty="0"/>
              <a:t>“Information literacy is the set of integrated abilities encompassing the reflective discovery of information, the understanding of how information is produced and valued, and the use of information in creating new knowledge and participating ethically in communities of learning” (ACRL 2016, 3</a:t>
            </a:r>
            <a:r>
              <a:rPr lang="en-US" dirty="0" smtClean="0"/>
              <a:t>)</a:t>
            </a:r>
          </a:p>
          <a:p>
            <a:r>
              <a:rPr lang="en-US" dirty="0"/>
              <a:t>ACRL Framework for Information Literacy for Higher Education has shifted information literacy (IL) from a skills-based approach to a conceptual one, based on threshold concepts, knowledge practices, and dispositions</a:t>
            </a:r>
          </a:p>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292979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 threshold concepts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(1) Authority Is Constructed and </a:t>
            </a:r>
            <a:r>
              <a:rPr lang="en-US" dirty="0" smtClean="0"/>
              <a:t>Contextual</a:t>
            </a:r>
            <a:endParaRPr lang="en-US" dirty="0"/>
          </a:p>
          <a:p>
            <a:pPr marL="0" indent="0">
              <a:buNone/>
            </a:pPr>
            <a:r>
              <a:rPr lang="en-US" dirty="0" smtClean="0"/>
              <a:t>(2</a:t>
            </a:r>
            <a:r>
              <a:rPr lang="en-US" dirty="0"/>
              <a:t>) Information Creation as a </a:t>
            </a:r>
            <a:r>
              <a:rPr lang="en-US" dirty="0" smtClean="0"/>
              <a:t>Process</a:t>
            </a:r>
            <a:endParaRPr lang="en-US" dirty="0"/>
          </a:p>
          <a:p>
            <a:pPr marL="0" indent="0">
              <a:buNone/>
            </a:pPr>
            <a:r>
              <a:rPr lang="en-US" dirty="0" smtClean="0"/>
              <a:t>(3</a:t>
            </a:r>
            <a:r>
              <a:rPr lang="en-US" dirty="0"/>
              <a:t>) Information has </a:t>
            </a:r>
            <a:r>
              <a:rPr lang="en-US" dirty="0" smtClean="0"/>
              <a:t>Value</a:t>
            </a:r>
            <a:endParaRPr lang="en-US" dirty="0"/>
          </a:p>
          <a:p>
            <a:pPr marL="0" indent="0">
              <a:buNone/>
            </a:pPr>
            <a:r>
              <a:rPr lang="en-US" dirty="0" smtClean="0"/>
              <a:t>(4</a:t>
            </a:r>
            <a:r>
              <a:rPr lang="en-US" dirty="0"/>
              <a:t>) Research as </a:t>
            </a:r>
            <a:r>
              <a:rPr lang="en-US" dirty="0" smtClean="0"/>
              <a:t>Inquiry</a:t>
            </a:r>
            <a:endParaRPr lang="en-US" dirty="0"/>
          </a:p>
          <a:p>
            <a:pPr marL="0" indent="0">
              <a:buNone/>
            </a:pPr>
            <a:r>
              <a:rPr lang="en-US" dirty="0" smtClean="0"/>
              <a:t>(5</a:t>
            </a:r>
            <a:r>
              <a:rPr lang="en-US" dirty="0"/>
              <a:t>) Scholarship as </a:t>
            </a:r>
            <a:r>
              <a:rPr lang="en-US" dirty="0" smtClean="0"/>
              <a:t>Conversation</a:t>
            </a:r>
            <a:endParaRPr lang="en-US" dirty="0"/>
          </a:p>
          <a:p>
            <a:pPr marL="0" indent="0">
              <a:buNone/>
            </a:pPr>
            <a:r>
              <a:rPr lang="en-US" dirty="0" smtClean="0"/>
              <a:t>(6</a:t>
            </a:r>
            <a:r>
              <a:rPr lang="en-US" dirty="0"/>
              <a:t>) Searching as Strategic </a:t>
            </a:r>
            <a:r>
              <a:rPr lang="en-US" dirty="0" smtClean="0"/>
              <a:t>Exploration</a:t>
            </a:r>
          </a:p>
          <a:p>
            <a:r>
              <a:rPr lang="en-US" dirty="0" smtClean="0"/>
              <a:t>These </a:t>
            </a:r>
            <a:r>
              <a:rPr lang="en-US" dirty="0"/>
              <a:t>concepts are further elaborated through an articulated set of knowledge practices and dispositions.</a:t>
            </a:r>
          </a:p>
        </p:txBody>
      </p:sp>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971915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the study</a:t>
            </a:r>
            <a:endParaRPr lang="en-US" dirty="0"/>
          </a:p>
        </p:txBody>
      </p:sp>
      <p:sp>
        <p:nvSpPr>
          <p:cNvPr id="3" name="Content Placeholder 2"/>
          <p:cNvSpPr>
            <a:spLocks noGrp="1"/>
          </p:cNvSpPr>
          <p:nvPr>
            <p:ph idx="1"/>
          </p:nvPr>
        </p:nvSpPr>
        <p:spPr/>
        <p:txBody>
          <a:bodyPr/>
          <a:lstStyle/>
          <a:p>
            <a:r>
              <a:rPr lang="en-US" dirty="0"/>
              <a:t>I</a:t>
            </a:r>
            <a:r>
              <a:rPr lang="en-US" dirty="0" smtClean="0"/>
              <a:t>nvestigate </a:t>
            </a:r>
            <a:r>
              <a:rPr lang="en-US" dirty="0"/>
              <a:t>the instructional practices of librarians as they transition to the </a:t>
            </a:r>
            <a:r>
              <a:rPr lang="en-US" i="1" dirty="0" smtClean="0"/>
              <a:t>Framework</a:t>
            </a:r>
          </a:p>
          <a:p>
            <a:r>
              <a:rPr lang="en-US" dirty="0" smtClean="0"/>
              <a:t>Explore student </a:t>
            </a:r>
            <a:r>
              <a:rPr lang="en-US" dirty="0"/>
              <a:t>perceptions of their IL instructional needs within the context of their educational goals and ability to be lifelong </a:t>
            </a:r>
            <a:r>
              <a:rPr lang="en-US" dirty="0" smtClean="0"/>
              <a:t>learners</a:t>
            </a:r>
          </a:p>
          <a:p>
            <a:r>
              <a:rPr lang="en-US" dirty="0" smtClean="0"/>
              <a:t>Explore potential gap between librarians’ and students’ perspectives on IL education for community college students</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323836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questions</a:t>
            </a:r>
            <a:endParaRPr lang="en-US" dirty="0"/>
          </a:p>
        </p:txBody>
      </p:sp>
      <p:sp>
        <p:nvSpPr>
          <p:cNvPr id="3" name="Content Placeholder 2"/>
          <p:cNvSpPr>
            <a:spLocks noGrp="1"/>
          </p:cNvSpPr>
          <p:nvPr>
            <p:ph idx="1"/>
          </p:nvPr>
        </p:nvSpPr>
        <p:spPr/>
        <p:txBody>
          <a:bodyPr>
            <a:normAutofit fontScale="85000" lnSpcReduction="10000"/>
          </a:bodyPr>
          <a:lstStyle/>
          <a:p>
            <a:pPr marL="457200" indent="-457200">
              <a:buFont typeface="+mj-lt"/>
              <a:buAutoNum type="arabicPeriod"/>
            </a:pPr>
            <a:r>
              <a:rPr lang="en-US" dirty="0" smtClean="0"/>
              <a:t>What </a:t>
            </a:r>
            <a:r>
              <a:rPr lang="en-US" dirty="0"/>
              <a:t>are the perceptions of community college librarians about student IL needs?</a:t>
            </a:r>
          </a:p>
          <a:p>
            <a:pPr marL="457200" indent="-457200">
              <a:buFont typeface="+mj-lt"/>
              <a:buAutoNum type="arabicPeriod"/>
            </a:pPr>
            <a:r>
              <a:rPr lang="en-US" dirty="0" smtClean="0"/>
              <a:t>What </a:t>
            </a:r>
            <a:r>
              <a:rPr lang="en-US" dirty="0"/>
              <a:t>are the self-perceptions of students concerning their IL needs?</a:t>
            </a:r>
          </a:p>
          <a:p>
            <a:pPr marL="457200" indent="-457200">
              <a:buFont typeface="+mj-lt"/>
              <a:buAutoNum type="arabicPeriod"/>
            </a:pPr>
            <a:r>
              <a:rPr lang="en-US" dirty="0" smtClean="0"/>
              <a:t>Do </a:t>
            </a:r>
            <a:r>
              <a:rPr lang="en-US" dirty="0"/>
              <a:t>student self-perceptions of their IL needs vary based on their educational and </a:t>
            </a:r>
            <a:r>
              <a:rPr lang="en-US" dirty="0" smtClean="0"/>
              <a:t>career goals </a:t>
            </a:r>
            <a:r>
              <a:rPr lang="en-US" dirty="0"/>
              <a:t>(transfer to university, enter the general job force, practice a trade, or join a profession)?</a:t>
            </a:r>
          </a:p>
          <a:p>
            <a:pPr marL="457200" indent="-457200">
              <a:buFont typeface="+mj-lt"/>
              <a:buAutoNum type="arabicPeriod"/>
            </a:pPr>
            <a:r>
              <a:rPr lang="en-US" dirty="0" smtClean="0"/>
              <a:t>Do </a:t>
            </a:r>
            <a:r>
              <a:rPr lang="en-US" dirty="0"/>
              <a:t>student self-perceptions of their IL needs vary based on the type of instruction </a:t>
            </a:r>
            <a:r>
              <a:rPr lang="en-US" dirty="0" smtClean="0"/>
              <a:t>they receive </a:t>
            </a:r>
            <a:r>
              <a:rPr lang="en-US" dirty="0"/>
              <a:t>(skill-based vs. threshold concepts)?</a:t>
            </a:r>
          </a:p>
          <a:p>
            <a:pPr marL="457200" indent="-457200">
              <a:buFont typeface="+mj-lt"/>
              <a:buAutoNum type="arabicPeriod"/>
            </a:pPr>
            <a:r>
              <a:rPr lang="en-US" dirty="0" smtClean="0"/>
              <a:t>How </a:t>
            </a:r>
            <a:r>
              <a:rPr lang="en-US" dirty="0"/>
              <a:t>do librarian perceptions and student perceptions of student IL needs compare?</a:t>
            </a:r>
          </a:p>
          <a:p>
            <a:pPr marL="0" indent="0">
              <a:buNone/>
            </a:pP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1221605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fall 2019, we conducted an online survey of instructional librarians in community colleges in Florida and New York (</a:t>
            </a:r>
            <a:r>
              <a:rPr lang="en-US" dirty="0" smtClean="0"/>
              <a:t>N=760; n=163, 21.4% response rate)</a:t>
            </a:r>
          </a:p>
          <a:p>
            <a:r>
              <a:rPr lang="en-US" dirty="0" smtClean="0"/>
              <a:t>Survey focused on </a:t>
            </a:r>
            <a:r>
              <a:rPr lang="en-US" dirty="0"/>
              <a:t>IL instructional practices </a:t>
            </a:r>
            <a:r>
              <a:rPr lang="en-US" dirty="0" smtClean="0"/>
              <a:t>solicited librarians</a:t>
            </a:r>
            <a:r>
              <a:rPr lang="en-US" dirty="0"/>
              <a:t>’ opinions about students’ IL </a:t>
            </a:r>
            <a:r>
              <a:rPr lang="en-US" dirty="0" smtClean="0"/>
              <a:t>needs</a:t>
            </a:r>
          </a:p>
          <a:p>
            <a:r>
              <a:rPr lang="en-US" dirty="0" smtClean="0"/>
              <a:t>Survey </a:t>
            </a:r>
            <a:r>
              <a:rPr lang="en-US" dirty="0"/>
              <a:t>was based on a national survey of IL practices in academic libraries generally (Julien, Gross, &amp; Latham, 2019</a:t>
            </a:r>
            <a:r>
              <a:rPr lang="en-US" dirty="0" smtClean="0"/>
              <a:t>)</a:t>
            </a:r>
          </a:p>
          <a:p>
            <a:r>
              <a:rPr lang="en-US" dirty="0" smtClean="0"/>
              <a:t>In spring 2020, we conducted in-depth </a:t>
            </a:r>
            <a:r>
              <a:rPr lang="en-US" dirty="0"/>
              <a:t>online </a:t>
            </a:r>
            <a:r>
              <a:rPr lang="en-US" dirty="0" smtClean="0"/>
              <a:t>interviews (30-60 minutes) </a:t>
            </a:r>
            <a:r>
              <a:rPr lang="en-US" dirty="0"/>
              <a:t>with </a:t>
            </a:r>
            <a:r>
              <a:rPr lang="en-US" dirty="0" smtClean="0"/>
              <a:t>34 community college students in both states</a:t>
            </a:r>
          </a:p>
          <a:p>
            <a:r>
              <a:rPr lang="en-US" dirty="0" smtClean="0"/>
              <a:t>Interviews focused on students’ </a:t>
            </a:r>
            <a:r>
              <a:rPr lang="en-US" dirty="0"/>
              <a:t>IL abilities, learning, and expectations following </a:t>
            </a:r>
            <a:r>
              <a:rPr lang="en-US" dirty="0" smtClean="0"/>
              <a:t>graduation</a:t>
            </a:r>
          </a:p>
          <a:p>
            <a:r>
              <a:rPr lang="en-US" dirty="0" smtClean="0"/>
              <a:t>Interviews digitally </a:t>
            </a:r>
            <a:r>
              <a:rPr lang="en-US" dirty="0"/>
              <a:t>recorded and </a:t>
            </a:r>
            <a:r>
              <a:rPr lang="en-US" dirty="0" smtClean="0"/>
              <a:t>transcribed, analyzed thematically</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205904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 - survey data</a:t>
            </a:r>
            <a:r>
              <a:rPr lang="en-US" dirty="0"/>
              <a:t> </a:t>
            </a:r>
            <a:r>
              <a:rPr lang="en-US" dirty="0" smtClean="0"/>
              <a:t>(librarians)</a:t>
            </a:r>
            <a:endParaRPr lang="en-US" dirty="0"/>
          </a:p>
        </p:txBody>
      </p:sp>
      <p:sp>
        <p:nvSpPr>
          <p:cNvPr id="3" name="Content Placeholder 2"/>
          <p:cNvSpPr>
            <a:spLocks noGrp="1"/>
          </p:cNvSpPr>
          <p:nvPr>
            <p:ph idx="1"/>
          </p:nvPr>
        </p:nvSpPr>
        <p:spPr/>
        <p:txBody>
          <a:bodyPr>
            <a:normAutofit fontScale="92500"/>
          </a:bodyPr>
          <a:lstStyle/>
          <a:p>
            <a:r>
              <a:rPr lang="en-US" dirty="0" smtClean="0"/>
              <a:t>Librarians </a:t>
            </a:r>
            <a:r>
              <a:rPr lang="en-US" dirty="0"/>
              <a:t>ranked “teaching students to find information in various sources” as their most important objective, which they also view as their students’ most important </a:t>
            </a:r>
            <a:r>
              <a:rPr lang="en-US" dirty="0" smtClean="0"/>
              <a:t>objective</a:t>
            </a:r>
          </a:p>
          <a:p>
            <a:r>
              <a:rPr lang="en-US" dirty="0" smtClean="0"/>
              <a:t>Librarians would </a:t>
            </a:r>
            <a:r>
              <a:rPr lang="en-US" dirty="0"/>
              <a:t>prefer to prioritize teaching students how to critically evaluate information, which they view as the most important skill for their </a:t>
            </a:r>
            <a:r>
              <a:rPr lang="en-US" dirty="0" smtClean="0"/>
              <a:t>students</a:t>
            </a:r>
          </a:p>
          <a:p>
            <a:r>
              <a:rPr lang="en-US" dirty="0" smtClean="0"/>
              <a:t>Librarians rank </a:t>
            </a:r>
            <a:r>
              <a:rPr lang="en-US" b="1" dirty="0"/>
              <a:t>students’ awareness of technological innovations </a:t>
            </a:r>
            <a:r>
              <a:rPr lang="en-US" dirty="0"/>
              <a:t>as their greatest strength, and </a:t>
            </a:r>
            <a:r>
              <a:rPr lang="en-US" b="1" dirty="0"/>
              <a:t>critical evaluation of information skills </a:t>
            </a:r>
            <a:r>
              <a:rPr lang="en-US" dirty="0"/>
              <a:t>as their greatest </a:t>
            </a:r>
            <a:r>
              <a:rPr lang="en-US" dirty="0" smtClean="0"/>
              <a:t>weakness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680719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Survey – librarians’ comments</a:t>
            </a:r>
            <a:endParaRPr lang="en-US" dirty="0"/>
          </a:p>
        </p:txBody>
      </p:sp>
      <p:sp>
        <p:nvSpPr>
          <p:cNvPr id="3" name="Content Placeholder 2"/>
          <p:cNvSpPr>
            <a:spLocks noGrp="1"/>
          </p:cNvSpPr>
          <p:nvPr>
            <p:ph idx="1"/>
          </p:nvPr>
        </p:nvSpPr>
        <p:spPr/>
        <p:txBody>
          <a:bodyPr>
            <a:normAutofit fontScale="85000" lnSpcReduction="10000"/>
          </a:bodyPr>
          <a:lstStyle/>
          <a:p>
            <a:r>
              <a:rPr lang="en-US" dirty="0"/>
              <a:t>“We find that most of the students do not know how to find academic materials and resources that support their academic needs</a:t>
            </a:r>
            <a:r>
              <a:rPr lang="en-US" dirty="0" smtClean="0"/>
              <a:t>.”</a:t>
            </a:r>
          </a:p>
          <a:p>
            <a:r>
              <a:rPr lang="en-US" dirty="0" smtClean="0"/>
              <a:t>“</a:t>
            </a:r>
            <a:r>
              <a:rPr lang="en-US" dirty="0"/>
              <a:t>In my experience, students vastly overestimate their research abilities. They think that because they have experience using Google, they know how to research</a:t>
            </a:r>
            <a:r>
              <a:rPr lang="en-US" dirty="0" smtClean="0"/>
              <a:t>.”</a:t>
            </a:r>
          </a:p>
          <a:p>
            <a:r>
              <a:rPr lang="en-US" dirty="0" smtClean="0"/>
              <a:t>“</a:t>
            </a:r>
            <a:r>
              <a:rPr lang="en-US" dirty="0"/>
              <a:t>Many students come from public schools that no longer provide library services, and if there is a library, there is no media specialist or librarian on </a:t>
            </a:r>
            <a:r>
              <a:rPr lang="en-US" dirty="0" smtClean="0"/>
              <a:t>staff.”</a:t>
            </a:r>
          </a:p>
          <a:p>
            <a:r>
              <a:rPr lang="en-US" dirty="0" smtClean="0"/>
              <a:t>“</a:t>
            </a:r>
            <a:r>
              <a:rPr lang="en-US" dirty="0"/>
              <a:t>Many workforce programs require students to participate in specialized technologies or environments and are given coursework that requires a certain level of IL skills. Those in basic level programs many times are not aware of or exposed to complex IL concepts.”</a:t>
            </a:r>
          </a:p>
        </p:txBody>
      </p:sp>
      <p:sp>
        <p:nvSpPr>
          <p:cNvPr id="4" name="Slide Number Placeholder 3"/>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680345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373</TotalTime>
  <Words>1586</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Times New Roman</vt:lpstr>
      <vt:lpstr>Trebuchet MS</vt:lpstr>
      <vt:lpstr>Tw Cen MT</vt:lpstr>
      <vt:lpstr>Circuit</vt:lpstr>
      <vt:lpstr>STUDENT AND LIBRARIAN PERSPECTIVES ON INFORMATION LITERACY: FINDING OPPORTUNITY IN DIVERGENCE</vt:lpstr>
      <vt:lpstr>Context for the study – Community colleges</vt:lpstr>
      <vt:lpstr>Definition of IL</vt:lpstr>
      <vt:lpstr>Framework threshold concepts</vt:lpstr>
      <vt:lpstr>Goals of the study</vt:lpstr>
      <vt:lpstr>Research questions</vt:lpstr>
      <vt:lpstr>methods</vt:lpstr>
      <vt:lpstr>Findings - survey data (librarians)</vt:lpstr>
      <vt:lpstr>Survey – librarians’ comments</vt:lpstr>
      <vt:lpstr>Survey data - framework</vt:lpstr>
      <vt:lpstr>Interview data (students)</vt:lpstr>
      <vt:lpstr>Interview data</vt:lpstr>
      <vt:lpstr>Interview data</vt:lpstr>
      <vt:lpstr>Interviews – student comment</vt:lpstr>
      <vt:lpstr>implications</vt:lpstr>
      <vt:lpstr>references</vt:lpstr>
      <vt:lpstr>acknowledgements</vt:lpstr>
    </vt:vector>
  </TitlesOfParts>
  <Company>Graduate School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AND LIBRARIAN PERSPECTIVES ON INFORMATION LITERACY: FINDING OPPORTUNITY IN DIVERGENCE</dc:title>
  <dc:creator>Julien, Heidi</dc:creator>
  <cp:lastModifiedBy>Julien, Heidi</cp:lastModifiedBy>
  <cp:revision>10</cp:revision>
  <dcterms:created xsi:type="dcterms:W3CDTF">2020-07-09T13:50:42Z</dcterms:created>
  <dcterms:modified xsi:type="dcterms:W3CDTF">2020-07-09T20:03:49Z</dcterms:modified>
</cp:coreProperties>
</file>