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67"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82" d="100"/>
          <a:sy n="82" d="100"/>
        </p:scale>
        <p:origin x="672"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 budd" userId="4a7f9bc1f014321f" providerId="LiveId" clId="{52BC6581-7515-415E-AC6C-48FA1EB0C1C8}"/>
    <pc:docChg chg="addSld modSld">
      <pc:chgData name="john budd" userId="4a7f9bc1f014321f" providerId="LiveId" clId="{52BC6581-7515-415E-AC6C-48FA1EB0C1C8}" dt="2025-05-05T14:28:28.368" v="35" actId="20577"/>
      <pc:docMkLst>
        <pc:docMk/>
      </pc:docMkLst>
      <pc:sldChg chg="modSp new mod">
        <pc:chgData name="john budd" userId="4a7f9bc1f014321f" providerId="LiveId" clId="{52BC6581-7515-415E-AC6C-48FA1EB0C1C8}" dt="2025-05-05T14:28:28.368" v="35" actId="20577"/>
        <pc:sldMkLst>
          <pc:docMk/>
          <pc:sldMk cId="635811045" sldId="270"/>
        </pc:sldMkLst>
        <pc:spChg chg="mod">
          <ac:chgData name="john budd" userId="4a7f9bc1f014321f" providerId="LiveId" clId="{52BC6581-7515-415E-AC6C-48FA1EB0C1C8}" dt="2025-05-05T14:28:08.313" v="15" actId="20577"/>
          <ac:spMkLst>
            <pc:docMk/>
            <pc:sldMk cId="635811045" sldId="270"/>
            <ac:spMk id="2" creationId="{174999C9-0AFB-CF25-EAB7-7C625A9993E8}"/>
          </ac:spMkLst>
        </pc:spChg>
        <pc:spChg chg="mod">
          <ac:chgData name="john budd" userId="4a7f9bc1f014321f" providerId="LiveId" clId="{52BC6581-7515-415E-AC6C-48FA1EB0C1C8}" dt="2025-05-05T14:28:28.368" v="35" actId="20577"/>
          <ac:spMkLst>
            <pc:docMk/>
            <pc:sldMk cId="635811045" sldId="270"/>
            <ac:spMk id="3" creationId="{AF0D0CBA-63AC-5FBC-9E95-F70332812F2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85B72-91F4-0677-B2C9-89ACB883A1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1D1F33A-DE85-5238-C72F-2D39CFD8AB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C738856-6AFB-0667-CED9-A9053A33B51E}"/>
              </a:ext>
            </a:extLst>
          </p:cNvPr>
          <p:cNvSpPr>
            <a:spLocks noGrp="1"/>
          </p:cNvSpPr>
          <p:nvPr>
            <p:ph type="dt" sz="half" idx="10"/>
          </p:nvPr>
        </p:nvSpPr>
        <p:spPr/>
        <p:txBody>
          <a:bodyPr/>
          <a:lstStyle/>
          <a:p>
            <a:fld id="{95AEEB12-1ED3-4572-AB84-52928B0256EF}" type="datetimeFigureOut">
              <a:rPr lang="en-US" smtClean="0"/>
              <a:t>5/5/2025</a:t>
            </a:fld>
            <a:endParaRPr lang="en-US"/>
          </a:p>
        </p:txBody>
      </p:sp>
      <p:sp>
        <p:nvSpPr>
          <p:cNvPr id="5" name="Footer Placeholder 4">
            <a:extLst>
              <a:ext uri="{FF2B5EF4-FFF2-40B4-BE49-F238E27FC236}">
                <a16:creationId xmlns:a16="http://schemas.microsoft.com/office/drawing/2014/main" id="{97141A68-873B-93BB-2091-53F13A323D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BEA1A5-13B6-A6AC-0041-87B3A3BB07B5}"/>
              </a:ext>
            </a:extLst>
          </p:cNvPr>
          <p:cNvSpPr>
            <a:spLocks noGrp="1"/>
          </p:cNvSpPr>
          <p:nvPr>
            <p:ph type="sldNum" sz="quarter" idx="12"/>
          </p:nvPr>
        </p:nvSpPr>
        <p:spPr/>
        <p:txBody>
          <a:bodyPr/>
          <a:lstStyle/>
          <a:p>
            <a:fld id="{D537EEDD-049A-4B1B-B6AD-DD7D7BA2B730}" type="slidenum">
              <a:rPr lang="en-US" smtClean="0"/>
              <a:t>‹#›</a:t>
            </a:fld>
            <a:endParaRPr lang="en-US"/>
          </a:p>
        </p:txBody>
      </p:sp>
    </p:spTree>
    <p:extLst>
      <p:ext uri="{BB962C8B-B14F-4D97-AF65-F5344CB8AC3E}">
        <p14:creationId xmlns:p14="http://schemas.microsoft.com/office/powerpoint/2010/main" val="2072531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F2E8C-9AC9-F1F9-2C0E-990D5028CAA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A281108-F230-6974-205B-9E9691FD9B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058984-B3DF-3A22-3188-6EB93C074034}"/>
              </a:ext>
            </a:extLst>
          </p:cNvPr>
          <p:cNvSpPr>
            <a:spLocks noGrp="1"/>
          </p:cNvSpPr>
          <p:nvPr>
            <p:ph type="dt" sz="half" idx="10"/>
          </p:nvPr>
        </p:nvSpPr>
        <p:spPr/>
        <p:txBody>
          <a:bodyPr/>
          <a:lstStyle/>
          <a:p>
            <a:fld id="{95AEEB12-1ED3-4572-AB84-52928B0256EF}" type="datetimeFigureOut">
              <a:rPr lang="en-US" smtClean="0"/>
              <a:t>5/5/2025</a:t>
            </a:fld>
            <a:endParaRPr lang="en-US"/>
          </a:p>
        </p:txBody>
      </p:sp>
      <p:sp>
        <p:nvSpPr>
          <p:cNvPr id="5" name="Footer Placeholder 4">
            <a:extLst>
              <a:ext uri="{FF2B5EF4-FFF2-40B4-BE49-F238E27FC236}">
                <a16:creationId xmlns:a16="http://schemas.microsoft.com/office/drawing/2014/main" id="{6E9FE390-F4AD-959A-57A4-51013A56BF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43FB76-C168-CBF5-CF91-490FA2051768}"/>
              </a:ext>
            </a:extLst>
          </p:cNvPr>
          <p:cNvSpPr>
            <a:spLocks noGrp="1"/>
          </p:cNvSpPr>
          <p:nvPr>
            <p:ph type="sldNum" sz="quarter" idx="12"/>
          </p:nvPr>
        </p:nvSpPr>
        <p:spPr/>
        <p:txBody>
          <a:bodyPr/>
          <a:lstStyle/>
          <a:p>
            <a:fld id="{D537EEDD-049A-4B1B-B6AD-DD7D7BA2B730}" type="slidenum">
              <a:rPr lang="en-US" smtClean="0"/>
              <a:t>‹#›</a:t>
            </a:fld>
            <a:endParaRPr lang="en-US"/>
          </a:p>
        </p:txBody>
      </p:sp>
    </p:spTree>
    <p:extLst>
      <p:ext uri="{BB962C8B-B14F-4D97-AF65-F5344CB8AC3E}">
        <p14:creationId xmlns:p14="http://schemas.microsoft.com/office/powerpoint/2010/main" val="991870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D11050-C807-B061-A955-80F82CB7F2A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73731B-4893-231E-D05B-54E03D5906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AC04EE-A503-2F80-E5A5-63B9F7EA22D6}"/>
              </a:ext>
            </a:extLst>
          </p:cNvPr>
          <p:cNvSpPr>
            <a:spLocks noGrp="1"/>
          </p:cNvSpPr>
          <p:nvPr>
            <p:ph type="dt" sz="half" idx="10"/>
          </p:nvPr>
        </p:nvSpPr>
        <p:spPr/>
        <p:txBody>
          <a:bodyPr/>
          <a:lstStyle/>
          <a:p>
            <a:fld id="{95AEEB12-1ED3-4572-AB84-52928B0256EF}" type="datetimeFigureOut">
              <a:rPr lang="en-US" smtClean="0"/>
              <a:t>5/5/2025</a:t>
            </a:fld>
            <a:endParaRPr lang="en-US"/>
          </a:p>
        </p:txBody>
      </p:sp>
      <p:sp>
        <p:nvSpPr>
          <p:cNvPr id="5" name="Footer Placeholder 4">
            <a:extLst>
              <a:ext uri="{FF2B5EF4-FFF2-40B4-BE49-F238E27FC236}">
                <a16:creationId xmlns:a16="http://schemas.microsoft.com/office/drawing/2014/main" id="{8EE85B64-9B99-34F3-5C03-298893476C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C5A48C-EBF8-8FEF-7229-4C3164645DA1}"/>
              </a:ext>
            </a:extLst>
          </p:cNvPr>
          <p:cNvSpPr>
            <a:spLocks noGrp="1"/>
          </p:cNvSpPr>
          <p:nvPr>
            <p:ph type="sldNum" sz="quarter" idx="12"/>
          </p:nvPr>
        </p:nvSpPr>
        <p:spPr/>
        <p:txBody>
          <a:bodyPr/>
          <a:lstStyle/>
          <a:p>
            <a:fld id="{D537EEDD-049A-4B1B-B6AD-DD7D7BA2B730}" type="slidenum">
              <a:rPr lang="en-US" smtClean="0"/>
              <a:t>‹#›</a:t>
            </a:fld>
            <a:endParaRPr lang="en-US"/>
          </a:p>
        </p:txBody>
      </p:sp>
    </p:spTree>
    <p:extLst>
      <p:ext uri="{BB962C8B-B14F-4D97-AF65-F5344CB8AC3E}">
        <p14:creationId xmlns:p14="http://schemas.microsoft.com/office/powerpoint/2010/main" val="2150566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21B44-F61F-6CA8-F43A-2EA0561169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ED7ABE-4B1E-90AD-3033-4C9F8B8EA1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2319FE-784C-4A85-3E62-F519E2108BAB}"/>
              </a:ext>
            </a:extLst>
          </p:cNvPr>
          <p:cNvSpPr>
            <a:spLocks noGrp="1"/>
          </p:cNvSpPr>
          <p:nvPr>
            <p:ph type="dt" sz="half" idx="10"/>
          </p:nvPr>
        </p:nvSpPr>
        <p:spPr/>
        <p:txBody>
          <a:bodyPr/>
          <a:lstStyle/>
          <a:p>
            <a:fld id="{95AEEB12-1ED3-4572-AB84-52928B0256EF}" type="datetimeFigureOut">
              <a:rPr lang="en-US" smtClean="0"/>
              <a:t>5/5/2025</a:t>
            </a:fld>
            <a:endParaRPr lang="en-US"/>
          </a:p>
        </p:txBody>
      </p:sp>
      <p:sp>
        <p:nvSpPr>
          <p:cNvPr id="5" name="Footer Placeholder 4">
            <a:extLst>
              <a:ext uri="{FF2B5EF4-FFF2-40B4-BE49-F238E27FC236}">
                <a16:creationId xmlns:a16="http://schemas.microsoft.com/office/drawing/2014/main" id="{6FAC9D1B-C8F9-CB9C-560F-2116699208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D14EF7-8688-550F-7DBE-C9D780A638CA}"/>
              </a:ext>
            </a:extLst>
          </p:cNvPr>
          <p:cNvSpPr>
            <a:spLocks noGrp="1"/>
          </p:cNvSpPr>
          <p:nvPr>
            <p:ph type="sldNum" sz="quarter" idx="12"/>
          </p:nvPr>
        </p:nvSpPr>
        <p:spPr/>
        <p:txBody>
          <a:bodyPr/>
          <a:lstStyle/>
          <a:p>
            <a:fld id="{D537EEDD-049A-4B1B-B6AD-DD7D7BA2B730}" type="slidenum">
              <a:rPr lang="en-US" smtClean="0"/>
              <a:t>‹#›</a:t>
            </a:fld>
            <a:endParaRPr lang="en-US"/>
          </a:p>
        </p:txBody>
      </p:sp>
    </p:spTree>
    <p:extLst>
      <p:ext uri="{BB962C8B-B14F-4D97-AF65-F5344CB8AC3E}">
        <p14:creationId xmlns:p14="http://schemas.microsoft.com/office/powerpoint/2010/main" val="1336777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16F96-1372-7557-9C68-DAE5E580B3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FC392FF-666F-4321-422C-BDB988592A5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8BA2A6-1CF2-6DAB-3429-0A5E527A5BAB}"/>
              </a:ext>
            </a:extLst>
          </p:cNvPr>
          <p:cNvSpPr>
            <a:spLocks noGrp="1"/>
          </p:cNvSpPr>
          <p:nvPr>
            <p:ph type="dt" sz="half" idx="10"/>
          </p:nvPr>
        </p:nvSpPr>
        <p:spPr/>
        <p:txBody>
          <a:bodyPr/>
          <a:lstStyle/>
          <a:p>
            <a:fld id="{95AEEB12-1ED3-4572-AB84-52928B0256EF}" type="datetimeFigureOut">
              <a:rPr lang="en-US" smtClean="0"/>
              <a:t>5/5/2025</a:t>
            </a:fld>
            <a:endParaRPr lang="en-US"/>
          </a:p>
        </p:txBody>
      </p:sp>
      <p:sp>
        <p:nvSpPr>
          <p:cNvPr id="5" name="Footer Placeholder 4">
            <a:extLst>
              <a:ext uri="{FF2B5EF4-FFF2-40B4-BE49-F238E27FC236}">
                <a16:creationId xmlns:a16="http://schemas.microsoft.com/office/drawing/2014/main" id="{B7ED1112-5E9E-0E77-38FD-D74F3227A7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636AA7-74C9-4C07-CAB4-93D46F1E3F94}"/>
              </a:ext>
            </a:extLst>
          </p:cNvPr>
          <p:cNvSpPr>
            <a:spLocks noGrp="1"/>
          </p:cNvSpPr>
          <p:nvPr>
            <p:ph type="sldNum" sz="quarter" idx="12"/>
          </p:nvPr>
        </p:nvSpPr>
        <p:spPr/>
        <p:txBody>
          <a:bodyPr/>
          <a:lstStyle/>
          <a:p>
            <a:fld id="{D537EEDD-049A-4B1B-B6AD-DD7D7BA2B730}" type="slidenum">
              <a:rPr lang="en-US" smtClean="0"/>
              <a:t>‹#›</a:t>
            </a:fld>
            <a:endParaRPr lang="en-US"/>
          </a:p>
        </p:txBody>
      </p:sp>
    </p:spTree>
    <p:extLst>
      <p:ext uri="{BB962C8B-B14F-4D97-AF65-F5344CB8AC3E}">
        <p14:creationId xmlns:p14="http://schemas.microsoft.com/office/powerpoint/2010/main" val="4171048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3A91D-D02D-6F4E-3B1B-45F07688CD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6FBE43-3426-4DC9-F87A-D7330B440D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BD0CCD6-2330-CEAB-27C6-7B4A4868D9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DE82EE-70B8-602C-FE66-71E6E4833EFA}"/>
              </a:ext>
            </a:extLst>
          </p:cNvPr>
          <p:cNvSpPr>
            <a:spLocks noGrp="1"/>
          </p:cNvSpPr>
          <p:nvPr>
            <p:ph type="dt" sz="half" idx="10"/>
          </p:nvPr>
        </p:nvSpPr>
        <p:spPr/>
        <p:txBody>
          <a:bodyPr/>
          <a:lstStyle/>
          <a:p>
            <a:fld id="{95AEEB12-1ED3-4572-AB84-52928B0256EF}" type="datetimeFigureOut">
              <a:rPr lang="en-US" smtClean="0"/>
              <a:t>5/5/2025</a:t>
            </a:fld>
            <a:endParaRPr lang="en-US"/>
          </a:p>
        </p:txBody>
      </p:sp>
      <p:sp>
        <p:nvSpPr>
          <p:cNvPr id="6" name="Footer Placeholder 5">
            <a:extLst>
              <a:ext uri="{FF2B5EF4-FFF2-40B4-BE49-F238E27FC236}">
                <a16:creationId xmlns:a16="http://schemas.microsoft.com/office/drawing/2014/main" id="{4A8829C9-7316-01B3-363B-F57BE9094D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0F64-232D-76FA-A4A0-601F20D1FBAF}"/>
              </a:ext>
            </a:extLst>
          </p:cNvPr>
          <p:cNvSpPr>
            <a:spLocks noGrp="1"/>
          </p:cNvSpPr>
          <p:nvPr>
            <p:ph type="sldNum" sz="quarter" idx="12"/>
          </p:nvPr>
        </p:nvSpPr>
        <p:spPr/>
        <p:txBody>
          <a:bodyPr/>
          <a:lstStyle/>
          <a:p>
            <a:fld id="{D537EEDD-049A-4B1B-B6AD-DD7D7BA2B730}" type="slidenum">
              <a:rPr lang="en-US" smtClean="0"/>
              <a:t>‹#›</a:t>
            </a:fld>
            <a:endParaRPr lang="en-US"/>
          </a:p>
        </p:txBody>
      </p:sp>
    </p:spTree>
    <p:extLst>
      <p:ext uri="{BB962C8B-B14F-4D97-AF65-F5344CB8AC3E}">
        <p14:creationId xmlns:p14="http://schemas.microsoft.com/office/powerpoint/2010/main" val="1517384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4FCDD-102E-E1DB-DB77-92B8C6F2002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36FE6D9-DC27-99DF-9880-6A55870892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0DA040-8E28-D2B8-CDCC-06FD04580C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46ED9E-2B62-8425-5A7A-1E3CF2701A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6CAEEC6-243F-72B1-CA2C-2D0ED0B965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1603DD2-DB72-3C3C-6750-D53942CAD778}"/>
              </a:ext>
            </a:extLst>
          </p:cNvPr>
          <p:cNvSpPr>
            <a:spLocks noGrp="1"/>
          </p:cNvSpPr>
          <p:nvPr>
            <p:ph type="dt" sz="half" idx="10"/>
          </p:nvPr>
        </p:nvSpPr>
        <p:spPr/>
        <p:txBody>
          <a:bodyPr/>
          <a:lstStyle/>
          <a:p>
            <a:fld id="{95AEEB12-1ED3-4572-AB84-52928B0256EF}" type="datetimeFigureOut">
              <a:rPr lang="en-US" smtClean="0"/>
              <a:t>5/5/2025</a:t>
            </a:fld>
            <a:endParaRPr lang="en-US"/>
          </a:p>
        </p:txBody>
      </p:sp>
      <p:sp>
        <p:nvSpPr>
          <p:cNvPr id="8" name="Footer Placeholder 7">
            <a:extLst>
              <a:ext uri="{FF2B5EF4-FFF2-40B4-BE49-F238E27FC236}">
                <a16:creationId xmlns:a16="http://schemas.microsoft.com/office/drawing/2014/main" id="{86827938-267E-DBD7-0D1B-662789B1205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77B4B21-2DDF-4498-EF8C-EA1965A0CCBC}"/>
              </a:ext>
            </a:extLst>
          </p:cNvPr>
          <p:cNvSpPr>
            <a:spLocks noGrp="1"/>
          </p:cNvSpPr>
          <p:nvPr>
            <p:ph type="sldNum" sz="quarter" idx="12"/>
          </p:nvPr>
        </p:nvSpPr>
        <p:spPr/>
        <p:txBody>
          <a:bodyPr/>
          <a:lstStyle/>
          <a:p>
            <a:fld id="{D537EEDD-049A-4B1B-B6AD-DD7D7BA2B730}" type="slidenum">
              <a:rPr lang="en-US" smtClean="0"/>
              <a:t>‹#›</a:t>
            </a:fld>
            <a:endParaRPr lang="en-US"/>
          </a:p>
        </p:txBody>
      </p:sp>
    </p:spTree>
    <p:extLst>
      <p:ext uri="{BB962C8B-B14F-4D97-AF65-F5344CB8AC3E}">
        <p14:creationId xmlns:p14="http://schemas.microsoft.com/office/powerpoint/2010/main" val="812799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4EFFF-3537-3568-9651-C905D7508B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CFA821-2296-7350-C1BC-0E5F6F3D2358}"/>
              </a:ext>
            </a:extLst>
          </p:cNvPr>
          <p:cNvSpPr>
            <a:spLocks noGrp="1"/>
          </p:cNvSpPr>
          <p:nvPr>
            <p:ph type="dt" sz="half" idx="10"/>
          </p:nvPr>
        </p:nvSpPr>
        <p:spPr/>
        <p:txBody>
          <a:bodyPr/>
          <a:lstStyle/>
          <a:p>
            <a:fld id="{95AEEB12-1ED3-4572-AB84-52928B0256EF}" type="datetimeFigureOut">
              <a:rPr lang="en-US" smtClean="0"/>
              <a:t>5/5/2025</a:t>
            </a:fld>
            <a:endParaRPr lang="en-US"/>
          </a:p>
        </p:txBody>
      </p:sp>
      <p:sp>
        <p:nvSpPr>
          <p:cNvPr id="4" name="Footer Placeholder 3">
            <a:extLst>
              <a:ext uri="{FF2B5EF4-FFF2-40B4-BE49-F238E27FC236}">
                <a16:creationId xmlns:a16="http://schemas.microsoft.com/office/drawing/2014/main" id="{6E4739FB-0EC7-6217-E4B1-FED3A7B444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F4264F-15FD-439C-025C-649493DEFD1C}"/>
              </a:ext>
            </a:extLst>
          </p:cNvPr>
          <p:cNvSpPr>
            <a:spLocks noGrp="1"/>
          </p:cNvSpPr>
          <p:nvPr>
            <p:ph type="sldNum" sz="quarter" idx="12"/>
          </p:nvPr>
        </p:nvSpPr>
        <p:spPr/>
        <p:txBody>
          <a:bodyPr/>
          <a:lstStyle/>
          <a:p>
            <a:fld id="{D537EEDD-049A-4B1B-B6AD-DD7D7BA2B730}" type="slidenum">
              <a:rPr lang="en-US" smtClean="0"/>
              <a:t>‹#›</a:t>
            </a:fld>
            <a:endParaRPr lang="en-US"/>
          </a:p>
        </p:txBody>
      </p:sp>
    </p:spTree>
    <p:extLst>
      <p:ext uri="{BB962C8B-B14F-4D97-AF65-F5344CB8AC3E}">
        <p14:creationId xmlns:p14="http://schemas.microsoft.com/office/powerpoint/2010/main" val="1278500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78B67C-A385-27E8-C8E8-FAE36DE0F192}"/>
              </a:ext>
            </a:extLst>
          </p:cNvPr>
          <p:cNvSpPr>
            <a:spLocks noGrp="1"/>
          </p:cNvSpPr>
          <p:nvPr>
            <p:ph type="dt" sz="half" idx="10"/>
          </p:nvPr>
        </p:nvSpPr>
        <p:spPr/>
        <p:txBody>
          <a:bodyPr/>
          <a:lstStyle/>
          <a:p>
            <a:fld id="{95AEEB12-1ED3-4572-AB84-52928B0256EF}" type="datetimeFigureOut">
              <a:rPr lang="en-US" smtClean="0"/>
              <a:t>5/5/2025</a:t>
            </a:fld>
            <a:endParaRPr lang="en-US"/>
          </a:p>
        </p:txBody>
      </p:sp>
      <p:sp>
        <p:nvSpPr>
          <p:cNvPr id="3" name="Footer Placeholder 2">
            <a:extLst>
              <a:ext uri="{FF2B5EF4-FFF2-40B4-BE49-F238E27FC236}">
                <a16:creationId xmlns:a16="http://schemas.microsoft.com/office/drawing/2014/main" id="{42A71446-29BE-6BA0-C3FE-3F58B6B6995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7B965AC-7DDB-E5B5-B1D8-3958B50C864C}"/>
              </a:ext>
            </a:extLst>
          </p:cNvPr>
          <p:cNvSpPr>
            <a:spLocks noGrp="1"/>
          </p:cNvSpPr>
          <p:nvPr>
            <p:ph type="sldNum" sz="quarter" idx="12"/>
          </p:nvPr>
        </p:nvSpPr>
        <p:spPr/>
        <p:txBody>
          <a:bodyPr/>
          <a:lstStyle/>
          <a:p>
            <a:fld id="{D537EEDD-049A-4B1B-B6AD-DD7D7BA2B730}" type="slidenum">
              <a:rPr lang="en-US" smtClean="0"/>
              <a:t>‹#›</a:t>
            </a:fld>
            <a:endParaRPr lang="en-US"/>
          </a:p>
        </p:txBody>
      </p:sp>
    </p:spTree>
    <p:extLst>
      <p:ext uri="{BB962C8B-B14F-4D97-AF65-F5344CB8AC3E}">
        <p14:creationId xmlns:p14="http://schemas.microsoft.com/office/powerpoint/2010/main" val="658021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5D502-CF90-C3FD-EC27-75E3814FC7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CC4D17-F29A-B743-4958-5A2C182BA3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C28D492-855A-E308-650C-D1E8D10ADB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8FC07C-8486-CDEC-C98A-DB153D41FCF8}"/>
              </a:ext>
            </a:extLst>
          </p:cNvPr>
          <p:cNvSpPr>
            <a:spLocks noGrp="1"/>
          </p:cNvSpPr>
          <p:nvPr>
            <p:ph type="dt" sz="half" idx="10"/>
          </p:nvPr>
        </p:nvSpPr>
        <p:spPr/>
        <p:txBody>
          <a:bodyPr/>
          <a:lstStyle/>
          <a:p>
            <a:fld id="{95AEEB12-1ED3-4572-AB84-52928B0256EF}" type="datetimeFigureOut">
              <a:rPr lang="en-US" smtClean="0"/>
              <a:t>5/5/2025</a:t>
            </a:fld>
            <a:endParaRPr lang="en-US"/>
          </a:p>
        </p:txBody>
      </p:sp>
      <p:sp>
        <p:nvSpPr>
          <p:cNvPr id="6" name="Footer Placeholder 5">
            <a:extLst>
              <a:ext uri="{FF2B5EF4-FFF2-40B4-BE49-F238E27FC236}">
                <a16:creationId xmlns:a16="http://schemas.microsoft.com/office/drawing/2014/main" id="{16DC7893-E1AF-8AA7-EDC1-928EE34C17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61BD8C-8A68-7D65-1E7A-DB2997642898}"/>
              </a:ext>
            </a:extLst>
          </p:cNvPr>
          <p:cNvSpPr>
            <a:spLocks noGrp="1"/>
          </p:cNvSpPr>
          <p:nvPr>
            <p:ph type="sldNum" sz="quarter" idx="12"/>
          </p:nvPr>
        </p:nvSpPr>
        <p:spPr/>
        <p:txBody>
          <a:bodyPr/>
          <a:lstStyle/>
          <a:p>
            <a:fld id="{D537EEDD-049A-4B1B-B6AD-DD7D7BA2B730}" type="slidenum">
              <a:rPr lang="en-US" smtClean="0"/>
              <a:t>‹#›</a:t>
            </a:fld>
            <a:endParaRPr lang="en-US"/>
          </a:p>
        </p:txBody>
      </p:sp>
    </p:spTree>
    <p:extLst>
      <p:ext uri="{BB962C8B-B14F-4D97-AF65-F5344CB8AC3E}">
        <p14:creationId xmlns:p14="http://schemas.microsoft.com/office/powerpoint/2010/main" val="3243736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73A58-90B2-B82C-82DA-B107143BAB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880C837-7E71-BB88-E3B5-5F2435A871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47899CE-C72C-EF97-98CA-EE8B2D4B77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6592FA-92FF-C401-5C53-62228D641780}"/>
              </a:ext>
            </a:extLst>
          </p:cNvPr>
          <p:cNvSpPr>
            <a:spLocks noGrp="1"/>
          </p:cNvSpPr>
          <p:nvPr>
            <p:ph type="dt" sz="half" idx="10"/>
          </p:nvPr>
        </p:nvSpPr>
        <p:spPr/>
        <p:txBody>
          <a:bodyPr/>
          <a:lstStyle/>
          <a:p>
            <a:fld id="{95AEEB12-1ED3-4572-AB84-52928B0256EF}" type="datetimeFigureOut">
              <a:rPr lang="en-US" smtClean="0"/>
              <a:t>5/5/2025</a:t>
            </a:fld>
            <a:endParaRPr lang="en-US"/>
          </a:p>
        </p:txBody>
      </p:sp>
      <p:sp>
        <p:nvSpPr>
          <p:cNvPr id="6" name="Footer Placeholder 5">
            <a:extLst>
              <a:ext uri="{FF2B5EF4-FFF2-40B4-BE49-F238E27FC236}">
                <a16:creationId xmlns:a16="http://schemas.microsoft.com/office/drawing/2014/main" id="{81A88EBB-56E9-3122-C8AC-DB47A688F3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B27B2-320D-E1D7-AF42-F4A921CA80A3}"/>
              </a:ext>
            </a:extLst>
          </p:cNvPr>
          <p:cNvSpPr>
            <a:spLocks noGrp="1"/>
          </p:cNvSpPr>
          <p:nvPr>
            <p:ph type="sldNum" sz="quarter" idx="12"/>
          </p:nvPr>
        </p:nvSpPr>
        <p:spPr/>
        <p:txBody>
          <a:bodyPr/>
          <a:lstStyle/>
          <a:p>
            <a:fld id="{D537EEDD-049A-4B1B-B6AD-DD7D7BA2B730}" type="slidenum">
              <a:rPr lang="en-US" smtClean="0"/>
              <a:t>‹#›</a:t>
            </a:fld>
            <a:endParaRPr lang="en-US"/>
          </a:p>
        </p:txBody>
      </p:sp>
    </p:spTree>
    <p:extLst>
      <p:ext uri="{BB962C8B-B14F-4D97-AF65-F5344CB8AC3E}">
        <p14:creationId xmlns:p14="http://schemas.microsoft.com/office/powerpoint/2010/main" val="2176344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DD2F63-EC9A-43EA-1148-6EFA78E0A8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B708F8E-6104-3224-2A79-764E0429CB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56BBD1-7EA8-F564-DA7C-B912A61553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5AEEB12-1ED3-4572-AB84-52928B0256EF}" type="datetimeFigureOut">
              <a:rPr lang="en-US" smtClean="0"/>
              <a:t>5/5/2025</a:t>
            </a:fld>
            <a:endParaRPr lang="en-US"/>
          </a:p>
        </p:txBody>
      </p:sp>
      <p:sp>
        <p:nvSpPr>
          <p:cNvPr id="5" name="Footer Placeholder 4">
            <a:extLst>
              <a:ext uri="{FF2B5EF4-FFF2-40B4-BE49-F238E27FC236}">
                <a16:creationId xmlns:a16="http://schemas.microsoft.com/office/drawing/2014/main" id="{4CE33232-E046-F590-DF24-2015F976D8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786A8DC-5CDE-D29F-DC66-FFE645A669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537EEDD-049A-4B1B-B6AD-DD7D7BA2B730}" type="slidenum">
              <a:rPr lang="en-US" smtClean="0"/>
              <a:t>‹#›</a:t>
            </a:fld>
            <a:endParaRPr lang="en-US"/>
          </a:p>
        </p:txBody>
      </p:sp>
    </p:spTree>
    <p:extLst>
      <p:ext uri="{BB962C8B-B14F-4D97-AF65-F5344CB8AC3E}">
        <p14:creationId xmlns:p14="http://schemas.microsoft.com/office/powerpoint/2010/main" val="10668116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4B422-FA37-58BC-2A98-BBA19438D52B}"/>
              </a:ext>
            </a:extLst>
          </p:cNvPr>
          <p:cNvSpPr>
            <a:spLocks noGrp="1"/>
          </p:cNvSpPr>
          <p:nvPr>
            <p:ph type="ctrTitle"/>
          </p:nvPr>
        </p:nvSpPr>
        <p:spPr/>
        <p:txBody>
          <a:bodyPr>
            <a:normAutofit/>
          </a:bodyPr>
          <a:lstStyle/>
          <a:p>
            <a:r>
              <a:rPr lang="en-US" sz="4800" b="1" dirty="0">
                <a:solidFill>
                  <a:schemeClr val="tx2">
                    <a:lumMod val="75000"/>
                    <a:lumOff val="25000"/>
                  </a:schemeClr>
                </a:solidFill>
                <a:latin typeface="Baskerville Old Face" panose="02020602080505020303" pitchFamily="18" charset="0"/>
              </a:rPr>
              <a:t>Information, the Library, and Late(r) Capitalist Ideology</a:t>
            </a:r>
          </a:p>
        </p:txBody>
      </p:sp>
      <p:sp>
        <p:nvSpPr>
          <p:cNvPr id="3" name="Subtitle 2">
            <a:extLst>
              <a:ext uri="{FF2B5EF4-FFF2-40B4-BE49-F238E27FC236}">
                <a16:creationId xmlns:a16="http://schemas.microsoft.com/office/drawing/2014/main" id="{196D93BD-4300-BDAE-444A-18C7332B359E}"/>
              </a:ext>
            </a:extLst>
          </p:cNvPr>
          <p:cNvSpPr>
            <a:spLocks noGrp="1"/>
          </p:cNvSpPr>
          <p:nvPr>
            <p:ph type="subTitle" idx="1"/>
          </p:nvPr>
        </p:nvSpPr>
        <p:spPr/>
        <p:txBody>
          <a:bodyPr/>
          <a:lstStyle/>
          <a:p>
            <a:endParaRPr lang="en-US" b="1" dirty="0">
              <a:solidFill>
                <a:srgbClr val="C00000"/>
              </a:solidFill>
              <a:latin typeface="Baskerville Old Face" panose="02020602080505020303" pitchFamily="18" charset="0"/>
            </a:endParaRPr>
          </a:p>
          <a:p>
            <a:r>
              <a:rPr lang="en-US" b="1" dirty="0">
                <a:solidFill>
                  <a:srgbClr val="C00000"/>
                </a:solidFill>
                <a:latin typeface="Baskerville Old Face" panose="02020602080505020303" pitchFamily="18" charset="0"/>
              </a:rPr>
              <a:t>John M. Budd</a:t>
            </a:r>
          </a:p>
          <a:p>
            <a:r>
              <a:rPr lang="en-US" b="1" dirty="0">
                <a:solidFill>
                  <a:srgbClr val="C00000"/>
                </a:solidFill>
                <a:latin typeface="Baskerville Old Face" panose="02020602080505020303" pitchFamily="18" charset="0"/>
              </a:rPr>
              <a:t>University of Missouri</a:t>
            </a:r>
          </a:p>
        </p:txBody>
      </p:sp>
    </p:spTree>
    <p:extLst>
      <p:ext uri="{BB962C8B-B14F-4D97-AF65-F5344CB8AC3E}">
        <p14:creationId xmlns:p14="http://schemas.microsoft.com/office/powerpoint/2010/main" val="4231413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A5271-973E-A625-8FBB-1B38A4367749}"/>
              </a:ext>
            </a:extLst>
          </p:cNvPr>
          <p:cNvSpPr>
            <a:spLocks noGrp="1"/>
          </p:cNvSpPr>
          <p:nvPr>
            <p:ph type="title"/>
          </p:nvPr>
        </p:nvSpPr>
        <p:spPr/>
        <p:txBody>
          <a:bodyPr/>
          <a:lstStyle/>
          <a:p>
            <a:pPr algn="ctr"/>
            <a:r>
              <a:rPr lang="en-US" b="1" dirty="0">
                <a:solidFill>
                  <a:schemeClr val="tx2">
                    <a:lumMod val="75000"/>
                    <a:lumOff val="25000"/>
                  </a:schemeClr>
                </a:solidFill>
                <a:latin typeface="Baskerville Old Face" panose="02020602080505020303" pitchFamily="18" charset="0"/>
              </a:rPr>
              <a:t>Information and Informing</a:t>
            </a:r>
          </a:p>
        </p:txBody>
      </p:sp>
      <p:sp>
        <p:nvSpPr>
          <p:cNvPr id="3" name="Content Placeholder 2">
            <a:extLst>
              <a:ext uri="{FF2B5EF4-FFF2-40B4-BE49-F238E27FC236}">
                <a16:creationId xmlns:a16="http://schemas.microsoft.com/office/drawing/2014/main" id="{2C0830DC-7B52-C5F3-5899-CD8C7426EDB9}"/>
              </a:ext>
            </a:extLst>
          </p:cNvPr>
          <p:cNvSpPr>
            <a:spLocks noGrp="1"/>
          </p:cNvSpPr>
          <p:nvPr>
            <p:ph idx="1"/>
          </p:nvPr>
        </p:nvSpPr>
        <p:spPr/>
        <p:txBody>
          <a:bodyPr>
            <a:normAutofit/>
          </a:bodyPr>
          <a:lstStyle/>
          <a:p>
            <a:pPr marL="0" indent="0" algn="ctr">
              <a:lnSpc>
                <a:spcPct val="150000"/>
              </a:lnSpc>
              <a:spcBef>
                <a:spcPts val="0"/>
              </a:spcBef>
              <a:buNone/>
            </a:pPr>
            <a:r>
              <a:rPr lang="en-US" sz="3200" b="1" dirty="0">
                <a:latin typeface="Baskerville Old Face" panose="02020602080505020303" pitchFamily="18" charset="0"/>
              </a:rPr>
              <a:t>A limited, but (I maintain) workable, non-reductive and non-material definition of information holds that it is comprised of explicitly discursive practices that are bound by meaning and truth.</a:t>
            </a:r>
          </a:p>
          <a:p>
            <a:pPr marL="0" indent="0" algn="ctr">
              <a:lnSpc>
                <a:spcPct val="150000"/>
              </a:lnSpc>
              <a:spcBef>
                <a:spcPts val="0"/>
              </a:spcBef>
              <a:buNone/>
            </a:pPr>
            <a:r>
              <a:rPr lang="en-US" sz="3200" b="1" dirty="0">
                <a:latin typeface="Baskerville Old Face" panose="02020602080505020303" pitchFamily="18" charset="0"/>
              </a:rPr>
              <a:t>See JB, </a:t>
            </a:r>
            <a:r>
              <a:rPr lang="en-US" sz="3200" b="1" i="1" dirty="0">
                <a:latin typeface="Baskerville Old Face" panose="02020602080505020303" pitchFamily="18" charset="0"/>
              </a:rPr>
              <a:t>Information and Consciousness</a:t>
            </a:r>
            <a:endParaRPr lang="en-US" sz="3200" b="1" dirty="0">
              <a:latin typeface="Baskerville Old Face" panose="02020602080505020303" pitchFamily="18" charset="0"/>
            </a:endParaRPr>
          </a:p>
        </p:txBody>
      </p:sp>
    </p:spTree>
    <p:extLst>
      <p:ext uri="{BB962C8B-B14F-4D97-AF65-F5344CB8AC3E}">
        <p14:creationId xmlns:p14="http://schemas.microsoft.com/office/powerpoint/2010/main" val="103964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01C51-DB8E-3DEE-1876-42C00A756EB7}"/>
              </a:ext>
            </a:extLst>
          </p:cNvPr>
          <p:cNvSpPr>
            <a:spLocks noGrp="1"/>
          </p:cNvSpPr>
          <p:nvPr>
            <p:ph type="title"/>
          </p:nvPr>
        </p:nvSpPr>
        <p:spPr/>
        <p:txBody>
          <a:bodyPr/>
          <a:lstStyle/>
          <a:p>
            <a:pPr algn="ctr"/>
            <a:r>
              <a:rPr lang="en-US" b="1" dirty="0">
                <a:solidFill>
                  <a:schemeClr val="tx2">
                    <a:lumMod val="75000"/>
                    <a:lumOff val="25000"/>
                  </a:schemeClr>
                </a:solidFill>
                <a:latin typeface="Baskerville Old Face" panose="02020602080505020303" pitchFamily="18" charset="0"/>
              </a:rPr>
              <a:t>Inequality</a:t>
            </a:r>
          </a:p>
        </p:txBody>
      </p:sp>
      <p:sp>
        <p:nvSpPr>
          <p:cNvPr id="3" name="Content Placeholder 2">
            <a:extLst>
              <a:ext uri="{FF2B5EF4-FFF2-40B4-BE49-F238E27FC236}">
                <a16:creationId xmlns:a16="http://schemas.microsoft.com/office/drawing/2014/main" id="{2B57E130-549A-A472-61E4-16CBCE76021D}"/>
              </a:ext>
            </a:extLst>
          </p:cNvPr>
          <p:cNvSpPr>
            <a:spLocks noGrp="1"/>
          </p:cNvSpPr>
          <p:nvPr>
            <p:ph idx="1"/>
          </p:nvPr>
        </p:nvSpPr>
        <p:spPr/>
        <p:txBody>
          <a:bodyPr/>
          <a:lstStyle/>
          <a:p>
            <a:pPr marL="0" indent="0" algn="ctr">
              <a:lnSpc>
                <a:spcPct val="150000"/>
              </a:lnSpc>
              <a:spcBef>
                <a:spcPts val="0"/>
              </a:spcBef>
              <a:buNone/>
            </a:pPr>
            <a:r>
              <a:rPr lang="en-US" b="1" dirty="0">
                <a:latin typeface="Baskerville Old Face" panose="02020602080505020303" pitchFamily="18" charset="0"/>
              </a:rPr>
              <a:t>“[I]</a:t>
            </a:r>
            <a:r>
              <a:rPr lang="en-US" b="1" dirty="0" err="1">
                <a:latin typeface="Baskerville Old Face" panose="02020602080505020303" pitchFamily="18" charset="0"/>
              </a:rPr>
              <a:t>nequality</a:t>
            </a:r>
            <a:r>
              <a:rPr lang="en-US" b="1" dirty="0">
                <a:latin typeface="Baskerville Old Face" panose="02020602080505020303" pitchFamily="18" charset="0"/>
              </a:rPr>
              <a:t>, not equality, is the medium and relation of competing capitals. When we are figured as human capital in all that we do and in every venue, equality ceases to be our presumed natural relation with one another.”</a:t>
            </a:r>
          </a:p>
          <a:p>
            <a:pPr marL="0" indent="0" algn="ctr">
              <a:lnSpc>
                <a:spcPct val="150000"/>
              </a:lnSpc>
              <a:spcBef>
                <a:spcPts val="0"/>
              </a:spcBef>
              <a:buNone/>
            </a:pPr>
            <a:r>
              <a:rPr lang="en-US" b="1" dirty="0">
                <a:latin typeface="Baskerville Old Face" panose="02020602080505020303" pitchFamily="18" charset="0"/>
              </a:rPr>
              <a:t>Wendy Brown, </a:t>
            </a:r>
            <a:r>
              <a:rPr lang="en-US" b="1" i="1" dirty="0">
                <a:latin typeface="Baskerville Old Face" panose="02020602080505020303" pitchFamily="18" charset="0"/>
              </a:rPr>
              <a:t>Undoing the Demos</a:t>
            </a:r>
            <a:endParaRPr lang="en-US" b="1" dirty="0">
              <a:latin typeface="Baskerville Old Face" panose="02020602080505020303" pitchFamily="18" charset="0"/>
            </a:endParaRPr>
          </a:p>
        </p:txBody>
      </p:sp>
    </p:spTree>
    <p:extLst>
      <p:ext uri="{BB962C8B-B14F-4D97-AF65-F5344CB8AC3E}">
        <p14:creationId xmlns:p14="http://schemas.microsoft.com/office/powerpoint/2010/main" val="149013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7B645-D0E9-4220-F31B-7D044E0CF385}"/>
              </a:ext>
            </a:extLst>
          </p:cNvPr>
          <p:cNvSpPr>
            <a:spLocks noGrp="1"/>
          </p:cNvSpPr>
          <p:nvPr>
            <p:ph type="title"/>
          </p:nvPr>
        </p:nvSpPr>
        <p:spPr/>
        <p:txBody>
          <a:bodyPr/>
          <a:lstStyle/>
          <a:p>
            <a:pPr algn="ctr"/>
            <a:r>
              <a:rPr lang="en-US" b="1" dirty="0">
                <a:solidFill>
                  <a:schemeClr val="tx2">
                    <a:lumMod val="75000"/>
                    <a:lumOff val="25000"/>
                  </a:schemeClr>
                </a:solidFill>
                <a:latin typeface="Baskerville Old Face" panose="02020602080505020303" pitchFamily="18" charset="0"/>
              </a:rPr>
              <a:t>Inequality - Data</a:t>
            </a:r>
          </a:p>
        </p:txBody>
      </p:sp>
      <p:sp>
        <p:nvSpPr>
          <p:cNvPr id="3" name="Content Placeholder 2">
            <a:extLst>
              <a:ext uri="{FF2B5EF4-FFF2-40B4-BE49-F238E27FC236}">
                <a16:creationId xmlns:a16="http://schemas.microsoft.com/office/drawing/2014/main" id="{FB59116B-B385-BF7A-6038-E392A921A0D8}"/>
              </a:ext>
            </a:extLst>
          </p:cNvPr>
          <p:cNvSpPr>
            <a:spLocks noGrp="1"/>
          </p:cNvSpPr>
          <p:nvPr>
            <p:ph idx="1"/>
          </p:nvPr>
        </p:nvSpPr>
        <p:spPr/>
        <p:txBody>
          <a:bodyPr/>
          <a:lstStyle/>
          <a:p>
            <a:pPr marL="0" indent="0" algn="ctr">
              <a:lnSpc>
                <a:spcPct val="150000"/>
              </a:lnSpc>
              <a:spcBef>
                <a:spcPts val="0"/>
              </a:spcBef>
              <a:buNone/>
            </a:pPr>
            <a:r>
              <a:rPr lang="en-US" b="1" dirty="0">
                <a:latin typeface="Baskerville Old Face" panose="02020602080505020303" pitchFamily="18" charset="0"/>
              </a:rPr>
              <a:t>In the US, the mean figure for personal wealth is three times that of the median figure.</a:t>
            </a:r>
          </a:p>
          <a:p>
            <a:pPr marL="0" indent="0" algn="ctr">
              <a:lnSpc>
                <a:spcPct val="150000"/>
              </a:lnSpc>
              <a:spcBef>
                <a:spcPts val="0"/>
              </a:spcBef>
              <a:buNone/>
            </a:pPr>
            <a:r>
              <a:rPr lang="en-US" b="1" dirty="0">
                <a:latin typeface="Baskerville Old Face" panose="02020602080505020303" pitchFamily="18" charset="0"/>
              </a:rPr>
              <a:t>In the aftermath of the </a:t>
            </a:r>
            <a:r>
              <a:rPr lang="en-US" b="1" i="1" dirty="0">
                <a:latin typeface="Baskerville Old Face" panose="02020602080505020303" pitchFamily="18" charset="0"/>
              </a:rPr>
              <a:t>Citizens United</a:t>
            </a:r>
            <a:r>
              <a:rPr lang="en-US" b="1" dirty="0">
                <a:latin typeface="Baskerville Old Face" panose="02020602080505020303" pitchFamily="18" charset="0"/>
              </a:rPr>
              <a:t> US Supreme Court decision, approximately the top 0.01 percent of wealth owners pay for 40 percent of political contributions.</a:t>
            </a:r>
          </a:p>
        </p:txBody>
      </p:sp>
    </p:spTree>
    <p:extLst>
      <p:ext uri="{BB962C8B-B14F-4D97-AF65-F5344CB8AC3E}">
        <p14:creationId xmlns:p14="http://schemas.microsoft.com/office/powerpoint/2010/main" val="34793461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8F8EA-A63D-B1E9-A18C-1770AF1E7636}"/>
              </a:ext>
            </a:extLst>
          </p:cNvPr>
          <p:cNvSpPr>
            <a:spLocks noGrp="1"/>
          </p:cNvSpPr>
          <p:nvPr>
            <p:ph type="title"/>
          </p:nvPr>
        </p:nvSpPr>
        <p:spPr/>
        <p:txBody>
          <a:bodyPr/>
          <a:lstStyle/>
          <a:p>
            <a:pPr algn="ctr"/>
            <a:r>
              <a:rPr lang="en-US" b="1" dirty="0">
                <a:solidFill>
                  <a:schemeClr val="tx2">
                    <a:lumMod val="75000"/>
                    <a:lumOff val="25000"/>
                  </a:schemeClr>
                </a:solidFill>
                <a:latin typeface="Baskerville Old Face" panose="02020602080505020303" pitchFamily="18" charset="0"/>
              </a:rPr>
              <a:t>Information and Libraries Today</a:t>
            </a:r>
          </a:p>
        </p:txBody>
      </p:sp>
      <p:sp>
        <p:nvSpPr>
          <p:cNvPr id="3" name="Content Placeholder 2">
            <a:extLst>
              <a:ext uri="{FF2B5EF4-FFF2-40B4-BE49-F238E27FC236}">
                <a16:creationId xmlns:a16="http://schemas.microsoft.com/office/drawing/2014/main" id="{0CF211C3-075C-56A4-00E1-1C3C35D6AD6C}"/>
              </a:ext>
            </a:extLst>
          </p:cNvPr>
          <p:cNvSpPr>
            <a:spLocks noGrp="1"/>
          </p:cNvSpPr>
          <p:nvPr>
            <p:ph idx="1"/>
          </p:nvPr>
        </p:nvSpPr>
        <p:spPr/>
        <p:txBody>
          <a:bodyPr/>
          <a:lstStyle/>
          <a:p>
            <a:pPr marL="0" indent="0" algn="ctr">
              <a:lnSpc>
                <a:spcPct val="150000"/>
              </a:lnSpc>
              <a:spcBef>
                <a:spcPts val="0"/>
              </a:spcBef>
              <a:buNone/>
            </a:pPr>
            <a:r>
              <a:rPr lang="en-US" b="1" dirty="0">
                <a:latin typeface="Baskerville Old Face" panose="02020602080505020303" pitchFamily="18" charset="0"/>
              </a:rPr>
              <a:t>Information is bought and sold in the forms of newspaper ownership, publishers, media control, and other forms.</a:t>
            </a:r>
          </a:p>
          <a:p>
            <a:pPr marL="0" indent="0" algn="ctr">
              <a:lnSpc>
                <a:spcPct val="150000"/>
              </a:lnSpc>
              <a:spcBef>
                <a:spcPts val="0"/>
              </a:spcBef>
              <a:buNone/>
            </a:pPr>
            <a:r>
              <a:rPr lang="en-US" b="1" dirty="0">
                <a:latin typeface="Baskerville Old Face" panose="02020602080505020303" pitchFamily="18" charset="0"/>
              </a:rPr>
              <a:t>Libraries are increasingly seen as part and parcel of partisan disputes, with some forces seeking to limit severely what a (public) library can accomplish.</a:t>
            </a:r>
          </a:p>
          <a:p>
            <a:pPr marL="0" indent="0" algn="ctr">
              <a:lnSpc>
                <a:spcPct val="150000"/>
              </a:lnSpc>
              <a:spcBef>
                <a:spcPts val="0"/>
              </a:spcBef>
              <a:buNone/>
            </a:pPr>
            <a:r>
              <a:rPr lang="en-US" b="1" dirty="0">
                <a:latin typeface="Baskerville Old Face" panose="02020602080505020303" pitchFamily="18" charset="0"/>
              </a:rPr>
              <a:t>Academic libraries are lumped in with </a:t>
            </a:r>
            <a:r>
              <a:rPr lang="en-US" b="1">
                <a:latin typeface="Baskerville Old Face" panose="02020602080505020303" pitchFamily="18" charset="0"/>
              </a:rPr>
              <a:t>their institutional parents.</a:t>
            </a:r>
          </a:p>
        </p:txBody>
      </p:sp>
    </p:spTree>
    <p:extLst>
      <p:ext uri="{BB962C8B-B14F-4D97-AF65-F5344CB8AC3E}">
        <p14:creationId xmlns:p14="http://schemas.microsoft.com/office/powerpoint/2010/main" val="3617367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7010A-856B-EEF7-4F57-1C40004F376B}"/>
              </a:ext>
            </a:extLst>
          </p:cNvPr>
          <p:cNvSpPr>
            <a:spLocks noGrp="1"/>
          </p:cNvSpPr>
          <p:nvPr>
            <p:ph type="title"/>
          </p:nvPr>
        </p:nvSpPr>
        <p:spPr>
          <a:xfrm>
            <a:off x="838200" y="365126"/>
            <a:ext cx="10515600" cy="769408"/>
          </a:xfrm>
        </p:spPr>
        <p:txBody>
          <a:bodyPr/>
          <a:lstStyle/>
          <a:p>
            <a:pPr algn="ctr"/>
            <a:r>
              <a:rPr lang="en-US" b="1" dirty="0">
                <a:solidFill>
                  <a:schemeClr val="tx2">
                    <a:lumMod val="75000"/>
                    <a:lumOff val="25000"/>
                  </a:schemeClr>
                </a:solidFill>
                <a:latin typeface="Baskerville Old Face" panose="02020602080505020303" pitchFamily="18" charset="0"/>
              </a:rPr>
              <a:t>References</a:t>
            </a:r>
          </a:p>
        </p:txBody>
      </p:sp>
      <p:sp>
        <p:nvSpPr>
          <p:cNvPr id="3" name="Content Placeholder 2">
            <a:extLst>
              <a:ext uri="{FF2B5EF4-FFF2-40B4-BE49-F238E27FC236}">
                <a16:creationId xmlns:a16="http://schemas.microsoft.com/office/drawing/2014/main" id="{DE1C149D-F04B-2894-7435-32E8C576B9CE}"/>
              </a:ext>
            </a:extLst>
          </p:cNvPr>
          <p:cNvSpPr>
            <a:spLocks noGrp="1"/>
          </p:cNvSpPr>
          <p:nvPr>
            <p:ph idx="1"/>
          </p:nvPr>
        </p:nvSpPr>
        <p:spPr/>
        <p:txBody>
          <a:bodyPr>
            <a:normAutofit/>
          </a:bodyPr>
          <a:lstStyle/>
          <a:p>
            <a:pPr marL="0" indent="0">
              <a:lnSpc>
                <a:spcPct val="130000"/>
              </a:lnSpc>
              <a:spcBef>
                <a:spcPts val="0"/>
              </a:spcBef>
              <a:buNone/>
            </a:pPr>
            <a:r>
              <a:rPr lang="en-US" sz="2000" b="1" dirty="0">
                <a:latin typeface="Baskerville Old Face" panose="02020602080505020303" pitchFamily="18" charset="0"/>
              </a:rPr>
              <a:t>Brown, W. (2015). </a:t>
            </a:r>
            <a:r>
              <a:rPr lang="en-US" sz="2000" b="1" i="1" dirty="0">
                <a:latin typeface="Baskerville Old Face" panose="02020602080505020303" pitchFamily="18" charset="0"/>
              </a:rPr>
              <a:t>Undoing the demos: Neoliberalism’s stealth revolution</a:t>
            </a:r>
            <a:r>
              <a:rPr lang="en-US" sz="2000" b="1" dirty="0">
                <a:latin typeface="Baskerville Old Face" panose="02020602080505020303" pitchFamily="18" charset="0"/>
              </a:rPr>
              <a:t>. Zone Books.</a:t>
            </a:r>
          </a:p>
          <a:p>
            <a:pPr marL="0" indent="0">
              <a:lnSpc>
                <a:spcPct val="130000"/>
              </a:lnSpc>
              <a:spcBef>
                <a:spcPts val="0"/>
              </a:spcBef>
              <a:buNone/>
            </a:pPr>
            <a:r>
              <a:rPr lang="en-US" sz="2000" b="1" dirty="0">
                <a:latin typeface="Baskerville Old Face" panose="02020602080505020303" pitchFamily="18" charset="0"/>
              </a:rPr>
              <a:t>Budd, J. M. (2024). </a:t>
            </a:r>
            <a:r>
              <a:rPr lang="en-US" sz="2000" b="1" i="1" dirty="0">
                <a:latin typeface="Baskerville Old Face" panose="02020602080505020303" pitchFamily="18" charset="0"/>
              </a:rPr>
              <a:t>Information and consciousness</a:t>
            </a:r>
            <a:r>
              <a:rPr lang="en-US" sz="2000" b="1" dirty="0">
                <a:latin typeface="Baskerville Old Face" panose="02020602080505020303" pitchFamily="18" charset="0"/>
              </a:rPr>
              <a:t>. Rowman &amp; Littlefield.</a:t>
            </a:r>
          </a:p>
          <a:p>
            <a:pPr marL="0" indent="0">
              <a:lnSpc>
                <a:spcPct val="130000"/>
              </a:lnSpc>
              <a:spcBef>
                <a:spcPts val="0"/>
              </a:spcBef>
              <a:buNone/>
            </a:pPr>
            <a:r>
              <a:rPr lang="en-US" sz="2000" b="1" dirty="0">
                <a:latin typeface="Baskerville Old Face" panose="02020602080505020303" pitchFamily="18" charset="0"/>
              </a:rPr>
              <a:t>Debord, G. (1994). </a:t>
            </a:r>
            <a:r>
              <a:rPr lang="en-US" sz="2000" b="1" i="1" dirty="0">
                <a:latin typeface="Baskerville Old Face" panose="02020602080505020303" pitchFamily="18" charset="0"/>
              </a:rPr>
              <a:t>The society of the spectacle</a:t>
            </a:r>
            <a:r>
              <a:rPr lang="en-US" sz="2000" b="1" dirty="0">
                <a:latin typeface="Baskerville Old Face" panose="02020602080505020303" pitchFamily="18" charset="0"/>
              </a:rPr>
              <a:t>, trans. by D. Nicholson-Smith. Zone Books.</a:t>
            </a:r>
          </a:p>
          <a:p>
            <a:pPr marL="0" indent="0">
              <a:lnSpc>
                <a:spcPct val="130000"/>
              </a:lnSpc>
              <a:spcBef>
                <a:spcPts val="0"/>
              </a:spcBef>
              <a:buNone/>
            </a:pPr>
            <a:r>
              <a:rPr lang="en-US" sz="2000" b="1" dirty="0">
                <a:latin typeface="Baskerville Old Face" panose="02020602080505020303" pitchFamily="18" charset="0"/>
              </a:rPr>
              <a:t>Eagleton T. (1991). </a:t>
            </a:r>
            <a:r>
              <a:rPr lang="en-US" sz="2000" b="1" i="1" dirty="0">
                <a:latin typeface="Baskerville Old Face" panose="02020602080505020303" pitchFamily="18" charset="0"/>
              </a:rPr>
              <a:t>Ideology: An introduction</a:t>
            </a:r>
            <a:r>
              <a:rPr lang="en-US" sz="2000" b="1" dirty="0">
                <a:latin typeface="Baskerville Old Face" panose="02020602080505020303" pitchFamily="18" charset="0"/>
              </a:rPr>
              <a:t>. Verso.</a:t>
            </a:r>
          </a:p>
          <a:p>
            <a:pPr marL="0" indent="0">
              <a:lnSpc>
                <a:spcPct val="130000"/>
              </a:lnSpc>
              <a:spcBef>
                <a:spcPts val="0"/>
              </a:spcBef>
              <a:buNone/>
            </a:pPr>
            <a:r>
              <a:rPr lang="en-US" sz="2000" b="1" dirty="0">
                <a:latin typeface="Baskerville Old Face" panose="02020602080505020303" pitchFamily="18" charset="0"/>
              </a:rPr>
              <a:t>Eagleton, T. (2011). </a:t>
            </a:r>
            <a:r>
              <a:rPr lang="en-US" sz="2000" b="1" i="1" dirty="0">
                <a:latin typeface="Baskerville Old Face" panose="02020602080505020303" pitchFamily="18" charset="0"/>
              </a:rPr>
              <a:t>Why Marx was right</a:t>
            </a:r>
            <a:r>
              <a:rPr lang="en-US" sz="2000" b="1" dirty="0">
                <a:latin typeface="Baskerville Old Face" panose="02020602080505020303" pitchFamily="18" charset="0"/>
              </a:rPr>
              <a:t>. Yale University Press.</a:t>
            </a:r>
          </a:p>
          <a:p>
            <a:pPr marL="0" indent="0">
              <a:lnSpc>
                <a:spcPct val="130000"/>
              </a:lnSpc>
              <a:spcBef>
                <a:spcPts val="0"/>
              </a:spcBef>
              <a:buNone/>
            </a:pPr>
            <a:r>
              <a:rPr lang="en-US" sz="2000" b="1" dirty="0">
                <a:latin typeface="Baskerville Old Face" panose="02020602080505020303" pitchFamily="18" charset="0"/>
              </a:rPr>
              <a:t>Harvey, D. (2010). </a:t>
            </a:r>
            <a:r>
              <a:rPr lang="en-US" sz="2000" b="1" i="1" dirty="0">
                <a:latin typeface="Baskerville Old Face" panose="02020602080505020303" pitchFamily="18" charset="0"/>
              </a:rPr>
              <a:t>The enigma of capital and the crises of capitalism</a:t>
            </a:r>
            <a:r>
              <a:rPr lang="en-US" sz="2000" b="1" dirty="0">
                <a:latin typeface="Baskerville Old Face" panose="02020602080505020303" pitchFamily="18" charset="0"/>
              </a:rPr>
              <a:t>. Oxford University Press.</a:t>
            </a:r>
          </a:p>
          <a:p>
            <a:pPr marL="0" indent="0">
              <a:lnSpc>
                <a:spcPct val="130000"/>
              </a:lnSpc>
              <a:spcBef>
                <a:spcPts val="0"/>
              </a:spcBef>
              <a:buNone/>
            </a:pPr>
            <a:r>
              <a:rPr lang="en-US" sz="2000" b="1" dirty="0">
                <a:latin typeface="Baskerville Old Face" panose="02020602080505020303" pitchFamily="18" charset="0"/>
              </a:rPr>
              <a:t>Piketty, T. (2020). </a:t>
            </a:r>
            <a:r>
              <a:rPr lang="en-US" sz="2000" b="1" i="1" dirty="0">
                <a:latin typeface="Baskerville Old Face" panose="02020602080505020303" pitchFamily="18" charset="0"/>
              </a:rPr>
              <a:t>Capitalism and ideology</a:t>
            </a:r>
            <a:r>
              <a:rPr lang="en-US" sz="2000" b="1" dirty="0">
                <a:latin typeface="Baskerville Old Face" panose="02020602080505020303" pitchFamily="18" charset="0"/>
              </a:rPr>
              <a:t>, trans. by A. Goldhammer. Harvard University Press</a:t>
            </a:r>
          </a:p>
          <a:p>
            <a:pPr marL="0" indent="0">
              <a:lnSpc>
                <a:spcPct val="130000"/>
              </a:lnSpc>
              <a:spcBef>
                <a:spcPts val="0"/>
              </a:spcBef>
              <a:buNone/>
            </a:pPr>
            <a:r>
              <a:rPr lang="en-US" sz="2000" b="1" dirty="0">
                <a:latin typeface="Baskerville Old Face" panose="02020602080505020303" pitchFamily="18" charset="0"/>
              </a:rPr>
              <a:t>Thompson, J. B. (1990). </a:t>
            </a:r>
            <a:r>
              <a:rPr lang="en-US" sz="2000" b="1" i="1" dirty="0">
                <a:latin typeface="Baskerville Old Face" panose="02020602080505020303" pitchFamily="18" charset="0"/>
              </a:rPr>
              <a:t>Ideology and modern culture</a:t>
            </a:r>
            <a:r>
              <a:rPr lang="en-US" sz="2000" b="1" dirty="0">
                <a:latin typeface="Baskerville Old Face" panose="02020602080505020303" pitchFamily="18" charset="0"/>
              </a:rPr>
              <a:t>. Stanford University Press.</a:t>
            </a:r>
          </a:p>
          <a:p>
            <a:pPr marL="0" indent="0">
              <a:lnSpc>
                <a:spcPct val="130000"/>
              </a:lnSpc>
              <a:spcBef>
                <a:spcPts val="0"/>
              </a:spcBef>
              <a:buNone/>
            </a:pPr>
            <a:r>
              <a:rPr lang="en-US" sz="2000" b="1" dirty="0">
                <a:latin typeface="Baskerville Old Face" panose="02020602080505020303" pitchFamily="18" charset="0"/>
              </a:rPr>
              <a:t>Wolf. M. (2023). </a:t>
            </a:r>
            <a:r>
              <a:rPr lang="en-US" sz="2000" b="1" i="1" dirty="0">
                <a:latin typeface="Baskerville Old Face" panose="02020602080505020303" pitchFamily="18" charset="0"/>
              </a:rPr>
              <a:t>The crisis of democratic capitalism</a:t>
            </a:r>
            <a:r>
              <a:rPr lang="en-US" sz="2000" b="1" dirty="0">
                <a:latin typeface="Baskerville Old Face" panose="02020602080505020303" pitchFamily="18" charset="0"/>
              </a:rPr>
              <a:t>. Penguin Press.</a:t>
            </a:r>
          </a:p>
          <a:p>
            <a:pPr marL="0" indent="0">
              <a:lnSpc>
                <a:spcPct val="130000"/>
              </a:lnSpc>
              <a:spcBef>
                <a:spcPts val="0"/>
              </a:spcBef>
              <a:buNone/>
            </a:pPr>
            <a:endParaRPr lang="en-US" sz="2000" b="1" dirty="0">
              <a:latin typeface="Baskerville Old Face" panose="02020602080505020303" pitchFamily="18" charset="0"/>
            </a:endParaRPr>
          </a:p>
        </p:txBody>
      </p:sp>
    </p:spTree>
    <p:extLst>
      <p:ext uri="{BB962C8B-B14F-4D97-AF65-F5344CB8AC3E}">
        <p14:creationId xmlns:p14="http://schemas.microsoft.com/office/powerpoint/2010/main" val="28408301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999C9-0AFB-CF25-EAB7-7C625A9993E8}"/>
              </a:ext>
            </a:extLst>
          </p:cNvPr>
          <p:cNvSpPr>
            <a:spLocks noGrp="1"/>
          </p:cNvSpPr>
          <p:nvPr>
            <p:ph type="ctrTitle"/>
          </p:nvPr>
        </p:nvSpPr>
        <p:spPr/>
        <p:txBody>
          <a:bodyPr>
            <a:normAutofit/>
          </a:bodyPr>
          <a:lstStyle/>
          <a:p>
            <a:r>
              <a:rPr lang="en-US" sz="8800" b="1" dirty="0">
                <a:solidFill>
                  <a:schemeClr val="tx2">
                    <a:lumMod val="75000"/>
                    <a:lumOff val="25000"/>
                  </a:schemeClr>
                </a:solidFill>
                <a:latin typeface="Baskerville Old Face" panose="02020602080505020303" pitchFamily="18" charset="0"/>
              </a:rPr>
              <a:t>Thank you!</a:t>
            </a:r>
          </a:p>
        </p:txBody>
      </p:sp>
      <p:sp>
        <p:nvSpPr>
          <p:cNvPr id="3" name="Subtitle 2">
            <a:extLst>
              <a:ext uri="{FF2B5EF4-FFF2-40B4-BE49-F238E27FC236}">
                <a16:creationId xmlns:a16="http://schemas.microsoft.com/office/drawing/2014/main" id="{AF0D0CBA-63AC-5FBC-9E95-F70332812F20}"/>
              </a:ext>
            </a:extLst>
          </p:cNvPr>
          <p:cNvSpPr>
            <a:spLocks noGrp="1"/>
          </p:cNvSpPr>
          <p:nvPr>
            <p:ph type="subTitle" idx="1"/>
          </p:nvPr>
        </p:nvSpPr>
        <p:spPr>
          <a:xfrm>
            <a:off x="1524000" y="4254758"/>
            <a:ext cx="9144000" cy="1003041"/>
          </a:xfrm>
        </p:spPr>
        <p:txBody>
          <a:bodyPr/>
          <a:lstStyle/>
          <a:p>
            <a:r>
              <a:rPr lang="en-US" b="1" err="1">
                <a:latin typeface="Baskerville Old Face" panose="02020602080505020303" pitchFamily="18" charset="0"/>
              </a:rPr>
              <a:t>buddj</a:t>
            </a:r>
            <a:r>
              <a:rPr lang="en-US" b="1">
                <a:latin typeface="Baskerville Old Face" panose="02020602080505020303" pitchFamily="18" charset="0"/>
              </a:rPr>
              <a:t>@missouri.edu</a:t>
            </a:r>
            <a:endParaRPr lang="en-US" b="1" dirty="0">
              <a:latin typeface="Baskerville Old Face" panose="02020602080505020303" pitchFamily="18" charset="0"/>
            </a:endParaRPr>
          </a:p>
        </p:txBody>
      </p:sp>
    </p:spTree>
    <p:extLst>
      <p:ext uri="{BB962C8B-B14F-4D97-AF65-F5344CB8AC3E}">
        <p14:creationId xmlns:p14="http://schemas.microsoft.com/office/powerpoint/2010/main" val="635811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6AAF6-F8DB-B192-55A9-A22F2B1901FA}"/>
              </a:ext>
            </a:extLst>
          </p:cNvPr>
          <p:cNvSpPr>
            <a:spLocks noGrp="1"/>
          </p:cNvSpPr>
          <p:nvPr>
            <p:ph type="title"/>
          </p:nvPr>
        </p:nvSpPr>
        <p:spPr>
          <a:xfrm>
            <a:off x="838200" y="448733"/>
            <a:ext cx="10515600" cy="1151467"/>
          </a:xfrm>
        </p:spPr>
        <p:txBody>
          <a:bodyPr/>
          <a:lstStyle/>
          <a:p>
            <a:endParaRPr lang="en-US" dirty="0"/>
          </a:p>
        </p:txBody>
      </p:sp>
      <p:sp>
        <p:nvSpPr>
          <p:cNvPr id="3" name="Content Placeholder 2">
            <a:extLst>
              <a:ext uri="{FF2B5EF4-FFF2-40B4-BE49-F238E27FC236}">
                <a16:creationId xmlns:a16="http://schemas.microsoft.com/office/drawing/2014/main" id="{D9A632CD-EF0F-0377-BAD2-9759304C40A2}"/>
              </a:ext>
            </a:extLst>
          </p:cNvPr>
          <p:cNvSpPr>
            <a:spLocks noGrp="1"/>
          </p:cNvSpPr>
          <p:nvPr>
            <p:ph idx="1"/>
          </p:nvPr>
        </p:nvSpPr>
        <p:spPr>
          <a:xfrm>
            <a:off x="838200" y="982134"/>
            <a:ext cx="10515600" cy="5194830"/>
          </a:xfrm>
        </p:spPr>
        <p:txBody>
          <a:bodyPr>
            <a:normAutofit/>
          </a:bodyPr>
          <a:lstStyle/>
          <a:p>
            <a:pPr>
              <a:lnSpc>
                <a:spcPct val="150000"/>
              </a:lnSpc>
              <a:spcBef>
                <a:spcPts val="0"/>
              </a:spcBef>
            </a:pPr>
            <a:r>
              <a:rPr lang="en-US" sz="3200" b="1" dirty="0">
                <a:latin typeface="Baskerville Old Face" panose="02020602080505020303" pitchFamily="18" charset="0"/>
              </a:rPr>
              <a:t>What is (market) capitalism?</a:t>
            </a:r>
          </a:p>
          <a:p>
            <a:pPr>
              <a:lnSpc>
                <a:spcPct val="150000"/>
              </a:lnSpc>
              <a:spcBef>
                <a:spcPts val="0"/>
              </a:spcBef>
            </a:pPr>
            <a:r>
              <a:rPr lang="en-US" sz="3200" b="1" dirty="0">
                <a:latin typeface="Baskerville Old Face" panose="02020602080505020303" pitchFamily="18" charset="0"/>
              </a:rPr>
              <a:t>What is the spectacle?</a:t>
            </a:r>
          </a:p>
          <a:p>
            <a:pPr>
              <a:lnSpc>
                <a:spcPct val="150000"/>
              </a:lnSpc>
              <a:spcBef>
                <a:spcPts val="0"/>
              </a:spcBef>
            </a:pPr>
            <a:r>
              <a:rPr lang="en-US" sz="3200" b="1" dirty="0">
                <a:latin typeface="Baskerville Old Face" panose="02020602080505020303" pitchFamily="18" charset="0"/>
              </a:rPr>
              <a:t>What is ideology?</a:t>
            </a:r>
          </a:p>
          <a:p>
            <a:pPr>
              <a:lnSpc>
                <a:spcPct val="150000"/>
              </a:lnSpc>
              <a:spcBef>
                <a:spcPts val="0"/>
              </a:spcBef>
            </a:pPr>
            <a:r>
              <a:rPr lang="en-US" sz="3200" b="1" dirty="0">
                <a:latin typeface="Baskerville Old Face" panose="02020602080505020303" pitchFamily="18" charset="0"/>
              </a:rPr>
              <a:t>What is information?</a:t>
            </a:r>
          </a:p>
          <a:p>
            <a:pPr>
              <a:lnSpc>
                <a:spcPct val="150000"/>
              </a:lnSpc>
              <a:spcBef>
                <a:spcPts val="0"/>
              </a:spcBef>
            </a:pPr>
            <a:r>
              <a:rPr lang="en-US" sz="3200" b="1" dirty="0">
                <a:latin typeface="Baskerville Old Face" panose="02020602080505020303" pitchFamily="18" charset="0"/>
              </a:rPr>
              <a:t>What is inequality?</a:t>
            </a:r>
          </a:p>
          <a:p>
            <a:pPr>
              <a:lnSpc>
                <a:spcPct val="150000"/>
              </a:lnSpc>
              <a:spcBef>
                <a:spcPts val="0"/>
              </a:spcBef>
            </a:pPr>
            <a:r>
              <a:rPr lang="en-US" sz="3200" b="1" dirty="0">
                <a:latin typeface="Baskerville Old Face" panose="02020602080505020303" pitchFamily="18" charset="0"/>
              </a:rPr>
              <a:t>What are we left with?</a:t>
            </a:r>
          </a:p>
          <a:p>
            <a:pPr>
              <a:lnSpc>
                <a:spcPct val="150000"/>
              </a:lnSpc>
              <a:spcBef>
                <a:spcPts val="0"/>
              </a:spcBef>
            </a:pPr>
            <a:endParaRPr lang="en-US" sz="3200" b="1" dirty="0">
              <a:latin typeface="Baskerville Old Face" panose="02020602080505020303" pitchFamily="18" charset="0"/>
            </a:endParaRPr>
          </a:p>
        </p:txBody>
      </p:sp>
    </p:spTree>
    <p:extLst>
      <p:ext uri="{BB962C8B-B14F-4D97-AF65-F5344CB8AC3E}">
        <p14:creationId xmlns:p14="http://schemas.microsoft.com/office/powerpoint/2010/main" val="1280490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B0E73-A893-CAC0-76AD-04CD39832DB7}"/>
              </a:ext>
            </a:extLst>
          </p:cNvPr>
          <p:cNvSpPr>
            <a:spLocks noGrp="1"/>
          </p:cNvSpPr>
          <p:nvPr>
            <p:ph type="title"/>
          </p:nvPr>
        </p:nvSpPr>
        <p:spPr/>
        <p:txBody>
          <a:bodyPr/>
          <a:lstStyle/>
          <a:p>
            <a:pPr algn="ctr"/>
            <a:r>
              <a:rPr lang="en-US" b="1" dirty="0">
                <a:solidFill>
                  <a:schemeClr val="tx2">
                    <a:lumMod val="75000"/>
                    <a:lumOff val="25000"/>
                  </a:schemeClr>
                </a:solidFill>
                <a:latin typeface="Baskerville Old Face" panose="02020602080505020303" pitchFamily="18" charset="0"/>
              </a:rPr>
              <a:t>Martin Wolf on Capitalism</a:t>
            </a:r>
          </a:p>
        </p:txBody>
      </p:sp>
      <p:sp>
        <p:nvSpPr>
          <p:cNvPr id="3" name="Content Placeholder 2">
            <a:extLst>
              <a:ext uri="{FF2B5EF4-FFF2-40B4-BE49-F238E27FC236}">
                <a16:creationId xmlns:a16="http://schemas.microsoft.com/office/drawing/2014/main" id="{EAA65C67-4FD1-1E2F-0C43-9BBAA70BE384}"/>
              </a:ext>
            </a:extLst>
          </p:cNvPr>
          <p:cNvSpPr>
            <a:spLocks noGrp="1"/>
          </p:cNvSpPr>
          <p:nvPr>
            <p:ph idx="1"/>
          </p:nvPr>
        </p:nvSpPr>
        <p:spPr/>
        <p:txBody>
          <a:bodyPr>
            <a:normAutofit/>
          </a:bodyPr>
          <a:lstStyle/>
          <a:p>
            <a:pPr marL="0" indent="0" algn="ctr">
              <a:lnSpc>
                <a:spcPct val="150000"/>
              </a:lnSpc>
              <a:spcBef>
                <a:spcPts val="0"/>
              </a:spcBef>
              <a:buNone/>
            </a:pPr>
            <a:r>
              <a:rPr lang="en-US" sz="3200" b="1" i="1" dirty="0">
                <a:latin typeface="Baskerville Old Face" panose="02020602080505020303" pitchFamily="18" charset="0"/>
              </a:rPr>
              <a:t>Capitalism </a:t>
            </a:r>
            <a:r>
              <a:rPr lang="en-US" sz="3200" b="1" dirty="0">
                <a:latin typeface="Baskerville Old Face" panose="02020602080505020303" pitchFamily="18" charset="0"/>
              </a:rPr>
              <a:t>is “an economy in which markets, competition, private economic initiative, and private property play central roles. This is market capitalism.”</a:t>
            </a:r>
          </a:p>
          <a:p>
            <a:pPr marL="0" indent="0" algn="ctr">
              <a:lnSpc>
                <a:spcPct val="150000"/>
              </a:lnSpc>
              <a:spcBef>
                <a:spcPts val="0"/>
              </a:spcBef>
              <a:buNone/>
            </a:pPr>
            <a:r>
              <a:rPr lang="en-US" sz="3200" b="1" i="1" dirty="0">
                <a:latin typeface="Baskerville Old Face" panose="02020602080505020303" pitchFamily="18" charset="0"/>
              </a:rPr>
              <a:t>The Crisis of Democratic Capitalism</a:t>
            </a:r>
            <a:endParaRPr lang="en-US" sz="3200" b="1" dirty="0">
              <a:latin typeface="Baskerville Old Face" panose="02020602080505020303" pitchFamily="18" charset="0"/>
            </a:endParaRPr>
          </a:p>
          <a:p>
            <a:pPr marL="0" indent="0" algn="ctr">
              <a:lnSpc>
                <a:spcPct val="150000"/>
              </a:lnSpc>
              <a:spcBef>
                <a:spcPts val="0"/>
              </a:spcBef>
              <a:buNone/>
            </a:pPr>
            <a:r>
              <a:rPr lang="en-US" sz="3200" b="1" dirty="0">
                <a:latin typeface="Baskerville Old Face" panose="02020602080505020303" pitchFamily="18" charset="0"/>
              </a:rPr>
              <a:t>Usually concomitant with democracy.</a:t>
            </a:r>
          </a:p>
        </p:txBody>
      </p:sp>
    </p:spTree>
    <p:extLst>
      <p:ext uri="{BB962C8B-B14F-4D97-AF65-F5344CB8AC3E}">
        <p14:creationId xmlns:p14="http://schemas.microsoft.com/office/powerpoint/2010/main" val="1244867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5D8B8-9F00-D48A-82F2-8AF0119D5142}"/>
              </a:ext>
            </a:extLst>
          </p:cNvPr>
          <p:cNvSpPr>
            <a:spLocks noGrp="1"/>
          </p:cNvSpPr>
          <p:nvPr>
            <p:ph type="title"/>
          </p:nvPr>
        </p:nvSpPr>
        <p:spPr/>
        <p:txBody>
          <a:bodyPr/>
          <a:lstStyle/>
          <a:p>
            <a:pPr algn="ctr"/>
            <a:r>
              <a:rPr lang="en-US" b="1" dirty="0">
                <a:solidFill>
                  <a:schemeClr val="tx2">
                    <a:lumMod val="75000"/>
                    <a:lumOff val="25000"/>
                  </a:schemeClr>
                </a:solidFill>
                <a:latin typeface="Baskerville Old Face" panose="02020602080505020303" pitchFamily="18" charset="0"/>
              </a:rPr>
              <a:t>Enter the Spectacle</a:t>
            </a:r>
          </a:p>
        </p:txBody>
      </p:sp>
      <p:sp>
        <p:nvSpPr>
          <p:cNvPr id="3" name="Content Placeholder 2">
            <a:extLst>
              <a:ext uri="{FF2B5EF4-FFF2-40B4-BE49-F238E27FC236}">
                <a16:creationId xmlns:a16="http://schemas.microsoft.com/office/drawing/2014/main" id="{E673D408-3BEC-5B9F-A08C-22811C6C11B3}"/>
              </a:ext>
            </a:extLst>
          </p:cNvPr>
          <p:cNvSpPr>
            <a:spLocks noGrp="1"/>
          </p:cNvSpPr>
          <p:nvPr>
            <p:ph idx="1"/>
          </p:nvPr>
        </p:nvSpPr>
        <p:spPr/>
        <p:txBody>
          <a:bodyPr/>
          <a:lstStyle/>
          <a:p>
            <a:pPr marL="0" indent="0" algn="ctr">
              <a:lnSpc>
                <a:spcPct val="150000"/>
              </a:lnSpc>
              <a:spcBef>
                <a:spcPts val="0"/>
              </a:spcBef>
              <a:buNone/>
            </a:pPr>
            <a:r>
              <a:rPr lang="en-US" b="1" dirty="0">
                <a:latin typeface="Baskerville Old Face" panose="02020602080505020303" pitchFamily="18" charset="0"/>
              </a:rPr>
              <a:t>“The spectacle appears at once as society itself, as part of society and as a means of unification. As a part of society, it is that sector where all attention, all consciousness, converges.”</a:t>
            </a:r>
          </a:p>
          <a:p>
            <a:pPr marL="0" indent="0" algn="ctr">
              <a:lnSpc>
                <a:spcPct val="150000"/>
              </a:lnSpc>
              <a:spcBef>
                <a:spcPts val="0"/>
              </a:spcBef>
              <a:buNone/>
            </a:pPr>
            <a:r>
              <a:rPr lang="en-US" b="1" dirty="0">
                <a:latin typeface="Baskerville Old Face" panose="02020602080505020303" pitchFamily="18" charset="0"/>
              </a:rPr>
              <a:t>Guy Debord, </a:t>
            </a:r>
            <a:r>
              <a:rPr lang="en-US" b="1" i="1" dirty="0">
                <a:latin typeface="Baskerville Old Face" panose="02020602080505020303" pitchFamily="18" charset="0"/>
              </a:rPr>
              <a:t>The Society of the Spectacle</a:t>
            </a:r>
            <a:endParaRPr lang="en-US" b="1" dirty="0">
              <a:latin typeface="Baskerville Old Face" panose="02020602080505020303" pitchFamily="18" charset="0"/>
            </a:endParaRPr>
          </a:p>
          <a:p>
            <a:pPr marL="0" indent="0" algn="ctr">
              <a:lnSpc>
                <a:spcPct val="150000"/>
              </a:lnSpc>
              <a:spcBef>
                <a:spcPts val="0"/>
              </a:spcBef>
              <a:buNone/>
            </a:pPr>
            <a:r>
              <a:rPr lang="en-US" b="1" dirty="0">
                <a:latin typeface="Baskerville Old Face" panose="02020602080505020303" pitchFamily="18" charset="0"/>
              </a:rPr>
              <a:t>Further, “In a world that </a:t>
            </a:r>
            <a:r>
              <a:rPr lang="en-US" b="1" i="1" dirty="0">
                <a:latin typeface="Baskerville Old Face" panose="02020602080505020303" pitchFamily="18" charset="0"/>
              </a:rPr>
              <a:t>really</a:t>
            </a:r>
            <a:r>
              <a:rPr lang="en-US" b="1" dirty="0">
                <a:latin typeface="Baskerville Old Face" panose="02020602080505020303" pitchFamily="18" charset="0"/>
              </a:rPr>
              <a:t> has been turned on its head, truth is a moment of falsehood.”</a:t>
            </a:r>
          </a:p>
        </p:txBody>
      </p:sp>
    </p:spTree>
    <p:extLst>
      <p:ext uri="{BB962C8B-B14F-4D97-AF65-F5344CB8AC3E}">
        <p14:creationId xmlns:p14="http://schemas.microsoft.com/office/powerpoint/2010/main" val="2319689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CE6CA-6E7A-EDFC-D357-8035673377B5}"/>
              </a:ext>
            </a:extLst>
          </p:cNvPr>
          <p:cNvSpPr>
            <a:spLocks noGrp="1"/>
          </p:cNvSpPr>
          <p:nvPr>
            <p:ph type="title"/>
          </p:nvPr>
        </p:nvSpPr>
        <p:spPr/>
        <p:txBody>
          <a:bodyPr/>
          <a:lstStyle/>
          <a:p>
            <a:pPr algn="ctr"/>
            <a:r>
              <a:rPr lang="en-US" b="1" dirty="0">
                <a:solidFill>
                  <a:schemeClr val="tx2">
                    <a:lumMod val="75000"/>
                    <a:lumOff val="25000"/>
                  </a:schemeClr>
                </a:solidFill>
                <a:latin typeface="Baskerville Old Face" panose="02020602080505020303" pitchFamily="18" charset="0"/>
              </a:rPr>
              <a:t>The State We’re In</a:t>
            </a:r>
          </a:p>
        </p:txBody>
      </p:sp>
      <p:sp>
        <p:nvSpPr>
          <p:cNvPr id="3" name="Content Placeholder 2">
            <a:extLst>
              <a:ext uri="{FF2B5EF4-FFF2-40B4-BE49-F238E27FC236}">
                <a16:creationId xmlns:a16="http://schemas.microsoft.com/office/drawing/2014/main" id="{099B17BC-2D4F-5A1C-25BF-0BE6A81B5F59}"/>
              </a:ext>
            </a:extLst>
          </p:cNvPr>
          <p:cNvSpPr>
            <a:spLocks noGrp="1"/>
          </p:cNvSpPr>
          <p:nvPr>
            <p:ph idx="1"/>
          </p:nvPr>
        </p:nvSpPr>
        <p:spPr/>
        <p:txBody>
          <a:bodyPr/>
          <a:lstStyle/>
          <a:p>
            <a:pPr marL="0" indent="0" algn="ctr">
              <a:lnSpc>
                <a:spcPct val="150000"/>
              </a:lnSpc>
              <a:spcBef>
                <a:spcPts val="0"/>
              </a:spcBef>
              <a:buNone/>
            </a:pPr>
            <a:r>
              <a:rPr lang="en-US" b="1" dirty="0">
                <a:latin typeface="Baskerville Old Face" panose="02020602080505020303" pitchFamily="18" charset="0"/>
              </a:rPr>
              <a:t>PLUTO-POPULISM</a:t>
            </a:r>
          </a:p>
          <a:p>
            <a:pPr marL="0" indent="0" algn="ctr">
              <a:lnSpc>
                <a:spcPct val="150000"/>
              </a:lnSpc>
              <a:spcBef>
                <a:spcPts val="0"/>
              </a:spcBef>
              <a:buNone/>
            </a:pPr>
            <a:r>
              <a:rPr lang="en-US" b="1" dirty="0">
                <a:latin typeface="Baskerville Old Face" panose="02020602080505020303" pitchFamily="18" charset="0"/>
              </a:rPr>
              <a:t>The antithesis of democracy.</a:t>
            </a:r>
          </a:p>
          <a:p>
            <a:pPr marL="0" indent="0" algn="ctr">
              <a:lnSpc>
                <a:spcPct val="150000"/>
              </a:lnSpc>
              <a:spcBef>
                <a:spcPts val="0"/>
              </a:spcBef>
              <a:buNone/>
            </a:pPr>
            <a:r>
              <a:rPr lang="en-US" b="1" dirty="0">
                <a:latin typeface="Baskerville Old Face" panose="02020602080505020303" pitchFamily="18" charset="0"/>
              </a:rPr>
              <a:t>It signals the power of wealth to purchase office and/or the support of those who hold office.</a:t>
            </a:r>
          </a:p>
          <a:p>
            <a:pPr marL="0" indent="0" algn="ctr">
              <a:lnSpc>
                <a:spcPct val="150000"/>
              </a:lnSpc>
              <a:spcBef>
                <a:spcPts val="0"/>
              </a:spcBef>
              <a:buNone/>
            </a:pPr>
            <a:r>
              <a:rPr lang="en-US" b="1" dirty="0">
                <a:latin typeface="Baskerville Old Face" panose="02020602080505020303" pitchFamily="18" charset="0"/>
              </a:rPr>
              <a:t>Populist themes are exploited for plutocratic ends.</a:t>
            </a:r>
          </a:p>
          <a:p>
            <a:pPr marL="0" indent="0" algn="ctr">
              <a:lnSpc>
                <a:spcPct val="150000"/>
              </a:lnSpc>
              <a:spcBef>
                <a:spcPts val="0"/>
              </a:spcBef>
              <a:buNone/>
            </a:pPr>
            <a:r>
              <a:rPr lang="en-US" b="1" dirty="0">
                <a:latin typeface="Baskerville Old Face" panose="02020602080505020303" pitchFamily="18" charset="0"/>
              </a:rPr>
              <a:t>Democracy is threatened.</a:t>
            </a:r>
          </a:p>
        </p:txBody>
      </p:sp>
    </p:spTree>
    <p:extLst>
      <p:ext uri="{BB962C8B-B14F-4D97-AF65-F5344CB8AC3E}">
        <p14:creationId xmlns:p14="http://schemas.microsoft.com/office/powerpoint/2010/main" val="4224599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BC706-A33F-D4D1-50B4-C2F46A43F517}"/>
              </a:ext>
            </a:extLst>
          </p:cNvPr>
          <p:cNvSpPr>
            <a:spLocks noGrp="1"/>
          </p:cNvSpPr>
          <p:nvPr>
            <p:ph type="title"/>
          </p:nvPr>
        </p:nvSpPr>
        <p:spPr/>
        <p:txBody>
          <a:bodyPr/>
          <a:lstStyle/>
          <a:p>
            <a:pPr algn="ctr"/>
            <a:r>
              <a:rPr lang="en-US" b="1" dirty="0">
                <a:solidFill>
                  <a:schemeClr val="tx2">
                    <a:lumMod val="75000"/>
                    <a:lumOff val="25000"/>
                  </a:schemeClr>
                </a:solidFill>
                <a:latin typeface="Baskerville Old Face" panose="02020602080505020303" pitchFamily="18" charset="0"/>
              </a:rPr>
              <a:t>Ideology Rears Its Head</a:t>
            </a:r>
          </a:p>
        </p:txBody>
      </p:sp>
      <p:sp>
        <p:nvSpPr>
          <p:cNvPr id="3" name="Content Placeholder 2">
            <a:extLst>
              <a:ext uri="{FF2B5EF4-FFF2-40B4-BE49-F238E27FC236}">
                <a16:creationId xmlns:a16="http://schemas.microsoft.com/office/drawing/2014/main" id="{250FF72B-6BBF-13D0-2239-DF5C2AF7BAFE}"/>
              </a:ext>
            </a:extLst>
          </p:cNvPr>
          <p:cNvSpPr>
            <a:spLocks noGrp="1"/>
          </p:cNvSpPr>
          <p:nvPr>
            <p:ph idx="1"/>
          </p:nvPr>
        </p:nvSpPr>
        <p:spPr/>
        <p:txBody>
          <a:bodyPr/>
          <a:lstStyle/>
          <a:p>
            <a:pPr marL="0" indent="0" algn="ctr">
              <a:lnSpc>
                <a:spcPct val="150000"/>
              </a:lnSpc>
              <a:spcBef>
                <a:spcPts val="0"/>
              </a:spcBef>
              <a:buNone/>
            </a:pPr>
            <a:r>
              <a:rPr lang="en-US" b="1" dirty="0">
                <a:latin typeface="Baskerville Old Face" panose="02020602080505020303" pitchFamily="18" charset="0"/>
              </a:rPr>
              <a:t>False ideas helping to legitimate a dominant political power.</a:t>
            </a:r>
          </a:p>
          <a:p>
            <a:pPr marL="0" indent="0" algn="ctr">
              <a:lnSpc>
                <a:spcPct val="150000"/>
              </a:lnSpc>
              <a:spcBef>
                <a:spcPts val="0"/>
              </a:spcBef>
              <a:buNone/>
            </a:pPr>
            <a:r>
              <a:rPr lang="en-US" b="1" dirty="0">
                <a:latin typeface="Baskerville Old Face" panose="02020602080505020303" pitchFamily="18" charset="0"/>
              </a:rPr>
              <a:t>Terry Eagleton, </a:t>
            </a:r>
            <a:r>
              <a:rPr lang="en-US" b="1" i="1" dirty="0">
                <a:latin typeface="Baskerville Old Face" panose="02020602080505020303" pitchFamily="18" charset="0"/>
              </a:rPr>
              <a:t>Ideology</a:t>
            </a:r>
          </a:p>
          <a:p>
            <a:pPr marL="0" indent="0" algn="ctr">
              <a:lnSpc>
                <a:spcPct val="150000"/>
              </a:lnSpc>
              <a:spcBef>
                <a:spcPts val="0"/>
              </a:spcBef>
              <a:buNone/>
            </a:pPr>
            <a:r>
              <a:rPr lang="en-US" b="1" dirty="0">
                <a:latin typeface="Baskerville Old Face" panose="02020602080505020303" pitchFamily="18" charset="0"/>
              </a:rPr>
              <a:t>A “system of ideas which expresses the interests of the dominant class but which represents class relation in an illusory form.”</a:t>
            </a:r>
          </a:p>
          <a:p>
            <a:pPr marL="0" indent="0" algn="ctr">
              <a:lnSpc>
                <a:spcPct val="150000"/>
              </a:lnSpc>
              <a:spcBef>
                <a:spcPts val="0"/>
              </a:spcBef>
              <a:buNone/>
            </a:pPr>
            <a:r>
              <a:rPr lang="en-US" b="1" dirty="0">
                <a:latin typeface="Baskerville Old Face" panose="02020602080505020303" pitchFamily="18" charset="0"/>
              </a:rPr>
              <a:t>John B. Thompson, </a:t>
            </a:r>
            <a:r>
              <a:rPr lang="en-US" b="1" i="1" dirty="0">
                <a:latin typeface="Baskerville Old Face" panose="02020602080505020303" pitchFamily="18" charset="0"/>
              </a:rPr>
              <a:t>Ideology and Modern Culture</a:t>
            </a:r>
            <a:endParaRPr lang="en-US" b="1" dirty="0">
              <a:latin typeface="Baskerville Old Face" panose="02020602080505020303" pitchFamily="18" charset="0"/>
            </a:endParaRPr>
          </a:p>
        </p:txBody>
      </p:sp>
    </p:spTree>
    <p:extLst>
      <p:ext uri="{BB962C8B-B14F-4D97-AF65-F5344CB8AC3E}">
        <p14:creationId xmlns:p14="http://schemas.microsoft.com/office/powerpoint/2010/main" val="636430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3A957-0A4D-41AD-7FD6-E432C41049F0}"/>
              </a:ext>
            </a:extLst>
          </p:cNvPr>
          <p:cNvSpPr>
            <a:spLocks noGrp="1"/>
          </p:cNvSpPr>
          <p:nvPr>
            <p:ph type="title"/>
          </p:nvPr>
        </p:nvSpPr>
        <p:spPr/>
        <p:txBody>
          <a:bodyPr/>
          <a:lstStyle/>
          <a:p>
            <a:pPr algn="ctr"/>
            <a:r>
              <a:rPr lang="en-US" b="1" dirty="0">
                <a:solidFill>
                  <a:schemeClr val="tx2">
                    <a:lumMod val="75000"/>
                    <a:lumOff val="25000"/>
                  </a:schemeClr>
                </a:solidFill>
                <a:latin typeface="Baskerville Old Face" panose="02020602080505020303" pitchFamily="18" charset="0"/>
              </a:rPr>
              <a:t>Another View of Ideology</a:t>
            </a:r>
          </a:p>
        </p:txBody>
      </p:sp>
      <p:sp>
        <p:nvSpPr>
          <p:cNvPr id="3" name="Content Placeholder 2">
            <a:extLst>
              <a:ext uri="{FF2B5EF4-FFF2-40B4-BE49-F238E27FC236}">
                <a16:creationId xmlns:a16="http://schemas.microsoft.com/office/drawing/2014/main" id="{96F3DD1C-0C2B-2E5C-0FC2-4409EBAB7DFA}"/>
              </a:ext>
            </a:extLst>
          </p:cNvPr>
          <p:cNvSpPr>
            <a:spLocks noGrp="1"/>
          </p:cNvSpPr>
          <p:nvPr>
            <p:ph idx="1"/>
          </p:nvPr>
        </p:nvSpPr>
        <p:spPr/>
        <p:txBody>
          <a:bodyPr/>
          <a:lstStyle/>
          <a:p>
            <a:pPr marL="0" indent="0" algn="ctr">
              <a:lnSpc>
                <a:spcPct val="150000"/>
              </a:lnSpc>
              <a:spcBef>
                <a:spcPts val="0"/>
              </a:spcBef>
              <a:buNone/>
            </a:pPr>
            <a:r>
              <a:rPr lang="en-US" b="1" dirty="0">
                <a:latin typeface="Baskerville Old Face" panose="02020602080505020303" pitchFamily="18" charset="0"/>
              </a:rPr>
              <a:t>“I use ‘ideology’ in a positive and constructive sense to refer to a set of prior plausible ideas and discourses describing how society </a:t>
            </a:r>
            <a:r>
              <a:rPr lang="en-US" b="1" i="1" dirty="0">
                <a:latin typeface="Baskerville Old Face" panose="02020602080505020303" pitchFamily="18" charset="0"/>
              </a:rPr>
              <a:t>should</a:t>
            </a:r>
            <a:r>
              <a:rPr lang="en-US" b="1" dirty="0">
                <a:latin typeface="Baskerville Old Face" panose="02020602080505020303" pitchFamily="18" charset="0"/>
              </a:rPr>
              <a:t> be structured. . . . It is an attempt to respond to a broad set of questions concerning the desirable or ideal organization of society.”</a:t>
            </a:r>
          </a:p>
          <a:p>
            <a:pPr marL="0" indent="0" algn="ctr">
              <a:lnSpc>
                <a:spcPct val="150000"/>
              </a:lnSpc>
              <a:spcBef>
                <a:spcPts val="0"/>
              </a:spcBef>
              <a:buNone/>
            </a:pPr>
            <a:r>
              <a:rPr lang="en-US" b="1" dirty="0">
                <a:latin typeface="Baskerville Old Face" panose="02020602080505020303" pitchFamily="18" charset="0"/>
              </a:rPr>
              <a:t>Thomas Piketty, </a:t>
            </a:r>
            <a:r>
              <a:rPr lang="en-US" b="1" i="1" dirty="0">
                <a:latin typeface="Baskerville Old Face" panose="02020602080505020303" pitchFamily="18" charset="0"/>
              </a:rPr>
              <a:t>Capitalism and Ideology</a:t>
            </a:r>
            <a:endParaRPr lang="en-US" b="1" dirty="0">
              <a:latin typeface="Baskerville Old Face" panose="02020602080505020303" pitchFamily="18" charset="0"/>
            </a:endParaRPr>
          </a:p>
        </p:txBody>
      </p:sp>
    </p:spTree>
    <p:extLst>
      <p:ext uri="{BB962C8B-B14F-4D97-AF65-F5344CB8AC3E}">
        <p14:creationId xmlns:p14="http://schemas.microsoft.com/office/powerpoint/2010/main" val="226843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5DDC3-4653-2C29-774C-228334567F86}"/>
              </a:ext>
            </a:extLst>
          </p:cNvPr>
          <p:cNvSpPr>
            <a:spLocks noGrp="1"/>
          </p:cNvSpPr>
          <p:nvPr>
            <p:ph type="title"/>
          </p:nvPr>
        </p:nvSpPr>
        <p:spPr/>
        <p:txBody>
          <a:bodyPr/>
          <a:lstStyle/>
          <a:p>
            <a:pPr algn="ctr"/>
            <a:r>
              <a:rPr lang="en-US" b="1" dirty="0">
                <a:solidFill>
                  <a:schemeClr val="tx2">
                    <a:lumMod val="75000"/>
                    <a:lumOff val="25000"/>
                  </a:schemeClr>
                </a:solidFill>
                <a:latin typeface="Baskerville Old Face" panose="02020602080505020303" pitchFamily="18" charset="0"/>
              </a:rPr>
              <a:t>Alternative?</a:t>
            </a:r>
          </a:p>
        </p:txBody>
      </p:sp>
      <p:sp>
        <p:nvSpPr>
          <p:cNvPr id="3" name="Content Placeholder 2">
            <a:extLst>
              <a:ext uri="{FF2B5EF4-FFF2-40B4-BE49-F238E27FC236}">
                <a16:creationId xmlns:a16="http://schemas.microsoft.com/office/drawing/2014/main" id="{DD04C410-F3E8-96A0-2B0B-4160DC68B371}"/>
              </a:ext>
            </a:extLst>
          </p:cNvPr>
          <p:cNvSpPr>
            <a:spLocks noGrp="1"/>
          </p:cNvSpPr>
          <p:nvPr>
            <p:ph idx="1"/>
          </p:nvPr>
        </p:nvSpPr>
        <p:spPr/>
        <p:txBody>
          <a:bodyPr/>
          <a:lstStyle/>
          <a:p>
            <a:pPr marL="0" indent="0" algn="ctr">
              <a:lnSpc>
                <a:spcPct val="150000"/>
              </a:lnSpc>
              <a:spcBef>
                <a:spcPts val="0"/>
              </a:spcBef>
              <a:buNone/>
            </a:pPr>
            <a:r>
              <a:rPr lang="en-US" b="1" dirty="0">
                <a:latin typeface="Baskerville Old Face" panose="02020602080505020303" pitchFamily="18" charset="0"/>
              </a:rPr>
              <a:t>Ideally, socialism requires a skilled, educated, politically sophisticated populace, thriving civic institutions [like libraries and schools], a well-evolved technology, enlightened liberal traditions and the habits of democracy.”</a:t>
            </a:r>
          </a:p>
          <a:p>
            <a:pPr marL="0" indent="0" algn="ctr">
              <a:lnSpc>
                <a:spcPct val="150000"/>
              </a:lnSpc>
              <a:spcBef>
                <a:spcPts val="0"/>
              </a:spcBef>
              <a:buNone/>
            </a:pPr>
            <a:r>
              <a:rPr lang="en-US" b="1" dirty="0">
                <a:latin typeface="Baskerville Old Face" panose="02020602080505020303" pitchFamily="18" charset="0"/>
              </a:rPr>
              <a:t>Terry Eagleton, </a:t>
            </a:r>
            <a:r>
              <a:rPr lang="en-US" b="1" i="1" dirty="0" err="1">
                <a:latin typeface="Baskerville Old Face" panose="02020602080505020303" pitchFamily="18" charset="0"/>
              </a:rPr>
              <a:t>Whay</a:t>
            </a:r>
            <a:r>
              <a:rPr lang="en-US" b="1" i="1" dirty="0">
                <a:latin typeface="Baskerville Old Face" panose="02020602080505020303" pitchFamily="18" charset="0"/>
              </a:rPr>
              <a:t> Marx Was Right</a:t>
            </a:r>
            <a:endParaRPr lang="en-US" b="1" dirty="0">
              <a:latin typeface="Baskerville Old Face" panose="02020602080505020303" pitchFamily="18" charset="0"/>
            </a:endParaRPr>
          </a:p>
        </p:txBody>
      </p:sp>
    </p:spTree>
    <p:extLst>
      <p:ext uri="{BB962C8B-B14F-4D97-AF65-F5344CB8AC3E}">
        <p14:creationId xmlns:p14="http://schemas.microsoft.com/office/powerpoint/2010/main" val="3350131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98052-C0F3-F5C2-6E17-F79B3A79A235}"/>
              </a:ext>
            </a:extLst>
          </p:cNvPr>
          <p:cNvSpPr>
            <a:spLocks noGrp="1"/>
          </p:cNvSpPr>
          <p:nvPr>
            <p:ph type="title"/>
          </p:nvPr>
        </p:nvSpPr>
        <p:spPr/>
        <p:txBody>
          <a:bodyPr/>
          <a:lstStyle/>
          <a:p>
            <a:pPr algn="ctr"/>
            <a:endParaRPr lang="en-US" dirty="0"/>
          </a:p>
        </p:txBody>
      </p:sp>
      <p:sp>
        <p:nvSpPr>
          <p:cNvPr id="3" name="Content Placeholder 2">
            <a:extLst>
              <a:ext uri="{FF2B5EF4-FFF2-40B4-BE49-F238E27FC236}">
                <a16:creationId xmlns:a16="http://schemas.microsoft.com/office/drawing/2014/main" id="{AF30123A-7E46-ACC1-A74D-3C628D874019}"/>
              </a:ext>
            </a:extLst>
          </p:cNvPr>
          <p:cNvSpPr>
            <a:spLocks noGrp="1"/>
          </p:cNvSpPr>
          <p:nvPr>
            <p:ph idx="1"/>
          </p:nvPr>
        </p:nvSpPr>
        <p:spPr>
          <a:xfrm>
            <a:off x="838200" y="533400"/>
            <a:ext cx="10515600" cy="5643563"/>
          </a:xfrm>
        </p:spPr>
        <p:txBody>
          <a:bodyPr/>
          <a:lstStyle/>
          <a:p>
            <a:pPr marL="0" indent="0" algn="ctr">
              <a:lnSpc>
                <a:spcPct val="150000"/>
              </a:lnSpc>
              <a:spcBef>
                <a:spcPts val="0"/>
              </a:spcBef>
              <a:buNone/>
            </a:pPr>
            <a:r>
              <a:rPr lang="en-US" b="1" dirty="0">
                <a:latin typeface="Baskerville Old Face" panose="02020602080505020303" pitchFamily="18" charset="0"/>
              </a:rPr>
              <a:t>The logic of later capitalism is seldom challenged outside the halls of academe and the space of </a:t>
            </a:r>
            <a:r>
              <a:rPr lang="en-US" b="1" dirty="0" err="1">
                <a:latin typeface="Baskerville Old Face" panose="02020602080505020303" pitchFamily="18" charset="0"/>
              </a:rPr>
              <a:t>intelligentia</a:t>
            </a:r>
            <a:r>
              <a:rPr lang="en-US" b="1" dirty="0">
                <a:latin typeface="Baskerville Old Face" panose="02020602080505020303" pitchFamily="18" charset="0"/>
              </a:rPr>
              <a:t> (where information and libraries are valorized).</a:t>
            </a:r>
          </a:p>
          <a:p>
            <a:pPr marL="0" indent="0" algn="ctr">
              <a:lnSpc>
                <a:spcPct val="150000"/>
              </a:lnSpc>
              <a:spcBef>
                <a:spcPts val="0"/>
              </a:spcBef>
              <a:buNone/>
            </a:pPr>
            <a:r>
              <a:rPr lang="en-US" b="1" dirty="0">
                <a:latin typeface="Baskerville Old Face" panose="02020602080505020303" pitchFamily="18" charset="0"/>
              </a:rPr>
              <a:t>“Questioning the future of capitalism itself as an adequate social system ought, therefore, to be in the forefront of current debate. Yet there appears to be little appetite for such discussion.”</a:t>
            </a:r>
          </a:p>
          <a:p>
            <a:pPr marL="0" indent="0" algn="ctr">
              <a:lnSpc>
                <a:spcPct val="150000"/>
              </a:lnSpc>
              <a:spcBef>
                <a:spcPts val="0"/>
              </a:spcBef>
              <a:buNone/>
            </a:pPr>
            <a:r>
              <a:rPr lang="en-US" b="1" dirty="0">
                <a:latin typeface="Baskerville Old Face" panose="02020602080505020303" pitchFamily="18" charset="0"/>
              </a:rPr>
              <a:t>David Harvey, </a:t>
            </a:r>
            <a:r>
              <a:rPr lang="en-US" b="1" i="1" dirty="0">
                <a:latin typeface="Baskerville Old Face" panose="02020602080505020303" pitchFamily="18" charset="0"/>
              </a:rPr>
              <a:t>The Enigma of Capital and the Crisis of Capitalism</a:t>
            </a:r>
            <a:endParaRPr lang="en-US" b="1" dirty="0">
              <a:latin typeface="Baskerville Old Face" panose="02020602080505020303" pitchFamily="18" charset="0"/>
            </a:endParaRPr>
          </a:p>
        </p:txBody>
      </p:sp>
    </p:spTree>
    <p:extLst>
      <p:ext uri="{BB962C8B-B14F-4D97-AF65-F5344CB8AC3E}">
        <p14:creationId xmlns:p14="http://schemas.microsoft.com/office/powerpoint/2010/main" val="33454749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93</TotalTime>
  <Words>817</Words>
  <Application>Microsoft Office PowerPoint</Application>
  <PresentationFormat>Widescreen</PresentationFormat>
  <Paragraphs>63</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Aptos Display</vt:lpstr>
      <vt:lpstr>Arial</vt:lpstr>
      <vt:lpstr>Baskerville Old Face</vt:lpstr>
      <vt:lpstr>Office Theme</vt:lpstr>
      <vt:lpstr>Information, the Library, and Late(r) Capitalist Ideology</vt:lpstr>
      <vt:lpstr>PowerPoint Presentation</vt:lpstr>
      <vt:lpstr>Martin Wolf on Capitalism</vt:lpstr>
      <vt:lpstr>Enter the Spectacle</vt:lpstr>
      <vt:lpstr>The State We’re In</vt:lpstr>
      <vt:lpstr>Ideology Rears Its Head</vt:lpstr>
      <vt:lpstr>Another View of Ideology</vt:lpstr>
      <vt:lpstr>Alternative?</vt:lpstr>
      <vt:lpstr>PowerPoint Presentation</vt:lpstr>
      <vt:lpstr>Information and Informing</vt:lpstr>
      <vt:lpstr>Inequality</vt:lpstr>
      <vt:lpstr>Inequality - Data</vt:lpstr>
      <vt:lpstr>Information and Libraries Today</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buddjmason@outlook.com</dc:creator>
  <cp:lastModifiedBy>john budd</cp:lastModifiedBy>
  <cp:revision>2</cp:revision>
  <dcterms:created xsi:type="dcterms:W3CDTF">2025-04-27T17:23:34Z</dcterms:created>
  <dcterms:modified xsi:type="dcterms:W3CDTF">2025-05-05T14:28:34Z</dcterms:modified>
</cp:coreProperties>
</file>