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4"/>
  </p:notesMasterIdLst>
  <p:sldIdLst>
    <p:sldId id="256" r:id="rId2"/>
    <p:sldId id="264" r:id="rId3"/>
    <p:sldId id="258" r:id="rId4"/>
    <p:sldId id="282" r:id="rId5"/>
    <p:sldId id="259" r:id="rId6"/>
    <p:sldId id="266" r:id="rId7"/>
    <p:sldId id="272" r:id="rId8"/>
    <p:sldId id="268" r:id="rId9"/>
    <p:sldId id="283" r:id="rId10"/>
    <p:sldId id="275" r:id="rId11"/>
    <p:sldId id="280"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60254-1D4F-4E5D-8CAF-D7B87759D17C}" v="3" dt="2025-05-25T23:03:30.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08"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Mongeon" userId="81c627fa-69d4-4782-b6b5-6ab90d0b8b50" providerId="ADAL" clId="{D2860254-1D4F-4E5D-8CAF-D7B87759D17C}"/>
    <pc:docChg chg="undo custSel modSld">
      <pc:chgData name="Philippe Mongeon" userId="81c627fa-69d4-4782-b6b5-6ab90d0b8b50" providerId="ADAL" clId="{D2860254-1D4F-4E5D-8CAF-D7B87759D17C}" dt="2025-05-25T23:04:36.354" v="176" actId="14100"/>
      <pc:docMkLst>
        <pc:docMk/>
      </pc:docMkLst>
      <pc:sldChg chg="addSp delSp modSp delDesignElem">
        <pc:chgData name="Philippe Mongeon" userId="81c627fa-69d4-4782-b6b5-6ab90d0b8b50" providerId="ADAL" clId="{D2860254-1D4F-4E5D-8CAF-D7B87759D17C}" dt="2025-05-25T22:59:15.082" v="12"/>
        <pc:sldMkLst>
          <pc:docMk/>
          <pc:sldMk cId="3619474307" sldId="256"/>
        </pc:sldMkLst>
        <pc:spChg chg="add del">
          <ac:chgData name="Philippe Mongeon" userId="81c627fa-69d4-4782-b6b5-6ab90d0b8b50" providerId="ADAL" clId="{D2860254-1D4F-4E5D-8CAF-D7B87759D17C}" dt="2025-05-25T22:59:15.082" v="12"/>
          <ac:spMkLst>
            <pc:docMk/>
            <pc:sldMk cId="3619474307" sldId="256"/>
            <ac:spMk id="9" creationId="{678CC48C-9275-4EFA-9B84-8E818500B9C1}"/>
          </ac:spMkLst>
        </pc:spChg>
        <pc:spChg chg="mod">
          <ac:chgData name="Philippe Mongeon" userId="81c627fa-69d4-4782-b6b5-6ab90d0b8b50" providerId="ADAL" clId="{D2860254-1D4F-4E5D-8CAF-D7B87759D17C}" dt="2025-05-25T22:59:15.082" v="12"/>
          <ac:spMkLst>
            <pc:docMk/>
            <pc:sldMk cId="3619474307" sldId="256"/>
            <ac:spMk id="20" creationId="{A2A91818-A204-B995-3F28-DEFB4219A63E}"/>
          </ac:spMkLst>
        </pc:spChg>
      </pc:sldChg>
      <pc:sldChg chg="modSp mod">
        <pc:chgData name="Philippe Mongeon" userId="81c627fa-69d4-4782-b6b5-6ab90d0b8b50" providerId="ADAL" clId="{D2860254-1D4F-4E5D-8CAF-D7B87759D17C}" dt="2025-05-25T23:03:46.169" v="164" actId="255"/>
        <pc:sldMkLst>
          <pc:docMk/>
          <pc:sldMk cId="2756062039" sldId="257"/>
        </pc:sldMkLst>
        <pc:spChg chg="mod">
          <ac:chgData name="Philippe Mongeon" userId="81c627fa-69d4-4782-b6b5-6ab90d0b8b50" providerId="ADAL" clId="{D2860254-1D4F-4E5D-8CAF-D7B87759D17C}" dt="2025-05-25T23:03:46.169" v="164" actId="255"/>
          <ac:spMkLst>
            <pc:docMk/>
            <pc:sldMk cId="2756062039" sldId="257"/>
            <ac:spMk id="2" creationId="{23877BDF-F8B1-072E-144D-AEB9FC12A7A5}"/>
          </ac:spMkLst>
        </pc:spChg>
        <pc:spChg chg="mod">
          <ac:chgData name="Philippe Mongeon" userId="81c627fa-69d4-4782-b6b5-6ab90d0b8b50" providerId="ADAL" clId="{D2860254-1D4F-4E5D-8CAF-D7B87759D17C}" dt="2025-05-25T22:59:15.082" v="12"/>
          <ac:spMkLst>
            <pc:docMk/>
            <pc:sldMk cId="2756062039" sldId="257"/>
            <ac:spMk id="4" creationId="{26F67258-4290-18F3-9383-86867A1C94F2}"/>
          </ac:spMkLst>
        </pc:spChg>
        <pc:spChg chg="mod">
          <ac:chgData name="Philippe Mongeon" userId="81c627fa-69d4-4782-b6b5-6ab90d0b8b50" providerId="ADAL" clId="{D2860254-1D4F-4E5D-8CAF-D7B87759D17C}" dt="2025-05-25T23:00:01.646" v="21" actId="6549"/>
          <ac:spMkLst>
            <pc:docMk/>
            <pc:sldMk cId="2756062039" sldId="257"/>
            <ac:spMk id="5" creationId="{D354C617-9B0A-03F2-587F-ADED6C4F3FA8}"/>
          </ac:spMkLst>
        </pc:spChg>
      </pc:sldChg>
      <pc:sldChg chg="modSp mod">
        <pc:chgData name="Philippe Mongeon" userId="81c627fa-69d4-4782-b6b5-6ab90d0b8b50" providerId="ADAL" clId="{D2860254-1D4F-4E5D-8CAF-D7B87759D17C}" dt="2025-05-25T23:03:30.168" v="160" actId="1076"/>
        <pc:sldMkLst>
          <pc:docMk/>
          <pc:sldMk cId="1131051233" sldId="258"/>
        </pc:sldMkLst>
        <pc:spChg chg="mod">
          <ac:chgData name="Philippe Mongeon" userId="81c627fa-69d4-4782-b6b5-6ab90d0b8b50" providerId="ADAL" clId="{D2860254-1D4F-4E5D-8CAF-D7B87759D17C}" dt="2025-05-25T23:03:26.628" v="159" actId="404"/>
          <ac:spMkLst>
            <pc:docMk/>
            <pc:sldMk cId="1131051233" sldId="258"/>
            <ac:spMk id="2" creationId="{FEB1EA05-AC16-4D8D-A398-CABBF91FC4B0}"/>
          </ac:spMkLst>
        </pc:spChg>
        <pc:spChg chg="mod">
          <ac:chgData name="Philippe Mongeon" userId="81c627fa-69d4-4782-b6b5-6ab90d0b8b50" providerId="ADAL" clId="{D2860254-1D4F-4E5D-8CAF-D7B87759D17C}" dt="2025-05-25T22:59:15.082" v="12"/>
          <ac:spMkLst>
            <pc:docMk/>
            <pc:sldMk cId="1131051233" sldId="258"/>
            <ac:spMk id="4" creationId="{E1E6A264-6BFB-9407-ABDB-F3C4E7D7A0A2}"/>
          </ac:spMkLst>
        </pc:spChg>
        <pc:spChg chg="mod">
          <ac:chgData name="Philippe Mongeon" userId="81c627fa-69d4-4782-b6b5-6ab90d0b8b50" providerId="ADAL" clId="{D2860254-1D4F-4E5D-8CAF-D7B87759D17C}" dt="2025-05-25T23:03:30.168" v="160" actId="1076"/>
          <ac:spMkLst>
            <pc:docMk/>
            <pc:sldMk cId="1131051233" sldId="258"/>
            <ac:spMk id="5" creationId="{7343DA12-C294-5925-EE62-8A599EC25971}"/>
          </ac:spMkLst>
        </pc:spChg>
      </pc:sldChg>
      <pc:sldChg chg="addSp delSp modSp mod delDesignElem">
        <pc:chgData name="Philippe Mongeon" userId="81c627fa-69d4-4782-b6b5-6ab90d0b8b50" providerId="ADAL" clId="{D2860254-1D4F-4E5D-8CAF-D7B87759D17C}" dt="2025-05-25T23:04:00.096" v="172" actId="6549"/>
        <pc:sldMkLst>
          <pc:docMk/>
          <pc:sldMk cId="475502129" sldId="259"/>
        </pc:sldMkLst>
        <pc:spChg chg="mod">
          <ac:chgData name="Philippe Mongeon" userId="81c627fa-69d4-4782-b6b5-6ab90d0b8b50" providerId="ADAL" clId="{D2860254-1D4F-4E5D-8CAF-D7B87759D17C}" dt="2025-05-25T23:04:00.096" v="172" actId="6549"/>
          <ac:spMkLst>
            <pc:docMk/>
            <pc:sldMk cId="475502129" sldId="259"/>
            <ac:spMk id="2" creationId="{2BEB9B98-4496-D3E3-283C-72E9C22A2A11}"/>
          </ac:spMkLst>
        </pc:spChg>
        <pc:spChg chg="add del">
          <ac:chgData name="Philippe Mongeon" userId="81c627fa-69d4-4782-b6b5-6ab90d0b8b50" providerId="ADAL" clId="{D2860254-1D4F-4E5D-8CAF-D7B87759D17C}" dt="2025-05-25T22:59:15.082" v="12"/>
          <ac:spMkLst>
            <pc:docMk/>
            <pc:sldMk cId="475502129" sldId="259"/>
            <ac:spMk id="9" creationId="{247B6BBF-09F2-4A29-AE4E-3771E2924817}"/>
          </ac:spMkLst>
        </pc:spChg>
        <pc:spChg chg="add del">
          <ac:chgData name="Philippe Mongeon" userId="81c627fa-69d4-4782-b6b5-6ab90d0b8b50" providerId="ADAL" clId="{D2860254-1D4F-4E5D-8CAF-D7B87759D17C}" dt="2025-05-25T22:59:15.082" v="12"/>
          <ac:spMkLst>
            <pc:docMk/>
            <pc:sldMk cId="475502129" sldId="259"/>
            <ac:spMk id="11" creationId="{535742DD-1B16-4E9D-B715-0D74B4574A68}"/>
          </ac:spMkLst>
        </pc:spChg>
        <pc:spChg chg="mod">
          <ac:chgData name="Philippe Mongeon" userId="81c627fa-69d4-4782-b6b5-6ab90d0b8b50" providerId="ADAL" clId="{D2860254-1D4F-4E5D-8CAF-D7B87759D17C}" dt="2025-05-25T22:59:15.082" v="12"/>
          <ac:spMkLst>
            <pc:docMk/>
            <pc:sldMk cId="475502129" sldId="259"/>
            <ac:spMk id="13" creationId="{79324E55-F8EE-A373-77EF-5EB602CB0C0D}"/>
          </ac:spMkLst>
        </pc:spChg>
      </pc:sldChg>
      <pc:sldChg chg="modSp">
        <pc:chgData name="Philippe Mongeon" userId="81c627fa-69d4-4782-b6b5-6ab90d0b8b50" providerId="ADAL" clId="{D2860254-1D4F-4E5D-8CAF-D7B87759D17C}" dt="2025-05-25T22:59:15.082" v="12"/>
        <pc:sldMkLst>
          <pc:docMk/>
          <pc:sldMk cId="4269518105" sldId="260"/>
        </pc:sldMkLst>
        <pc:spChg chg="mod">
          <ac:chgData name="Philippe Mongeon" userId="81c627fa-69d4-4782-b6b5-6ab90d0b8b50" providerId="ADAL" clId="{D2860254-1D4F-4E5D-8CAF-D7B87759D17C}" dt="2025-05-25T22:59:15.082" v="12"/>
          <ac:spMkLst>
            <pc:docMk/>
            <pc:sldMk cId="4269518105" sldId="260"/>
            <ac:spMk id="2" creationId="{70086E99-5716-9CB4-5205-EA190672ABC2}"/>
          </ac:spMkLst>
        </pc:spChg>
        <pc:spChg chg="mod">
          <ac:chgData name="Philippe Mongeon" userId="81c627fa-69d4-4782-b6b5-6ab90d0b8b50" providerId="ADAL" clId="{D2860254-1D4F-4E5D-8CAF-D7B87759D17C}" dt="2025-05-25T22:59:15.082" v="12"/>
          <ac:spMkLst>
            <pc:docMk/>
            <pc:sldMk cId="4269518105" sldId="260"/>
            <ac:spMk id="4" creationId="{F9CABB22-C750-4802-B967-A72753866B4F}"/>
          </ac:spMkLst>
        </pc:spChg>
      </pc:sldChg>
      <pc:sldChg chg="modSp">
        <pc:chgData name="Philippe Mongeon" userId="81c627fa-69d4-4782-b6b5-6ab90d0b8b50" providerId="ADAL" clId="{D2860254-1D4F-4E5D-8CAF-D7B87759D17C}" dt="2025-05-25T22:59:15.082" v="12"/>
        <pc:sldMkLst>
          <pc:docMk/>
          <pc:sldMk cId="62447352" sldId="262"/>
        </pc:sldMkLst>
        <pc:spChg chg="mod">
          <ac:chgData name="Philippe Mongeon" userId="81c627fa-69d4-4782-b6b5-6ab90d0b8b50" providerId="ADAL" clId="{D2860254-1D4F-4E5D-8CAF-D7B87759D17C}" dt="2025-05-25T22:59:15.082" v="12"/>
          <ac:spMkLst>
            <pc:docMk/>
            <pc:sldMk cId="62447352" sldId="262"/>
            <ac:spMk id="2" creationId="{22DB911C-0783-F1DD-084E-C5737D036C44}"/>
          </ac:spMkLst>
        </pc:spChg>
        <pc:spChg chg="mod">
          <ac:chgData name="Philippe Mongeon" userId="81c627fa-69d4-4782-b6b5-6ab90d0b8b50" providerId="ADAL" clId="{D2860254-1D4F-4E5D-8CAF-D7B87759D17C}" dt="2025-05-25T22:59:15.082" v="12"/>
          <ac:spMkLst>
            <pc:docMk/>
            <pc:sldMk cId="62447352" sldId="262"/>
            <ac:spMk id="3" creationId="{552195CE-A69C-CFC6-2330-0DBC9AA8A7A6}"/>
          </ac:spMkLst>
        </pc:spChg>
        <pc:spChg chg="mod">
          <ac:chgData name="Philippe Mongeon" userId="81c627fa-69d4-4782-b6b5-6ab90d0b8b50" providerId="ADAL" clId="{D2860254-1D4F-4E5D-8CAF-D7B87759D17C}" dt="2025-05-25T22:59:15.082" v="12"/>
          <ac:spMkLst>
            <pc:docMk/>
            <pc:sldMk cId="62447352" sldId="262"/>
            <ac:spMk id="4" creationId="{11DE1A1D-7723-619F-1C04-AD743991D100}"/>
          </ac:spMkLst>
        </pc:spChg>
      </pc:sldChg>
      <pc:sldChg chg="modSp">
        <pc:chgData name="Philippe Mongeon" userId="81c627fa-69d4-4782-b6b5-6ab90d0b8b50" providerId="ADAL" clId="{D2860254-1D4F-4E5D-8CAF-D7B87759D17C}" dt="2025-05-25T22:59:15.082" v="12"/>
        <pc:sldMkLst>
          <pc:docMk/>
          <pc:sldMk cId="4022668234" sldId="263"/>
        </pc:sldMkLst>
        <pc:spChg chg="mod">
          <ac:chgData name="Philippe Mongeon" userId="81c627fa-69d4-4782-b6b5-6ab90d0b8b50" providerId="ADAL" clId="{D2860254-1D4F-4E5D-8CAF-D7B87759D17C}" dt="2025-05-25T22:59:15.082" v="12"/>
          <ac:spMkLst>
            <pc:docMk/>
            <pc:sldMk cId="4022668234" sldId="263"/>
            <ac:spMk id="2" creationId="{F9BAFF24-8067-D6A8-DF22-03B48815CF87}"/>
          </ac:spMkLst>
        </pc:spChg>
      </pc:sldChg>
      <pc:sldChg chg="modSp mod">
        <pc:chgData name="Philippe Mongeon" userId="81c627fa-69d4-4782-b6b5-6ab90d0b8b50" providerId="ADAL" clId="{D2860254-1D4F-4E5D-8CAF-D7B87759D17C}" dt="2025-05-25T23:04:36.354" v="176" actId="14100"/>
        <pc:sldMkLst>
          <pc:docMk/>
          <pc:sldMk cId="59181234" sldId="264"/>
        </pc:sldMkLst>
        <pc:spChg chg="mod">
          <ac:chgData name="Philippe Mongeon" userId="81c627fa-69d4-4782-b6b5-6ab90d0b8b50" providerId="ADAL" clId="{D2860254-1D4F-4E5D-8CAF-D7B87759D17C}" dt="2025-05-25T23:03:37.236" v="162" actId="255"/>
          <ac:spMkLst>
            <pc:docMk/>
            <pc:sldMk cId="59181234" sldId="264"/>
            <ac:spMk id="2" creationId="{07CCB776-E566-9BB2-96D4-958B30EC2352}"/>
          </ac:spMkLst>
        </pc:spChg>
        <pc:spChg chg="mod">
          <ac:chgData name="Philippe Mongeon" userId="81c627fa-69d4-4782-b6b5-6ab90d0b8b50" providerId="ADAL" clId="{D2860254-1D4F-4E5D-8CAF-D7B87759D17C}" dt="2025-05-25T23:04:36.354" v="176" actId="14100"/>
          <ac:spMkLst>
            <pc:docMk/>
            <pc:sldMk cId="59181234" sldId="264"/>
            <ac:spMk id="3" creationId="{307E43F8-BDFF-4618-2EE8-BDE42DDA2AD5}"/>
          </ac:spMkLst>
        </pc:spChg>
        <pc:spChg chg="mod">
          <ac:chgData name="Philippe Mongeon" userId="81c627fa-69d4-4782-b6b5-6ab90d0b8b50" providerId="ADAL" clId="{D2860254-1D4F-4E5D-8CAF-D7B87759D17C}" dt="2025-05-25T22:59:15.082" v="12"/>
          <ac:spMkLst>
            <pc:docMk/>
            <pc:sldMk cId="59181234" sldId="264"/>
            <ac:spMk id="4" creationId="{AA6E5FDD-CA20-678F-5C15-D19756821B0C}"/>
          </ac:spMkLst>
        </pc:spChg>
      </pc:sldChg>
      <pc:sldChg chg="addSp delSp modSp delDesignElem">
        <pc:chgData name="Philippe Mongeon" userId="81c627fa-69d4-4782-b6b5-6ab90d0b8b50" providerId="ADAL" clId="{D2860254-1D4F-4E5D-8CAF-D7B87759D17C}" dt="2025-05-25T22:59:15.082" v="12"/>
        <pc:sldMkLst>
          <pc:docMk/>
          <pc:sldMk cId="224580725" sldId="266"/>
        </pc:sldMkLst>
        <pc:spChg chg="mod">
          <ac:chgData name="Philippe Mongeon" userId="81c627fa-69d4-4782-b6b5-6ab90d0b8b50" providerId="ADAL" clId="{D2860254-1D4F-4E5D-8CAF-D7B87759D17C}" dt="2025-05-25T22:59:15.082" v="12"/>
          <ac:spMkLst>
            <pc:docMk/>
            <pc:sldMk cId="224580725" sldId="266"/>
            <ac:spMk id="7" creationId="{A27255F0-7E10-BA7B-29F1-149555E76687}"/>
          </ac:spMkLst>
        </pc:spChg>
        <pc:spChg chg="add del">
          <ac:chgData name="Philippe Mongeon" userId="81c627fa-69d4-4782-b6b5-6ab90d0b8b50" providerId="ADAL" clId="{D2860254-1D4F-4E5D-8CAF-D7B87759D17C}" dt="2025-05-25T22:59:15.082" v="12"/>
          <ac:spMkLst>
            <pc:docMk/>
            <pc:sldMk cId="224580725" sldId="266"/>
            <ac:spMk id="9" creationId="{DA381740-063A-41A4-836D-85D14980EEF0}"/>
          </ac:spMkLst>
        </pc:spChg>
        <pc:spChg chg="add del">
          <ac:chgData name="Philippe Mongeon" userId="81c627fa-69d4-4782-b6b5-6ab90d0b8b50" providerId="ADAL" clId="{D2860254-1D4F-4E5D-8CAF-D7B87759D17C}" dt="2025-05-25T22:59:15.082" v="12"/>
          <ac:spMkLst>
            <pc:docMk/>
            <pc:sldMk cId="224580725" sldId="266"/>
            <ac:spMk id="11" creationId="{BCED4D40-4B67-4331-AC48-79B82B4A47D8}"/>
          </ac:spMkLst>
        </pc:spChg>
      </pc:sldChg>
      <pc:sldChg chg="modSp">
        <pc:chgData name="Philippe Mongeon" userId="81c627fa-69d4-4782-b6b5-6ab90d0b8b50" providerId="ADAL" clId="{D2860254-1D4F-4E5D-8CAF-D7B87759D17C}" dt="2025-05-25T22:59:15.082" v="12"/>
        <pc:sldMkLst>
          <pc:docMk/>
          <pc:sldMk cId="2403313412" sldId="267"/>
        </pc:sldMkLst>
        <pc:spChg chg="mod">
          <ac:chgData name="Philippe Mongeon" userId="81c627fa-69d4-4782-b6b5-6ab90d0b8b50" providerId="ADAL" clId="{D2860254-1D4F-4E5D-8CAF-D7B87759D17C}" dt="2025-05-25T22:59:15.082" v="12"/>
          <ac:spMkLst>
            <pc:docMk/>
            <pc:sldMk cId="2403313412" sldId="267"/>
            <ac:spMk id="2" creationId="{AB4183BB-59C3-D672-6D1B-68918A78E4E0}"/>
          </ac:spMkLst>
        </pc:spChg>
        <pc:spChg chg="mod">
          <ac:chgData name="Philippe Mongeon" userId="81c627fa-69d4-4782-b6b5-6ab90d0b8b50" providerId="ADAL" clId="{D2860254-1D4F-4E5D-8CAF-D7B87759D17C}" dt="2025-05-25T22:59:15.082" v="12"/>
          <ac:spMkLst>
            <pc:docMk/>
            <pc:sldMk cId="2403313412" sldId="267"/>
            <ac:spMk id="7" creationId="{A8CE9A17-6762-8469-7338-60D6A6883154}"/>
          </ac:spMkLst>
        </pc:spChg>
      </pc:sldChg>
      <pc:sldChg chg="addSp delSp modSp delDesignElem">
        <pc:chgData name="Philippe Mongeon" userId="81c627fa-69d4-4782-b6b5-6ab90d0b8b50" providerId="ADAL" clId="{D2860254-1D4F-4E5D-8CAF-D7B87759D17C}" dt="2025-05-25T22:59:15.082" v="12"/>
        <pc:sldMkLst>
          <pc:docMk/>
          <pc:sldMk cId="1789814598" sldId="268"/>
        </pc:sldMkLst>
        <pc:spChg chg="mod">
          <ac:chgData name="Philippe Mongeon" userId="81c627fa-69d4-4782-b6b5-6ab90d0b8b50" providerId="ADAL" clId="{D2860254-1D4F-4E5D-8CAF-D7B87759D17C}" dt="2025-05-25T22:59:15.082" v="12"/>
          <ac:spMkLst>
            <pc:docMk/>
            <pc:sldMk cId="1789814598" sldId="268"/>
            <ac:spMk id="7" creationId="{6826E4FC-006B-6239-6E37-D73DA7B55E48}"/>
          </ac:spMkLst>
        </pc:spChg>
        <pc:spChg chg="add del">
          <ac:chgData name="Philippe Mongeon" userId="81c627fa-69d4-4782-b6b5-6ab90d0b8b50" providerId="ADAL" clId="{D2860254-1D4F-4E5D-8CAF-D7B87759D17C}" dt="2025-05-25T22:59:15.082" v="12"/>
          <ac:spMkLst>
            <pc:docMk/>
            <pc:sldMk cId="1789814598" sldId="268"/>
            <ac:spMk id="11" creationId="{2B97F24A-32CE-4C1C-A50D-3016B394DCFB}"/>
          </ac:spMkLst>
        </pc:spChg>
        <pc:spChg chg="add del">
          <ac:chgData name="Philippe Mongeon" userId="81c627fa-69d4-4782-b6b5-6ab90d0b8b50" providerId="ADAL" clId="{D2860254-1D4F-4E5D-8CAF-D7B87759D17C}" dt="2025-05-25T22:59:15.082" v="12"/>
          <ac:spMkLst>
            <pc:docMk/>
            <pc:sldMk cId="1789814598" sldId="268"/>
            <ac:spMk id="13" creationId="{3CE8AF5E-D374-4CF1-90CC-35CF73B81C3E}"/>
          </ac:spMkLst>
        </pc:spChg>
        <pc:inkChg chg="add del">
          <ac:chgData name="Philippe Mongeon" userId="81c627fa-69d4-4782-b6b5-6ab90d0b8b50" providerId="ADAL" clId="{D2860254-1D4F-4E5D-8CAF-D7B87759D17C}" dt="2025-05-25T22:59:15.082" v="12"/>
          <ac:inkMkLst>
            <pc:docMk/>
            <pc:sldMk cId="1789814598" sldId="268"/>
            <ac:inkMk id="15" creationId="{070477C5-0410-4E4F-97A1-F84C2465C187}"/>
          </ac:inkMkLst>
        </pc:inkChg>
      </pc:sldChg>
      <pc:sldChg chg="addSp delSp modSp delDesignElem">
        <pc:chgData name="Philippe Mongeon" userId="81c627fa-69d4-4782-b6b5-6ab90d0b8b50" providerId="ADAL" clId="{D2860254-1D4F-4E5D-8CAF-D7B87759D17C}" dt="2025-05-25T22:59:15.082" v="12"/>
        <pc:sldMkLst>
          <pc:docMk/>
          <pc:sldMk cId="2475691406" sldId="269"/>
        </pc:sldMkLst>
        <pc:spChg chg="mod">
          <ac:chgData name="Philippe Mongeon" userId="81c627fa-69d4-4782-b6b5-6ab90d0b8b50" providerId="ADAL" clId="{D2860254-1D4F-4E5D-8CAF-D7B87759D17C}" dt="2025-05-25T22:59:15.082" v="12"/>
          <ac:spMkLst>
            <pc:docMk/>
            <pc:sldMk cId="2475691406" sldId="269"/>
            <ac:spMk id="7" creationId="{B45E1090-6A62-9C00-8F13-BDAE0705EA4A}"/>
          </ac:spMkLst>
        </pc:spChg>
        <pc:spChg chg="add del">
          <ac:chgData name="Philippe Mongeon" userId="81c627fa-69d4-4782-b6b5-6ab90d0b8b50" providerId="ADAL" clId="{D2860254-1D4F-4E5D-8CAF-D7B87759D17C}" dt="2025-05-25T22:59:15.082" v="12"/>
          <ac:spMkLst>
            <pc:docMk/>
            <pc:sldMk cId="2475691406" sldId="269"/>
            <ac:spMk id="11" creationId="{2B97F24A-32CE-4C1C-A50D-3016B394DCFB}"/>
          </ac:spMkLst>
        </pc:spChg>
        <pc:spChg chg="add del">
          <ac:chgData name="Philippe Mongeon" userId="81c627fa-69d4-4782-b6b5-6ab90d0b8b50" providerId="ADAL" clId="{D2860254-1D4F-4E5D-8CAF-D7B87759D17C}" dt="2025-05-25T22:59:15.082" v="12"/>
          <ac:spMkLst>
            <pc:docMk/>
            <pc:sldMk cId="2475691406" sldId="269"/>
            <ac:spMk id="13" creationId="{3CE8AF5E-D374-4CF1-90CC-35CF73B81C3E}"/>
          </ac:spMkLst>
        </pc:spChg>
        <pc:inkChg chg="add del">
          <ac:chgData name="Philippe Mongeon" userId="81c627fa-69d4-4782-b6b5-6ab90d0b8b50" providerId="ADAL" clId="{D2860254-1D4F-4E5D-8CAF-D7B87759D17C}" dt="2025-05-25T22:59:15.082" v="12"/>
          <ac:inkMkLst>
            <pc:docMk/>
            <pc:sldMk cId="2475691406" sldId="269"/>
            <ac:inkMk id="15" creationId="{070477C5-0410-4E4F-97A1-F84C2465C187}"/>
          </ac:inkMkLst>
        </pc:inkChg>
      </pc:sldChg>
      <pc:sldChg chg="modSp">
        <pc:chgData name="Philippe Mongeon" userId="81c627fa-69d4-4782-b6b5-6ab90d0b8b50" providerId="ADAL" clId="{D2860254-1D4F-4E5D-8CAF-D7B87759D17C}" dt="2025-05-25T22:59:15.082" v="12"/>
        <pc:sldMkLst>
          <pc:docMk/>
          <pc:sldMk cId="4046970412" sldId="270"/>
        </pc:sldMkLst>
        <pc:spChg chg="mod">
          <ac:chgData name="Philippe Mongeon" userId="81c627fa-69d4-4782-b6b5-6ab90d0b8b50" providerId="ADAL" clId="{D2860254-1D4F-4E5D-8CAF-D7B87759D17C}" dt="2025-05-25T22:59:15.082" v="12"/>
          <ac:spMkLst>
            <pc:docMk/>
            <pc:sldMk cId="4046970412" sldId="270"/>
            <ac:spMk id="2" creationId="{47EA3FBF-8E6B-C283-0F5E-5499E71660D4}"/>
          </ac:spMkLst>
        </pc:spChg>
        <pc:spChg chg="mod">
          <ac:chgData name="Philippe Mongeon" userId="81c627fa-69d4-4782-b6b5-6ab90d0b8b50" providerId="ADAL" clId="{D2860254-1D4F-4E5D-8CAF-D7B87759D17C}" dt="2025-05-25T22:59:15.082" v="12"/>
          <ac:spMkLst>
            <pc:docMk/>
            <pc:sldMk cId="4046970412" sldId="270"/>
            <ac:spMk id="4" creationId="{0A5DFB79-559C-636A-3237-45B473020D5F}"/>
          </ac:spMkLst>
        </pc:spChg>
      </pc:sldChg>
      <pc:sldChg chg="addSp delSp modSp delDesignElem">
        <pc:chgData name="Philippe Mongeon" userId="81c627fa-69d4-4782-b6b5-6ab90d0b8b50" providerId="ADAL" clId="{D2860254-1D4F-4E5D-8CAF-D7B87759D17C}" dt="2025-05-25T22:59:15.082" v="12"/>
        <pc:sldMkLst>
          <pc:docMk/>
          <pc:sldMk cId="725633277" sldId="271"/>
        </pc:sldMkLst>
        <pc:spChg chg="mod">
          <ac:chgData name="Philippe Mongeon" userId="81c627fa-69d4-4782-b6b5-6ab90d0b8b50" providerId="ADAL" clId="{D2860254-1D4F-4E5D-8CAF-D7B87759D17C}" dt="2025-05-25T22:59:15.082" v="12"/>
          <ac:spMkLst>
            <pc:docMk/>
            <pc:sldMk cId="725633277" sldId="271"/>
            <ac:spMk id="7" creationId="{BB90E731-FB70-D297-3EA5-1C150EE6155C}"/>
          </ac:spMkLst>
        </pc:spChg>
        <pc:spChg chg="add del">
          <ac:chgData name="Philippe Mongeon" userId="81c627fa-69d4-4782-b6b5-6ab90d0b8b50" providerId="ADAL" clId="{D2860254-1D4F-4E5D-8CAF-D7B87759D17C}" dt="2025-05-25T22:59:15.082" v="12"/>
          <ac:spMkLst>
            <pc:docMk/>
            <pc:sldMk cId="725633277" sldId="271"/>
            <ac:spMk id="24" creationId="{DA381740-063A-41A4-836D-85D14980EEF0}"/>
          </ac:spMkLst>
        </pc:spChg>
        <pc:spChg chg="add del">
          <ac:chgData name="Philippe Mongeon" userId="81c627fa-69d4-4782-b6b5-6ab90d0b8b50" providerId="ADAL" clId="{D2860254-1D4F-4E5D-8CAF-D7B87759D17C}" dt="2025-05-25T22:59:15.082" v="12"/>
          <ac:spMkLst>
            <pc:docMk/>
            <pc:sldMk cId="725633277" sldId="271"/>
            <ac:spMk id="26" creationId="{337940BB-FBC4-492E-BD92-3B7B914D0EAE}"/>
          </ac:spMkLst>
        </pc:spChg>
        <pc:spChg chg="add del">
          <ac:chgData name="Philippe Mongeon" userId="81c627fa-69d4-4782-b6b5-6ab90d0b8b50" providerId="ADAL" clId="{D2860254-1D4F-4E5D-8CAF-D7B87759D17C}" dt="2025-05-25T22:59:15.082" v="12"/>
          <ac:spMkLst>
            <pc:docMk/>
            <pc:sldMk cId="725633277" sldId="271"/>
            <ac:spMk id="28" creationId="{3FCFB1DE-0B7E-48CC-BA90-B2AB0889F9D6}"/>
          </ac:spMkLst>
        </pc:spChg>
      </pc:sldChg>
      <pc:sldChg chg="addSp delSp modSp delDesignElem">
        <pc:chgData name="Philippe Mongeon" userId="81c627fa-69d4-4782-b6b5-6ab90d0b8b50" providerId="ADAL" clId="{D2860254-1D4F-4E5D-8CAF-D7B87759D17C}" dt="2025-05-25T22:59:15.082" v="12"/>
        <pc:sldMkLst>
          <pc:docMk/>
          <pc:sldMk cId="3405122798" sldId="272"/>
        </pc:sldMkLst>
        <pc:spChg chg="mod">
          <ac:chgData name="Philippe Mongeon" userId="81c627fa-69d4-4782-b6b5-6ab90d0b8b50" providerId="ADAL" clId="{D2860254-1D4F-4E5D-8CAF-D7B87759D17C}" dt="2025-05-25T22:59:15.082" v="12"/>
          <ac:spMkLst>
            <pc:docMk/>
            <pc:sldMk cId="3405122798" sldId="272"/>
            <ac:spMk id="7" creationId="{FD4F7DE5-2067-3B5C-EC6F-54C3E9F87081}"/>
          </ac:spMkLst>
        </pc:spChg>
        <pc:spChg chg="add del">
          <ac:chgData name="Philippe Mongeon" userId="81c627fa-69d4-4782-b6b5-6ab90d0b8b50" providerId="ADAL" clId="{D2860254-1D4F-4E5D-8CAF-D7B87759D17C}" dt="2025-05-25T22:59:15.082" v="12"/>
          <ac:spMkLst>
            <pc:docMk/>
            <pc:sldMk cId="3405122798" sldId="272"/>
            <ac:spMk id="11" creationId="{2B97F24A-32CE-4C1C-A50D-3016B394DCFB}"/>
          </ac:spMkLst>
        </pc:spChg>
        <pc:spChg chg="add del">
          <ac:chgData name="Philippe Mongeon" userId="81c627fa-69d4-4782-b6b5-6ab90d0b8b50" providerId="ADAL" clId="{D2860254-1D4F-4E5D-8CAF-D7B87759D17C}" dt="2025-05-25T22:59:15.082" v="12"/>
          <ac:spMkLst>
            <pc:docMk/>
            <pc:sldMk cId="3405122798" sldId="272"/>
            <ac:spMk id="13" creationId="{3CE8AF5E-D374-4CF1-90CC-35CF73B81C3E}"/>
          </ac:spMkLst>
        </pc:spChg>
        <pc:inkChg chg="add del">
          <ac:chgData name="Philippe Mongeon" userId="81c627fa-69d4-4782-b6b5-6ab90d0b8b50" providerId="ADAL" clId="{D2860254-1D4F-4E5D-8CAF-D7B87759D17C}" dt="2025-05-25T22:59:15.082" v="12"/>
          <ac:inkMkLst>
            <pc:docMk/>
            <pc:sldMk cId="3405122798" sldId="272"/>
            <ac:inkMk id="15" creationId="{070477C5-0410-4E4F-97A1-F84C2465C187}"/>
          </ac:inkMkLst>
        </pc:inkChg>
      </pc:sldChg>
      <pc:sldChg chg="addSp delSp modSp delDesignElem">
        <pc:chgData name="Philippe Mongeon" userId="81c627fa-69d4-4782-b6b5-6ab90d0b8b50" providerId="ADAL" clId="{D2860254-1D4F-4E5D-8CAF-D7B87759D17C}" dt="2025-05-25T22:59:15.082" v="12"/>
        <pc:sldMkLst>
          <pc:docMk/>
          <pc:sldMk cId="1789384965" sldId="273"/>
        </pc:sldMkLst>
        <pc:spChg chg="mod">
          <ac:chgData name="Philippe Mongeon" userId="81c627fa-69d4-4782-b6b5-6ab90d0b8b50" providerId="ADAL" clId="{D2860254-1D4F-4E5D-8CAF-D7B87759D17C}" dt="2025-05-25T22:59:15.082" v="12"/>
          <ac:spMkLst>
            <pc:docMk/>
            <pc:sldMk cId="1789384965" sldId="273"/>
            <ac:spMk id="7" creationId="{92E314CC-AB40-C5CA-1FB3-802C9FC9EBDA}"/>
          </ac:spMkLst>
        </pc:spChg>
        <pc:spChg chg="add del">
          <ac:chgData name="Philippe Mongeon" userId="81c627fa-69d4-4782-b6b5-6ab90d0b8b50" providerId="ADAL" clId="{D2860254-1D4F-4E5D-8CAF-D7B87759D17C}" dt="2025-05-25T22:59:15.082" v="12"/>
          <ac:spMkLst>
            <pc:docMk/>
            <pc:sldMk cId="1789384965" sldId="273"/>
            <ac:spMk id="11" creationId="{2B97F24A-32CE-4C1C-A50D-3016B394DCFB}"/>
          </ac:spMkLst>
        </pc:spChg>
        <pc:spChg chg="add del">
          <ac:chgData name="Philippe Mongeon" userId="81c627fa-69d4-4782-b6b5-6ab90d0b8b50" providerId="ADAL" clId="{D2860254-1D4F-4E5D-8CAF-D7B87759D17C}" dt="2025-05-25T22:59:15.082" v="12"/>
          <ac:spMkLst>
            <pc:docMk/>
            <pc:sldMk cId="1789384965" sldId="273"/>
            <ac:spMk id="13" creationId="{3CE8AF5E-D374-4CF1-90CC-35CF73B81C3E}"/>
          </ac:spMkLst>
        </pc:spChg>
        <pc:inkChg chg="add del">
          <ac:chgData name="Philippe Mongeon" userId="81c627fa-69d4-4782-b6b5-6ab90d0b8b50" providerId="ADAL" clId="{D2860254-1D4F-4E5D-8CAF-D7B87759D17C}" dt="2025-05-25T22:59:15.082" v="12"/>
          <ac:inkMkLst>
            <pc:docMk/>
            <pc:sldMk cId="1789384965" sldId="273"/>
            <ac:inkMk id="15" creationId="{070477C5-0410-4E4F-97A1-F84C2465C187}"/>
          </ac:inkMkLst>
        </pc:inkChg>
      </pc:sldChg>
      <pc:sldChg chg="addSp delSp modSp delDesignElem">
        <pc:chgData name="Philippe Mongeon" userId="81c627fa-69d4-4782-b6b5-6ab90d0b8b50" providerId="ADAL" clId="{D2860254-1D4F-4E5D-8CAF-D7B87759D17C}" dt="2025-05-25T22:59:15.082" v="12"/>
        <pc:sldMkLst>
          <pc:docMk/>
          <pc:sldMk cId="1881929776" sldId="274"/>
        </pc:sldMkLst>
        <pc:spChg chg="mod">
          <ac:chgData name="Philippe Mongeon" userId="81c627fa-69d4-4782-b6b5-6ab90d0b8b50" providerId="ADAL" clId="{D2860254-1D4F-4E5D-8CAF-D7B87759D17C}" dt="2025-05-25T22:59:15.082" v="12"/>
          <ac:spMkLst>
            <pc:docMk/>
            <pc:sldMk cId="1881929776" sldId="274"/>
            <ac:spMk id="7" creationId="{3B60F63F-5E46-446B-97BC-11547A958745}"/>
          </ac:spMkLst>
        </pc:spChg>
        <pc:spChg chg="add del">
          <ac:chgData name="Philippe Mongeon" userId="81c627fa-69d4-4782-b6b5-6ab90d0b8b50" providerId="ADAL" clId="{D2860254-1D4F-4E5D-8CAF-D7B87759D17C}" dt="2025-05-25T22:59:15.082" v="12"/>
          <ac:spMkLst>
            <pc:docMk/>
            <pc:sldMk cId="1881929776" sldId="274"/>
            <ac:spMk id="20" creationId="{DA381740-063A-41A4-836D-85D14980EEF0}"/>
          </ac:spMkLst>
        </pc:spChg>
        <pc:spChg chg="add del">
          <ac:chgData name="Philippe Mongeon" userId="81c627fa-69d4-4782-b6b5-6ab90d0b8b50" providerId="ADAL" clId="{D2860254-1D4F-4E5D-8CAF-D7B87759D17C}" dt="2025-05-25T22:59:15.082" v="12"/>
          <ac:spMkLst>
            <pc:docMk/>
            <pc:sldMk cId="1881929776" sldId="274"/>
            <ac:spMk id="22" creationId="{665DBBEF-238B-476B-96AB-8AAC3224ECEA}"/>
          </ac:spMkLst>
        </pc:spChg>
        <pc:spChg chg="add del">
          <ac:chgData name="Philippe Mongeon" userId="81c627fa-69d4-4782-b6b5-6ab90d0b8b50" providerId="ADAL" clId="{D2860254-1D4F-4E5D-8CAF-D7B87759D17C}" dt="2025-05-25T22:59:15.082" v="12"/>
          <ac:spMkLst>
            <pc:docMk/>
            <pc:sldMk cId="1881929776" sldId="274"/>
            <ac:spMk id="24" creationId="{3FCFB1DE-0B7E-48CC-BA90-B2AB0889F9D6}"/>
          </ac:spMkLst>
        </pc:spChg>
      </pc:sldChg>
      <pc:sldChg chg="addSp delSp modSp delDesignElem">
        <pc:chgData name="Philippe Mongeon" userId="81c627fa-69d4-4782-b6b5-6ab90d0b8b50" providerId="ADAL" clId="{D2860254-1D4F-4E5D-8CAF-D7B87759D17C}" dt="2025-05-25T22:59:15.082" v="12"/>
        <pc:sldMkLst>
          <pc:docMk/>
          <pc:sldMk cId="3934872186" sldId="275"/>
        </pc:sldMkLst>
        <pc:spChg chg="mod">
          <ac:chgData name="Philippe Mongeon" userId="81c627fa-69d4-4782-b6b5-6ab90d0b8b50" providerId="ADAL" clId="{D2860254-1D4F-4E5D-8CAF-D7B87759D17C}" dt="2025-05-25T22:59:15.082" v="12"/>
          <ac:spMkLst>
            <pc:docMk/>
            <pc:sldMk cId="3934872186" sldId="275"/>
            <ac:spMk id="7" creationId="{3DAA1B72-C5F9-3BD0-08B6-762FFDF3CB15}"/>
          </ac:spMkLst>
        </pc:spChg>
        <pc:spChg chg="add del">
          <ac:chgData name="Philippe Mongeon" userId="81c627fa-69d4-4782-b6b5-6ab90d0b8b50" providerId="ADAL" clId="{D2860254-1D4F-4E5D-8CAF-D7B87759D17C}" dt="2025-05-25T22:59:15.082" v="12"/>
          <ac:spMkLst>
            <pc:docMk/>
            <pc:sldMk cId="3934872186" sldId="275"/>
            <ac:spMk id="18" creationId="{F13C74B1-5B17-4795-BED0-7140497B445A}"/>
          </ac:spMkLst>
        </pc:spChg>
        <pc:spChg chg="add del">
          <ac:chgData name="Philippe Mongeon" userId="81c627fa-69d4-4782-b6b5-6ab90d0b8b50" providerId="ADAL" clId="{D2860254-1D4F-4E5D-8CAF-D7B87759D17C}" dt="2025-05-25T22:59:15.082" v="12"/>
          <ac:spMkLst>
            <pc:docMk/>
            <pc:sldMk cId="3934872186" sldId="275"/>
            <ac:spMk id="20" creationId="{3FCFB1DE-0B7E-48CC-BA90-B2AB0889F9D6}"/>
          </ac:spMkLst>
        </pc:spChg>
      </pc:sldChg>
      <pc:sldChg chg="modSp">
        <pc:chgData name="Philippe Mongeon" userId="81c627fa-69d4-4782-b6b5-6ab90d0b8b50" providerId="ADAL" clId="{D2860254-1D4F-4E5D-8CAF-D7B87759D17C}" dt="2025-05-25T22:59:15.082" v="12"/>
        <pc:sldMkLst>
          <pc:docMk/>
          <pc:sldMk cId="392721277" sldId="276"/>
        </pc:sldMkLst>
        <pc:spChg chg="mod">
          <ac:chgData name="Philippe Mongeon" userId="81c627fa-69d4-4782-b6b5-6ab90d0b8b50" providerId="ADAL" clId="{D2860254-1D4F-4E5D-8CAF-D7B87759D17C}" dt="2025-05-25T22:59:15.082" v="12"/>
          <ac:spMkLst>
            <pc:docMk/>
            <pc:sldMk cId="392721277" sldId="276"/>
            <ac:spMk id="2" creationId="{C273DF4D-D134-A862-124B-A2E214477425}"/>
          </ac:spMkLst>
        </pc:spChg>
        <pc:spChg chg="mod">
          <ac:chgData name="Philippe Mongeon" userId="81c627fa-69d4-4782-b6b5-6ab90d0b8b50" providerId="ADAL" clId="{D2860254-1D4F-4E5D-8CAF-D7B87759D17C}" dt="2025-05-25T22:59:15.082" v="12"/>
          <ac:spMkLst>
            <pc:docMk/>
            <pc:sldMk cId="392721277" sldId="276"/>
            <ac:spMk id="4" creationId="{CBFDE2DC-50E8-A3FF-8787-FCCDEAC8DFAD}"/>
          </ac:spMkLst>
        </pc:spChg>
      </pc:sldChg>
      <pc:sldChg chg="modSp">
        <pc:chgData name="Philippe Mongeon" userId="81c627fa-69d4-4782-b6b5-6ab90d0b8b50" providerId="ADAL" clId="{D2860254-1D4F-4E5D-8CAF-D7B87759D17C}" dt="2025-05-25T22:59:15.082" v="12"/>
        <pc:sldMkLst>
          <pc:docMk/>
          <pc:sldMk cId="4172017482" sldId="277"/>
        </pc:sldMkLst>
        <pc:spChg chg="mod">
          <ac:chgData name="Philippe Mongeon" userId="81c627fa-69d4-4782-b6b5-6ab90d0b8b50" providerId="ADAL" clId="{D2860254-1D4F-4E5D-8CAF-D7B87759D17C}" dt="2025-05-25T22:59:15.082" v="12"/>
          <ac:spMkLst>
            <pc:docMk/>
            <pc:sldMk cId="4172017482" sldId="277"/>
            <ac:spMk id="2" creationId="{7BE6D998-64E9-4973-3AAC-CA1996F06D80}"/>
          </ac:spMkLst>
        </pc:spChg>
        <pc:spChg chg="mod">
          <ac:chgData name="Philippe Mongeon" userId="81c627fa-69d4-4782-b6b5-6ab90d0b8b50" providerId="ADAL" clId="{D2860254-1D4F-4E5D-8CAF-D7B87759D17C}" dt="2025-05-25T22:59:15.082" v="12"/>
          <ac:spMkLst>
            <pc:docMk/>
            <pc:sldMk cId="4172017482" sldId="277"/>
            <ac:spMk id="4" creationId="{A9802AEF-B6EE-3028-E1BA-939476002645}"/>
          </ac:spMkLst>
        </pc:spChg>
      </pc:sldChg>
      <pc:sldChg chg="modSp">
        <pc:chgData name="Philippe Mongeon" userId="81c627fa-69d4-4782-b6b5-6ab90d0b8b50" providerId="ADAL" clId="{D2860254-1D4F-4E5D-8CAF-D7B87759D17C}" dt="2025-05-25T22:59:15.082" v="12"/>
        <pc:sldMkLst>
          <pc:docMk/>
          <pc:sldMk cId="4067875452" sldId="278"/>
        </pc:sldMkLst>
        <pc:spChg chg="mod">
          <ac:chgData name="Philippe Mongeon" userId="81c627fa-69d4-4782-b6b5-6ab90d0b8b50" providerId="ADAL" clId="{D2860254-1D4F-4E5D-8CAF-D7B87759D17C}" dt="2025-05-25T22:59:15.082" v="12"/>
          <ac:spMkLst>
            <pc:docMk/>
            <pc:sldMk cId="4067875452" sldId="278"/>
            <ac:spMk id="2" creationId="{01978A71-B381-D496-6ACF-020995118B58}"/>
          </ac:spMkLst>
        </pc:spChg>
        <pc:spChg chg="mod">
          <ac:chgData name="Philippe Mongeon" userId="81c627fa-69d4-4782-b6b5-6ab90d0b8b50" providerId="ADAL" clId="{D2860254-1D4F-4E5D-8CAF-D7B87759D17C}" dt="2025-05-25T22:59:15.082" v="12"/>
          <ac:spMkLst>
            <pc:docMk/>
            <pc:sldMk cId="4067875452" sldId="278"/>
            <ac:spMk id="4" creationId="{CFF5813E-C98F-9B71-C93B-A73566CCBF41}"/>
          </ac:spMkLst>
        </pc:spChg>
      </pc:sldChg>
      <pc:sldChg chg="modSp">
        <pc:chgData name="Philippe Mongeon" userId="81c627fa-69d4-4782-b6b5-6ab90d0b8b50" providerId="ADAL" clId="{D2860254-1D4F-4E5D-8CAF-D7B87759D17C}" dt="2025-05-25T22:59:15.082" v="12"/>
        <pc:sldMkLst>
          <pc:docMk/>
          <pc:sldMk cId="899684018" sldId="279"/>
        </pc:sldMkLst>
        <pc:spChg chg="mod">
          <ac:chgData name="Philippe Mongeon" userId="81c627fa-69d4-4782-b6b5-6ab90d0b8b50" providerId="ADAL" clId="{D2860254-1D4F-4E5D-8CAF-D7B87759D17C}" dt="2025-05-25T22:59:15.082" v="12"/>
          <ac:spMkLst>
            <pc:docMk/>
            <pc:sldMk cId="899684018" sldId="279"/>
            <ac:spMk id="2" creationId="{4CDD46C6-07B8-1F3F-FA7E-679B4BD9E5B3}"/>
          </ac:spMkLst>
        </pc:spChg>
        <pc:spChg chg="mod">
          <ac:chgData name="Philippe Mongeon" userId="81c627fa-69d4-4782-b6b5-6ab90d0b8b50" providerId="ADAL" clId="{D2860254-1D4F-4E5D-8CAF-D7B87759D17C}" dt="2025-05-25T22:59:15.082" v="12"/>
          <ac:spMkLst>
            <pc:docMk/>
            <pc:sldMk cId="899684018" sldId="279"/>
            <ac:spMk id="4" creationId="{0FCF640B-7C8B-1BB2-305B-F5B2AB2A6BE0}"/>
          </ac:spMkLst>
        </pc:spChg>
      </pc:sldChg>
      <pc:sldChg chg="modSp">
        <pc:chgData name="Philippe Mongeon" userId="81c627fa-69d4-4782-b6b5-6ab90d0b8b50" providerId="ADAL" clId="{D2860254-1D4F-4E5D-8CAF-D7B87759D17C}" dt="2025-05-25T22:59:15.082" v="12"/>
        <pc:sldMkLst>
          <pc:docMk/>
          <pc:sldMk cId="4234622941" sldId="280"/>
        </pc:sldMkLst>
        <pc:spChg chg="mod">
          <ac:chgData name="Philippe Mongeon" userId="81c627fa-69d4-4782-b6b5-6ab90d0b8b50" providerId="ADAL" clId="{D2860254-1D4F-4E5D-8CAF-D7B87759D17C}" dt="2025-05-25T22:59:15.082" v="12"/>
          <ac:spMkLst>
            <pc:docMk/>
            <pc:sldMk cId="4234622941" sldId="280"/>
            <ac:spMk id="2" creationId="{8E8962EC-950D-77E0-57A6-22AF469A6F13}"/>
          </ac:spMkLst>
        </pc:spChg>
        <pc:spChg chg="mod">
          <ac:chgData name="Philippe Mongeon" userId="81c627fa-69d4-4782-b6b5-6ab90d0b8b50" providerId="ADAL" clId="{D2860254-1D4F-4E5D-8CAF-D7B87759D17C}" dt="2025-05-25T22:59:15.082" v="12"/>
          <ac:spMkLst>
            <pc:docMk/>
            <pc:sldMk cId="4234622941" sldId="280"/>
            <ac:spMk id="4" creationId="{68BBAB05-A70A-886C-81BE-7FF9F085FE87}"/>
          </ac:spMkLst>
        </pc:spChg>
      </pc:sldChg>
      <pc:sldChg chg="modSp mod">
        <pc:chgData name="Philippe Mongeon" userId="81c627fa-69d4-4782-b6b5-6ab90d0b8b50" providerId="ADAL" clId="{D2860254-1D4F-4E5D-8CAF-D7B87759D17C}" dt="2025-05-25T23:03:41.331" v="163" actId="255"/>
        <pc:sldMkLst>
          <pc:docMk/>
          <pc:sldMk cId="200239928" sldId="281"/>
        </pc:sldMkLst>
        <pc:spChg chg="mod">
          <ac:chgData name="Philippe Mongeon" userId="81c627fa-69d4-4782-b6b5-6ab90d0b8b50" providerId="ADAL" clId="{D2860254-1D4F-4E5D-8CAF-D7B87759D17C}" dt="2025-05-25T23:03:41.331" v="163" actId="255"/>
          <ac:spMkLst>
            <pc:docMk/>
            <pc:sldMk cId="200239928" sldId="281"/>
            <ac:spMk id="2" creationId="{4A17E2DB-A3B6-0479-D7A3-AD086C776102}"/>
          </ac:spMkLst>
        </pc:spChg>
        <pc:spChg chg="mod">
          <ac:chgData name="Philippe Mongeon" userId="81c627fa-69d4-4782-b6b5-6ab90d0b8b50" providerId="ADAL" clId="{D2860254-1D4F-4E5D-8CAF-D7B87759D17C}" dt="2025-05-25T23:00:22.996" v="31" actId="2711"/>
          <ac:spMkLst>
            <pc:docMk/>
            <pc:sldMk cId="200239928" sldId="281"/>
            <ac:spMk id="3" creationId="{E6D40F20-0200-E905-E1EA-31B5C193E73D}"/>
          </ac:spMkLst>
        </pc:spChg>
        <pc:spChg chg="mod">
          <ac:chgData name="Philippe Mongeon" userId="81c627fa-69d4-4782-b6b5-6ab90d0b8b50" providerId="ADAL" clId="{D2860254-1D4F-4E5D-8CAF-D7B87759D17C}" dt="2025-05-25T22:59:15.082" v="12"/>
          <ac:spMkLst>
            <pc:docMk/>
            <pc:sldMk cId="200239928" sldId="281"/>
            <ac:spMk id="4" creationId="{50A1BA4F-4051-9594-DB23-2D5696FDF478}"/>
          </ac:spMkLst>
        </pc:spChg>
      </pc:sldChg>
      <pc:sldChg chg="modSp mod">
        <pc:chgData name="Philippe Mongeon" userId="81c627fa-69d4-4782-b6b5-6ab90d0b8b50" providerId="ADAL" clId="{D2860254-1D4F-4E5D-8CAF-D7B87759D17C}" dt="2025-05-25T23:03:11.935" v="120" actId="2711"/>
        <pc:sldMkLst>
          <pc:docMk/>
          <pc:sldMk cId="2803718621" sldId="282"/>
        </pc:sldMkLst>
        <pc:spChg chg="mod">
          <ac:chgData name="Philippe Mongeon" userId="81c627fa-69d4-4782-b6b5-6ab90d0b8b50" providerId="ADAL" clId="{D2860254-1D4F-4E5D-8CAF-D7B87759D17C}" dt="2025-05-25T22:59:15.082" v="12"/>
          <ac:spMkLst>
            <pc:docMk/>
            <pc:sldMk cId="2803718621" sldId="282"/>
            <ac:spMk id="2" creationId="{9A4E0EA2-621E-F2F0-E9DF-681F6ECC215F}"/>
          </ac:spMkLst>
        </pc:spChg>
        <pc:spChg chg="mod">
          <ac:chgData name="Philippe Mongeon" userId="81c627fa-69d4-4782-b6b5-6ab90d0b8b50" providerId="ADAL" clId="{D2860254-1D4F-4E5D-8CAF-D7B87759D17C}" dt="2025-05-25T23:03:11.935" v="120" actId="2711"/>
          <ac:spMkLst>
            <pc:docMk/>
            <pc:sldMk cId="2803718621" sldId="282"/>
            <ac:spMk id="3" creationId="{30FC509F-67B3-FACF-79BB-E3A290641207}"/>
          </ac:spMkLst>
        </pc:spChg>
        <pc:spChg chg="mod">
          <ac:chgData name="Philippe Mongeon" userId="81c627fa-69d4-4782-b6b5-6ab90d0b8b50" providerId="ADAL" clId="{D2860254-1D4F-4E5D-8CAF-D7B87759D17C}" dt="2025-05-25T22:59:15.082" v="12"/>
          <ac:spMkLst>
            <pc:docMk/>
            <pc:sldMk cId="2803718621" sldId="282"/>
            <ac:spMk id="4" creationId="{BF527F58-54AC-644B-1DA7-D1528D5E0B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28AC4-9494-4B9F-800F-64DB0D135C01}" type="datetimeFigureOut">
              <a:rPr lang="en-CA" smtClean="0"/>
              <a:t>2025-05-28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8EF4F-5E36-42CC-80E9-8F7818384730}" type="slidenum">
              <a:rPr lang="en-CA" smtClean="0"/>
              <a:t>‹#›</a:t>
            </a:fld>
            <a:endParaRPr lang="en-CA"/>
          </a:p>
        </p:txBody>
      </p:sp>
    </p:spTree>
    <p:extLst>
      <p:ext uri="{BB962C8B-B14F-4D97-AF65-F5344CB8AC3E}">
        <p14:creationId xmlns:p14="http://schemas.microsoft.com/office/powerpoint/2010/main" val="1120756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badi Extra Light" panose="020B0204020104020204" pitchFamily="34" charset="0"/>
              </a:rPr>
              <a:t>We use a comprehensive database of all Canadian LIS publications authored by faculty members and academic librarians created as part of the SSHRC-funded project “Breaking down research silos” (Sauvé et al., 2024a). This database offers the advantage of encompassing articles not typically included in traditional bibliometric surveys, such as those conducted using databases like Web of Science (</a:t>
            </a:r>
            <a:r>
              <a:rPr lang="en-US" sz="1200" dirty="0" err="1">
                <a:latin typeface="Abadi Extra Light" panose="020B0204020104020204" pitchFamily="34" charset="0"/>
              </a:rPr>
              <a:t>WoS</a:t>
            </a:r>
            <a:r>
              <a:rPr lang="en-US" sz="1200" dirty="0">
                <a:latin typeface="Abadi Extra Light" panose="020B0204020104020204" pitchFamily="34" charset="0"/>
              </a:rPr>
              <a:t>), Scopus, and Library and Information Science Abstracts (LISA). </a:t>
            </a:r>
          </a:p>
          <a:p>
            <a:endParaRPr lang="en-CA" dirty="0"/>
          </a:p>
        </p:txBody>
      </p:sp>
      <p:sp>
        <p:nvSpPr>
          <p:cNvPr id="4" name="Slide Number Placeholder 3"/>
          <p:cNvSpPr>
            <a:spLocks noGrp="1"/>
          </p:cNvSpPr>
          <p:nvPr>
            <p:ph type="sldNum" sz="quarter" idx="5"/>
          </p:nvPr>
        </p:nvSpPr>
        <p:spPr/>
        <p:txBody>
          <a:bodyPr/>
          <a:lstStyle/>
          <a:p>
            <a:fld id="{7868EF4F-5E36-42CC-80E9-8F7818384730}" type="slidenum">
              <a:rPr lang="en-CA" smtClean="0"/>
              <a:t>2</a:t>
            </a:fld>
            <a:endParaRPr lang="en-CA"/>
          </a:p>
        </p:txBody>
      </p:sp>
    </p:spTree>
    <p:extLst>
      <p:ext uri="{BB962C8B-B14F-4D97-AF65-F5344CB8AC3E}">
        <p14:creationId xmlns:p14="http://schemas.microsoft.com/office/powerpoint/2010/main" val="261616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Table 1 reveals that of the 9,261 publications in our dataset, the majority are journal articles (71.3%), followed by reviews and book chapters. Academics tended to publish at higher rates, authoring 6,178 (66.7%) of total publications, while practitioners authored 2,935 (31.7%). Collaborations accounted for only 137 publications, or less than 2% of total output. Articles and conference papers were the most common formats in which collaboration manifested. One highlight of the results presented in Table 1 is the substantially higher proportion of reviews and book reviews performed by practitioners (23.3% and 6.4%, respectively) compared to academics (11% and 2.1%, respectively).</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7868EF4F-5E36-42CC-80E9-8F7818384730}" type="slidenum">
              <a:rPr lang="en-CA" smtClean="0"/>
              <a:t>5</a:t>
            </a:fld>
            <a:endParaRPr lang="en-CA"/>
          </a:p>
        </p:txBody>
      </p:sp>
    </p:spTree>
    <p:extLst>
      <p:ext uri="{BB962C8B-B14F-4D97-AF65-F5344CB8AC3E}">
        <p14:creationId xmlns:p14="http://schemas.microsoft.com/office/powerpoint/2010/main" val="252871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top venues of publications by academics (Table 2) show that the conference proceedings of two prominent LIS research organizations supporting both researchers and practitioners (</a:t>
            </a:r>
            <a:r>
              <a:rPr lang="en-GB" sz="1800" i="1" dirty="0">
                <a:effectLst/>
                <a:latin typeface="Times New Roman" panose="02020603050405020304" pitchFamily="18" charset="0"/>
                <a:ea typeface="Calibri" panose="020F0502020204030204" pitchFamily="34" charset="0"/>
                <a:cs typeface="Arial" panose="020B0604020202020204" pitchFamily="34" charset="0"/>
              </a:rPr>
              <a:t>CAIS</a:t>
            </a:r>
            <a:r>
              <a:rPr lang="en-GB" sz="1800" dirty="0">
                <a:effectLst/>
                <a:latin typeface="Times New Roman" panose="02020603050405020304" pitchFamily="18" charset="0"/>
                <a:ea typeface="Calibri" panose="020F0502020204030204" pitchFamily="34" charset="0"/>
                <a:cs typeface="Arial" panose="020B0604020202020204" pitchFamily="34" charset="0"/>
              </a:rPr>
              <a:t> and </a:t>
            </a:r>
            <a:r>
              <a:rPr lang="en-GB" sz="1800" i="1" dirty="0">
                <a:effectLst/>
                <a:latin typeface="Times New Roman" panose="02020603050405020304" pitchFamily="18" charset="0"/>
                <a:ea typeface="Calibri" panose="020F0502020204030204" pitchFamily="34" charset="0"/>
                <a:cs typeface="Arial" panose="020B0604020202020204" pitchFamily="34" charset="0"/>
              </a:rPr>
              <a:t>ASIST</a:t>
            </a:r>
            <a:r>
              <a:rPr lang="en-GB" sz="1800" dirty="0">
                <a:effectLst/>
                <a:latin typeface="Times New Roman" panose="02020603050405020304" pitchFamily="18" charset="0"/>
                <a:ea typeface="Calibri" panose="020F0502020204030204" pitchFamily="34" charset="0"/>
                <a:cs typeface="Arial" panose="020B0604020202020204" pitchFamily="34" charset="0"/>
              </a:rPr>
              <a:t>) are among the top five venues. The list includes several LIS-specific journals (e.g., </a:t>
            </a:r>
            <a:r>
              <a:rPr lang="en-GB" sz="1800" i="1" dirty="0">
                <a:effectLst/>
                <a:latin typeface="Times New Roman" panose="02020603050405020304" pitchFamily="18" charset="0"/>
                <a:ea typeface="Calibri" panose="020F0502020204030204" pitchFamily="34" charset="0"/>
                <a:cs typeface="Arial" panose="020B0604020202020204" pitchFamily="34" charset="0"/>
              </a:rPr>
              <a:t>Library &amp; Information Science Research</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i="1" dirty="0" err="1">
                <a:effectLst/>
                <a:latin typeface="Times New Roman" panose="02020603050405020304" pitchFamily="18" charset="0"/>
                <a:ea typeface="Calibri" panose="020F0502020204030204" pitchFamily="34" charset="0"/>
                <a:cs typeface="Arial" panose="020B0604020202020204" pitchFamily="34" charset="0"/>
              </a:rPr>
              <a:t>Cataloging</a:t>
            </a:r>
            <a:r>
              <a:rPr lang="en-GB" sz="1800" i="1" dirty="0">
                <a:effectLst/>
                <a:latin typeface="Times New Roman" panose="02020603050405020304" pitchFamily="18" charset="0"/>
                <a:ea typeface="Calibri" panose="020F0502020204030204" pitchFamily="34" charset="0"/>
                <a:cs typeface="Arial" panose="020B0604020202020204" pitchFamily="34" charset="0"/>
              </a:rPr>
              <a:t> &amp; Classification Quarterly</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i="1" dirty="0">
                <a:effectLst/>
                <a:latin typeface="Times New Roman" panose="02020603050405020304" pitchFamily="18" charset="0"/>
                <a:ea typeface="Calibri" panose="020F0502020204030204" pitchFamily="34" charset="0"/>
                <a:cs typeface="Arial" panose="020B0604020202020204" pitchFamily="34" charset="0"/>
              </a:rPr>
              <a:t>Information Communication &amp; Society</a:t>
            </a:r>
            <a:r>
              <a:rPr lang="en-GB" sz="1800" dirty="0">
                <a:effectLst/>
                <a:latin typeface="Times New Roman" panose="02020603050405020304" pitchFamily="18" charset="0"/>
                <a:ea typeface="Calibri" panose="020F0502020204030204" pitchFamily="34" charset="0"/>
                <a:cs typeface="Arial" panose="020B0604020202020204" pitchFamily="34" charset="0"/>
              </a:rPr>
              <a:t>, etc.), but also multidisciplinary venues such as </a:t>
            </a:r>
            <a:r>
              <a:rPr lang="en-GB" sz="1800" i="1" dirty="0" err="1">
                <a:effectLst/>
                <a:latin typeface="Times New Roman" panose="02020603050405020304" pitchFamily="18" charset="0"/>
                <a:ea typeface="Calibri" panose="020F0502020204030204" pitchFamily="34" charset="0"/>
                <a:cs typeface="Arial" panose="020B0604020202020204" pitchFamily="34" charset="0"/>
              </a:rPr>
              <a:t>PLoS</a:t>
            </a:r>
            <a:r>
              <a:rPr lang="en-GB" sz="1800" i="1" dirty="0">
                <a:effectLst/>
                <a:latin typeface="Times New Roman" panose="02020603050405020304" pitchFamily="18" charset="0"/>
                <a:ea typeface="Calibri" panose="020F0502020204030204" pitchFamily="34" charset="0"/>
                <a:cs typeface="Arial" panose="020B0604020202020204" pitchFamily="34" charset="0"/>
              </a:rPr>
              <a:t> ONE</a:t>
            </a:r>
            <a:r>
              <a:rPr lang="en-GB" sz="1800" dirty="0">
                <a:effectLst/>
                <a:latin typeface="Times New Roman" panose="02020603050405020304" pitchFamily="18" charset="0"/>
                <a:ea typeface="Calibri" panose="020F0502020204030204" pitchFamily="34" charset="0"/>
                <a:cs typeface="Arial" panose="020B0604020202020204" pitchFamily="34" charset="0"/>
              </a:rPr>
              <a:t> and </a:t>
            </a:r>
            <a:r>
              <a:rPr lang="en-GB" sz="1800" i="1" dirty="0">
                <a:effectLst/>
                <a:latin typeface="Times New Roman" panose="02020603050405020304" pitchFamily="18" charset="0"/>
                <a:ea typeface="Calibri" panose="020F0502020204030204" pitchFamily="34" charset="0"/>
                <a:cs typeface="Arial" panose="020B0604020202020204" pitchFamily="34" charset="0"/>
              </a:rPr>
              <a:t>First Monday</a:t>
            </a:r>
            <a:r>
              <a:rPr lang="en-GB" sz="1800" dirty="0">
                <a:effectLst/>
                <a:latin typeface="Times New Roman" panose="02020603050405020304" pitchFamily="18" charset="0"/>
                <a:ea typeface="Calibri" panose="020F0502020204030204" pitchFamily="34" charset="0"/>
                <a:cs typeface="Arial" panose="020B0604020202020204" pitchFamily="34" charset="0"/>
              </a:rPr>
              <a:t>, and venues from disciplines other than LIS, some with obvious ties to the field (e.g., </a:t>
            </a:r>
            <a:r>
              <a:rPr lang="en-GB" sz="1800" i="1" dirty="0">
                <a:effectLst/>
                <a:latin typeface="Times New Roman" panose="02020603050405020304" pitchFamily="18" charset="0"/>
                <a:ea typeface="Calibri" panose="020F0502020204030204" pitchFamily="34" charset="0"/>
                <a:cs typeface="Arial" panose="020B0604020202020204" pitchFamily="34" charset="0"/>
              </a:rPr>
              <a:t>Lecture notes in computer science</a:t>
            </a:r>
            <a:r>
              <a:rPr lang="en-GB" sz="1800" dirty="0">
                <a:effectLst/>
                <a:latin typeface="Times New Roman" panose="02020603050405020304" pitchFamily="18" charset="0"/>
                <a:ea typeface="Calibri" panose="020F0502020204030204" pitchFamily="34" charset="0"/>
                <a:cs typeface="Arial" panose="020B0604020202020204" pitchFamily="34" charset="0"/>
              </a:rPr>
              <a:t>) and others for which this link is less obvious (e.g., </a:t>
            </a:r>
            <a:r>
              <a:rPr lang="en-GB" sz="1800" i="1" dirty="0">
                <a:effectLst/>
                <a:latin typeface="Times New Roman" panose="02020603050405020304" pitchFamily="18" charset="0"/>
                <a:ea typeface="Calibri" panose="020F0502020204030204" pitchFamily="34" charset="0"/>
                <a:cs typeface="Arial" panose="020B0604020202020204" pitchFamily="34" charset="0"/>
              </a:rPr>
              <a:t>Marine Pollution Bulletin</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7868EF4F-5E36-42CC-80E9-8F7818384730}" type="slidenum">
              <a:rPr lang="en-CA" smtClean="0"/>
              <a:t>6</a:t>
            </a:fld>
            <a:endParaRPr lang="en-CA"/>
          </a:p>
        </p:txBody>
      </p:sp>
    </p:spTree>
    <p:extLst>
      <p:ext uri="{BB962C8B-B14F-4D97-AF65-F5344CB8AC3E}">
        <p14:creationId xmlns:p14="http://schemas.microsoft.com/office/powerpoint/2010/main" val="390184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Figure 1 depicts the distribution of venues by share of articles authored by academics. The blue line is the theoretical distribution in which every venue has a proportional representation of academics and practitioners. It is apparent that approximately 37.5% of venues exclusively publish academics, and about 10% of venues exclusively publish practitioners (as indicated by the 0% of academics). This shows that about half of the journals in our dataset publish exclusively works by one of the two groups. </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7868EF4F-5E36-42CC-80E9-8F7818384730}" type="slidenum">
              <a:rPr lang="en-CA" smtClean="0"/>
              <a:t>7</a:t>
            </a:fld>
            <a:endParaRPr lang="en-CA"/>
          </a:p>
        </p:txBody>
      </p:sp>
    </p:spTree>
    <p:extLst>
      <p:ext uri="{BB962C8B-B14F-4D97-AF65-F5344CB8AC3E}">
        <p14:creationId xmlns:p14="http://schemas.microsoft.com/office/powerpoint/2010/main" val="247720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Arial" panose="020B0604020202020204" pitchFamily="34" charset="0"/>
              </a:rPr>
              <a:t>The top topics of academic-authored publications are shown in Table 5. Topics relating to Scientometrics and Bibliometrics research and analysis amount to 3.6% of publications. Several topics relating to digital media, communications, and virtual knowledge sharing (i.e., </a:t>
            </a:r>
            <a:r>
              <a:rPr lang="en-GB" sz="1800" i="1" dirty="0">
                <a:effectLst/>
                <a:latin typeface="Times New Roman" panose="02020603050405020304" pitchFamily="18" charset="0"/>
                <a:ea typeface="Calibri" panose="020F0502020204030204" pitchFamily="34" charset="0"/>
                <a:cs typeface="Arial" panose="020B0604020202020204" pitchFamily="34" charset="0"/>
              </a:rPr>
              <a:t>The Impact of Digital Media on Public Discourse</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i="1" dirty="0">
                <a:effectLst/>
                <a:latin typeface="Times New Roman" panose="02020603050405020304" pitchFamily="18" charset="0"/>
                <a:ea typeface="Calibri" panose="020F0502020204030204" pitchFamily="34" charset="0"/>
                <a:cs typeface="Arial" panose="020B0604020202020204" pitchFamily="34" charset="0"/>
              </a:rPr>
              <a:t>Digital Communication and Information Studies</a:t>
            </a:r>
            <a:r>
              <a:rPr lang="en-GB" sz="1800" dirty="0">
                <a:effectLst/>
                <a:latin typeface="Times New Roman" panose="02020603050405020304" pitchFamily="18" charset="0"/>
                <a:ea typeface="Calibri" panose="020F0502020204030204" pitchFamily="34" charset="0"/>
                <a:cs typeface="Arial" panose="020B0604020202020204" pitchFamily="34" charset="0"/>
              </a:rPr>
              <a:t>, </a:t>
            </a:r>
            <a:r>
              <a:rPr lang="en-GB" sz="1800" i="1" dirty="0">
                <a:effectLst/>
                <a:latin typeface="Times New Roman" panose="02020603050405020304" pitchFamily="18" charset="0"/>
                <a:ea typeface="Calibri" panose="020F0502020204030204" pitchFamily="34" charset="0"/>
                <a:cs typeface="Arial" panose="020B0604020202020204" pitchFamily="34" charset="0"/>
              </a:rPr>
              <a:t>Knowledge Sharing in Virtual Communities</a:t>
            </a:r>
            <a:r>
              <a:rPr lang="en-GB" sz="1800" dirty="0">
                <a:effectLst/>
                <a:latin typeface="Times New Roman" panose="02020603050405020304" pitchFamily="18" charset="0"/>
                <a:ea typeface="Calibri" panose="020F0502020204030204" pitchFamily="34" charset="0"/>
                <a:cs typeface="Arial" panose="020B0604020202020204" pitchFamily="34" charset="0"/>
              </a:rPr>
              <a:t>, and </a:t>
            </a:r>
            <a:r>
              <a:rPr lang="en-GB" sz="1800" i="1" dirty="0">
                <a:effectLst/>
                <a:latin typeface="Times New Roman" panose="02020603050405020304" pitchFamily="18" charset="0"/>
                <a:ea typeface="Calibri" panose="020F0502020204030204" pitchFamily="34" charset="0"/>
                <a:cs typeface="Arial" panose="020B0604020202020204" pitchFamily="34" charset="0"/>
              </a:rPr>
              <a:t>Digital Games and Media</a:t>
            </a:r>
            <a:r>
              <a:rPr lang="en-GB" sz="1800" dirty="0">
                <a:effectLst/>
                <a:latin typeface="Times New Roman" panose="02020603050405020304" pitchFamily="18" charset="0"/>
                <a:ea typeface="Calibri" panose="020F0502020204030204" pitchFamily="34" charset="0"/>
                <a:cs typeface="Arial" panose="020B0604020202020204" pitchFamily="34" charset="0"/>
              </a:rPr>
              <a:t>) appear among the top topics, making up around 3.3% of publications. We also observe the prominence of core library science topics such as information literacy, information retrieval, and information behaviour. Archives are also represented in the </a:t>
            </a:r>
            <a:r>
              <a:rPr lang="en-GB" sz="1800" i="1" dirty="0">
                <a:effectLst/>
                <a:latin typeface="Times New Roman" panose="02020603050405020304" pitchFamily="18" charset="0"/>
                <a:ea typeface="Calibri" panose="020F0502020204030204" pitchFamily="34" charset="0"/>
                <a:cs typeface="Arial" panose="020B0604020202020204" pitchFamily="34" charset="0"/>
              </a:rPr>
              <a:t>Archival Science and Digital Preservation </a:t>
            </a:r>
            <a:r>
              <a:rPr lang="en-GB" sz="1800" dirty="0">
                <a:effectLst/>
                <a:latin typeface="Times New Roman" panose="02020603050405020304" pitchFamily="18" charset="0"/>
                <a:ea typeface="Calibri" panose="020F0502020204030204" pitchFamily="34" charset="0"/>
                <a:cs typeface="Arial" panose="020B0604020202020204" pitchFamily="34" charset="0"/>
              </a:rPr>
              <a:t>(58 publications) and </a:t>
            </a:r>
            <a:r>
              <a:rPr lang="en-GB" sz="1800" i="1" dirty="0">
                <a:effectLst/>
                <a:latin typeface="Times New Roman" panose="02020603050405020304" pitchFamily="18" charset="0"/>
                <a:ea typeface="Calibri" panose="020F0502020204030204" pitchFamily="34" charset="0"/>
                <a:cs typeface="Arial" panose="020B0604020202020204" pitchFamily="34" charset="0"/>
              </a:rPr>
              <a:t>Digital and Traditional Archives Management</a:t>
            </a:r>
            <a:r>
              <a:rPr lang="en-GB" sz="1800" dirty="0">
                <a:effectLst/>
                <a:latin typeface="Times New Roman" panose="02020603050405020304" pitchFamily="18" charset="0"/>
                <a:ea typeface="Calibri" panose="020F0502020204030204" pitchFamily="34" charset="0"/>
                <a:cs typeface="Arial" panose="020B0604020202020204" pitchFamily="34" charset="0"/>
              </a:rPr>
              <a:t> (41 publications) topics. The semantic web is also a notable inclusion in the list.</a:t>
            </a:r>
            <a:endParaRPr lang="en-CA"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7868EF4F-5E36-42CC-80E9-8F7818384730}" type="slidenum">
              <a:rPr lang="en-CA" smtClean="0"/>
              <a:t>8</a:t>
            </a:fld>
            <a:endParaRPr lang="en-CA"/>
          </a:p>
        </p:txBody>
      </p:sp>
    </p:spTree>
    <p:extLst>
      <p:ext uri="{BB962C8B-B14F-4D97-AF65-F5344CB8AC3E}">
        <p14:creationId xmlns:p14="http://schemas.microsoft.com/office/powerpoint/2010/main" val="2887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BBEF4D-6C8B-4145-A7D7-18383EAC04BB}" type="datetime1">
              <a:rPr lang="en-US" smtClean="0"/>
              <a:t>5/28/2025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458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988BA4-04DD-4201-A984-88A683CEF561}" type="datetime1">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11431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A37DDE2-2462-4FE8-82C6-042240D57745}" type="datetime1">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8377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B102C7-6CAF-4204-8D2B-D581688A2DEA}" type="datetime1">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1162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EA715A-14C6-489C-8D1B-2585C0137728}" type="datetime1">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740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56C644E-9B7A-4A13-BB48-9CA272B3490C}" type="datetime1">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385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9B194A9-2799-4921-BB39-ACAE20C5B606}" type="datetime1">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8665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74D427-7D68-4A78-84A0-5BEBF6669285}" type="datetime1">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613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C6573-9750-48EA-950B-D7395005C023}" type="datetime1">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918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83C0A1F-662B-4404-9933-7081CDA3F331}" type="datetime1">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9838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3043423-F2D2-4FA5-AD3C-09AC073BA175}" type="datetime1">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9570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5C1C7-0417-4DF8-AD4D-B1D4A68C3FD8}" type="datetime1">
              <a:rPr lang="en-US" smtClean="0"/>
              <a:t>5/28/2025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075506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5206/cjils-rcsib.v48i1.22200" TargetMode="External"/><Relationship Id="rId2" Type="http://schemas.openxmlformats.org/officeDocument/2006/relationships/hyperlink" Target="https://doi.org/10.5281/zenodo.14302591" TargetMode="External"/><Relationship Id="rId1" Type="http://schemas.openxmlformats.org/officeDocument/2006/relationships/slideLayout" Target="../slideLayouts/slideLayout2.xml"/><Relationship Id="rId4" Type="http://schemas.openxmlformats.org/officeDocument/2006/relationships/hyperlink" Target="https://doi.org/10.5206/cjils-rcsib.v48i1.22439"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5860/crl.79.7.931" TargetMode="External"/><Relationship Id="rId3" Type="http://schemas.openxmlformats.org/officeDocument/2006/relationships/hyperlink" Target="https://doi.org/10.5860/crl.81.1.43" TargetMode="External"/><Relationship Id="rId7" Type="http://schemas.openxmlformats.org/officeDocument/2006/relationships/hyperlink" Target="https://doi.org/10.1108/NLW-11-2014-0132" TargetMode="External"/><Relationship Id="rId2" Type="http://schemas.openxmlformats.org/officeDocument/2006/relationships/hyperlink" Target="https://doi.org/10.7939/R3CF9JK1W" TargetMode="External"/><Relationship Id="rId1" Type="http://schemas.openxmlformats.org/officeDocument/2006/relationships/slideLayout" Target="../slideLayouts/slideLayout2.xml"/><Relationship Id="rId6" Type="http://schemas.openxmlformats.org/officeDocument/2006/relationships/hyperlink" Target="https://doi.org/10.1080/00049670.2014.898238" TargetMode="External"/><Relationship Id="rId5" Type="http://schemas.openxmlformats.org/officeDocument/2006/relationships/hyperlink" Target="https://doi.org/10.21083/partnership.v2i2.305" TargetMode="External"/><Relationship Id="rId10" Type="http://schemas.openxmlformats.org/officeDocument/2006/relationships/hyperlink" Target="https://doi.org/10.1177/0961000612438430" TargetMode="External"/><Relationship Id="rId4" Type="http://schemas.openxmlformats.org/officeDocument/2006/relationships/hyperlink" Target="https://doi.org/10.1353/pla.2007.0041" TargetMode="External"/><Relationship Id="rId9" Type="http://schemas.openxmlformats.org/officeDocument/2006/relationships/hyperlink" Target="https://doi.org/10.5206/cjils-rcsib.v46i2.155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C256-24D0-EEFC-2BF3-51F9FB46F410}"/>
              </a:ext>
            </a:extLst>
          </p:cNvPr>
          <p:cNvSpPr>
            <a:spLocks noGrp="1"/>
          </p:cNvSpPr>
          <p:nvPr>
            <p:ph type="ctrTitle"/>
          </p:nvPr>
        </p:nvSpPr>
        <p:spPr>
          <a:xfrm>
            <a:off x="641604" y="4553712"/>
            <a:ext cx="10908792" cy="1069848"/>
          </a:xfrm>
        </p:spPr>
        <p:txBody>
          <a:bodyPr anchor="ctr">
            <a:noAutofit/>
          </a:bodyPr>
          <a:lstStyle/>
          <a:p>
            <a:pPr algn="ctr"/>
            <a:r>
              <a:rPr lang="en-US" sz="4000" dirty="0">
                <a:latin typeface="Aptos" panose="020B0004020202020204" pitchFamily="34" charset="0"/>
              </a:rPr>
              <a:t>A bibliometric analysis of Canadian LIS scholars and practitioners’ research contributions</a:t>
            </a:r>
            <a:endParaRPr lang="en-CA" sz="4000" dirty="0">
              <a:latin typeface="Aptos" panose="020B0004020202020204" pitchFamily="34" charset="0"/>
            </a:endParaRPr>
          </a:p>
        </p:txBody>
      </p:sp>
      <p:sp>
        <p:nvSpPr>
          <p:cNvPr id="3" name="Subtitle 2">
            <a:extLst>
              <a:ext uri="{FF2B5EF4-FFF2-40B4-BE49-F238E27FC236}">
                <a16:creationId xmlns:a16="http://schemas.microsoft.com/office/drawing/2014/main" id="{E19FDFA5-D83F-5C2C-BE41-2DA873702861}"/>
              </a:ext>
            </a:extLst>
          </p:cNvPr>
          <p:cNvSpPr>
            <a:spLocks noGrp="1"/>
          </p:cNvSpPr>
          <p:nvPr>
            <p:ph type="subTitle" idx="1"/>
          </p:nvPr>
        </p:nvSpPr>
        <p:spPr>
          <a:xfrm>
            <a:off x="2096429" y="5778754"/>
            <a:ext cx="8265972" cy="728103"/>
          </a:xfrm>
        </p:spPr>
        <p:txBody>
          <a:bodyPr anchor="ctr">
            <a:normAutofit fontScale="70000" lnSpcReduction="20000"/>
          </a:bodyPr>
          <a:lstStyle/>
          <a:p>
            <a:pPr algn="ctr"/>
            <a:r>
              <a:rPr lang="en-CA" sz="1800" dirty="0">
                <a:latin typeface="Aptos" panose="020B0004020202020204" pitchFamily="34" charset="0"/>
              </a:rPr>
              <a:t>Jean-Sébastien Sauvé</a:t>
            </a:r>
            <a:r>
              <a:rPr lang="en-CA" sz="1800" baseline="30000" dirty="0">
                <a:latin typeface="Aptos" panose="020B0004020202020204" pitchFamily="34" charset="0"/>
              </a:rPr>
              <a:t>1</a:t>
            </a:r>
            <a:r>
              <a:rPr lang="en-CA" sz="1800" dirty="0">
                <a:latin typeface="Aptos" panose="020B0004020202020204" pitchFamily="34" charset="0"/>
              </a:rPr>
              <a:t>, Madelaine Hare</a:t>
            </a:r>
            <a:r>
              <a:rPr lang="en-CA" sz="1800" baseline="30000" dirty="0">
                <a:latin typeface="Aptos" panose="020B0004020202020204" pitchFamily="34" charset="0"/>
              </a:rPr>
              <a:t>2</a:t>
            </a:r>
            <a:r>
              <a:rPr lang="en-CA" sz="1800" dirty="0">
                <a:latin typeface="Aptos" panose="020B0004020202020204" pitchFamily="34" charset="0"/>
              </a:rPr>
              <a:t>, Geoff Krause</a:t>
            </a:r>
            <a:r>
              <a:rPr lang="en-CA" sz="1800" baseline="30000" dirty="0">
                <a:latin typeface="Aptos" panose="020B0004020202020204" pitchFamily="34" charset="0"/>
              </a:rPr>
              <a:t>3</a:t>
            </a:r>
            <a:r>
              <a:rPr lang="en-CA" sz="1800" dirty="0">
                <a:latin typeface="Aptos" panose="020B0004020202020204" pitchFamily="34" charset="0"/>
              </a:rPr>
              <a:t>, Constance Poitras</a:t>
            </a:r>
            <a:r>
              <a:rPr lang="en-CA" sz="1800" baseline="30000" dirty="0">
                <a:latin typeface="Aptos" panose="020B0004020202020204" pitchFamily="34" charset="0"/>
              </a:rPr>
              <a:t>4</a:t>
            </a:r>
            <a:r>
              <a:rPr lang="en-CA" sz="1800" dirty="0">
                <a:latin typeface="Aptos" panose="020B0004020202020204" pitchFamily="34" charset="0"/>
              </a:rPr>
              <a:t>, Poppy Riddle</a:t>
            </a:r>
            <a:r>
              <a:rPr lang="en-CA" sz="1800" baseline="30000" dirty="0">
                <a:latin typeface="Aptos" panose="020B0004020202020204" pitchFamily="34" charset="0"/>
              </a:rPr>
              <a:t>5</a:t>
            </a:r>
            <a:r>
              <a:rPr lang="en-CA" sz="1800" dirty="0">
                <a:latin typeface="Aptos" panose="020B0004020202020204" pitchFamily="34" charset="0"/>
              </a:rPr>
              <a:t>, &amp; Philippe Mongeon</a:t>
            </a:r>
            <a:r>
              <a:rPr lang="en-CA" sz="1800" baseline="30000" dirty="0">
                <a:latin typeface="Aptos" panose="020B0004020202020204" pitchFamily="34" charset="0"/>
              </a:rPr>
              <a:t>6</a:t>
            </a:r>
          </a:p>
          <a:p>
            <a:pPr algn="ctr"/>
            <a:r>
              <a:rPr lang="fr-FR" sz="1100" baseline="30000" dirty="0">
                <a:latin typeface="Aptos" panose="020B0004020202020204" pitchFamily="34" charset="0"/>
              </a:rPr>
              <a:t>1</a:t>
            </a:r>
            <a:r>
              <a:rPr lang="fr-FR" sz="1100" dirty="0">
                <a:latin typeface="Aptos" panose="020B0004020202020204" pitchFamily="34" charset="0"/>
              </a:rPr>
              <a:t>École de bibliothéconomie et des sciences de l'information, Université de Montréal, Canada, </a:t>
            </a:r>
            <a:r>
              <a:rPr lang="fr-FR" sz="1100" baseline="30000" dirty="0">
                <a:latin typeface="Aptos" panose="020B0004020202020204" pitchFamily="34" charset="0"/>
              </a:rPr>
              <a:t>2</a:t>
            </a:r>
            <a:r>
              <a:rPr lang="en-US" sz="1100" dirty="0">
                <a:latin typeface="Aptos" panose="020B0004020202020204" pitchFamily="34" charset="0"/>
              </a:rPr>
              <a:t>Digital Transformation and Innovation, University of Ottawa, Canada, </a:t>
            </a:r>
            <a:r>
              <a:rPr lang="en-US" sz="1100" baseline="30000" dirty="0">
                <a:latin typeface="Aptos" panose="020B0004020202020204" pitchFamily="34" charset="0"/>
              </a:rPr>
              <a:t>3</a:t>
            </a:r>
            <a:r>
              <a:rPr lang="en-US" sz="1100" dirty="0">
                <a:latin typeface="Aptos" panose="020B0004020202020204" pitchFamily="34" charset="0"/>
              </a:rPr>
              <a:t>Department of Information Science, Dalhousie University, Canada, </a:t>
            </a:r>
            <a:r>
              <a:rPr lang="en-US" sz="1100" baseline="30000" dirty="0">
                <a:latin typeface="Aptos" panose="020B0004020202020204" pitchFamily="34" charset="0"/>
              </a:rPr>
              <a:t>4</a:t>
            </a:r>
            <a:r>
              <a:rPr lang="fr-FR" sz="1100" dirty="0">
                <a:latin typeface="Aptos" panose="020B0004020202020204" pitchFamily="34" charset="0"/>
              </a:rPr>
              <a:t>Centre interuniversitaire de recherche sur la science et la technologie (CIRST), Université du Québec à Montréal, Canada</a:t>
            </a:r>
            <a:endParaRPr lang="en-CA" sz="1100" dirty="0">
              <a:latin typeface="Aptos" panose="020B0004020202020204" pitchFamily="34" charset="0"/>
            </a:endParaRPr>
          </a:p>
        </p:txBody>
      </p:sp>
      <p:sp>
        <p:nvSpPr>
          <p:cNvPr id="20" name="Slide Number Placeholder 19">
            <a:extLst>
              <a:ext uri="{FF2B5EF4-FFF2-40B4-BE49-F238E27FC236}">
                <a16:creationId xmlns:a16="http://schemas.microsoft.com/office/drawing/2014/main" id="{A2A91818-A204-B995-3F28-DEFB4219A63E}"/>
              </a:ext>
            </a:extLst>
          </p:cNvPr>
          <p:cNvSpPr>
            <a:spLocks noGrp="1"/>
          </p:cNvSpPr>
          <p:nvPr>
            <p:ph type="sldNum" sz="quarter" idx="12"/>
          </p:nvPr>
        </p:nvSpPr>
        <p:spPr/>
        <p:txBody>
          <a:bodyPr/>
          <a:lstStyle/>
          <a:p>
            <a:fld id="{A7CD31F4-64FA-4BA0-9498-67783267A8C8}" type="slidenum">
              <a:rPr lang="en-US" sz="1400" smtClean="0">
                <a:latin typeface="Aptos" panose="020B0004020202020204" pitchFamily="34" charset="0"/>
              </a:rPr>
              <a:t>1</a:t>
            </a:fld>
            <a:endParaRPr lang="en-US" sz="1400">
              <a:latin typeface="Aptos" panose="020B0004020202020204" pitchFamily="34" charset="0"/>
            </a:endParaRPr>
          </a:p>
        </p:txBody>
      </p:sp>
      <p:pic>
        <p:nvPicPr>
          <p:cNvPr id="4" name="Picture 3" descr="A colorful dotted line of sound waves&#10;&#10;AI-generated content may be incorrect.">
            <a:extLst>
              <a:ext uri="{FF2B5EF4-FFF2-40B4-BE49-F238E27FC236}">
                <a16:creationId xmlns:a16="http://schemas.microsoft.com/office/drawing/2014/main" id="{F3329C54-59F5-A961-D3F7-D47D38E8FCFC}"/>
              </a:ext>
            </a:extLst>
          </p:cNvPr>
          <p:cNvPicPr>
            <a:picLocks noChangeAspect="1"/>
          </p:cNvPicPr>
          <p:nvPr/>
        </p:nvPicPr>
        <p:blipFill>
          <a:blip r:embed="rId2"/>
          <a:srcRect t="23909" b="21013"/>
          <a:stretch/>
        </p:blipFill>
        <p:spPr>
          <a:xfrm>
            <a:off x="20" y="10"/>
            <a:ext cx="12191979" cy="4196972"/>
          </a:xfrm>
          <a:custGeom>
            <a:avLst/>
            <a:gdLst/>
            <a:ahLst/>
            <a:cxnLst/>
            <a:rect l="l" t="t" r="r" b="b"/>
            <a:pathLst>
              <a:path w="12191999" h="4196982">
                <a:moveTo>
                  <a:pt x="0" y="0"/>
                </a:moveTo>
                <a:lnTo>
                  <a:pt x="12191999" y="0"/>
                </a:lnTo>
                <a:lnTo>
                  <a:pt x="12191999" y="4170459"/>
                </a:lnTo>
                <a:lnTo>
                  <a:pt x="11986461" y="4175111"/>
                </a:lnTo>
                <a:cubicBezTo>
                  <a:pt x="11912297" y="4174136"/>
                  <a:pt x="11838168" y="4170508"/>
                  <a:pt x="11764214" y="4164231"/>
                </a:cubicBezTo>
                <a:cubicBezTo>
                  <a:pt x="11656850" y="4156227"/>
                  <a:pt x="11548596" y="4145173"/>
                  <a:pt x="11441995" y="4165502"/>
                </a:cubicBezTo>
                <a:cubicBezTo>
                  <a:pt x="11324975" y="4187991"/>
                  <a:pt x="11208081" y="4188118"/>
                  <a:pt x="11090044" y="4182401"/>
                </a:cubicBezTo>
                <a:cubicBezTo>
                  <a:pt x="10989160" y="4177573"/>
                  <a:pt x="10888657" y="4152161"/>
                  <a:pt x="10787011" y="4178970"/>
                </a:cubicBezTo>
                <a:cubicBezTo>
                  <a:pt x="10776897" y="4180444"/>
                  <a:pt x="10766592" y="4180012"/>
                  <a:pt x="10756643" y="4177700"/>
                </a:cubicBezTo>
                <a:cubicBezTo>
                  <a:pt x="10645468" y="4162326"/>
                  <a:pt x="10533530" y="4174904"/>
                  <a:pt x="10421973" y="4170584"/>
                </a:cubicBezTo>
                <a:cubicBezTo>
                  <a:pt x="10370515" y="4168551"/>
                  <a:pt x="10318040" y="4169695"/>
                  <a:pt x="10267216" y="4164231"/>
                </a:cubicBezTo>
                <a:cubicBezTo>
                  <a:pt x="10150577" y="4151780"/>
                  <a:pt x="10034192" y="4145173"/>
                  <a:pt x="9918824" y="4174523"/>
                </a:cubicBezTo>
                <a:cubicBezTo>
                  <a:pt x="9885153" y="4182439"/>
                  <a:pt x="9850745" y="4186695"/>
                  <a:pt x="9816160" y="4187229"/>
                </a:cubicBezTo>
                <a:cubicBezTo>
                  <a:pt x="9703206" y="4191295"/>
                  <a:pt x="9590632" y="4183544"/>
                  <a:pt x="9478059" y="4177191"/>
                </a:cubicBezTo>
                <a:cubicBezTo>
                  <a:pt x="9399918" y="4172744"/>
                  <a:pt x="9321904" y="4163088"/>
                  <a:pt x="9243637" y="4171220"/>
                </a:cubicBezTo>
                <a:cubicBezTo>
                  <a:pt x="9198150" y="4175921"/>
                  <a:pt x="9152282" y="4175921"/>
                  <a:pt x="9106795" y="4171220"/>
                </a:cubicBezTo>
                <a:cubicBezTo>
                  <a:pt x="9022962" y="4161398"/>
                  <a:pt x="8938380" y="4159568"/>
                  <a:pt x="8854204" y="4165756"/>
                </a:cubicBezTo>
                <a:cubicBezTo>
                  <a:pt x="8728543" y="4176556"/>
                  <a:pt x="8603010" y="4185577"/>
                  <a:pt x="8476969" y="4168424"/>
                </a:cubicBezTo>
                <a:cubicBezTo>
                  <a:pt x="8405486" y="4157192"/>
                  <a:pt x="8332808" y="4155871"/>
                  <a:pt x="8260970" y="4164486"/>
                </a:cubicBezTo>
                <a:cubicBezTo>
                  <a:pt x="8089823" y="4188500"/>
                  <a:pt x="7918295" y="4180749"/>
                  <a:pt x="7746767" y="4170839"/>
                </a:cubicBezTo>
                <a:cubicBezTo>
                  <a:pt x="7632160" y="4164104"/>
                  <a:pt x="7517046" y="4151780"/>
                  <a:pt x="7402693" y="4168043"/>
                </a:cubicBezTo>
                <a:cubicBezTo>
                  <a:pt x="7256831" y="4188372"/>
                  <a:pt x="7110841" y="4181638"/>
                  <a:pt x="6964597" y="4175667"/>
                </a:cubicBezTo>
                <a:cubicBezTo>
                  <a:pt x="6857233" y="4171220"/>
                  <a:pt x="6749742" y="4157751"/>
                  <a:pt x="6642124" y="4174396"/>
                </a:cubicBezTo>
                <a:cubicBezTo>
                  <a:pt x="6631045" y="4175908"/>
                  <a:pt x="6619775" y="4174777"/>
                  <a:pt x="6609216" y="4171093"/>
                </a:cubicBezTo>
                <a:cubicBezTo>
                  <a:pt x="6568379" y="4157650"/>
                  <a:pt x="6524595" y="4155846"/>
                  <a:pt x="6482793" y="4165883"/>
                </a:cubicBezTo>
                <a:cubicBezTo>
                  <a:pt x="6405669" y="4182782"/>
                  <a:pt x="6328672" y="4190151"/>
                  <a:pt x="6250150" y="4174777"/>
                </a:cubicBezTo>
                <a:cubicBezTo>
                  <a:pt x="6217254" y="4167891"/>
                  <a:pt x="6183521" y="4165883"/>
                  <a:pt x="6150028" y="4168806"/>
                </a:cubicBezTo>
                <a:cubicBezTo>
                  <a:pt x="6020175" y="4181766"/>
                  <a:pt x="5890068" y="4176683"/>
                  <a:pt x="5760087" y="4174142"/>
                </a:cubicBezTo>
                <a:cubicBezTo>
                  <a:pt x="5521345" y="4169695"/>
                  <a:pt x="5282477" y="4174142"/>
                  <a:pt x="5044242" y="4151399"/>
                </a:cubicBezTo>
                <a:cubicBezTo>
                  <a:pt x="4979506" y="4145237"/>
                  <a:pt x="4914326" y="4141297"/>
                  <a:pt x="4849272" y="4142076"/>
                </a:cubicBezTo>
                <a:cubicBezTo>
                  <a:pt x="4784218" y="4142854"/>
                  <a:pt x="4719291" y="4148349"/>
                  <a:pt x="4655063" y="4161055"/>
                </a:cubicBezTo>
                <a:cubicBezTo>
                  <a:pt x="4447578" y="4201332"/>
                  <a:pt x="4239457" y="4203874"/>
                  <a:pt x="4029811" y="4187610"/>
                </a:cubicBezTo>
                <a:cubicBezTo>
                  <a:pt x="3943792" y="4180876"/>
                  <a:pt x="3857774" y="4169695"/>
                  <a:pt x="3771375" y="4171855"/>
                </a:cubicBezTo>
                <a:cubicBezTo>
                  <a:pt x="3623225" y="4175794"/>
                  <a:pt x="3474948" y="4167789"/>
                  <a:pt x="3326672" y="4169822"/>
                </a:cubicBezTo>
                <a:cubicBezTo>
                  <a:pt x="3322669" y="4170394"/>
                  <a:pt x="3318578" y="4169860"/>
                  <a:pt x="3314855" y="4168297"/>
                </a:cubicBezTo>
                <a:cubicBezTo>
                  <a:pt x="3278008" y="4143013"/>
                  <a:pt x="3237604" y="4152796"/>
                  <a:pt x="3199487" y="4159403"/>
                </a:cubicBezTo>
                <a:cubicBezTo>
                  <a:pt x="3072810" y="4181384"/>
                  <a:pt x="2946260" y="4192184"/>
                  <a:pt x="2817550" y="4175158"/>
                </a:cubicBezTo>
                <a:cubicBezTo>
                  <a:pt x="2694647" y="4157332"/>
                  <a:pt x="2569990" y="4155109"/>
                  <a:pt x="2446541" y="4168551"/>
                </a:cubicBezTo>
                <a:cubicBezTo>
                  <a:pt x="2276791" y="4188372"/>
                  <a:pt x="2107677" y="4184179"/>
                  <a:pt x="1938308" y="4168551"/>
                </a:cubicBezTo>
                <a:cubicBezTo>
                  <a:pt x="1869570" y="4162199"/>
                  <a:pt x="1799815" y="4151399"/>
                  <a:pt x="1731712" y="4167281"/>
                </a:cubicBezTo>
                <a:cubicBezTo>
                  <a:pt x="1647854" y="4186721"/>
                  <a:pt x="1564250" y="4180368"/>
                  <a:pt x="1480137" y="4176048"/>
                </a:cubicBezTo>
                <a:cubicBezTo>
                  <a:pt x="1373663" y="4170457"/>
                  <a:pt x="1267442" y="4154321"/>
                  <a:pt x="1160586" y="4167027"/>
                </a:cubicBezTo>
                <a:cubicBezTo>
                  <a:pt x="1111161" y="4172871"/>
                  <a:pt x="1062116" y="4182147"/>
                  <a:pt x="1012055" y="4179733"/>
                </a:cubicBezTo>
                <a:cubicBezTo>
                  <a:pt x="873562" y="4173380"/>
                  <a:pt x="735196" y="4165883"/>
                  <a:pt x="596449" y="4167027"/>
                </a:cubicBezTo>
                <a:cubicBezTo>
                  <a:pt x="538383" y="4167408"/>
                  <a:pt x="480699" y="4169314"/>
                  <a:pt x="422887" y="4173507"/>
                </a:cubicBezTo>
                <a:cubicBezTo>
                  <a:pt x="315015" y="4181384"/>
                  <a:pt x="207524" y="4170711"/>
                  <a:pt x="100033" y="4166900"/>
                </a:cubicBezTo>
                <a:lnTo>
                  <a:pt x="0" y="4171381"/>
                </a:lnTo>
                <a:close/>
              </a:path>
            </a:pathLst>
          </a:custGeom>
        </p:spPr>
      </p:pic>
      <p:pic>
        <p:nvPicPr>
          <p:cNvPr id="8" name="Picture 7" descr="A black background with blue text&#10;&#10;AI-generated content may be incorrect.">
            <a:extLst>
              <a:ext uri="{FF2B5EF4-FFF2-40B4-BE49-F238E27FC236}">
                <a16:creationId xmlns:a16="http://schemas.microsoft.com/office/drawing/2014/main" id="{1E074D09-FCA9-F4D3-C42A-592B3B634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9489" y="6142805"/>
            <a:ext cx="1280730" cy="613307"/>
          </a:xfrm>
          <a:prstGeom prst="rect">
            <a:avLst/>
          </a:prstGeom>
        </p:spPr>
      </p:pic>
      <p:pic>
        <p:nvPicPr>
          <p:cNvPr id="19" name="Picture 18" descr="Black letters on a white background&#10;&#10;AI-generated content may be incorrect.">
            <a:extLst>
              <a:ext uri="{FF2B5EF4-FFF2-40B4-BE49-F238E27FC236}">
                <a16:creationId xmlns:a16="http://schemas.microsoft.com/office/drawing/2014/main" id="{8F626D1F-C804-595D-562D-F4B5B7582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53" y="6331895"/>
            <a:ext cx="1450588" cy="349923"/>
          </a:xfrm>
          <a:prstGeom prst="rect">
            <a:avLst/>
          </a:prstGeom>
        </p:spPr>
      </p:pic>
    </p:spTree>
    <p:extLst>
      <p:ext uri="{BB962C8B-B14F-4D97-AF65-F5344CB8AC3E}">
        <p14:creationId xmlns:p14="http://schemas.microsoft.com/office/powerpoint/2010/main" val="361947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D99F-A708-AAEC-D609-FDF78DB8C962}"/>
              </a:ext>
            </a:extLst>
          </p:cNvPr>
          <p:cNvSpPr>
            <a:spLocks noGrp="1"/>
          </p:cNvSpPr>
          <p:nvPr>
            <p:ph type="title"/>
          </p:nvPr>
        </p:nvSpPr>
        <p:spPr>
          <a:xfrm>
            <a:off x="640079" y="325370"/>
            <a:ext cx="5132071" cy="1246256"/>
          </a:xfrm>
        </p:spPr>
        <p:txBody>
          <a:bodyPr anchor="b">
            <a:normAutofit/>
          </a:bodyPr>
          <a:lstStyle/>
          <a:p>
            <a:r>
              <a:rPr lang="en-CA" sz="5400" dirty="0">
                <a:latin typeface="Aptos" panose="020B0004020202020204" pitchFamily="34" charset="0"/>
              </a:rPr>
              <a:t>Citation network</a:t>
            </a:r>
          </a:p>
        </p:txBody>
      </p:sp>
      <p:sp>
        <p:nvSpPr>
          <p:cNvPr id="3" name="Content Placeholder 2">
            <a:extLst>
              <a:ext uri="{FF2B5EF4-FFF2-40B4-BE49-F238E27FC236}">
                <a16:creationId xmlns:a16="http://schemas.microsoft.com/office/drawing/2014/main" id="{67C09F8F-70B0-BCDD-B94D-B24E056BD068}"/>
              </a:ext>
            </a:extLst>
          </p:cNvPr>
          <p:cNvSpPr>
            <a:spLocks noGrp="1"/>
          </p:cNvSpPr>
          <p:nvPr>
            <p:ph idx="1"/>
          </p:nvPr>
        </p:nvSpPr>
        <p:spPr>
          <a:xfrm>
            <a:off x="706755" y="1682274"/>
            <a:ext cx="4243589" cy="3320668"/>
          </a:xfrm>
        </p:spPr>
        <p:txBody>
          <a:bodyPr>
            <a:normAutofit/>
          </a:bodyPr>
          <a:lstStyle/>
          <a:p>
            <a:pPr marL="0" indent="0">
              <a:buNone/>
            </a:pPr>
            <a:r>
              <a:rPr lang="en-US" dirty="0">
                <a:latin typeface="Aptos" panose="020B0004020202020204" pitchFamily="34" charset="0"/>
              </a:rPr>
              <a:t>Green = Academics </a:t>
            </a:r>
            <a:br>
              <a:rPr lang="en-US" dirty="0">
                <a:latin typeface="Aptos" panose="020B0004020202020204" pitchFamily="34" charset="0"/>
              </a:rPr>
            </a:br>
            <a:r>
              <a:rPr lang="en-US" dirty="0">
                <a:latin typeface="Aptos" panose="020B0004020202020204" pitchFamily="34" charset="0"/>
              </a:rPr>
              <a:t>Pink = Practitioners</a:t>
            </a:r>
            <a:endParaRPr lang="en-CA" dirty="0">
              <a:latin typeface="Aptos" panose="020B0004020202020204" pitchFamily="34" charset="0"/>
            </a:endParaRPr>
          </a:p>
        </p:txBody>
      </p:sp>
      <p:sp>
        <p:nvSpPr>
          <p:cNvPr id="7" name="Slide Number Placeholder 6">
            <a:extLst>
              <a:ext uri="{FF2B5EF4-FFF2-40B4-BE49-F238E27FC236}">
                <a16:creationId xmlns:a16="http://schemas.microsoft.com/office/drawing/2014/main" id="{3DAA1B72-C5F9-3BD0-08B6-762FFDF3CB15}"/>
              </a:ext>
            </a:extLst>
          </p:cNvPr>
          <p:cNvSpPr>
            <a:spLocks noGrp="1"/>
          </p:cNvSpPr>
          <p:nvPr>
            <p:ph type="sldNum" sz="quarter" idx="12"/>
          </p:nvPr>
        </p:nvSpPr>
        <p:spPr/>
        <p:txBody>
          <a:bodyPr/>
          <a:lstStyle/>
          <a:p>
            <a:fld id="{A7CD31F4-64FA-4BA0-9498-67783267A8C8}" type="slidenum">
              <a:rPr lang="en-US" smtClean="0"/>
              <a:t>10</a:t>
            </a:fld>
            <a:endParaRPr lang="en-US"/>
          </a:p>
        </p:txBody>
      </p:sp>
      <p:pic>
        <p:nvPicPr>
          <p:cNvPr id="6" name="Picture 5" descr="A green and pink splattered object&#10;&#10;Description automatically generated">
            <a:extLst>
              <a:ext uri="{FF2B5EF4-FFF2-40B4-BE49-F238E27FC236}">
                <a16:creationId xmlns:a16="http://schemas.microsoft.com/office/drawing/2014/main" id="{00BFF609-225A-135E-C345-2EEC932E69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084" r="2" b="9381"/>
          <a:stretch>
            <a:fillRect/>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393487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62EC-950D-77E0-57A6-22AF469A6F13}"/>
              </a:ext>
            </a:extLst>
          </p:cNvPr>
          <p:cNvSpPr>
            <a:spLocks noGrp="1"/>
          </p:cNvSpPr>
          <p:nvPr>
            <p:ph type="title"/>
          </p:nvPr>
        </p:nvSpPr>
        <p:spPr/>
        <p:txBody>
          <a:bodyPr/>
          <a:lstStyle/>
          <a:p>
            <a:r>
              <a:rPr lang="en-CA" dirty="0">
                <a:latin typeface="Aptos" panose="020B0004020202020204" pitchFamily="34" charset="0"/>
              </a:rPr>
              <a:t>Dataset and associated papers</a:t>
            </a:r>
          </a:p>
        </p:txBody>
      </p:sp>
      <p:sp>
        <p:nvSpPr>
          <p:cNvPr id="3" name="Content Placeholder 2">
            <a:extLst>
              <a:ext uri="{FF2B5EF4-FFF2-40B4-BE49-F238E27FC236}">
                <a16:creationId xmlns:a16="http://schemas.microsoft.com/office/drawing/2014/main" id="{B977B07A-F375-2504-C678-2C9F8C9EE740}"/>
              </a:ext>
            </a:extLst>
          </p:cNvPr>
          <p:cNvSpPr>
            <a:spLocks noGrp="1"/>
          </p:cNvSpPr>
          <p:nvPr>
            <p:ph idx="1"/>
          </p:nvPr>
        </p:nvSpPr>
        <p:spPr>
          <a:xfrm>
            <a:off x="838200" y="1929384"/>
            <a:ext cx="10973844" cy="4251960"/>
          </a:xfrm>
        </p:spPr>
        <p:txBody>
          <a:bodyPr>
            <a:noAutofit/>
          </a:bodyPr>
          <a:lstStyle/>
          <a:p>
            <a:pPr marL="0" indent="0">
              <a:buNone/>
            </a:pPr>
            <a:r>
              <a:rPr lang="en-US" sz="1800" b="1" dirty="0">
                <a:effectLst/>
                <a:latin typeface="Aptos" panose="020B0004020202020204" pitchFamily="34" charset="0"/>
                <a:ea typeface="Calibri" panose="020F0502020204030204" pitchFamily="34" charset="0"/>
                <a:cs typeface="Arial" panose="020B0604020202020204" pitchFamily="34" charset="0"/>
              </a:rPr>
              <a:t>Dataset:</a:t>
            </a:r>
          </a:p>
          <a:p>
            <a:pPr marL="0" indent="0">
              <a:buNone/>
            </a:pPr>
            <a:r>
              <a:rPr lang="fr-FR" sz="1800" b="0" i="0" dirty="0">
                <a:solidFill>
                  <a:srgbClr val="000000"/>
                </a:solidFill>
                <a:effectLst/>
                <a:latin typeface="Aptos" panose="020B0004020202020204" pitchFamily="34" charset="0"/>
              </a:rPr>
              <a:t>Sauvé, J.-S., Hare, M., Krause, G., Poitras, C., Riddle, P., &amp; Mongeon, P. (2024). Canadian publications in Library and Information Science / Publications canadiennes en bibliothéconomie et sciences de l’information [</a:t>
            </a:r>
            <a:r>
              <a:rPr lang="fr-FR" sz="1800" b="0" i="0" dirty="0" err="1">
                <a:solidFill>
                  <a:srgbClr val="000000"/>
                </a:solidFill>
                <a:effectLst/>
                <a:latin typeface="Aptos" panose="020B0004020202020204" pitchFamily="34" charset="0"/>
              </a:rPr>
              <a:t>Dataset</a:t>
            </a:r>
            <a:r>
              <a:rPr lang="fr-FR" sz="1800" b="0" i="0" dirty="0">
                <a:solidFill>
                  <a:srgbClr val="000000"/>
                </a:solidFill>
                <a:effectLst/>
                <a:latin typeface="Aptos" panose="020B0004020202020204" pitchFamily="34" charset="0"/>
              </a:rPr>
              <a:t>]. </a:t>
            </a:r>
            <a:r>
              <a:rPr lang="fr-FR" sz="1800" b="0" i="1" dirty="0">
                <a:solidFill>
                  <a:srgbClr val="000000"/>
                </a:solidFill>
                <a:effectLst/>
                <a:latin typeface="Aptos" panose="020B0004020202020204" pitchFamily="34" charset="0"/>
              </a:rPr>
              <a:t>Zenodo</a:t>
            </a:r>
            <a:r>
              <a:rPr lang="fr-FR" sz="1800" b="0" i="0" dirty="0">
                <a:solidFill>
                  <a:srgbClr val="000000"/>
                </a:solidFill>
                <a:effectLst/>
                <a:latin typeface="Aptos" panose="020B0004020202020204" pitchFamily="34" charset="0"/>
              </a:rPr>
              <a:t>. </a:t>
            </a:r>
            <a:r>
              <a:rPr lang="fr-FR" sz="1800" b="0" i="0" dirty="0">
                <a:effectLst/>
                <a:latin typeface="Aptos" panose="020B0004020202020204" pitchFamily="34" charset="0"/>
                <a:hlinkClick r:id="rId2" tooltip="https://doi.org/10.5281/zenodo.14302591"/>
              </a:rPr>
              <a:t>https://doi.org/10.5281/zenodo.14302591</a:t>
            </a:r>
            <a:endParaRPr lang="fr-FR" sz="1800" dirty="0">
              <a:latin typeface="Aptos" panose="020B0004020202020204" pitchFamily="34" charset="0"/>
            </a:endParaRPr>
          </a:p>
          <a:p>
            <a:pPr marL="0" indent="0">
              <a:buNone/>
            </a:pPr>
            <a:r>
              <a:rPr lang="en-US" sz="1800" b="1" dirty="0">
                <a:effectLst/>
                <a:latin typeface="Aptos" panose="020B0004020202020204" pitchFamily="34" charset="0"/>
                <a:ea typeface="Calibri" panose="020F0502020204030204" pitchFamily="34" charset="0"/>
                <a:cs typeface="Arial" panose="020B0604020202020204" pitchFamily="34" charset="0"/>
              </a:rPr>
              <a:t>Data paper:</a:t>
            </a:r>
          </a:p>
          <a:p>
            <a:pPr marL="0" indent="0">
              <a:buNone/>
            </a:pPr>
            <a:r>
              <a:rPr lang="en-US" sz="1800" dirty="0">
                <a:effectLst/>
                <a:latin typeface="Aptos" panose="020B0004020202020204" pitchFamily="34" charset="0"/>
                <a:ea typeface="Calibri" panose="020F0502020204030204" pitchFamily="34" charset="0"/>
                <a:cs typeface="Arial" panose="020B0604020202020204" pitchFamily="34" charset="0"/>
              </a:rPr>
              <a:t>Sauvé, J.-S., Hare, M., Krause, G., Poitras, C., Riddle, P., &amp; Mongeon, P. (2025). Canadian Publications in Library and Information Science: A Database of research by LIS academics and practitioners in Canada. </a:t>
            </a:r>
            <a:r>
              <a:rPr lang="en-US" sz="1800" i="1" dirty="0">
                <a:effectLst/>
                <a:latin typeface="Aptos" panose="020B0004020202020204" pitchFamily="34" charset="0"/>
                <a:ea typeface="Calibri" panose="020F0502020204030204" pitchFamily="34" charset="0"/>
                <a:cs typeface="Arial" panose="020B0604020202020204" pitchFamily="34" charset="0"/>
              </a:rPr>
              <a:t>Canadian Journal of Information and Library Science</a:t>
            </a:r>
            <a:r>
              <a:rPr lang="en-US" sz="1800" dirty="0">
                <a:effectLst/>
                <a:latin typeface="Aptos" panose="020B0004020202020204" pitchFamily="34" charset="0"/>
                <a:ea typeface="Calibri" panose="020F0502020204030204" pitchFamily="34" charset="0"/>
                <a:cs typeface="Arial" panose="020B0604020202020204" pitchFamily="34" charset="0"/>
              </a:rPr>
              <a:t>. </a:t>
            </a:r>
            <a:r>
              <a:rPr lang="en-US" sz="1800" dirty="0">
                <a:effectLst/>
                <a:latin typeface="Aptos" panose="020B0004020202020204" pitchFamily="34" charset="0"/>
                <a:ea typeface="Calibri" panose="020F0502020204030204" pitchFamily="34" charset="0"/>
                <a:cs typeface="Arial" panose="020B0604020202020204" pitchFamily="34" charset="0"/>
                <a:hlinkClick r:id="rId3"/>
              </a:rPr>
              <a:t>https://doi.org/10.5206/cjils-rcsib.v48i1.22200</a:t>
            </a:r>
            <a:r>
              <a:rPr lang="en-US" sz="1800" dirty="0">
                <a:effectLst/>
                <a:latin typeface="Aptos" panose="020B0004020202020204" pitchFamily="34" charset="0"/>
                <a:ea typeface="Calibri" panose="020F0502020204030204" pitchFamily="34" charset="0"/>
                <a:cs typeface="Arial" panose="020B0604020202020204" pitchFamily="34" charset="0"/>
              </a:rPr>
              <a:t> </a:t>
            </a:r>
          </a:p>
          <a:p>
            <a:pPr marL="0" indent="0">
              <a:buNone/>
            </a:pPr>
            <a:r>
              <a:rPr lang="en-US" sz="1800" b="1" dirty="0">
                <a:latin typeface="Aptos" panose="020B0004020202020204" pitchFamily="34" charset="0"/>
                <a:ea typeface="Calibri" panose="020F0502020204030204" pitchFamily="34" charset="0"/>
                <a:cs typeface="Arial" panose="020B0604020202020204" pitchFamily="34" charset="0"/>
              </a:rPr>
              <a:t>Bibliometric analysis: </a:t>
            </a:r>
            <a:endParaRPr lang="en-US" sz="1800" b="1" dirty="0">
              <a:effectLst/>
              <a:latin typeface="Aptos" panose="020B0004020202020204" pitchFamily="34" charset="0"/>
              <a:ea typeface="Calibri" panose="020F0502020204030204" pitchFamily="34" charset="0"/>
              <a:cs typeface="Arial" panose="020B0604020202020204" pitchFamily="34" charset="0"/>
            </a:endParaRPr>
          </a:p>
          <a:p>
            <a:pPr marL="0" indent="0">
              <a:buNone/>
            </a:pPr>
            <a:r>
              <a:rPr lang="en-US" sz="1800" b="0" i="0" dirty="0">
                <a:solidFill>
                  <a:srgbClr val="000000"/>
                </a:solidFill>
                <a:effectLst/>
                <a:latin typeface="Aptos" panose="020B0004020202020204" pitchFamily="34" charset="0"/>
              </a:rPr>
              <a:t>Sauvé, J.-S., Hare, M., Krause, G., Poitras, C., Riddle, P., &amp; Mongeon, P. (2025).  A bibliometric analysis of Canadian LIS scholars and practitioners' research contributions. </a:t>
            </a:r>
            <a:r>
              <a:rPr lang="en-US" sz="1800" b="0" i="1" dirty="0">
                <a:solidFill>
                  <a:srgbClr val="000000"/>
                </a:solidFill>
                <a:effectLst/>
                <a:latin typeface="Aptos" panose="020B0004020202020204" pitchFamily="34" charset="0"/>
              </a:rPr>
              <a:t>Canadian Journal of Information and Library Science</a:t>
            </a:r>
            <a:r>
              <a:rPr lang="en-US" sz="1800" b="0" i="0" dirty="0">
                <a:solidFill>
                  <a:srgbClr val="000000"/>
                </a:solidFill>
                <a:effectLst/>
                <a:latin typeface="Aptos" panose="020B0004020202020204" pitchFamily="34" charset="0"/>
              </a:rPr>
              <a:t>. </a:t>
            </a:r>
            <a:r>
              <a:rPr lang="en-US" sz="1800" b="0" i="0" dirty="0">
                <a:solidFill>
                  <a:srgbClr val="000000"/>
                </a:solidFill>
                <a:effectLst/>
                <a:latin typeface="Aptos" panose="020B0004020202020204" pitchFamily="34" charset="0"/>
                <a:hlinkClick r:id="rId4"/>
              </a:rPr>
              <a:t>https://doi.org/10.5206/cjils-rcsib.v48i1.22439</a:t>
            </a:r>
            <a:r>
              <a:rPr lang="en-US" sz="1800" b="0" i="0" dirty="0">
                <a:solidFill>
                  <a:srgbClr val="000000"/>
                </a:solidFill>
                <a:effectLst/>
                <a:latin typeface="Aptos" panose="020B0004020202020204" pitchFamily="34" charset="0"/>
              </a:rPr>
              <a:t> </a:t>
            </a:r>
            <a:br>
              <a:rPr lang="en-US" sz="1800" dirty="0">
                <a:latin typeface="Aptos" panose="020B0004020202020204" pitchFamily="34" charset="0"/>
              </a:rPr>
            </a:br>
            <a:endParaRPr lang="en-CA" sz="1800" dirty="0">
              <a:latin typeface="Aptos" panose="020B0004020202020204" pitchFamily="34" charset="0"/>
            </a:endParaRPr>
          </a:p>
        </p:txBody>
      </p:sp>
      <p:sp>
        <p:nvSpPr>
          <p:cNvPr id="4" name="Slide Number Placeholder 3">
            <a:extLst>
              <a:ext uri="{FF2B5EF4-FFF2-40B4-BE49-F238E27FC236}">
                <a16:creationId xmlns:a16="http://schemas.microsoft.com/office/drawing/2014/main" id="{68BBAB05-A70A-886C-81BE-7FF9F085FE87}"/>
              </a:ext>
            </a:extLst>
          </p:cNvPr>
          <p:cNvSpPr>
            <a:spLocks noGrp="1"/>
          </p:cNvSpPr>
          <p:nvPr>
            <p:ph type="sldNum" sz="quarter" idx="12"/>
          </p:nvPr>
        </p:nvSpPr>
        <p:spPr/>
        <p:txBody>
          <a:bodyPr/>
          <a:lstStyle/>
          <a:p>
            <a:fld id="{A7CD31F4-64FA-4BA0-9498-67783267A8C8}" type="slidenum">
              <a:rPr lang="en-US" smtClean="0"/>
              <a:t>11</a:t>
            </a:fld>
            <a:endParaRPr lang="en-US"/>
          </a:p>
        </p:txBody>
      </p:sp>
    </p:spTree>
    <p:extLst>
      <p:ext uri="{BB962C8B-B14F-4D97-AF65-F5344CB8AC3E}">
        <p14:creationId xmlns:p14="http://schemas.microsoft.com/office/powerpoint/2010/main" val="423462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FF24-8067-D6A8-DF22-03B48815CF87}"/>
              </a:ext>
            </a:extLst>
          </p:cNvPr>
          <p:cNvSpPr>
            <a:spLocks noGrp="1"/>
          </p:cNvSpPr>
          <p:nvPr>
            <p:ph type="title"/>
          </p:nvPr>
        </p:nvSpPr>
        <p:spPr>
          <a:xfrm>
            <a:off x="318889" y="356579"/>
            <a:ext cx="10515600" cy="1325563"/>
          </a:xfrm>
        </p:spPr>
        <p:txBody>
          <a:bodyPr>
            <a:normAutofit/>
          </a:bodyPr>
          <a:lstStyle/>
          <a:p>
            <a:r>
              <a:rPr lang="en-CA" sz="4000" dirty="0">
                <a:latin typeface="Aptos" panose="020B0004020202020204" pitchFamily="34" charset="0"/>
              </a:rPr>
              <a:t>References</a:t>
            </a:r>
            <a:br>
              <a:rPr lang="en-CA" sz="4000" dirty="0">
                <a:latin typeface="Aptos" panose="020B0004020202020204" pitchFamily="34" charset="0"/>
              </a:rPr>
            </a:br>
            <a:endParaRPr lang="en-CA"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0C32392F-D7E6-377C-FF6B-1465369B6473}"/>
              </a:ext>
            </a:extLst>
          </p:cNvPr>
          <p:cNvSpPr>
            <a:spLocks noGrp="1"/>
          </p:cNvSpPr>
          <p:nvPr>
            <p:ph idx="1"/>
          </p:nvPr>
        </p:nvSpPr>
        <p:spPr>
          <a:xfrm>
            <a:off x="318889" y="1117532"/>
            <a:ext cx="11687952" cy="4792091"/>
          </a:xfrm>
          <a:solidFill>
            <a:schemeClr val="bg1"/>
          </a:solidFill>
        </p:spPr>
        <p:txBody>
          <a:bodyPr>
            <a:noAutofit/>
          </a:bodyPr>
          <a:lstStyle/>
          <a:p>
            <a:pPr marL="0" indent="0">
              <a:lnSpc>
                <a:spcPct val="100000"/>
              </a:lnSpc>
              <a:spcBef>
                <a:spcPts val="0"/>
              </a:spcBef>
              <a:buNone/>
            </a:pPr>
            <a:r>
              <a:rPr lang="en-CA" sz="1050" dirty="0">
                <a:effectLst/>
                <a:latin typeface="Aptos" panose="020B0004020202020204" pitchFamily="34" charset="0"/>
                <a:ea typeface="Calibri" panose="020F0502020204030204" pitchFamily="34" charset="0"/>
                <a:cs typeface="Arial" panose="020B0604020202020204" pitchFamily="34" charset="0"/>
              </a:rPr>
              <a:t>Babb, M. N. (2017). </a:t>
            </a:r>
            <a:r>
              <a:rPr lang="en-CA" sz="1050" i="1" dirty="0">
                <a:effectLst/>
                <a:latin typeface="Aptos" panose="020B0004020202020204" pitchFamily="34" charset="0"/>
                <a:ea typeface="Calibri" panose="020F0502020204030204" pitchFamily="34" charset="0"/>
                <a:cs typeface="Arial" panose="020B0604020202020204" pitchFamily="34" charset="0"/>
              </a:rPr>
              <a:t>An Exploration of Academic Librarians as Researchers within a University Setting</a:t>
            </a:r>
            <a:r>
              <a:rPr lang="en-CA" sz="1050" dirty="0">
                <a:effectLst/>
                <a:latin typeface="Aptos" panose="020B0004020202020204" pitchFamily="34" charset="0"/>
                <a:ea typeface="Calibri" panose="020F0502020204030204" pitchFamily="34" charset="0"/>
                <a:cs typeface="Arial" panose="020B0604020202020204" pitchFamily="34" charset="0"/>
              </a:rPr>
              <a:t>. ERA. </a:t>
            </a:r>
            <a:r>
              <a:rPr lang="en-CA" sz="1050" dirty="0">
                <a:effectLst/>
                <a:latin typeface="Aptos" panose="020B0004020202020204" pitchFamily="34" charset="0"/>
                <a:ea typeface="Calibri" panose="020F0502020204030204" pitchFamily="34" charset="0"/>
                <a:cs typeface="Arial" panose="020B0604020202020204" pitchFamily="34" charset="0"/>
                <a:hlinkClick r:id="rId2"/>
              </a:rPr>
              <a:t>https://doi.org/10.7939/R3CF9JK1W</a:t>
            </a:r>
            <a:endParaRPr lang="en-CA" sz="1050" dirty="0">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pt-BR" sz="1050" dirty="0">
                <a:effectLst/>
                <a:latin typeface="Aptos" panose="020B0004020202020204" pitchFamily="34" charset="0"/>
                <a:ea typeface="Times New Roman" panose="02020603050405020304" pitchFamily="18" charset="0"/>
                <a:cs typeface="Times New Roman" panose="02020603050405020304" pitchFamily="18" charset="0"/>
              </a:rPr>
              <a:t>Borrego, Á., Ardanuy, J., &amp; Urbano, C. (2018). </a:t>
            </a:r>
            <a:r>
              <a:rPr lang="en-CA" sz="1050" dirty="0">
                <a:effectLst/>
                <a:latin typeface="Aptos" panose="020B0004020202020204" pitchFamily="34" charset="0"/>
                <a:ea typeface="Times New Roman" panose="02020603050405020304" pitchFamily="18" charset="0"/>
                <a:cs typeface="Times New Roman" panose="02020603050405020304" pitchFamily="18" charset="0"/>
              </a:rPr>
              <a:t>Librarians as Research Partners: Their Contribution to the Scholarly Endeavour Beyond Library and Information Science. </a:t>
            </a:r>
            <a:r>
              <a:rPr lang="en-CA" sz="1050" i="1" dirty="0">
                <a:effectLst/>
                <a:latin typeface="Aptos" panose="020B0004020202020204" pitchFamily="34" charset="0"/>
                <a:ea typeface="Times New Roman" panose="02020603050405020304" pitchFamily="18" charset="0"/>
                <a:cs typeface="Times New Roman" panose="02020603050405020304" pitchFamily="18" charset="0"/>
              </a:rPr>
              <a:t>The Journal of Academic Librarianship</a:t>
            </a:r>
            <a:r>
              <a:rPr lang="en-CA" sz="1050" dirty="0">
                <a:effectLst/>
                <a:latin typeface="Aptos" panose="020B0004020202020204" pitchFamily="34" charset="0"/>
                <a:ea typeface="Times New Roman" panose="02020603050405020304" pitchFamily="18" charset="0"/>
                <a:cs typeface="Times New Roman" panose="02020603050405020304" pitchFamily="18" charset="0"/>
              </a:rPr>
              <a:t>, </a:t>
            </a:r>
            <a:r>
              <a:rPr lang="en-CA" sz="1050" i="1" dirty="0">
                <a:effectLst/>
                <a:latin typeface="Aptos" panose="020B0004020202020204" pitchFamily="34" charset="0"/>
                <a:ea typeface="Times New Roman" panose="02020603050405020304" pitchFamily="18" charset="0"/>
                <a:cs typeface="Times New Roman" panose="02020603050405020304" pitchFamily="18" charset="0"/>
              </a:rPr>
              <a:t>44</a:t>
            </a:r>
            <a:r>
              <a:rPr lang="en-CA" sz="1050" dirty="0">
                <a:effectLst/>
                <a:latin typeface="Aptos" panose="020B0004020202020204" pitchFamily="34" charset="0"/>
                <a:ea typeface="Times New Roman" panose="02020603050405020304" pitchFamily="18" charset="0"/>
                <a:cs typeface="Times New Roman" panose="02020603050405020304" pitchFamily="18" charset="0"/>
              </a:rPr>
              <a:t>(5), 663–670. https://doi.org/10.1016/j.acalib.2018.07.012</a:t>
            </a:r>
            <a:endParaRPr lang="en-CA" sz="1050" dirty="0">
              <a:effectLst/>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Ducas, A., Michaud-</a:t>
            </a:r>
            <a:r>
              <a:rPr lang="en-GB" sz="1050" dirty="0" err="1">
                <a:effectLst/>
                <a:latin typeface="Aptos" panose="020B0004020202020204" pitchFamily="34" charset="0"/>
                <a:ea typeface="Calibri" panose="020F0502020204030204" pitchFamily="34" charset="0"/>
                <a:cs typeface="Times New Roman" panose="02020603050405020304" pitchFamily="18" charset="0"/>
              </a:rPr>
              <a:t>Oystryk</a:t>
            </a:r>
            <a:r>
              <a:rPr lang="en-GB" sz="1050" dirty="0">
                <a:effectLst/>
                <a:latin typeface="Aptos" panose="020B0004020202020204" pitchFamily="34" charset="0"/>
                <a:ea typeface="Calibri" panose="020F0502020204030204" pitchFamily="34" charset="0"/>
                <a:cs typeface="Times New Roman" panose="02020603050405020304" pitchFamily="18" charset="0"/>
              </a:rPr>
              <a:t>, N., &amp; Speare, M. (2020). Reinventing Ourselves: New and Emerging Roles of Academic Librarians in Canadian Research-Intensive Universities. </a:t>
            </a:r>
            <a:r>
              <a:rPr lang="en-GB" sz="1050" i="1" dirty="0">
                <a:effectLst/>
                <a:latin typeface="Aptos" panose="020B0004020202020204" pitchFamily="34" charset="0"/>
                <a:ea typeface="Calibri" panose="020F0502020204030204" pitchFamily="34" charset="0"/>
                <a:cs typeface="Times New Roman" panose="02020603050405020304" pitchFamily="18" charset="0"/>
              </a:rPr>
              <a:t>College and Research Libraries (Online)</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81</a:t>
            </a:r>
            <a:r>
              <a:rPr lang="en-GB" sz="1050" dirty="0">
                <a:effectLst/>
                <a:latin typeface="Aptos" panose="020B0004020202020204" pitchFamily="34" charset="0"/>
                <a:ea typeface="Calibri" panose="020F0502020204030204" pitchFamily="34" charset="0"/>
                <a:cs typeface="Times New Roman" panose="02020603050405020304" pitchFamily="18" charset="0"/>
              </a:rPr>
              <a:t>(1), 43.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3"/>
              </a:rPr>
              <a:t>https://doi.org/10.5860/crl.81.1.43</a:t>
            </a:r>
            <a:endParaRPr lang="en-GB" sz="1050" dirty="0">
              <a:effectLst/>
              <a:latin typeface="Aptos" panose="020B00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Clayton, P. (1992). Bridging the Gap: Research and practice in librarianship. In P. Clayton &amp; R. McCaskie (Eds.), </a:t>
            </a:r>
            <a:r>
              <a:rPr lang="en-GB" sz="1050" i="1" dirty="0">
                <a:effectLst/>
                <a:latin typeface="Aptos" panose="020B0004020202020204" pitchFamily="34" charset="0"/>
                <a:ea typeface="Calibri" panose="020F0502020204030204" pitchFamily="34" charset="0"/>
                <a:cs typeface="Times New Roman" panose="02020603050405020304" pitchFamily="18" charset="0"/>
              </a:rPr>
              <a:t>Priorities for the future: Proceedings of the First National Reference and Information Service Section Conference and the University, College and Research Libraries Section Workshop on Research</a:t>
            </a:r>
            <a:r>
              <a:rPr lang="en-GB" sz="1050" dirty="0">
                <a:effectLst/>
                <a:latin typeface="Aptos" panose="020B0004020202020204" pitchFamily="34" charset="0"/>
                <a:ea typeface="Calibri" panose="020F0502020204030204" pitchFamily="34" charset="0"/>
                <a:cs typeface="Times New Roman" panose="02020603050405020304" pitchFamily="18" charset="0"/>
              </a:rPr>
              <a:t> (pp. 73–76). D. W. Thorpe.</a:t>
            </a: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Finlay, S. C., Ni, C., Tsou, A., &amp; Sugimoto, C. R. (2013). Publish or Practice? An Examination of Librarians’ Contributions to Research. </a:t>
            </a:r>
            <a:r>
              <a:rPr lang="en-GB" sz="1050" i="1" dirty="0">
                <a:effectLst/>
                <a:latin typeface="Aptos" panose="020B0004020202020204" pitchFamily="34" charset="0"/>
                <a:ea typeface="Calibri" panose="020F0502020204030204" pitchFamily="34" charset="0"/>
                <a:cs typeface="Times New Roman" panose="02020603050405020304" pitchFamily="18" charset="0"/>
              </a:rPr>
              <a:t>Portal-Libraries and the Academy</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13</a:t>
            </a:r>
            <a:r>
              <a:rPr lang="en-GB" sz="1050" dirty="0">
                <a:effectLst/>
                <a:latin typeface="Aptos" panose="020B0004020202020204" pitchFamily="34" charset="0"/>
                <a:ea typeface="Calibri" panose="020F0502020204030204" pitchFamily="34" charset="0"/>
                <a:cs typeface="Times New Roman" panose="02020603050405020304" pitchFamily="18" charset="0"/>
              </a:rPr>
              <a:t>(4), 403–421. https://doi.org/10.1353/pla.2013.0038</a:t>
            </a:r>
            <a:endParaRPr lang="en-CA" sz="1050" dirty="0">
              <a:effectLst/>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Fox, D. (2007a). A Demographic and Career Profile of Canadian Research University Librarians. </a:t>
            </a:r>
            <a:r>
              <a:rPr lang="en-GB" sz="1050" i="1" dirty="0">
                <a:effectLst/>
                <a:latin typeface="Aptos" panose="020B0004020202020204" pitchFamily="34" charset="0"/>
                <a:ea typeface="Calibri" panose="020F0502020204030204" pitchFamily="34" charset="0"/>
                <a:cs typeface="Times New Roman" panose="02020603050405020304" pitchFamily="18" charset="0"/>
              </a:rPr>
              <a:t>The Journal of Academic Librarianship</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33</a:t>
            </a:r>
            <a:r>
              <a:rPr lang="en-GB" sz="1050" dirty="0">
                <a:effectLst/>
                <a:latin typeface="Aptos" panose="020B0004020202020204" pitchFamily="34" charset="0"/>
                <a:ea typeface="Calibri" panose="020F0502020204030204" pitchFamily="34" charset="0"/>
                <a:cs typeface="Times New Roman" panose="02020603050405020304" pitchFamily="18" charset="0"/>
              </a:rPr>
              <a:t>(5), 540–550. https://doi.org/10.1016/j.acalib.2007.05.006</a:t>
            </a:r>
            <a:endParaRPr lang="en-CA" sz="1050" dirty="0">
              <a:effectLst/>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Fox, D. (2007b). Finding Time for Scholarship: A Survey of Canadian Research University Librarians. </a:t>
            </a:r>
            <a:r>
              <a:rPr lang="en-GB" sz="1050" i="1" dirty="0">
                <a:effectLst/>
                <a:latin typeface="Aptos" panose="020B0004020202020204" pitchFamily="34" charset="0"/>
                <a:ea typeface="Calibri" panose="020F0502020204030204" pitchFamily="34" charset="0"/>
                <a:cs typeface="Times New Roman" panose="02020603050405020304" pitchFamily="18" charset="0"/>
              </a:rPr>
              <a:t>Portal : Libraries and the Academy</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7</a:t>
            </a:r>
            <a:r>
              <a:rPr lang="en-GB" sz="1050" dirty="0">
                <a:effectLst/>
                <a:latin typeface="Aptos" panose="020B0004020202020204" pitchFamily="34" charset="0"/>
                <a:ea typeface="Calibri" panose="020F0502020204030204" pitchFamily="34" charset="0"/>
                <a:cs typeface="Times New Roman" panose="02020603050405020304" pitchFamily="18" charset="0"/>
              </a:rPr>
              <a:t>(4), 451-454,456-457,459-462.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4"/>
              </a:rPr>
              <a:t>https://doi.org/10.1353/pla.2007.0041</a:t>
            </a:r>
            <a:endParaRPr lang="en-CA" sz="1050" dirty="0">
              <a:effectLst/>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Fox, D. (2007c). The Scholarship of Canadian Research University Librarians. </a:t>
            </a:r>
            <a:r>
              <a:rPr lang="en-GB" sz="1050" i="1" dirty="0">
                <a:effectLst/>
                <a:latin typeface="Aptos" panose="020B0004020202020204" pitchFamily="34" charset="0"/>
                <a:ea typeface="Calibri" panose="020F0502020204030204" pitchFamily="34" charset="0"/>
                <a:cs typeface="Times New Roman" panose="02020603050405020304" pitchFamily="18" charset="0"/>
              </a:rPr>
              <a:t>Partnership : The Canadian Journal of Library and Information Practice and Research</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2</a:t>
            </a:r>
            <a:r>
              <a:rPr lang="en-GB" sz="1050" dirty="0">
                <a:effectLst/>
                <a:latin typeface="Aptos" panose="020B0004020202020204" pitchFamily="34" charset="0"/>
                <a:ea typeface="Calibri" panose="020F0502020204030204" pitchFamily="34" charset="0"/>
                <a:cs typeface="Times New Roman" panose="02020603050405020304" pitchFamily="18" charset="0"/>
              </a:rPr>
              <a:t>(2), 15–25.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5"/>
              </a:rPr>
              <a:t>https://doi.org/10.21083/partnership.v2i2.305</a:t>
            </a:r>
            <a:endParaRPr lang="en-GB" sz="1050" dirty="0">
              <a:effectLst/>
              <a:latin typeface="Aptos" panose="020B00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GB" sz="1050" dirty="0" err="1">
                <a:effectLst/>
                <a:latin typeface="Aptos" panose="020B0004020202020204" pitchFamily="34" charset="0"/>
                <a:ea typeface="Calibri" panose="020F0502020204030204" pitchFamily="34" charset="0"/>
                <a:cs typeface="Times New Roman" panose="02020603050405020304" pitchFamily="18" charset="0"/>
              </a:rPr>
              <a:t>Genoni</a:t>
            </a:r>
            <a:r>
              <a:rPr lang="en-GB" sz="1050" dirty="0">
                <a:effectLst/>
                <a:latin typeface="Aptos" panose="020B0004020202020204" pitchFamily="34" charset="0"/>
                <a:ea typeface="Calibri" panose="020F0502020204030204" pitchFamily="34" charset="0"/>
                <a:cs typeface="Times New Roman" panose="02020603050405020304" pitchFamily="18" charset="0"/>
              </a:rPr>
              <a:t>, P., Merrick, H., &amp; Willson, M. A. (2006). Scholarly communities, e‐research literacy and the academic librarian. </a:t>
            </a:r>
            <a:r>
              <a:rPr lang="en-GB" sz="1050" i="1" dirty="0">
                <a:effectLst/>
                <a:latin typeface="Aptos" panose="020B0004020202020204" pitchFamily="34" charset="0"/>
                <a:ea typeface="Calibri" panose="020F0502020204030204" pitchFamily="34" charset="0"/>
                <a:cs typeface="Times New Roman" panose="02020603050405020304" pitchFamily="18" charset="0"/>
              </a:rPr>
              <a:t>The Electronic Library</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24</a:t>
            </a:r>
            <a:r>
              <a:rPr lang="en-GB" sz="1050" dirty="0">
                <a:effectLst/>
                <a:latin typeface="Aptos" panose="020B0004020202020204" pitchFamily="34" charset="0"/>
                <a:ea typeface="Calibri" panose="020F0502020204030204" pitchFamily="34" charset="0"/>
                <a:cs typeface="Times New Roman" panose="02020603050405020304" pitchFamily="18" charset="0"/>
              </a:rPr>
              <a:t>(6), 734–746. https://doi.org/10.1108/02640470610714189</a:t>
            </a: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Hall, L. W., &amp; McBain, I. (2014). Practitioner research in an academic library: Evaluating the impact of a support group. </a:t>
            </a:r>
            <a:r>
              <a:rPr lang="en-GB" sz="1050" i="1" dirty="0">
                <a:effectLst/>
                <a:latin typeface="Aptos" panose="020B0004020202020204" pitchFamily="34" charset="0"/>
                <a:ea typeface="Calibri" panose="020F0502020204030204" pitchFamily="34" charset="0"/>
                <a:cs typeface="Times New Roman" panose="02020603050405020304" pitchFamily="18" charset="0"/>
              </a:rPr>
              <a:t>The Australian Library Journal</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63</a:t>
            </a:r>
            <a:r>
              <a:rPr lang="en-GB" sz="1050" dirty="0">
                <a:effectLst/>
                <a:latin typeface="Aptos" panose="020B0004020202020204" pitchFamily="34" charset="0"/>
                <a:ea typeface="Calibri" panose="020F0502020204030204" pitchFamily="34" charset="0"/>
                <a:cs typeface="Times New Roman" panose="02020603050405020304" pitchFamily="18" charset="0"/>
              </a:rPr>
              <a:t>(2), 129–143.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6"/>
              </a:rPr>
              <a:t>https://doi.org/10.1080/00049670.2014.898238</a:t>
            </a:r>
            <a:endParaRPr lang="en-GB" sz="1050" dirty="0">
              <a:effectLst/>
              <a:latin typeface="Aptos" panose="020B00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Hildreth, C. R., &amp; Aytac, S. (2007). Recent Library Practitioner Research: A Methodological Analysis and Critique. </a:t>
            </a:r>
            <a:r>
              <a:rPr lang="en-GB" sz="1050" i="1" dirty="0">
                <a:effectLst/>
                <a:latin typeface="Aptos" panose="020B0004020202020204" pitchFamily="34" charset="0"/>
                <a:ea typeface="Calibri" panose="020F0502020204030204" pitchFamily="34" charset="0"/>
                <a:cs typeface="Times New Roman" panose="02020603050405020304" pitchFamily="18" charset="0"/>
              </a:rPr>
              <a:t>Journal of Education for Library and Information Science</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48</a:t>
            </a:r>
            <a:r>
              <a:rPr lang="en-GB" sz="1050" dirty="0">
                <a:effectLst/>
                <a:latin typeface="Aptos" panose="020B0004020202020204" pitchFamily="34" charset="0"/>
                <a:ea typeface="Calibri" panose="020F0502020204030204" pitchFamily="34" charset="0"/>
                <a:cs typeface="Times New Roman" panose="02020603050405020304" pitchFamily="18" charset="0"/>
              </a:rPr>
              <a:t>(3), 236–258.</a:t>
            </a: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Hoffmann, K., Berg, S. A., </a:t>
            </a:r>
            <a:r>
              <a:rPr lang="en-GB" sz="1050" dirty="0" err="1">
                <a:effectLst/>
                <a:latin typeface="Aptos" panose="020B0004020202020204" pitchFamily="34" charset="0"/>
                <a:ea typeface="Calibri" panose="020F0502020204030204" pitchFamily="34" charset="0"/>
                <a:cs typeface="Times New Roman" panose="02020603050405020304" pitchFamily="18" charset="0"/>
              </a:rPr>
              <a:t>Brancolini</a:t>
            </a:r>
            <a:r>
              <a:rPr lang="en-GB" sz="1050" dirty="0">
                <a:effectLst/>
                <a:latin typeface="Aptos" panose="020B0004020202020204" pitchFamily="34" charset="0"/>
                <a:ea typeface="Calibri" panose="020F0502020204030204" pitchFamily="34" charset="0"/>
                <a:cs typeface="Times New Roman" panose="02020603050405020304" pitchFamily="18" charset="0"/>
              </a:rPr>
              <a:t>, K. R., &amp; Kennedy, M. R. (2023). Complex and Varied: Factors Related to the Research Productivity of Academic Librarians in the United States. </a:t>
            </a:r>
            <a:r>
              <a:rPr lang="en-GB" sz="1050" i="1" dirty="0">
                <a:effectLst/>
                <a:latin typeface="Aptos" panose="020B0004020202020204" pitchFamily="34" charset="0"/>
                <a:ea typeface="Calibri" panose="020F0502020204030204" pitchFamily="34" charset="0"/>
                <a:cs typeface="Times New Roman" panose="02020603050405020304" pitchFamily="18" charset="0"/>
              </a:rPr>
              <a:t>College and Research Libraries</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84</a:t>
            </a:r>
            <a:r>
              <a:rPr lang="en-GB" sz="1050" dirty="0">
                <a:effectLst/>
                <a:latin typeface="Aptos" panose="020B0004020202020204" pitchFamily="34" charset="0"/>
                <a:ea typeface="Calibri" panose="020F0502020204030204" pitchFamily="34" charset="0"/>
                <a:cs typeface="Times New Roman" panose="02020603050405020304" pitchFamily="18" charset="0"/>
              </a:rPr>
              <a:t>(3), 392–427. https://doi.org/10.5860/crl.84.3.392</a:t>
            </a:r>
            <a:endParaRPr lang="en-CA" sz="1050" dirty="0">
              <a:effectLst/>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Jabeen, M., Yun, L., Rafiq, M., &amp; Jabeen, M. (2015). Research productivity of library scholars. Bibliometric analysis of growth and trends of LIS publications. </a:t>
            </a:r>
            <a:r>
              <a:rPr lang="en-GB" sz="1050" i="1" dirty="0">
                <a:effectLst/>
                <a:latin typeface="Aptos" panose="020B0004020202020204" pitchFamily="34" charset="0"/>
                <a:ea typeface="Calibri" panose="020F0502020204030204" pitchFamily="34" charset="0"/>
                <a:cs typeface="Times New Roman" panose="02020603050405020304" pitchFamily="18" charset="0"/>
              </a:rPr>
              <a:t>New Library World</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116</a:t>
            </a:r>
            <a:r>
              <a:rPr lang="en-GB" sz="1050" dirty="0">
                <a:effectLst/>
                <a:latin typeface="Aptos" panose="020B0004020202020204" pitchFamily="34" charset="0"/>
                <a:ea typeface="Calibri" panose="020F0502020204030204" pitchFamily="34" charset="0"/>
                <a:cs typeface="Times New Roman" panose="02020603050405020304" pitchFamily="18" charset="0"/>
              </a:rPr>
              <a:t>(7/8), 433–454.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7"/>
              </a:rPr>
              <a:t>https://doi.org/10.1108/NLW-11-2014-0132</a:t>
            </a:r>
            <a:endParaRPr lang="en-GB" sz="1050" dirty="0">
              <a:effectLst/>
              <a:latin typeface="Aptos" panose="020B00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GB" sz="1050" dirty="0" err="1">
                <a:effectLst/>
                <a:latin typeface="Aptos" panose="020B0004020202020204" pitchFamily="34" charset="0"/>
                <a:ea typeface="Calibri" panose="020F0502020204030204" pitchFamily="34" charset="0"/>
                <a:cs typeface="Times New Roman" panose="02020603050405020304" pitchFamily="18" charset="0"/>
              </a:rPr>
              <a:t>Kandiuk</a:t>
            </a:r>
            <a:r>
              <a:rPr lang="en-GB" sz="1050" dirty="0">
                <a:effectLst/>
                <a:latin typeface="Aptos" panose="020B0004020202020204" pitchFamily="34" charset="0"/>
                <a:ea typeface="Calibri" panose="020F0502020204030204" pitchFamily="34" charset="0"/>
                <a:cs typeface="Times New Roman" panose="02020603050405020304" pitchFamily="18" charset="0"/>
              </a:rPr>
              <a:t>, M., &amp; Sonne de Torrens, H. M. (2018). Academic Freedom and Librarians’ Research and Scholarship in Canadian Universities. </a:t>
            </a:r>
            <a:r>
              <a:rPr lang="en-GB" sz="1050" i="1" dirty="0">
                <a:effectLst/>
                <a:latin typeface="Aptos" panose="020B0004020202020204" pitchFamily="34" charset="0"/>
                <a:ea typeface="Calibri" panose="020F0502020204030204" pitchFamily="34" charset="0"/>
                <a:cs typeface="Times New Roman" panose="02020603050405020304" pitchFamily="18" charset="0"/>
              </a:rPr>
              <a:t>College &amp; Research Libraries</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79</a:t>
            </a:r>
            <a:r>
              <a:rPr lang="en-GB" sz="1050" dirty="0">
                <a:effectLst/>
                <a:latin typeface="Aptos" panose="020B0004020202020204" pitchFamily="34" charset="0"/>
                <a:ea typeface="Calibri" panose="020F0502020204030204" pitchFamily="34" charset="0"/>
                <a:cs typeface="Times New Roman" panose="02020603050405020304" pitchFamily="18" charset="0"/>
              </a:rPr>
              <a:t>(7), 931–947.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8"/>
              </a:rPr>
              <a:t>https://doi.org/10.5860/crl.79.7.931</a:t>
            </a:r>
            <a:endParaRPr lang="en-GB" sz="1050" dirty="0">
              <a:effectLst/>
              <a:latin typeface="Aptos" panose="020B00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GB" sz="1050" dirty="0">
                <a:effectLst/>
                <a:latin typeface="Aptos" panose="020B0004020202020204" pitchFamily="34" charset="0"/>
                <a:ea typeface="Times New Roman" panose="02020603050405020304" pitchFamily="18" charset="0"/>
                <a:cs typeface="Times New Roman" panose="02020603050405020304" pitchFamily="18" charset="0"/>
              </a:rPr>
              <a:t>Mongeon, P., Gracey, C., Riddle, P., Hare, M., Simard, M.-A., &amp; Sauvé, J.-S. (2023). Mapping information research in Canada. </a:t>
            </a:r>
            <a:r>
              <a:rPr lang="en-GB" sz="1050" i="1" dirty="0">
                <a:effectLst/>
                <a:latin typeface="Aptos" panose="020B0004020202020204" pitchFamily="34" charset="0"/>
                <a:ea typeface="Times New Roman" panose="02020603050405020304" pitchFamily="18" charset="0"/>
                <a:cs typeface="Times New Roman" panose="02020603050405020304" pitchFamily="18" charset="0"/>
              </a:rPr>
              <a:t>The Canadian Journal of Information and Library Science / La Revue Canadienne Des Sciences de </a:t>
            </a:r>
            <a:r>
              <a:rPr lang="en-GB" sz="1050" i="1" dirty="0" err="1">
                <a:effectLst/>
                <a:latin typeface="Aptos" panose="020B0004020202020204" pitchFamily="34" charset="0"/>
                <a:ea typeface="Times New Roman" panose="02020603050405020304" pitchFamily="18" charset="0"/>
                <a:cs typeface="Times New Roman" panose="02020603050405020304" pitchFamily="18" charset="0"/>
              </a:rPr>
              <a:t>l’inrmation</a:t>
            </a:r>
            <a:r>
              <a:rPr lang="en-GB" sz="1050" i="1" dirty="0">
                <a:effectLst/>
                <a:latin typeface="Aptos" panose="020B0004020202020204" pitchFamily="34" charset="0"/>
                <a:ea typeface="Times New Roman" panose="02020603050405020304" pitchFamily="18" charset="0"/>
                <a:cs typeface="Times New Roman" panose="02020603050405020304" pitchFamily="18" charset="0"/>
              </a:rPr>
              <a:t> et de </a:t>
            </a:r>
            <a:r>
              <a:rPr lang="en-GB" sz="1050" i="1" dirty="0" err="1">
                <a:effectLst/>
                <a:latin typeface="Aptos" panose="020B0004020202020204" pitchFamily="34" charset="0"/>
                <a:ea typeface="Times New Roman" panose="02020603050405020304" pitchFamily="18" charset="0"/>
                <a:cs typeface="Times New Roman" panose="02020603050405020304" pitchFamily="18" charset="0"/>
              </a:rPr>
              <a:t>Bibliothéconomie</a:t>
            </a:r>
            <a:r>
              <a:rPr lang="en-GB" sz="1050" dirty="0">
                <a:effectLst/>
                <a:latin typeface="Aptos" panose="020B0004020202020204" pitchFamily="34" charset="0"/>
                <a:ea typeface="Times New Roman" panose="02020603050405020304" pitchFamily="18" charset="0"/>
                <a:cs typeface="Times New Roman" panose="02020603050405020304" pitchFamily="18" charset="0"/>
              </a:rPr>
              <a:t>, </a:t>
            </a:r>
            <a:r>
              <a:rPr lang="en-GB" sz="1050" i="1" dirty="0">
                <a:effectLst/>
                <a:latin typeface="Aptos" panose="020B0004020202020204" pitchFamily="34" charset="0"/>
                <a:ea typeface="Times New Roman" panose="02020603050405020304" pitchFamily="18" charset="0"/>
                <a:cs typeface="Times New Roman" panose="02020603050405020304" pitchFamily="18" charset="0"/>
              </a:rPr>
              <a:t>46</a:t>
            </a:r>
            <a:r>
              <a:rPr lang="en-GB" sz="1050" dirty="0">
                <a:effectLst/>
                <a:latin typeface="Aptos" panose="020B0004020202020204" pitchFamily="34" charset="0"/>
                <a:ea typeface="Times New Roman" panose="02020603050405020304" pitchFamily="18" charset="0"/>
                <a:cs typeface="Times New Roman" panose="02020603050405020304" pitchFamily="18" charset="0"/>
              </a:rPr>
              <a:t>(2), 1–27. </a:t>
            </a:r>
            <a:r>
              <a:rPr lang="en-GB" sz="1050" u="sng" dirty="0">
                <a:solidFill>
                  <a:srgbClr val="0563C1"/>
                </a:solidFill>
                <a:effectLst/>
                <a:latin typeface="Aptos" panose="020B0004020202020204" pitchFamily="34" charset="0"/>
                <a:ea typeface="Times New Roman" panose="02020603050405020304" pitchFamily="18" charset="0"/>
                <a:cs typeface="Times New Roman" panose="02020603050405020304" pitchFamily="18" charset="0"/>
                <a:hlinkClick r:id="rId9"/>
              </a:rPr>
              <a:t>https://doi.org/10.5206/cjils</a:t>
            </a:r>
          </a:p>
          <a:p>
            <a:pPr marL="0" indent="0">
              <a:lnSpc>
                <a:spcPct val="100000"/>
              </a:lnSpc>
              <a:spcBef>
                <a:spcPts val="0"/>
              </a:spcBef>
              <a:buNone/>
            </a:pPr>
            <a:r>
              <a:rPr lang="en-GB" sz="1050" u="sng" dirty="0">
                <a:solidFill>
                  <a:srgbClr val="0563C1"/>
                </a:solidFill>
                <a:effectLst/>
                <a:latin typeface="Aptos" panose="020B0004020202020204" pitchFamily="34" charset="0"/>
                <a:ea typeface="Times New Roman" panose="02020603050405020304" pitchFamily="18" charset="0"/>
                <a:cs typeface="Times New Roman" panose="02020603050405020304" pitchFamily="18" charset="0"/>
                <a:hlinkClick r:id="rId9"/>
              </a:rPr>
              <a:t>-rcsib.v46i2.15568</a:t>
            </a:r>
            <a:endParaRPr lang="en-GB" sz="1050" u="sng" dirty="0">
              <a:solidFill>
                <a:srgbClr val="0563C1"/>
              </a:solidFill>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1050" dirty="0">
                <a:effectLst/>
                <a:latin typeface="Aptos" panose="020B0004020202020204" pitchFamily="34" charset="0"/>
                <a:ea typeface="Times New Roman" panose="02020603050405020304" pitchFamily="18" charset="0"/>
                <a:cs typeface="Times New Roman" panose="02020603050405020304" pitchFamily="18" charset="0"/>
              </a:rPr>
              <a:t>Nguyen, L. C., &amp; Hider, P. (2018). Narrowing the Gap Between LIS Research and Practice in Australia. </a:t>
            </a:r>
            <a:r>
              <a:rPr lang="en-GB" sz="1050" i="1" dirty="0">
                <a:effectLst/>
                <a:latin typeface="Aptos" panose="020B0004020202020204" pitchFamily="34" charset="0"/>
                <a:ea typeface="Times New Roman" panose="02020603050405020304" pitchFamily="18" charset="0"/>
                <a:cs typeface="Times New Roman" panose="02020603050405020304" pitchFamily="18" charset="0"/>
              </a:rPr>
              <a:t>Journal of the Australian Library and Information Association</a:t>
            </a:r>
            <a:r>
              <a:rPr lang="en-GB" sz="1050" dirty="0">
                <a:effectLst/>
                <a:latin typeface="Aptos" panose="020B0004020202020204" pitchFamily="34" charset="0"/>
                <a:ea typeface="Times New Roman" panose="02020603050405020304" pitchFamily="18" charset="0"/>
                <a:cs typeface="Times New Roman" panose="02020603050405020304" pitchFamily="18" charset="0"/>
              </a:rPr>
              <a:t>, </a:t>
            </a:r>
            <a:r>
              <a:rPr lang="en-GB" sz="1050" i="1" dirty="0">
                <a:effectLst/>
                <a:latin typeface="Aptos" panose="020B0004020202020204" pitchFamily="34" charset="0"/>
                <a:ea typeface="Times New Roman" panose="02020603050405020304" pitchFamily="18" charset="0"/>
                <a:cs typeface="Times New Roman" panose="02020603050405020304" pitchFamily="18" charset="0"/>
              </a:rPr>
              <a:t>67</a:t>
            </a:r>
            <a:r>
              <a:rPr lang="en-GB" sz="1050" dirty="0">
                <a:effectLst/>
                <a:latin typeface="Aptos" panose="020B0004020202020204" pitchFamily="34" charset="0"/>
                <a:ea typeface="Times New Roman" panose="02020603050405020304" pitchFamily="18" charset="0"/>
                <a:cs typeface="Times New Roman" panose="02020603050405020304" pitchFamily="18" charset="0"/>
              </a:rPr>
              <a:t>(1), 3–19. https://doi.org/10.1080/24750158.2018.1430412</a:t>
            </a:r>
            <a:endParaRPr lang="en-GB" sz="1050" dirty="0">
              <a:effectLst/>
              <a:latin typeface="Aptos" panose="020B000402020202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GB" sz="1050" dirty="0">
                <a:effectLst/>
                <a:latin typeface="Aptos" panose="020B0004020202020204" pitchFamily="34" charset="0"/>
                <a:ea typeface="Times New Roman" panose="02020603050405020304" pitchFamily="18" charset="0"/>
                <a:cs typeface="Times New Roman" panose="02020603050405020304" pitchFamily="18" charset="0"/>
              </a:rPr>
              <a:t>Paul-Hus, A., Mongeon, P., &amp; Shu, F. (2016). Portraying the Landscape of Canadian Library and Information Science Research. </a:t>
            </a:r>
            <a:r>
              <a:rPr lang="fr-CA" sz="1050" i="1" dirty="0">
                <a:effectLst/>
                <a:latin typeface="Aptos" panose="020B0004020202020204" pitchFamily="34" charset="0"/>
                <a:ea typeface="Times New Roman" panose="02020603050405020304" pitchFamily="18" charset="0"/>
                <a:cs typeface="Times New Roman" panose="02020603050405020304" pitchFamily="18" charset="0"/>
              </a:rPr>
              <a:t>Canadian Journal of Information and Library Science-Revue Canadienne Des Sciences De L’Information Et De Bibliothéconomie</a:t>
            </a:r>
            <a:r>
              <a:rPr lang="fr-CA" sz="1050" dirty="0">
                <a:effectLst/>
                <a:latin typeface="Aptos" panose="020B0004020202020204" pitchFamily="34" charset="0"/>
                <a:ea typeface="Times New Roman" panose="02020603050405020304" pitchFamily="18" charset="0"/>
                <a:cs typeface="Times New Roman" panose="02020603050405020304" pitchFamily="18" charset="0"/>
              </a:rPr>
              <a:t>, </a:t>
            </a:r>
            <a:r>
              <a:rPr lang="fr-CA" sz="1050" i="1" dirty="0">
                <a:effectLst/>
                <a:latin typeface="Aptos" panose="020B0004020202020204" pitchFamily="34" charset="0"/>
                <a:ea typeface="Times New Roman" panose="02020603050405020304" pitchFamily="18" charset="0"/>
                <a:cs typeface="Times New Roman" panose="02020603050405020304" pitchFamily="18" charset="0"/>
              </a:rPr>
              <a:t>40</a:t>
            </a:r>
            <a:r>
              <a:rPr lang="fr-CA" sz="1050" dirty="0">
                <a:effectLst/>
                <a:latin typeface="Aptos" panose="020B0004020202020204" pitchFamily="34" charset="0"/>
                <a:ea typeface="Times New Roman" panose="02020603050405020304" pitchFamily="18" charset="0"/>
                <a:cs typeface="Times New Roman" panose="02020603050405020304" pitchFamily="18" charset="0"/>
              </a:rPr>
              <a:t>(4), 332–346.</a:t>
            </a: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Ponti, M. (2013). Peer production for collaboration between academics and practitioners. </a:t>
            </a:r>
            <a:r>
              <a:rPr lang="en-GB" sz="1050" i="1" dirty="0">
                <a:effectLst/>
                <a:latin typeface="Aptos" panose="020B0004020202020204" pitchFamily="34" charset="0"/>
                <a:ea typeface="Calibri" panose="020F0502020204030204" pitchFamily="34" charset="0"/>
                <a:cs typeface="Times New Roman" panose="02020603050405020304" pitchFamily="18" charset="0"/>
              </a:rPr>
              <a:t>Journal of Librarianship and Information Science</a:t>
            </a:r>
            <a:r>
              <a:rPr lang="en-GB" sz="1050" dirty="0">
                <a:effectLst/>
                <a:latin typeface="Aptos" panose="020B0004020202020204" pitchFamily="34" charset="0"/>
                <a:ea typeface="Calibri" panose="020F0502020204030204" pitchFamily="34" charset="0"/>
                <a:cs typeface="Times New Roman" panose="02020603050405020304" pitchFamily="18" charset="0"/>
              </a:rPr>
              <a:t>, </a:t>
            </a:r>
            <a:r>
              <a:rPr lang="en-GB" sz="1050" i="1" dirty="0">
                <a:effectLst/>
                <a:latin typeface="Aptos" panose="020B0004020202020204" pitchFamily="34" charset="0"/>
                <a:ea typeface="Calibri" panose="020F0502020204030204" pitchFamily="34" charset="0"/>
                <a:cs typeface="Times New Roman" panose="02020603050405020304" pitchFamily="18" charset="0"/>
              </a:rPr>
              <a:t>45</a:t>
            </a:r>
            <a:r>
              <a:rPr lang="en-GB" sz="1050" dirty="0">
                <a:effectLst/>
                <a:latin typeface="Aptos" panose="020B0004020202020204" pitchFamily="34" charset="0"/>
                <a:ea typeface="Calibri" panose="020F0502020204030204" pitchFamily="34" charset="0"/>
                <a:cs typeface="Times New Roman" panose="02020603050405020304" pitchFamily="18" charset="0"/>
              </a:rPr>
              <a:t>(1), 23–37. </a:t>
            </a:r>
            <a:r>
              <a:rPr lang="en-GB" sz="1050" dirty="0">
                <a:effectLst/>
                <a:latin typeface="Aptos" panose="020B0004020202020204" pitchFamily="34" charset="0"/>
                <a:ea typeface="Calibri" panose="020F0502020204030204" pitchFamily="34" charset="0"/>
                <a:cs typeface="Times New Roman" panose="02020603050405020304" pitchFamily="18" charset="0"/>
                <a:hlinkClick r:id="rId10"/>
              </a:rPr>
              <a:t>https://doi.org/10.1177/0961000612438430</a:t>
            </a:r>
            <a:endParaRPr lang="en-CA" sz="1050" dirty="0">
              <a:effectLst/>
              <a:latin typeface="Aptos" panose="020B0004020202020204" pitchFamily="34" charset="0"/>
              <a:ea typeface="Calibri" panose="020F0502020204030204" pitchFamily="34" charset="0"/>
              <a:cs typeface="Arial" panose="020B0604020202020204" pitchFamily="34" charset="0"/>
            </a:endParaRPr>
          </a:p>
          <a:p>
            <a:pPr marL="0" indent="0">
              <a:lnSpc>
                <a:spcPct val="100000"/>
              </a:lnSpc>
              <a:spcBef>
                <a:spcPts val="0"/>
              </a:spcBef>
              <a:buNone/>
            </a:pPr>
            <a:r>
              <a:rPr lang="en-GB" sz="1050" dirty="0">
                <a:effectLst/>
                <a:latin typeface="Aptos" panose="020B0004020202020204" pitchFamily="34" charset="0"/>
                <a:ea typeface="Calibri" panose="020F0502020204030204" pitchFamily="34" charset="0"/>
                <a:cs typeface="Times New Roman" panose="02020603050405020304" pitchFamily="18" charset="0"/>
              </a:rPr>
              <a:t>Sugimoto, C. R., Tsou, A., Naslund, S., Hauser, A., Brandon, M., Winter, D., Behles, C., &amp; Finlay, S. C. (2014). Beyond Gatekeepers of Knowledge: Scholarly Communication Practices of Academic Librarians and Archivists at ARL Institutions | Sugimoto | College &amp; Research Libraries. </a:t>
            </a:r>
            <a:r>
              <a:rPr lang="en-CA" sz="1050" i="1" dirty="0">
                <a:effectLst/>
                <a:latin typeface="Aptos" panose="020B0004020202020204" pitchFamily="34" charset="0"/>
                <a:ea typeface="Calibri" panose="020F0502020204030204" pitchFamily="34" charset="0"/>
                <a:cs typeface="Times New Roman" panose="02020603050405020304" pitchFamily="18" charset="0"/>
              </a:rPr>
              <a:t>College &amp; Research Libraries</a:t>
            </a:r>
            <a:r>
              <a:rPr lang="en-CA" sz="1050" dirty="0">
                <a:effectLst/>
                <a:latin typeface="Aptos" panose="020B0004020202020204" pitchFamily="34" charset="0"/>
                <a:ea typeface="Calibri" panose="020F0502020204030204" pitchFamily="34" charset="0"/>
                <a:cs typeface="Times New Roman" panose="02020603050405020304" pitchFamily="18" charset="0"/>
              </a:rPr>
              <a:t>, </a:t>
            </a:r>
            <a:r>
              <a:rPr lang="en-CA" sz="1050" i="1" dirty="0">
                <a:effectLst/>
                <a:latin typeface="Aptos" panose="020B0004020202020204" pitchFamily="34" charset="0"/>
                <a:ea typeface="Calibri" panose="020F0502020204030204" pitchFamily="34" charset="0"/>
                <a:cs typeface="Times New Roman" panose="02020603050405020304" pitchFamily="18" charset="0"/>
              </a:rPr>
              <a:t>75</a:t>
            </a:r>
            <a:r>
              <a:rPr lang="en-CA" sz="1050" dirty="0">
                <a:effectLst/>
                <a:latin typeface="Aptos" panose="020B0004020202020204" pitchFamily="34" charset="0"/>
                <a:ea typeface="Calibri" panose="020F0502020204030204" pitchFamily="34" charset="0"/>
                <a:cs typeface="Times New Roman" panose="02020603050405020304" pitchFamily="18" charset="0"/>
              </a:rPr>
              <a:t>(2), 145–161. https://doi.org/10.5860/crl12-398</a:t>
            </a:r>
            <a:endParaRPr lang="en-CA" sz="1050" dirty="0">
              <a:effectLst/>
              <a:latin typeface="Aptos" panose="020B00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266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B776-E566-9BB2-96D4-958B30EC2352}"/>
              </a:ext>
            </a:extLst>
          </p:cNvPr>
          <p:cNvSpPr>
            <a:spLocks noGrp="1"/>
          </p:cNvSpPr>
          <p:nvPr>
            <p:ph type="title"/>
          </p:nvPr>
        </p:nvSpPr>
        <p:spPr/>
        <p:txBody>
          <a:bodyPr>
            <a:normAutofit/>
          </a:bodyPr>
          <a:lstStyle/>
          <a:p>
            <a:r>
              <a:rPr lang="en-CA" sz="4000" dirty="0">
                <a:latin typeface="Aptos" panose="020B0004020202020204" pitchFamily="34" charset="0"/>
              </a:rPr>
              <a:t>Research objectives</a:t>
            </a:r>
          </a:p>
        </p:txBody>
      </p:sp>
      <p:sp>
        <p:nvSpPr>
          <p:cNvPr id="3" name="Content Placeholder 2">
            <a:extLst>
              <a:ext uri="{FF2B5EF4-FFF2-40B4-BE49-F238E27FC236}">
                <a16:creationId xmlns:a16="http://schemas.microsoft.com/office/drawing/2014/main" id="{307E43F8-BDFF-4618-2EE8-BDE42DDA2AD5}"/>
              </a:ext>
            </a:extLst>
          </p:cNvPr>
          <p:cNvSpPr>
            <a:spLocks noGrp="1"/>
          </p:cNvSpPr>
          <p:nvPr>
            <p:ph idx="1"/>
          </p:nvPr>
        </p:nvSpPr>
        <p:spPr>
          <a:xfrm>
            <a:off x="838200" y="2212258"/>
            <a:ext cx="10515600" cy="3969085"/>
          </a:xfrm>
        </p:spPr>
        <p:txBody>
          <a:bodyPr>
            <a:normAutofit/>
          </a:bodyPr>
          <a:lstStyle/>
          <a:p>
            <a:pPr marL="0" indent="0" algn="just">
              <a:buNone/>
            </a:pPr>
            <a:r>
              <a:rPr lang="en-US" sz="1800" dirty="0">
                <a:latin typeface="Aptos" panose="020B0004020202020204" pitchFamily="34" charset="0"/>
              </a:rPr>
              <a:t>To map the scholarly contributions of Canadian LIS faculty and academic librarians and gain insights on their similarities and differences, as well as on the degree to which the two groups engage with each other through scholarship. </a:t>
            </a:r>
          </a:p>
          <a:p>
            <a:pPr marL="0" indent="0" algn="just">
              <a:buNone/>
            </a:pPr>
            <a:endParaRPr lang="en-US" sz="1800" dirty="0">
              <a:latin typeface="Aptos" panose="020B0004020202020204" pitchFamily="34" charset="0"/>
            </a:endParaRPr>
          </a:p>
          <a:p>
            <a:pPr marL="0" indent="0" algn="just">
              <a:buNone/>
            </a:pPr>
            <a:r>
              <a:rPr lang="en-US" sz="1800" dirty="0">
                <a:latin typeface="Aptos" panose="020B0004020202020204" pitchFamily="34" charset="0"/>
              </a:rPr>
              <a:t>RQ1. What are the similarities and differences in </a:t>
            </a:r>
            <a:r>
              <a:rPr lang="en-US" sz="1800" b="1" dirty="0">
                <a:latin typeface="Aptos" panose="020B0004020202020204" pitchFamily="34" charset="0"/>
              </a:rPr>
              <a:t>publications</a:t>
            </a:r>
            <a:r>
              <a:rPr lang="en-US" sz="1800" dirty="0">
                <a:latin typeface="Aptos" panose="020B0004020202020204" pitchFamily="34" charset="0"/>
              </a:rPr>
              <a:t>, </a:t>
            </a:r>
            <a:r>
              <a:rPr lang="en-US" sz="1800" b="1" dirty="0">
                <a:latin typeface="Aptos" panose="020B0004020202020204" pitchFamily="34" charset="0"/>
              </a:rPr>
              <a:t>publication venues</a:t>
            </a:r>
            <a:r>
              <a:rPr lang="en-US" sz="1800" dirty="0">
                <a:latin typeface="Aptos" panose="020B0004020202020204" pitchFamily="34" charset="0"/>
              </a:rPr>
              <a:t>, and </a:t>
            </a:r>
            <a:r>
              <a:rPr lang="en-US" sz="1800" b="1" dirty="0">
                <a:latin typeface="Aptos" panose="020B0004020202020204" pitchFamily="34" charset="0"/>
              </a:rPr>
              <a:t>topics</a:t>
            </a:r>
            <a:r>
              <a:rPr lang="en-US" sz="1800" dirty="0">
                <a:latin typeface="Aptos" panose="020B0004020202020204" pitchFamily="34" charset="0"/>
              </a:rPr>
              <a:t> between Canadian LIS faculty members and academic librarians?</a:t>
            </a:r>
          </a:p>
          <a:p>
            <a:pPr marL="0" indent="0">
              <a:buNone/>
            </a:pPr>
            <a:r>
              <a:rPr lang="en-US" sz="1800" dirty="0">
                <a:latin typeface="Aptos" panose="020B0004020202020204" pitchFamily="34" charset="0"/>
              </a:rPr>
              <a:t>RQ2. To what extent do Canadian LIS faculty members and academic librarians engage with each other through </a:t>
            </a:r>
            <a:r>
              <a:rPr lang="en-US" sz="1800" b="1" dirty="0">
                <a:latin typeface="Aptos" panose="020B0004020202020204" pitchFamily="34" charset="0"/>
              </a:rPr>
              <a:t>collaborations</a:t>
            </a:r>
            <a:r>
              <a:rPr lang="en-US" sz="1800" dirty="0">
                <a:latin typeface="Aptos" panose="020B0004020202020204" pitchFamily="34" charset="0"/>
              </a:rPr>
              <a:t> and </a:t>
            </a:r>
            <a:r>
              <a:rPr lang="en-US" sz="1800" b="1" dirty="0">
                <a:latin typeface="Aptos" panose="020B0004020202020204" pitchFamily="34" charset="0"/>
              </a:rPr>
              <a:t>references</a:t>
            </a:r>
            <a:r>
              <a:rPr lang="en-US" sz="1800" dirty="0">
                <a:latin typeface="Aptos" panose="020B0004020202020204" pitchFamily="34" charset="0"/>
              </a:rPr>
              <a:t>?</a:t>
            </a:r>
          </a:p>
          <a:p>
            <a:endParaRPr lang="en-CA" sz="1800" dirty="0">
              <a:latin typeface="Aptos" panose="020B0004020202020204" pitchFamily="34" charset="0"/>
            </a:endParaRPr>
          </a:p>
        </p:txBody>
      </p:sp>
      <p:sp>
        <p:nvSpPr>
          <p:cNvPr id="4" name="Slide Number Placeholder 3">
            <a:extLst>
              <a:ext uri="{FF2B5EF4-FFF2-40B4-BE49-F238E27FC236}">
                <a16:creationId xmlns:a16="http://schemas.microsoft.com/office/drawing/2014/main" id="{AA6E5FDD-CA20-678F-5C15-D19756821B0C}"/>
              </a:ext>
            </a:extLst>
          </p:cNvPr>
          <p:cNvSpPr>
            <a:spLocks noGrp="1"/>
          </p:cNvSpPr>
          <p:nvPr>
            <p:ph type="sldNum" sz="quarter" idx="12"/>
          </p:nvPr>
        </p:nvSpPr>
        <p:spPr/>
        <p:txBody>
          <a:bodyPr/>
          <a:lstStyle/>
          <a:p>
            <a:fld id="{A7CD31F4-64FA-4BA0-9498-67783267A8C8}" type="slidenum">
              <a:rPr lang="en-US" smtClean="0"/>
              <a:t>2</a:t>
            </a:fld>
            <a:endParaRPr lang="en-US"/>
          </a:p>
        </p:txBody>
      </p:sp>
    </p:spTree>
    <p:extLst>
      <p:ext uri="{BB962C8B-B14F-4D97-AF65-F5344CB8AC3E}">
        <p14:creationId xmlns:p14="http://schemas.microsoft.com/office/powerpoint/2010/main" val="5918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EA05-AC16-4D8D-A398-CABBF91FC4B0}"/>
              </a:ext>
            </a:extLst>
          </p:cNvPr>
          <p:cNvSpPr>
            <a:spLocks noGrp="1"/>
          </p:cNvSpPr>
          <p:nvPr>
            <p:ph type="title"/>
          </p:nvPr>
        </p:nvSpPr>
        <p:spPr/>
        <p:txBody>
          <a:bodyPr>
            <a:normAutofit/>
          </a:bodyPr>
          <a:lstStyle/>
          <a:p>
            <a:r>
              <a:rPr lang="en-CA" sz="4400" dirty="0">
                <a:latin typeface="Aptos" panose="020B0004020202020204" pitchFamily="34" charset="0"/>
              </a:rPr>
              <a:t>Methods</a:t>
            </a:r>
          </a:p>
        </p:txBody>
      </p:sp>
      <p:sp>
        <p:nvSpPr>
          <p:cNvPr id="5" name="Rectangle 1">
            <a:extLst>
              <a:ext uri="{FF2B5EF4-FFF2-40B4-BE49-F238E27FC236}">
                <a16:creationId xmlns:a16="http://schemas.microsoft.com/office/drawing/2014/main" id="{7343DA12-C294-5925-EE62-8A599EC25971}"/>
              </a:ext>
            </a:extLst>
          </p:cNvPr>
          <p:cNvSpPr>
            <a:spLocks noGrp="1" noChangeArrowheads="1"/>
          </p:cNvSpPr>
          <p:nvPr>
            <p:ph idx="1"/>
          </p:nvPr>
        </p:nvSpPr>
        <p:spPr bwMode="auto">
          <a:xfrm>
            <a:off x="838200" y="2205611"/>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panose="020B0004020202020204" pitchFamily="34" charset="0"/>
              </a:rPr>
              <a:t>Dataset</a:t>
            </a:r>
            <a:endParaRPr lang="en-US" altLang="en-US" sz="1800" b="1" dirty="0">
              <a:latin typeface="Aptos" panose="020B0004020202020204" pitchFamily="34" charset="0"/>
            </a:endParaRPr>
          </a:p>
          <a:p>
            <a:pPr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ptos" panose="020B0004020202020204" pitchFamily="34" charset="0"/>
              </a:rPr>
              <a:t>Open dataset by Sauvé et al. (2024a, 2024b) on Canadian LIS publications.</a:t>
            </a:r>
          </a:p>
          <a:p>
            <a:pPr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ptos" panose="020B0004020202020204" pitchFamily="34" charset="0"/>
              </a:rPr>
              <a:t>Includes publications by LIS academics (from ALA-accredited Canadian units) and practitioners (university librarians).</a:t>
            </a:r>
          </a:p>
          <a:p>
            <a:pPr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ptos" panose="020B0004020202020204" pitchFamily="34" charset="0"/>
              </a:rPr>
              <a:t>Analyzed 9,261 publications (subset indexed in OpenAlex) from the original 13,775 total.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panose="020B0004020202020204" pitchFamily="34" charset="0"/>
              </a:rPr>
              <a:t>Grouping of publications</a:t>
            </a:r>
          </a:p>
          <a:p>
            <a:pPr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ptos" panose="020B0004020202020204" pitchFamily="34" charset="0"/>
              </a:rPr>
              <a:t> Academic: at least one LIS academic author, no LIS practitioner (N = 6, 178). </a:t>
            </a:r>
          </a:p>
          <a:p>
            <a:pPr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ptos" panose="020B0004020202020204" pitchFamily="34" charset="0"/>
              </a:rPr>
              <a:t> Practitioner: at least one LIS practitioner, no LIS academic (N = 2,935).</a:t>
            </a:r>
          </a:p>
          <a:p>
            <a:pPr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tx1"/>
                </a:solidFill>
                <a:effectLst/>
                <a:latin typeface="Aptos" panose="020B0004020202020204" pitchFamily="34" charset="0"/>
              </a:rPr>
              <a:t> Collaboration: at least one LIS academic and one LIS practitioner (N = 148).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ptos" panose="020B0004020202020204" pitchFamily="34" charset="0"/>
            </a:endParaRPr>
          </a:p>
        </p:txBody>
      </p:sp>
      <p:sp>
        <p:nvSpPr>
          <p:cNvPr id="4" name="Slide Number Placeholder 3">
            <a:extLst>
              <a:ext uri="{FF2B5EF4-FFF2-40B4-BE49-F238E27FC236}">
                <a16:creationId xmlns:a16="http://schemas.microsoft.com/office/drawing/2014/main" id="{E1E6A264-6BFB-9407-ABDB-F3C4E7D7A0A2}"/>
              </a:ext>
            </a:extLst>
          </p:cNvPr>
          <p:cNvSpPr>
            <a:spLocks noGrp="1"/>
          </p:cNvSpPr>
          <p:nvPr>
            <p:ph type="sldNum" sz="quarter" idx="12"/>
          </p:nvPr>
        </p:nvSpPr>
        <p:spPr/>
        <p:txBody>
          <a:bodyPr/>
          <a:lstStyle/>
          <a:p>
            <a:fld id="{A7CD31F4-64FA-4BA0-9498-67783267A8C8}" type="slidenum">
              <a:rPr lang="en-US" smtClean="0"/>
              <a:t>3</a:t>
            </a:fld>
            <a:endParaRPr lang="en-US"/>
          </a:p>
        </p:txBody>
      </p:sp>
    </p:spTree>
    <p:extLst>
      <p:ext uri="{BB962C8B-B14F-4D97-AF65-F5344CB8AC3E}">
        <p14:creationId xmlns:p14="http://schemas.microsoft.com/office/powerpoint/2010/main" val="113105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0EA2-621E-F2F0-E9DF-681F6ECC215F}"/>
              </a:ext>
            </a:extLst>
          </p:cNvPr>
          <p:cNvSpPr>
            <a:spLocks noGrp="1"/>
          </p:cNvSpPr>
          <p:nvPr>
            <p:ph type="title"/>
          </p:nvPr>
        </p:nvSpPr>
        <p:spPr/>
        <p:txBody>
          <a:bodyPr>
            <a:normAutofit/>
          </a:bodyPr>
          <a:lstStyle/>
          <a:p>
            <a:r>
              <a:rPr lang="en-CA" sz="4800" dirty="0">
                <a:latin typeface="Aptos" panose="020B0004020202020204" pitchFamily="34" charset="0"/>
              </a:rPr>
              <a:t>Methods</a:t>
            </a:r>
          </a:p>
        </p:txBody>
      </p:sp>
      <p:sp>
        <p:nvSpPr>
          <p:cNvPr id="3" name="Content Placeholder 2">
            <a:extLst>
              <a:ext uri="{FF2B5EF4-FFF2-40B4-BE49-F238E27FC236}">
                <a16:creationId xmlns:a16="http://schemas.microsoft.com/office/drawing/2014/main" id="{30FC509F-67B3-FACF-79BB-E3A290641207}"/>
              </a:ext>
            </a:extLst>
          </p:cNvPr>
          <p:cNvSpPr>
            <a:spLocks noGrp="1"/>
          </p:cNvSpPr>
          <p:nvPr>
            <p:ph idx="1"/>
          </p:nvPr>
        </p:nvSpPr>
        <p:spPr>
          <a:xfrm>
            <a:off x="838200" y="1897539"/>
            <a:ext cx="11499937" cy="4251960"/>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panose="020B0004020202020204" pitchFamily="34" charset="0"/>
              </a:rPr>
              <a:t>Researc</a:t>
            </a:r>
            <a:r>
              <a:rPr lang="en-US" altLang="en-US" sz="1800" b="1" dirty="0">
                <a:latin typeface="Aptos" panose="020B0004020202020204" pitchFamily="34" charset="0"/>
              </a:rPr>
              <a:t>h activity </a:t>
            </a:r>
            <a:r>
              <a:rPr kumimoji="0" lang="en-US" altLang="en-US" sz="1800" b="1" i="0" u="none" strike="noStrike" cap="none" normalizeH="0" baseline="0" dirty="0">
                <a:ln>
                  <a:noFill/>
                </a:ln>
                <a:solidFill>
                  <a:schemeClr val="tx1"/>
                </a:solidFill>
                <a:effectLst/>
                <a:latin typeface="Aptos" panose="020B0004020202020204" pitchFamily="34" charset="0"/>
              </a:rPr>
              <a:t>(RQ1):</a:t>
            </a:r>
            <a:endParaRPr kumimoji="0" lang="en-US" altLang="en-US" sz="1800" i="0" u="none" strike="noStrike" cap="none" normalizeH="0" baseline="0" dirty="0">
              <a:ln>
                <a:noFill/>
              </a:ln>
              <a:solidFill>
                <a:schemeClr val="tx1"/>
              </a:solidFill>
              <a:effectLst/>
              <a:latin typeface="Aptos" panose="020B00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Document type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Venue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Group (academic, practitioner, collaboration)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Topic</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panose="020B0004020202020204" pitchFamily="34" charset="0"/>
              </a:rPr>
              <a:t>Interactions (RQ2):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Used co-authorship data from </a:t>
            </a:r>
            <a:r>
              <a:rPr kumimoji="0" lang="en-US" altLang="en-US" sz="1800" i="0" u="none" strike="noStrike" cap="none" normalizeH="0" baseline="0" dirty="0" err="1">
                <a:ln>
                  <a:noFill/>
                </a:ln>
                <a:solidFill>
                  <a:schemeClr val="tx1"/>
                </a:solidFill>
                <a:effectLst/>
                <a:latin typeface="Aptos" panose="020B0004020202020204" pitchFamily="34" charset="0"/>
              </a:rPr>
              <a:t>authors_publications</a:t>
            </a:r>
            <a:r>
              <a:rPr kumimoji="0" lang="en-US" altLang="en-US" sz="1800" i="0" u="none" strike="noStrike" cap="none" normalizeH="0" baseline="0" dirty="0">
                <a:ln>
                  <a:noFill/>
                </a:ln>
                <a:solidFill>
                  <a:schemeClr val="tx1"/>
                </a:solidFill>
                <a:effectLst/>
                <a:latin typeface="Aptos" panose="020B0004020202020204" pitchFamily="34" charset="0"/>
              </a:rPr>
              <a:t> and authors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Built a co-authorship network: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Nodes = individual authors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Edges = co-authorship ties, weighted by frequency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Node group = academic or practitioner (per Sauvé et al., 2024a)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ptos" panose="020B0004020202020204" pitchFamily="34" charset="0"/>
              </a:rPr>
              <a:t>Citation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Used OpenAlex citation links between papers.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ptos" panose="020B0004020202020204" pitchFamily="34" charset="0"/>
              </a:rPr>
              <a:t> Created a matrix of citation counts and percentages within and across groups.</a:t>
            </a:r>
          </a:p>
        </p:txBody>
      </p:sp>
      <p:sp>
        <p:nvSpPr>
          <p:cNvPr id="4" name="Slide Number Placeholder 3">
            <a:extLst>
              <a:ext uri="{FF2B5EF4-FFF2-40B4-BE49-F238E27FC236}">
                <a16:creationId xmlns:a16="http://schemas.microsoft.com/office/drawing/2014/main" id="{BF527F58-54AC-644B-1DA7-D1528D5E0B29}"/>
              </a:ext>
            </a:extLst>
          </p:cNvPr>
          <p:cNvSpPr>
            <a:spLocks noGrp="1"/>
          </p:cNvSpPr>
          <p:nvPr>
            <p:ph type="sldNum" sz="quarter" idx="12"/>
          </p:nvPr>
        </p:nvSpPr>
        <p:spPr/>
        <p:txBody>
          <a:bodyPr/>
          <a:lstStyle/>
          <a:p>
            <a:fld id="{A7CD31F4-64FA-4BA0-9498-67783267A8C8}" type="slidenum">
              <a:rPr lang="en-US" smtClean="0"/>
              <a:t>4</a:t>
            </a:fld>
            <a:endParaRPr lang="en-US"/>
          </a:p>
        </p:txBody>
      </p:sp>
    </p:spTree>
    <p:extLst>
      <p:ext uri="{BB962C8B-B14F-4D97-AF65-F5344CB8AC3E}">
        <p14:creationId xmlns:p14="http://schemas.microsoft.com/office/powerpoint/2010/main" val="280371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9B98-4496-D3E3-283C-72E9C22A2A11}"/>
              </a:ext>
            </a:extLst>
          </p:cNvPr>
          <p:cNvSpPr>
            <a:spLocks noGrp="1"/>
          </p:cNvSpPr>
          <p:nvPr>
            <p:ph type="title"/>
          </p:nvPr>
        </p:nvSpPr>
        <p:spPr>
          <a:xfrm>
            <a:off x="626884" y="307871"/>
            <a:ext cx="10921640" cy="1314698"/>
          </a:xfrm>
        </p:spPr>
        <p:txBody>
          <a:bodyPr anchor="ctr">
            <a:normAutofit/>
          </a:bodyPr>
          <a:lstStyle/>
          <a:p>
            <a:r>
              <a:rPr lang="en-CA" sz="4400" dirty="0">
                <a:latin typeface="Aptos" panose="020B0004020202020204" pitchFamily="34" charset="0"/>
              </a:rPr>
              <a:t>Document types</a:t>
            </a:r>
          </a:p>
        </p:txBody>
      </p:sp>
      <p:graphicFrame>
        <p:nvGraphicFramePr>
          <p:cNvPr id="4" name="Content Placeholder 3">
            <a:extLst>
              <a:ext uri="{FF2B5EF4-FFF2-40B4-BE49-F238E27FC236}">
                <a16:creationId xmlns:a16="http://schemas.microsoft.com/office/drawing/2014/main" id="{411B38DD-0B12-F681-5BF5-B46BA5423616}"/>
              </a:ext>
            </a:extLst>
          </p:cNvPr>
          <p:cNvGraphicFramePr>
            <a:graphicFrameLocks noGrp="1"/>
          </p:cNvGraphicFramePr>
          <p:nvPr>
            <p:ph idx="1"/>
            <p:extLst>
              <p:ext uri="{D42A27DB-BD31-4B8C-83A1-F6EECF244321}">
                <p14:modId xmlns:p14="http://schemas.microsoft.com/office/powerpoint/2010/main" val="2065870444"/>
              </p:ext>
            </p:extLst>
          </p:nvPr>
        </p:nvGraphicFramePr>
        <p:xfrm>
          <a:off x="626884" y="1912254"/>
          <a:ext cx="10986852" cy="3806640"/>
        </p:xfrm>
        <a:graphic>
          <a:graphicData uri="http://schemas.openxmlformats.org/drawingml/2006/table">
            <a:tbl>
              <a:tblPr firstRow="1" firstCol="1" bandRow="1">
                <a:tableStyleId>{9D7B26C5-4107-4FEC-AEDC-1716B250A1EF}</a:tableStyleId>
              </a:tblPr>
              <a:tblGrid>
                <a:gridCol w="2283236">
                  <a:extLst>
                    <a:ext uri="{9D8B030D-6E8A-4147-A177-3AD203B41FA5}">
                      <a16:colId xmlns:a16="http://schemas.microsoft.com/office/drawing/2014/main" val="3494380392"/>
                    </a:ext>
                  </a:extLst>
                </a:gridCol>
                <a:gridCol w="1169006">
                  <a:extLst>
                    <a:ext uri="{9D8B030D-6E8A-4147-A177-3AD203B41FA5}">
                      <a16:colId xmlns:a16="http://schemas.microsoft.com/office/drawing/2014/main" val="4055161958"/>
                    </a:ext>
                  </a:extLst>
                </a:gridCol>
                <a:gridCol w="998623">
                  <a:extLst>
                    <a:ext uri="{9D8B030D-6E8A-4147-A177-3AD203B41FA5}">
                      <a16:colId xmlns:a16="http://schemas.microsoft.com/office/drawing/2014/main" val="612438791"/>
                    </a:ext>
                  </a:extLst>
                </a:gridCol>
                <a:gridCol w="1195820">
                  <a:extLst>
                    <a:ext uri="{9D8B030D-6E8A-4147-A177-3AD203B41FA5}">
                      <a16:colId xmlns:a16="http://schemas.microsoft.com/office/drawing/2014/main" val="3730296055"/>
                    </a:ext>
                  </a:extLst>
                </a:gridCol>
                <a:gridCol w="1033099">
                  <a:extLst>
                    <a:ext uri="{9D8B030D-6E8A-4147-A177-3AD203B41FA5}">
                      <a16:colId xmlns:a16="http://schemas.microsoft.com/office/drawing/2014/main" val="1881565308"/>
                    </a:ext>
                  </a:extLst>
                </a:gridCol>
                <a:gridCol w="1143726">
                  <a:extLst>
                    <a:ext uri="{9D8B030D-6E8A-4147-A177-3AD203B41FA5}">
                      <a16:colId xmlns:a16="http://schemas.microsoft.com/office/drawing/2014/main" val="1231340651"/>
                    </a:ext>
                  </a:extLst>
                </a:gridCol>
                <a:gridCol w="1036928">
                  <a:extLst>
                    <a:ext uri="{9D8B030D-6E8A-4147-A177-3AD203B41FA5}">
                      <a16:colId xmlns:a16="http://schemas.microsoft.com/office/drawing/2014/main" val="4235722351"/>
                    </a:ext>
                  </a:extLst>
                </a:gridCol>
                <a:gridCol w="1043823">
                  <a:extLst>
                    <a:ext uri="{9D8B030D-6E8A-4147-A177-3AD203B41FA5}">
                      <a16:colId xmlns:a16="http://schemas.microsoft.com/office/drawing/2014/main" val="2653912570"/>
                    </a:ext>
                  </a:extLst>
                </a:gridCol>
                <a:gridCol w="1082591">
                  <a:extLst>
                    <a:ext uri="{9D8B030D-6E8A-4147-A177-3AD203B41FA5}">
                      <a16:colId xmlns:a16="http://schemas.microsoft.com/office/drawing/2014/main" val="183436734"/>
                    </a:ext>
                  </a:extLst>
                </a:gridCol>
              </a:tblGrid>
              <a:tr h="321249">
                <a:tc rowSpan="2">
                  <a:txBody>
                    <a:bodyPr/>
                    <a:lstStyle/>
                    <a:p>
                      <a:pPr>
                        <a:lnSpc>
                          <a:spcPct val="107000"/>
                        </a:lnSpc>
                        <a:spcAft>
                          <a:spcPts val="1200"/>
                        </a:spcAft>
                        <a:buNone/>
                      </a:pPr>
                      <a:r>
                        <a:rPr lang="en-GB" sz="1800" b="0" cap="none" spc="30" dirty="0">
                          <a:solidFill>
                            <a:schemeClr val="tx1"/>
                          </a:solidFill>
                          <a:effectLst/>
                          <a:latin typeface="Aptos" panose="020B0004020202020204" pitchFamily="34" charset="0"/>
                        </a:rPr>
                        <a:t>Document type</a:t>
                      </a:r>
                      <a:endParaRPr lang="en-CA" sz="1800" b="0"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r">
                        <a:lnSpc>
                          <a:spcPct val="107000"/>
                        </a:lnSpc>
                        <a:spcAft>
                          <a:spcPts val="1200"/>
                        </a:spcAft>
                        <a:buNone/>
                      </a:pPr>
                      <a:r>
                        <a:rPr lang="en-GB" sz="1800" b="0" cap="none" spc="30" dirty="0">
                          <a:solidFill>
                            <a:schemeClr val="tx1"/>
                          </a:solidFill>
                          <a:effectLst/>
                          <a:latin typeface="Aptos" panose="020B0004020202020204" pitchFamily="34" charset="0"/>
                        </a:rPr>
                        <a:t>Total</a:t>
                      </a:r>
                      <a:endParaRPr lang="en-CA" sz="1800" b="0"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en-CA"/>
                    </a:p>
                  </a:txBody>
                  <a:tcPr/>
                </a:tc>
                <a:tc gridSpan="2">
                  <a:txBody>
                    <a:bodyPr/>
                    <a:lstStyle/>
                    <a:p>
                      <a:pPr algn="r">
                        <a:lnSpc>
                          <a:spcPct val="107000"/>
                        </a:lnSpc>
                        <a:spcAft>
                          <a:spcPts val="1200"/>
                        </a:spcAft>
                        <a:buNone/>
                      </a:pPr>
                      <a:r>
                        <a:rPr lang="en-GB" sz="1800" b="0" cap="none" spc="30" dirty="0">
                          <a:solidFill>
                            <a:schemeClr val="tx1"/>
                          </a:solidFill>
                          <a:effectLst/>
                          <a:latin typeface="Aptos" panose="020B0004020202020204" pitchFamily="34" charset="0"/>
                        </a:rPr>
                        <a:t>Academic</a:t>
                      </a:r>
                      <a:endParaRPr lang="en-CA" sz="1800" b="0"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en-CA"/>
                    </a:p>
                  </a:txBody>
                  <a:tcPr/>
                </a:tc>
                <a:tc gridSpan="2">
                  <a:txBody>
                    <a:bodyPr/>
                    <a:lstStyle/>
                    <a:p>
                      <a:pPr algn="r">
                        <a:lnSpc>
                          <a:spcPct val="107000"/>
                        </a:lnSpc>
                        <a:spcAft>
                          <a:spcPts val="1200"/>
                        </a:spcAft>
                        <a:buNone/>
                      </a:pPr>
                      <a:r>
                        <a:rPr lang="en-GB" sz="1800" b="0" cap="none" spc="30" dirty="0">
                          <a:solidFill>
                            <a:schemeClr val="tx1"/>
                          </a:solidFill>
                          <a:effectLst/>
                          <a:latin typeface="Aptos" panose="020B0004020202020204" pitchFamily="34" charset="0"/>
                        </a:rPr>
                        <a:t>Practitioner</a:t>
                      </a:r>
                      <a:endParaRPr lang="en-CA" sz="1800" b="0"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en-CA"/>
                    </a:p>
                  </a:txBody>
                  <a:tcPr/>
                </a:tc>
                <a:tc gridSpan="2">
                  <a:txBody>
                    <a:bodyPr/>
                    <a:lstStyle/>
                    <a:p>
                      <a:pPr algn="r">
                        <a:lnSpc>
                          <a:spcPct val="107000"/>
                        </a:lnSpc>
                        <a:spcAft>
                          <a:spcPts val="1200"/>
                        </a:spcAft>
                        <a:buNone/>
                      </a:pPr>
                      <a:r>
                        <a:rPr lang="en-GB" sz="1800" b="0" cap="none" spc="30" dirty="0">
                          <a:solidFill>
                            <a:schemeClr val="tx1"/>
                          </a:solidFill>
                          <a:effectLst/>
                          <a:latin typeface="Aptos" panose="020B0004020202020204" pitchFamily="34" charset="0"/>
                        </a:rPr>
                        <a:t>Collaboration</a:t>
                      </a:r>
                      <a:endParaRPr lang="en-CA" sz="1800" b="0"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en-CA"/>
                    </a:p>
                  </a:txBody>
                  <a:tcPr/>
                </a:tc>
                <a:extLst>
                  <a:ext uri="{0D108BD9-81ED-4DB2-BD59-A6C34878D82A}">
                    <a16:rowId xmlns:a16="http://schemas.microsoft.com/office/drawing/2014/main" val="620474828"/>
                  </a:ext>
                </a:extLst>
              </a:tr>
              <a:tr h="251441">
                <a:tc vMerge="1">
                  <a:txBody>
                    <a:bodyPr/>
                    <a:lstStyle/>
                    <a:p>
                      <a:endParaRPr lang="en-CA"/>
                    </a:p>
                  </a:txBody>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N</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L w="12700" cmpd="sng">
                      <a:noFill/>
                    </a:lnL>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N</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N</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N</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6329805"/>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Article</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6,601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71.3</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4,600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74.5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1,898</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64.7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103</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69.6</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4273443714"/>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Review</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1,022</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11.0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323</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5.2</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685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23.3</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9.5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85907191"/>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Book chapter</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667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7.2</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586</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9.5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73</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2.5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8</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5.4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3249637728"/>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Conference paper</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497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5.4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431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7.0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45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21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14.2</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4249884320"/>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Book review</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191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2.1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187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2993623229"/>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Editorial material</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105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89</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1593818056"/>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Note</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78</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0.8</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57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0.9</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20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4178731959"/>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Book</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66</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0.7</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0.2</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solidFill>
                      <a:schemeClr val="bg1"/>
                    </a:solidFill>
                  </a:tcPr>
                </a:tc>
                <a:extLst>
                  <a:ext uri="{0D108BD9-81ED-4DB2-BD59-A6C34878D82A}">
                    <a16:rowId xmlns:a16="http://schemas.microsoft.com/office/drawing/2014/main" val="979412448"/>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Letter</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34</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0.4</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28</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6</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0.2</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0</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0.0</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8958009"/>
                  </a:ext>
                </a:extLst>
              </a:tr>
              <a:tr h="251441">
                <a:tc>
                  <a:txBody>
                    <a:bodyPr/>
                    <a:lstStyle/>
                    <a:p>
                      <a:pPr>
                        <a:lnSpc>
                          <a:spcPct val="107000"/>
                        </a:lnSpc>
                        <a:spcAft>
                          <a:spcPts val="1200"/>
                        </a:spcAft>
                        <a:buNone/>
                      </a:pPr>
                      <a:r>
                        <a:rPr lang="en-GB" sz="1400" b="0" cap="none" spc="0" dirty="0">
                          <a:solidFill>
                            <a:schemeClr val="tx1"/>
                          </a:solidFill>
                          <a:effectLst/>
                          <a:latin typeface="Aptos" panose="020B0004020202020204" pitchFamily="34" charset="0"/>
                        </a:rPr>
                        <a:t>Total</a:t>
                      </a:r>
                      <a:endParaRPr lang="en-CA" sz="14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9,261</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100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6,178</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100</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2,935</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100</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a:solidFill>
                            <a:schemeClr val="tx1"/>
                          </a:solidFill>
                          <a:effectLst/>
                          <a:latin typeface="Aptos" panose="020B0004020202020204" pitchFamily="34" charset="0"/>
                        </a:rPr>
                        <a:t>148</a:t>
                      </a:r>
                      <a:endParaRPr lang="en-CA" sz="14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400" cap="none" spc="0" dirty="0">
                          <a:solidFill>
                            <a:schemeClr val="tx1"/>
                          </a:solidFill>
                          <a:effectLst/>
                          <a:latin typeface="Aptos" panose="020B0004020202020204" pitchFamily="34" charset="0"/>
                        </a:rPr>
                        <a:t>100</a:t>
                      </a:r>
                      <a:endParaRPr lang="en-CA" sz="14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45720" marR="45720" anchor="ct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998874475"/>
                  </a:ext>
                </a:extLst>
              </a:tr>
            </a:tbl>
          </a:graphicData>
        </a:graphic>
      </p:graphicFrame>
      <p:sp>
        <p:nvSpPr>
          <p:cNvPr id="13" name="Slide Number Placeholder 12">
            <a:extLst>
              <a:ext uri="{FF2B5EF4-FFF2-40B4-BE49-F238E27FC236}">
                <a16:creationId xmlns:a16="http://schemas.microsoft.com/office/drawing/2014/main" id="{79324E55-F8EE-A373-77EF-5EB602CB0C0D}"/>
              </a:ext>
            </a:extLst>
          </p:cNvPr>
          <p:cNvSpPr>
            <a:spLocks noGrp="1"/>
          </p:cNvSpPr>
          <p:nvPr>
            <p:ph type="sldNum" sz="quarter" idx="12"/>
          </p:nvPr>
        </p:nvSpPr>
        <p:spPr/>
        <p:txBody>
          <a:bodyPr/>
          <a:lstStyle/>
          <a:p>
            <a:fld id="{A7CD31F4-64FA-4BA0-9498-67783267A8C8}" type="slidenum">
              <a:rPr lang="en-US" smtClean="0"/>
              <a:t>5</a:t>
            </a:fld>
            <a:endParaRPr lang="en-US"/>
          </a:p>
        </p:txBody>
      </p:sp>
    </p:spTree>
    <p:extLst>
      <p:ext uri="{BB962C8B-B14F-4D97-AF65-F5344CB8AC3E}">
        <p14:creationId xmlns:p14="http://schemas.microsoft.com/office/powerpoint/2010/main" val="47550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AA7C-A89F-DE0C-FEE8-472F583DAD39}"/>
              </a:ext>
            </a:extLst>
          </p:cNvPr>
          <p:cNvSpPr>
            <a:spLocks noGrp="1"/>
          </p:cNvSpPr>
          <p:nvPr>
            <p:ph type="title"/>
          </p:nvPr>
        </p:nvSpPr>
        <p:spPr>
          <a:xfrm>
            <a:off x="254320" y="55785"/>
            <a:ext cx="2505972" cy="904970"/>
          </a:xfrm>
        </p:spPr>
        <p:txBody>
          <a:bodyPr vert="horz" lIns="91440" tIns="45720" rIns="91440" bIns="45720" rtlCol="0" anchor="ctr">
            <a:normAutofit/>
          </a:bodyPr>
          <a:lstStyle/>
          <a:p>
            <a:pPr algn="ctr">
              <a:lnSpc>
                <a:spcPct val="90000"/>
              </a:lnSpc>
            </a:pPr>
            <a:r>
              <a:rPr lang="en-US" sz="5600" dirty="0">
                <a:latin typeface="Aptos" panose="020B0004020202020204" pitchFamily="34" charset="0"/>
              </a:rPr>
              <a:t>Venues</a:t>
            </a:r>
          </a:p>
        </p:txBody>
      </p:sp>
      <p:graphicFrame>
        <p:nvGraphicFramePr>
          <p:cNvPr id="4" name="Content Placeholder 3">
            <a:extLst>
              <a:ext uri="{FF2B5EF4-FFF2-40B4-BE49-F238E27FC236}">
                <a16:creationId xmlns:a16="http://schemas.microsoft.com/office/drawing/2014/main" id="{AAE15328-95E7-3EBA-9C2F-C2076DD0B925}"/>
              </a:ext>
            </a:extLst>
          </p:cNvPr>
          <p:cNvGraphicFramePr>
            <a:graphicFrameLocks noGrp="1"/>
          </p:cNvGraphicFramePr>
          <p:nvPr>
            <p:ph idx="1"/>
            <p:extLst>
              <p:ext uri="{D42A27DB-BD31-4B8C-83A1-F6EECF244321}">
                <p14:modId xmlns:p14="http://schemas.microsoft.com/office/powerpoint/2010/main" val="1617397119"/>
              </p:ext>
            </p:extLst>
          </p:nvPr>
        </p:nvGraphicFramePr>
        <p:xfrm>
          <a:off x="319002" y="1034041"/>
          <a:ext cx="3731705" cy="3912161"/>
        </p:xfrm>
        <a:graphic>
          <a:graphicData uri="http://schemas.openxmlformats.org/drawingml/2006/table">
            <a:tbl>
              <a:tblPr firstRow="1" firstCol="1" bandRow="1">
                <a:tableStyleId>{9D7B26C5-4107-4FEC-AEDC-1716B250A1EF}</a:tableStyleId>
              </a:tblPr>
              <a:tblGrid>
                <a:gridCol w="3056587">
                  <a:extLst>
                    <a:ext uri="{9D8B030D-6E8A-4147-A177-3AD203B41FA5}">
                      <a16:colId xmlns:a16="http://schemas.microsoft.com/office/drawing/2014/main" val="443202720"/>
                    </a:ext>
                  </a:extLst>
                </a:gridCol>
                <a:gridCol w="675118">
                  <a:extLst>
                    <a:ext uri="{9D8B030D-6E8A-4147-A177-3AD203B41FA5}">
                      <a16:colId xmlns:a16="http://schemas.microsoft.com/office/drawing/2014/main" val="1356889089"/>
                    </a:ext>
                  </a:extLst>
                </a:gridCol>
              </a:tblGrid>
              <a:tr h="224081">
                <a:tc>
                  <a:txBody>
                    <a:bodyPr/>
                    <a:lstStyle/>
                    <a:p>
                      <a:pPr>
                        <a:buNone/>
                      </a:pPr>
                      <a:r>
                        <a:rPr lang="en-GB" sz="1100" b="1" cap="none" spc="30" dirty="0">
                          <a:solidFill>
                            <a:schemeClr val="tx1"/>
                          </a:solidFill>
                          <a:effectLst/>
                          <a:latin typeface="Aptos" panose="020B0004020202020204" pitchFamily="34" charset="0"/>
                        </a:rPr>
                        <a:t>Venue</a:t>
                      </a:r>
                      <a:endParaRPr lang="en-CA" sz="1100" b="1"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ctr">
                    <a:solidFill>
                      <a:schemeClr val="bg1"/>
                    </a:solidFill>
                  </a:tcPr>
                </a:tc>
                <a:tc>
                  <a:txBody>
                    <a:bodyPr/>
                    <a:lstStyle/>
                    <a:p>
                      <a:pPr algn="r">
                        <a:buNone/>
                      </a:pPr>
                      <a:r>
                        <a:rPr lang="en-GB" sz="1100" b="1" cap="none" spc="30" dirty="0">
                          <a:solidFill>
                            <a:schemeClr val="tx1"/>
                          </a:solidFill>
                          <a:effectLst/>
                          <a:latin typeface="Aptos" panose="020B0004020202020204" pitchFamily="34" charset="0"/>
                        </a:rPr>
                        <a:t>N. pubs</a:t>
                      </a:r>
                      <a:endParaRPr lang="en-CA" sz="1100" b="1" cap="none" spc="3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4269522722"/>
                  </a:ext>
                </a:extLst>
              </a:tr>
              <a:tr h="329808">
                <a:tc>
                  <a:txBody>
                    <a:bodyPr/>
                    <a:lstStyle/>
                    <a:p>
                      <a:pPr>
                        <a:buNone/>
                      </a:pPr>
                      <a:r>
                        <a:rPr lang="en-CA" sz="1100" b="0" cap="none" spc="0" dirty="0">
                          <a:solidFill>
                            <a:schemeClr val="tx1"/>
                          </a:solidFill>
                          <a:effectLst/>
                          <a:latin typeface="Aptos" panose="020B0004020202020204" pitchFamily="34" charset="0"/>
                        </a:rPr>
                        <a:t>Proceedings of the Association for Information Science and Technology</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289</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840846232"/>
                  </a:ext>
                </a:extLst>
              </a:tr>
              <a:tr h="165841">
                <a:tc>
                  <a:txBody>
                    <a:bodyPr/>
                    <a:lstStyle/>
                    <a:p>
                      <a:pPr>
                        <a:buNone/>
                      </a:pPr>
                      <a:r>
                        <a:rPr lang="en-CA" sz="1100" b="0" cap="none" spc="0" dirty="0">
                          <a:solidFill>
                            <a:schemeClr val="tx1"/>
                          </a:solidFill>
                          <a:effectLst/>
                          <a:latin typeface="Aptos" panose="020B0004020202020204" pitchFamily="34" charset="0"/>
                        </a:rPr>
                        <a:t>Lecture notes in computer science</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177</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26529720"/>
                  </a:ext>
                </a:extLst>
              </a:tr>
              <a:tr h="165841">
                <a:tc>
                  <a:txBody>
                    <a:bodyPr/>
                    <a:lstStyle/>
                    <a:p>
                      <a:pPr>
                        <a:buNone/>
                      </a:pPr>
                      <a:r>
                        <a:rPr lang="en-CA" sz="1100" b="0" cap="none" spc="0" dirty="0">
                          <a:solidFill>
                            <a:schemeClr val="tx1"/>
                          </a:solidFill>
                          <a:effectLst/>
                          <a:latin typeface="Aptos" panose="020B0004020202020204" pitchFamily="34" charset="0"/>
                        </a:rPr>
                        <a:t>Proceedings of the Annual Conference of CAIS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168</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264519609"/>
                  </a:ext>
                </a:extLst>
              </a:tr>
              <a:tr h="329808">
                <a:tc>
                  <a:txBody>
                    <a:bodyPr/>
                    <a:lstStyle/>
                    <a:p>
                      <a:pPr>
                        <a:buNone/>
                      </a:pPr>
                      <a:r>
                        <a:rPr lang="en-CA" sz="1100" b="0" cap="none" spc="0" dirty="0">
                          <a:solidFill>
                            <a:schemeClr val="tx1"/>
                          </a:solidFill>
                          <a:effectLst/>
                          <a:latin typeface="Aptos" panose="020B0004020202020204" pitchFamily="34" charset="0"/>
                        </a:rPr>
                        <a:t>Journal of the Association for Information Science and Technology</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156</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083750507"/>
                  </a:ext>
                </a:extLst>
              </a:tr>
              <a:tr h="165841">
                <a:tc>
                  <a:txBody>
                    <a:bodyPr/>
                    <a:lstStyle/>
                    <a:p>
                      <a:pPr>
                        <a:buNone/>
                      </a:pPr>
                      <a:r>
                        <a:rPr lang="en-CA" sz="1100" b="0" cap="none" spc="0" dirty="0">
                          <a:solidFill>
                            <a:schemeClr val="tx1"/>
                          </a:solidFill>
                          <a:effectLst/>
                          <a:latin typeface="Aptos" panose="020B0004020202020204" pitchFamily="34" charset="0"/>
                        </a:rPr>
                        <a:t>Routledge eBooks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92</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138662257"/>
                  </a:ext>
                </a:extLst>
              </a:tr>
              <a:tr h="165841">
                <a:tc>
                  <a:txBody>
                    <a:bodyPr/>
                    <a:lstStyle/>
                    <a:p>
                      <a:pPr>
                        <a:buNone/>
                      </a:pPr>
                      <a:r>
                        <a:rPr lang="en-CA" sz="1100" b="0" cap="none" spc="0" dirty="0">
                          <a:solidFill>
                            <a:schemeClr val="tx1"/>
                          </a:solidFill>
                          <a:effectLst/>
                          <a:latin typeface="Aptos" panose="020B0004020202020204" pitchFamily="34" charset="0"/>
                        </a:rPr>
                        <a:t>Documentation et bibliothèques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74</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123370339"/>
                  </a:ext>
                </a:extLst>
              </a:tr>
              <a:tr h="165841">
                <a:tc>
                  <a:txBody>
                    <a:bodyPr/>
                    <a:lstStyle/>
                    <a:p>
                      <a:pPr>
                        <a:buNone/>
                      </a:pPr>
                      <a:r>
                        <a:rPr lang="en-CA" sz="1100" b="0" cap="none" spc="0" dirty="0">
                          <a:solidFill>
                            <a:schemeClr val="tx1"/>
                          </a:solidFill>
                          <a:effectLst/>
                          <a:latin typeface="Aptos" panose="020B0004020202020204" pitchFamily="34" charset="0"/>
                        </a:rPr>
                        <a:t>Scientometrics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69</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183000212"/>
                  </a:ext>
                </a:extLst>
              </a:tr>
              <a:tr h="165841">
                <a:tc>
                  <a:txBody>
                    <a:bodyPr/>
                    <a:lstStyle/>
                    <a:p>
                      <a:pPr>
                        <a:buNone/>
                      </a:pPr>
                      <a:r>
                        <a:rPr lang="en-CA" sz="1100" b="0" cap="none" spc="0" dirty="0" err="1">
                          <a:solidFill>
                            <a:schemeClr val="tx1"/>
                          </a:solidFill>
                          <a:effectLst/>
                          <a:latin typeface="Aptos" panose="020B0004020202020204" pitchFamily="34" charset="0"/>
                        </a:rPr>
                        <a:t>PLoS</a:t>
                      </a:r>
                      <a:r>
                        <a:rPr lang="en-CA" sz="1100" b="0" cap="none" spc="0" dirty="0">
                          <a:solidFill>
                            <a:schemeClr val="tx1"/>
                          </a:solidFill>
                          <a:effectLst/>
                          <a:latin typeface="Aptos" panose="020B0004020202020204" pitchFamily="34" charset="0"/>
                        </a:rPr>
                        <a:t> ONE</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66</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067712033"/>
                  </a:ext>
                </a:extLst>
              </a:tr>
              <a:tr h="165841">
                <a:tc>
                  <a:txBody>
                    <a:bodyPr/>
                    <a:lstStyle/>
                    <a:p>
                      <a:pPr>
                        <a:buNone/>
                      </a:pPr>
                      <a:r>
                        <a:rPr lang="en-CA" sz="1100" b="0" cap="none" spc="0" dirty="0">
                          <a:solidFill>
                            <a:schemeClr val="tx1"/>
                          </a:solidFill>
                          <a:effectLst/>
                          <a:latin typeface="Aptos" panose="020B0004020202020204" pitchFamily="34" charset="0"/>
                        </a:rPr>
                        <a:t>Library &amp; Information Science Research</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65</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459088769"/>
                  </a:ext>
                </a:extLst>
              </a:tr>
              <a:tr h="165841">
                <a:tc>
                  <a:txBody>
                    <a:bodyPr/>
                    <a:lstStyle/>
                    <a:p>
                      <a:pPr>
                        <a:buNone/>
                      </a:pPr>
                      <a:r>
                        <a:rPr lang="en-CA" sz="1100" b="0" cap="none" spc="0" dirty="0">
                          <a:solidFill>
                            <a:schemeClr val="tx1"/>
                          </a:solidFill>
                          <a:effectLst/>
                          <a:latin typeface="Aptos" panose="020B0004020202020204" pitchFamily="34" charset="0"/>
                        </a:rPr>
                        <a:t>IGI Global eBooks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62</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752170318"/>
                  </a:ext>
                </a:extLst>
              </a:tr>
              <a:tr h="165841">
                <a:tc>
                  <a:txBody>
                    <a:bodyPr/>
                    <a:lstStyle/>
                    <a:p>
                      <a:pPr>
                        <a:buNone/>
                      </a:pPr>
                      <a:r>
                        <a:rPr lang="en-CA" sz="1100" b="0" cap="none" spc="0" dirty="0">
                          <a:solidFill>
                            <a:schemeClr val="tx1"/>
                          </a:solidFill>
                          <a:effectLst/>
                          <a:latin typeface="Aptos" panose="020B0004020202020204" pitchFamily="34" charset="0"/>
                        </a:rPr>
                        <a:t>Journal of Documentation</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58</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843140290"/>
                  </a:ext>
                </a:extLst>
              </a:tr>
              <a:tr h="165841">
                <a:tc>
                  <a:txBody>
                    <a:bodyPr/>
                    <a:lstStyle/>
                    <a:p>
                      <a:pPr>
                        <a:buNone/>
                      </a:pPr>
                      <a:r>
                        <a:rPr lang="en-CA" sz="1100" b="0" cap="none" spc="0" dirty="0">
                          <a:solidFill>
                            <a:schemeClr val="tx1"/>
                          </a:solidFill>
                          <a:effectLst/>
                          <a:latin typeface="Aptos" panose="020B0004020202020204" pitchFamily="34" charset="0"/>
                        </a:rPr>
                        <a:t>Education for Information</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54</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86704493"/>
                  </a:ext>
                </a:extLst>
              </a:tr>
              <a:tr h="165841">
                <a:tc>
                  <a:txBody>
                    <a:bodyPr/>
                    <a:lstStyle/>
                    <a:p>
                      <a:pPr>
                        <a:buNone/>
                      </a:pPr>
                      <a:r>
                        <a:rPr lang="en-CA" sz="1100" b="0" cap="none" spc="0" dirty="0">
                          <a:solidFill>
                            <a:schemeClr val="tx1"/>
                          </a:solidFill>
                          <a:effectLst/>
                          <a:latin typeface="Aptos" panose="020B0004020202020204" pitchFamily="34" charset="0"/>
                        </a:rPr>
                        <a:t>Springer eBooks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52</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329319470"/>
                  </a:ext>
                </a:extLst>
              </a:tr>
              <a:tr h="165841">
                <a:tc>
                  <a:txBody>
                    <a:bodyPr/>
                    <a:lstStyle/>
                    <a:p>
                      <a:pPr>
                        <a:buNone/>
                      </a:pPr>
                      <a:r>
                        <a:rPr lang="en-CA" sz="1100" b="0" cap="none" spc="0" dirty="0">
                          <a:solidFill>
                            <a:schemeClr val="tx1"/>
                          </a:solidFill>
                          <a:effectLst/>
                          <a:latin typeface="Aptos" panose="020B0004020202020204" pitchFamily="34" charset="0"/>
                        </a:rPr>
                        <a:t>Cataloging &amp; Classification Quarterly</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48</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747535696"/>
                  </a:ext>
                </a:extLst>
              </a:tr>
              <a:tr h="165841">
                <a:tc>
                  <a:txBody>
                    <a:bodyPr/>
                    <a:lstStyle/>
                    <a:p>
                      <a:pPr>
                        <a:buNone/>
                      </a:pPr>
                      <a:r>
                        <a:rPr lang="en-CA" sz="1100" b="0" cap="none" spc="0" dirty="0">
                          <a:solidFill>
                            <a:schemeClr val="tx1"/>
                          </a:solidFill>
                          <a:effectLst/>
                          <a:latin typeface="Aptos" panose="020B0004020202020204" pitchFamily="34" charset="0"/>
                        </a:rPr>
                        <a:t>Elsevier eBooks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43</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631246806"/>
                  </a:ext>
                </a:extLst>
              </a:tr>
              <a:tr h="165841">
                <a:tc>
                  <a:txBody>
                    <a:bodyPr/>
                    <a:lstStyle/>
                    <a:p>
                      <a:pPr>
                        <a:buNone/>
                      </a:pPr>
                      <a:r>
                        <a:rPr lang="en-CA" sz="1100" b="0" cap="none" spc="0" dirty="0">
                          <a:solidFill>
                            <a:schemeClr val="tx1"/>
                          </a:solidFill>
                          <a:effectLst/>
                          <a:latin typeface="Aptos" panose="020B0004020202020204" pitchFamily="34" charset="0"/>
                        </a:rPr>
                        <a:t>Information Communication &amp; Society</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41</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872844368"/>
                  </a:ext>
                </a:extLst>
              </a:tr>
              <a:tr h="165841">
                <a:tc>
                  <a:txBody>
                    <a:bodyPr/>
                    <a:lstStyle/>
                    <a:p>
                      <a:pPr>
                        <a:buNone/>
                      </a:pPr>
                      <a:r>
                        <a:rPr lang="en-CA" sz="1100" b="0" cap="none" spc="0" dirty="0">
                          <a:solidFill>
                            <a:schemeClr val="tx1"/>
                          </a:solidFill>
                          <a:effectLst/>
                          <a:latin typeface="Aptos" panose="020B0004020202020204" pitchFamily="34" charset="0"/>
                        </a:rPr>
                        <a:t>Information Processing &amp; Management</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38</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884164038"/>
                  </a:ext>
                </a:extLst>
              </a:tr>
              <a:tr h="165841">
                <a:tc>
                  <a:txBody>
                    <a:bodyPr/>
                    <a:lstStyle/>
                    <a:p>
                      <a:pPr>
                        <a:buNone/>
                      </a:pPr>
                      <a:r>
                        <a:rPr lang="en-CA" sz="1100" b="0" cap="none" spc="0" dirty="0">
                          <a:solidFill>
                            <a:schemeClr val="tx1"/>
                          </a:solidFill>
                          <a:effectLst/>
                          <a:latin typeface="Aptos" panose="020B0004020202020204" pitchFamily="34" charset="0"/>
                        </a:rPr>
                        <a:t>First Monday</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33</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61469453"/>
                  </a:ext>
                </a:extLst>
              </a:tr>
              <a:tr h="165841">
                <a:tc>
                  <a:txBody>
                    <a:bodyPr/>
                    <a:lstStyle/>
                    <a:p>
                      <a:pPr>
                        <a:buNone/>
                      </a:pPr>
                      <a:r>
                        <a:rPr lang="en-CA" sz="1100" b="0" cap="none" spc="0" dirty="0">
                          <a:solidFill>
                            <a:schemeClr val="tx1"/>
                          </a:solidFill>
                          <a:effectLst/>
                          <a:latin typeface="Aptos" panose="020B0004020202020204" pitchFamily="34" charset="0"/>
                        </a:rPr>
                        <a:t>Knowledge Organization</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a:solidFill>
                            <a:schemeClr val="tx1"/>
                          </a:solidFill>
                          <a:effectLst/>
                          <a:latin typeface="Aptos" panose="020B0004020202020204" pitchFamily="34" charset="0"/>
                        </a:rPr>
                        <a:t>32</a:t>
                      </a:r>
                      <a:endParaRPr lang="en-CA" sz="110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174030340"/>
                  </a:ext>
                </a:extLst>
              </a:tr>
              <a:tr h="164904">
                <a:tc>
                  <a:txBody>
                    <a:bodyPr/>
                    <a:lstStyle/>
                    <a:p>
                      <a:pPr>
                        <a:buNone/>
                      </a:pPr>
                      <a:r>
                        <a:rPr lang="en-CA" sz="1100" b="0" cap="none" spc="0" dirty="0">
                          <a:solidFill>
                            <a:schemeClr val="tx1"/>
                          </a:solidFill>
                          <a:effectLst/>
                          <a:latin typeface="Aptos" panose="020B0004020202020204" pitchFamily="34" charset="0"/>
                        </a:rPr>
                        <a:t>Lecture notes in business information processing</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cap="none" spc="0" dirty="0">
                          <a:solidFill>
                            <a:schemeClr val="tx1"/>
                          </a:solidFill>
                          <a:effectLst/>
                          <a:latin typeface="Aptos" panose="020B0004020202020204" pitchFamily="34" charset="0"/>
                        </a:rPr>
                        <a:t>31</a:t>
                      </a:r>
                      <a:endParaRPr lang="en-CA" sz="110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622463119"/>
                  </a:ext>
                </a:extLst>
              </a:tr>
            </a:tbl>
          </a:graphicData>
        </a:graphic>
      </p:graphicFrame>
      <p:sp>
        <p:nvSpPr>
          <p:cNvPr id="7" name="Slide Number Placeholder 6">
            <a:extLst>
              <a:ext uri="{FF2B5EF4-FFF2-40B4-BE49-F238E27FC236}">
                <a16:creationId xmlns:a16="http://schemas.microsoft.com/office/drawing/2014/main" id="{A27255F0-7E10-BA7B-29F1-149555E76687}"/>
              </a:ext>
            </a:extLst>
          </p:cNvPr>
          <p:cNvSpPr>
            <a:spLocks noGrp="1"/>
          </p:cNvSpPr>
          <p:nvPr>
            <p:ph type="sldNum" sz="quarter" idx="12"/>
          </p:nvPr>
        </p:nvSpPr>
        <p:spPr/>
        <p:txBody>
          <a:bodyPr/>
          <a:lstStyle/>
          <a:p>
            <a:fld id="{A7CD31F4-64FA-4BA0-9498-67783267A8C8}" type="slidenum">
              <a:rPr lang="en-US" smtClean="0"/>
              <a:t>6</a:t>
            </a:fld>
            <a:endParaRPr lang="en-US"/>
          </a:p>
        </p:txBody>
      </p:sp>
      <p:graphicFrame>
        <p:nvGraphicFramePr>
          <p:cNvPr id="3" name="Content Placeholder 5">
            <a:extLst>
              <a:ext uri="{FF2B5EF4-FFF2-40B4-BE49-F238E27FC236}">
                <a16:creationId xmlns:a16="http://schemas.microsoft.com/office/drawing/2014/main" id="{56670C0D-057E-0F3A-B2BC-079FC60266D8}"/>
              </a:ext>
            </a:extLst>
          </p:cNvPr>
          <p:cNvGraphicFramePr>
            <a:graphicFrameLocks/>
          </p:cNvGraphicFramePr>
          <p:nvPr>
            <p:extLst>
              <p:ext uri="{D42A27DB-BD31-4B8C-83A1-F6EECF244321}">
                <p14:modId xmlns:p14="http://schemas.microsoft.com/office/powerpoint/2010/main" val="1138013114"/>
              </p:ext>
            </p:extLst>
          </p:nvPr>
        </p:nvGraphicFramePr>
        <p:xfrm>
          <a:off x="4425052" y="1046215"/>
          <a:ext cx="3696301" cy="3855720"/>
        </p:xfrm>
        <a:graphic>
          <a:graphicData uri="http://schemas.openxmlformats.org/drawingml/2006/table">
            <a:tbl>
              <a:tblPr firstRow="1" firstCol="1" bandRow="1">
                <a:tableStyleId>{9D7B26C5-4107-4FEC-AEDC-1716B250A1EF}</a:tableStyleId>
              </a:tblPr>
              <a:tblGrid>
                <a:gridCol w="3004064">
                  <a:extLst>
                    <a:ext uri="{9D8B030D-6E8A-4147-A177-3AD203B41FA5}">
                      <a16:colId xmlns:a16="http://schemas.microsoft.com/office/drawing/2014/main" val="980937268"/>
                    </a:ext>
                  </a:extLst>
                </a:gridCol>
                <a:gridCol w="692237">
                  <a:extLst>
                    <a:ext uri="{9D8B030D-6E8A-4147-A177-3AD203B41FA5}">
                      <a16:colId xmlns:a16="http://schemas.microsoft.com/office/drawing/2014/main" val="466602164"/>
                    </a:ext>
                  </a:extLst>
                </a:gridCol>
              </a:tblGrid>
              <a:tr h="0">
                <a:tc>
                  <a:txBody>
                    <a:bodyPr/>
                    <a:lstStyle/>
                    <a:p>
                      <a:pPr>
                        <a:buNone/>
                      </a:pPr>
                      <a:r>
                        <a:rPr lang="en-GB" sz="1100" dirty="0">
                          <a:effectLst/>
                          <a:latin typeface="Aptos" panose="020B0004020202020204" pitchFamily="34" charset="0"/>
                        </a:rPr>
                        <a:t>Venue</a:t>
                      </a:r>
                      <a:endParaRPr lang="en-CA" sz="11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GB" sz="1100" dirty="0">
                          <a:effectLst/>
                          <a:latin typeface="Aptos" panose="020B0004020202020204" pitchFamily="34" charset="0"/>
                        </a:rPr>
                        <a:t>N. pubs</a:t>
                      </a:r>
                      <a:endParaRPr lang="en-CA" sz="11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642066991"/>
                  </a:ext>
                </a:extLst>
              </a:tr>
              <a:tr h="0">
                <a:tc>
                  <a:txBody>
                    <a:bodyPr/>
                    <a:lstStyle/>
                    <a:p>
                      <a:pPr>
                        <a:buNone/>
                      </a:pPr>
                      <a:r>
                        <a:rPr lang="en-CA" sz="1100" b="0" dirty="0">
                          <a:effectLst/>
                          <a:latin typeface="Aptos" panose="020B0004020202020204" pitchFamily="34" charset="0"/>
                        </a:rPr>
                        <a:t>Evidence Based Library and Information Practice</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dirty="0">
                          <a:effectLst/>
                          <a:latin typeface="Aptos" panose="020B0004020202020204" pitchFamily="34" charset="0"/>
                        </a:rPr>
                        <a:t>145</a:t>
                      </a:r>
                      <a:endParaRPr lang="en-CA" sz="11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955877253"/>
                  </a:ext>
                </a:extLst>
              </a:tr>
              <a:tr h="0">
                <a:tc>
                  <a:txBody>
                    <a:bodyPr/>
                    <a:lstStyle/>
                    <a:p>
                      <a:pPr>
                        <a:buNone/>
                      </a:pPr>
                      <a:r>
                        <a:rPr lang="en-CA" sz="1100" b="0" dirty="0">
                          <a:effectLst/>
                          <a:latin typeface="Aptos" panose="020B0004020202020204" pitchFamily="34" charset="0"/>
                        </a:rPr>
                        <a:t>The Deakin Review of Children s Literature</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130</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363143112"/>
                  </a:ext>
                </a:extLst>
              </a:tr>
              <a:tr h="0">
                <a:tc>
                  <a:txBody>
                    <a:bodyPr/>
                    <a:lstStyle/>
                    <a:p>
                      <a:pPr>
                        <a:buNone/>
                      </a:pPr>
                      <a:r>
                        <a:rPr lang="en-CA" sz="1100" b="0" dirty="0">
                          <a:effectLst/>
                          <a:latin typeface="Aptos" panose="020B0004020202020204" pitchFamily="34" charset="0"/>
                        </a:rPr>
                        <a:t>Partnership: The Canadian Journal of Library and Information Practice and Research</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dirty="0">
                          <a:effectLst/>
                          <a:latin typeface="Aptos" panose="020B0004020202020204" pitchFamily="34" charset="0"/>
                        </a:rPr>
                        <a:t>68</a:t>
                      </a:r>
                      <a:endParaRPr lang="en-CA" sz="11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576460679"/>
                  </a:ext>
                </a:extLst>
              </a:tr>
              <a:tr h="0">
                <a:tc>
                  <a:txBody>
                    <a:bodyPr/>
                    <a:lstStyle/>
                    <a:p>
                      <a:pPr>
                        <a:buNone/>
                      </a:pPr>
                      <a:r>
                        <a:rPr lang="en-CA" sz="1100" b="0" dirty="0">
                          <a:effectLst/>
                          <a:latin typeface="Aptos" panose="020B0004020202020204" pitchFamily="34" charset="0"/>
                        </a:rPr>
                        <a:t>BMJ Open</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63</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75973537"/>
                  </a:ext>
                </a:extLst>
              </a:tr>
              <a:tr h="0">
                <a:tc>
                  <a:txBody>
                    <a:bodyPr/>
                    <a:lstStyle/>
                    <a:p>
                      <a:pPr>
                        <a:buNone/>
                      </a:pPr>
                      <a:r>
                        <a:rPr lang="en-CA" sz="1100" b="0" dirty="0">
                          <a:effectLst/>
                          <a:latin typeface="Aptos" panose="020B0004020202020204" pitchFamily="34" charset="0"/>
                        </a:rPr>
                        <a:t>Journal of the Canadian Health Libraries Association</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61</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696004455"/>
                  </a:ext>
                </a:extLst>
              </a:tr>
              <a:tr h="0">
                <a:tc>
                  <a:txBody>
                    <a:bodyPr/>
                    <a:lstStyle/>
                    <a:p>
                      <a:pPr>
                        <a:buNone/>
                      </a:pPr>
                      <a:r>
                        <a:rPr lang="en-CA" sz="1100" b="0" dirty="0">
                          <a:effectLst/>
                          <a:latin typeface="Aptos" panose="020B0004020202020204" pitchFamily="34" charset="0"/>
                        </a:rPr>
                        <a:t>The Journal of Academic Librarianship</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54</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167147945"/>
                  </a:ext>
                </a:extLst>
              </a:tr>
              <a:tr h="0">
                <a:tc>
                  <a:txBody>
                    <a:bodyPr/>
                    <a:lstStyle/>
                    <a:p>
                      <a:pPr>
                        <a:buNone/>
                      </a:pPr>
                      <a:r>
                        <a:rPr lang="en-CA" sz="1100" b="0" dirty="0">
                          <a:effectLst/>
                          <a:latin typeface="Aptos" panose="020B0004020202020204" pitchFamily="34" charset="0"/>
                        </a:rPr>
                        <a:t>College &amp; Research Libraries</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43</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203278018"/>
                  </a:ext>
                </a:extLst>
              </a:tr>
              <a:tr h="0">
                <a:tc>
                  <a:txBody>
                    <a:bodyPr/>
                    <a:lstStyle/>
                    <a:p>
                      <a:pPr>
                        <a:buNone/>
                      </a:pPr>
                      <a:r>
                        <a:rPr lang="en-CA" sz="1100" b="0" dirty="0">
                          <a:effectLst/>
                          <a:latin typeface="Aptos" panose="020B0004020202020204" pitchFamily="34" charset="0"/>
                        </a:rPr>
                        <a:t>Systematic Reviews</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41</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848069564"/>
                  </a:ext>
                </a:extLst>
              </a:tr>
              <a:tr h="0">
                <a:tc>
                  <a:txBody>
                    <a:bodyPr/>
                    <a:lstStyle/>
                    <a:p>
                      <a:pPr>
                        <a:buNone/>
                      </a:pPr>
                      <a:r>
                        <a:rPr lang="en-CA" sz="1100" b="0" dirty="0">
                          <a:effectLst/>
                          <a:latin typeface="Aptos" panose="020B0004020202020204" pitchFamily="34" charset="0"/>
                        </a:rPr>
                        <a:t>Journal of the Medical Library Association</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38</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898869310"/>
                  </a:ext>
                </a:extLst>
              </a:tr>
              <a:tr h="0">
                <a:tc>
                  <a:txBody>
                    <a:bodyPr/>
                    <a:lstStyle/>
                    <a:p>
                      <a:pPr>
                        <a:buNone/>
                      </a:pPr>
                      <a:r>
                        <a:rPr lang="en-CA" sz="1100" b="0" dirty="0" err="1">
                          <a:effectLst/>
                          <a:latin typeface="Aptos" panose="020B0004020202020204" pitchFamily="34" charset="0"/>
                        </a:rPr>
                        <a:t>PLoS</a:t>
                      </a:r>
                      <a:r>
                        <a:rPr lang="en-CA" sz="1100" b="0" dirty="0">
                          <a:effectLst/>
                          <a:latin typeface="Aptos" panose="020B0004020202020204" pitchFamily="34" charset="0"/>
                        </a:rPr>
                        <a:t> ONE</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33</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475071326"/>
                  </a:ext>
                </a:extLst>
              </a:tr>
              <a:tr h="0">
                <a:tc>
                  <a:txBody>
                    <a:bodyPr/>
                    <a:lstStyle/>
                    <a:p>
                      <a:pPr>
                        <a:buNone/>
                      </a:pPr>
                      <a:r>
                        <a:rPr lang="en-CA" sz="1100" b="0" dirty="0">
                          <a:effectLst/>
                          <a:latin typeface="Aptos" panose="020B0004020202020204" pitchFamily="34" charset="0"/>
                        </a:rPr>
                        <a:t>Cochrane library</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27</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913275533"/>
                  </a:ext>
                </a:extLst>
              </a:tr>
              <a:tr h="0">
                <a:tc>
                  <a:txBody>
                    <a:bodyPr/>
                    <a:lstStyle/>
                    <a:p>
                      <a:pPr>
                        <a:buNone/>
                      </a:pPr>
                      <a:r>
                        <a:rPr lang="en-CA" sz="1100" b="0" dirty="0">
                          <a:effectLst/>
                          <a:latin typeface="Aptos" panose="020B0004020202020204" pitchFamily="34" charset="0"/>
                        </a:rPr>
                        <a:t>Reference Services Review</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27</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360303193"/>
                  </a:ext>
                </a:extLst>
              </a:tr>
              <a:tr h="0">
                <a:tc>
                  <a:txBody>
                    <a:bodyPr/>
                    <a:lstStyle/>
                    <a:p>
                      <a:pPr>
                        <a:buNone/>
                      </a:pPr>
                      <a:r>
                        <a:rPr lang="en-CA" sz="1100" b="0" dirty="0">
                          <a:effectLst/>
                          <a:latin typeface="Aptos" panose="020B0004020202020204" pitchFamily="34" charset="0"/>
                        </a:rPr>
                        <a:t>CAML Review</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20</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75071107"/>
                  </a:ext>
                </a:extLst>
              </a:tr>
              <a:tr h="0">
                <a:tc>
                  <a:txBody>
                    <a:bodyPr/>
                    <a:lstStyle/>
                    <a:p>
                      <a:pPr>
                        <a:buNone/>
                      </a:pPr>
                      <a:r>
                        <a:rPr lang="en-CA" sz="1100" b="0" dirty="0">
                          <a:effectLst/>
                          <a:latin typeface="Aptos" panose="020B0004020202020204" pitchFamily="34" charset="0"/>
                        </a:rPr>
                        <a:t>JBI Evidence Synthesis</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20</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88731538"/>
                  </a:ext>
                </a:extLst>
              </a:tr>
              <a:tr h="0">
                <a:tc>
                  <a:txBody>
                    <a:bodyPr/>
                    <a:lstStyle/>
                    <a:p>
                      <a:pPr>
                        <a:buNone/>
                      </a:pPr>
                      <a:r>
                        <a:rPr lang="en-CA" sz="1100" b="0" dirty="0">
                          <a:effectLst/>
                          <a:latin typeface="Aptos" panose="020B0004020202020204" pitchFamily="34" charset="0"/>
                        </a:rPr>
                        <a:t>The Serials Librarian</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20</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77418795"/>
                  </a:ext>
                </a:extLst>
              </a:tr>
              <a:tr h="0">
                <a:tc>
                  <a:txBody>
                    <a:bodyPr/>
                    <a:lstStyle/>
                    <a:p>
                      <a:pPr>
                        <a:buNone/>
                      </a:pPr>
                      <a:r>
                        <a:rPr lang="en-CA" sz="1100" b="0" dirty="0">
                          <a:effectLst/>
                          <a:latin typeface="Aptos" panose="020B0004020202020204" pitchFamily="34" charset="0"/>
                        </a:rPr>
                        <a:t>College &amp; Research Libraries News</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19</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833271775"/>
                  </a:ext>
                </a:extLst>
              </a:tr>
              <a:tr h="0">
                <a:tc>
                  <a:txBody>
                    <a:bodyPr/>
                    <a:lstStyle/>
                    <a:p>
                      <a:pPr>
                        <a:buNone/>
                      </a:pPr>
                      <a:r>
                        <a:rPr lang="en-CA" sz="1100" b="0" dirty="0">
                          <a:effectLst/>
                          <a:latin typeface="Aptos" panose="020B0004020202020204" pitchFamily="34" charset="0"/>
                        </a:rPr>
                        <a:t>Library Hi Tech</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19</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236228041"/>
                  </a:ext>
                </a:extLst>
              </a:tr>
              <a:tr h="0">
                <a:tc>
                  <a:txBody>
                    <a:bodyPr/>
                    <a:lstStyle/>
                    <a:p>
                      <a:pPr>
                        <a:buNone/>
                      </a:pPr>
                      <a:r>
                        <a:rPr lang="en-CA" sz="1100" b="0" dirty="0">
                          <a:effectLst/>
                          <a:latin typeface="Aptos" panose="020B0004020202020204" pitchFamily="34" charset="0"/>
                        </a:rPr>
                        <a:t>College &amp; Undergraduate Libraries</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16</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436701339"/>
                  </a:ext>
                </a:extLst>
              </a:tr>
              <a:tr h="0">
                <a:tc>
                  <a:txBody>
                    <a:bodyPr/>
                    <a:lstStyle/>
                    <a:p>
                      <a:pPr>
                        <a:buNone/>
                      </a:pPr>
                      <a:r>
                        <a:rPr lang="en-CA" sz="1100" b="0" dirty="0">
                          <a:effectLst/>
                          <a:latin typeface="Aptos" panose="020B0004020202020204" pitchFamily="34" charset="0"/>
                        </a:rPr>
                        <a:t>The American Economist</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a:effectLst/>
                          <a:latin typeface="Aptos" panose="020B0004020202020204" pitchFamily="34" charset="0"/>
                        </a:rPr>
                        <a:t>16</a:t>
                      </a:r>
                      <a:endParaRPr lang="en-CA" sz="11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013128233"/>
                  </a:ext>
                </a:extLst>
              </a:tr>
              <a:tr h="0">
                <a:tc>
                  <a:txBody>
                    <a:bodyPr/>
                    <a:lstStyle/>
                    <a:p>
                      <a:pPr>
                        <a:buNone/>
                      </a:pPr>
                      <a:r>
                        <a:rPr lang="en-CA" sz="1100" b="0" dirty="0">
                          <a:effectLst/>
                          <a:latin typeface="Aptos" panose="020B0004020202020204" pitchFamily="34" charset="0"/>
                        </a:rPr>
                        <a:t>Proceedings of the Annual Conference of CAIS</a:t>
                      </a:r>
                      <a:endParaRPr lang="en-CA" sz="11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dirty="0">
                          <a:effectLst/>
                          <a:latin typeface="Aptos" panose="020B0004020202020204" pitchFamily="34" charset="0"/>
                        </a:rPr>
                        <a:t>15</a:t>
                      </a:r>
                      <a:endParaRPr lang="en-CA" sz="11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845235559"/>
                  </a:ext>
                </a:extLst>
              </a:tr>
            </a:tbl>
          </a:graphicData>
        </a:graphic>
      </p:graphicFrame>
      <p:graphicFrame>
        <p:nvGraphicFramePr>
          <p:cNvPr id="5" name="Table 4">
            <a:extLst>
              <a:ext uri="{FF2B5EF4-FFF2-40B4-BE49-F238E27FC236}">
                <a16:creationId xmlns:a16="http://schemas.microsoft.com/office/drawing/2014/main" id="{FBA7D7BB-2B2F-FDB3-3758-E72CA8A197C6}"/>
              </a:ext>
            </a:extLst>
          </p:cNvPr>
          <p:cNvGraphicFramePr>
            <a:graphicFrameLocks noGrp="1"/>
          </p:cNvGraphicFramePr>
          <p:nvPr>
            <p:extLst>
              <p:ext uri="{D42A27DB-BD31-4B8C-83A1-F6EECF244321}">
                <p14:modId xmlns:p14="http://schemas.microsoft.com/office/powerpoint/2010/main" val="2299607670"/>
              </p:ext>
            </p:extLst>
          </p:nvPr>
        </p:nvGraphicFramePr>
        <p:xfrm>
          <a:off x="8426092" y="1046215"/>
          <a:ext cx="3446906" cy="5729856"/>
        </p:xfrm>
        <a:graphic>
          <a:graphicData uri="http://schemas.openxmlformats.org/drawingml/2006/table">
            <a:tbl>
              <a:tblPr firstRow="1" firstCol="1" bandRow="1">
                <a:tableStyleId>{9D7B26C5-4107-4FEC-AEDC-1716B250A1EF}</a:tableStyleId>
              </a:tblPr>
              <a:tblGrid>
                <a:gridCol w="2905738">
                  <a:extLst>
                    <a:ext uri="{9D8B030D-6E8A-4147-A177-3AD203B41FA5}">
                      <a16:colId xmlns:a16="http://schemas.microsoft.com/office/drawing/2014/main" val="644062195"/>
                    </a:ext>
                  </a:extLst>
                </a:gridCol>
                <a:gridCol w="541168">
                  <a:extLst>
                    <a:ext uri="{9D8B030D-6E8A-4147-A177-3AD203B41FA5}">
                      <a16:colId xmlns:a16="http://schemas.microsoft.com/office/drawing/2014/main" val="2097433209"/>
                    </a:ext>
                  </a:extLst>
                </a:gridCol>
              </a:tblGrid>
              <a:tr h="169008">
                <a:tc>
                  <a:txBody>
                    <a:bodyPr/>
                    <a:lstStyle/>
                    <a:p>
                      <a:pPr>
                        <a:buNone/>
                      </a:pPr>
                      <a:r>
                        <a:rPr lang="en-GB" sz="1100" b="1" cap="none" spc="0" dirty="0">
                          <a:solidFill>
                            <a:schemeClr val="tx1"/>
                          </a:solidFill>
                          <a:effectLst/>
                          <a:latin typeface="Aptos" panose="020B0004020202020204" pitchFamily="34" charset="0"/>
                        </a:rPr>
                        <a:t>Venue</a:t>
                      </a:r>
                      <a:endParaRPr lang="en-CA" sz="1100" b="1"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ctr">
                    <a:solidFill>
                      <a:schemeClr val="bg1"/>
                    </a:solidFill>
                  </a:tcPr>
                </a:tc>
                <a:tc>
                  <a:txBody>
                    <a:bodyPr/>
                    <a:lstStyle/>
                    <a:p>
                      <a:pPr algn="r">
                        <a:buNone/>
                      </a:pPr>
                      <a:r>
                        <a:rPr lang="en-GB" sz="1100" b="1" cap="none" spc="0" dirty="0">
                          <a:solidFill>
                            <a:schemeClr val="tx1"/>
                          </a:solidFill>
                          <a:effectLst/>
                          <a:latin typeface="Aptos" panose="020B0004020202020204" pitchFamily="34" charset="0"/>
                        </a:rPr>
                        <a:t>N. pubs</a:t>
                      </a:r>
                      <a:endParaRPr lang="en-CA" sz="1100" b="1"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ctr">
                    <a:solidFill>
                      <a:schemeClr val="bg1"/>
                    </a:solidFill>
                  </a:tcPr>
                </a:tc>
                <a:extLst>
                  <a:ext uri="{0D108BD9-81ED-4DB2-BD59-A6C34878D82A}">
                    <a16:rowId xmlns:a16="http://schemas.microsoft.com/office/drawing/2014/main" val="2259966921"/>
                  </a:ext>
                </a:extLst>
              </a:tr>
              <a:tr h="169008">
                <a:tc>
                  <a:txBody>
                    <a:bodyPr/>
                    <a:lstStyle/>
                    <a:p>
                      <a:pPr>
                        <a:buNone/>
                      </a:pPr>
                      <a:r>
                        <a:rPr lang="en-CA" sz="1100" b="0" cap="none" spc="0" dirty="0">
                          <a:solidFill>
                            <a:schemeClr val="tx1"/>
                          </a:solidFill>
                          <a:effectLst/>
                          <a:latin typeface="Aptos" panose="020B0004020202020204" pitchFamily="34" charset="0"/>
                        </a:rPr>
                        <a:t>Proceedings of the Annual Conference of CAIS</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dirty="0">
                          <a:solidFill>
                            <a:schemeClr val="tx1"/>
                          </a:solidFill>
                          <a:effectLst/>
                          <a:latin typeface="Aptos" panose="020B0004020202020204" pitchFamily="34" charset="0"/>
                        </a:rPr>
                        <a:t>25</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10515809"/>
                  </a:ext>
                </a:extLst>
              </a:tr>
              <a:tr h="169008">
                <a:tc>
                  <a:txBody>
                    <a:bodyPr/>
                    <a:lstStyle/>
                    <a:p>
                      <a:pPr>
                        <a:buNone/>
                      </a:pPr>
                      <a:r>
                        <a:rPr lang="en-CA" sz="1100" b="0" cap="none" spc="0">
                          <a:solidFill>
                            <a:schemeClr val="tx1"/>
                          </a:solidFill>
                          <a:effectLst/>
                          <a:latin typeface="Aptos" panose="020B0004020202020204" pitchFamily="34" charset="0"/>
                        </a:rPr>
                        <a:t>First Monday</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6</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297191589"/>
                  </a:ext>
                </a:extLst>
              </a:tr>
              <a:tr h="265325">
                <a:tc>
                  <a:txBody>
                    <a:bodyPr/>
                    <a:lstStyle/>
                    <a:p>
                      <a:pPr>
                        <a:buNone/>
                      </a:pPr>
                      <a:r>
                        <a:rPr lang="en-CA" sz="1100" b="0" cap="none" spc="0">
                          <a:solidFill>
                            <a:schemeClr val="tx1"/>
                          </a:solidFill>
                          <a:effectLst/>
                          <a:latin typeface="Aptos" panose="020B0004020202020204" pitchFamily="34" charset="0"/>
                        </a:rPr>
                        <a:t>Proceedings of the Association for Information Science and Technology</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dirty="0">
                          <a:solidFill>
                            <a:schemeClr val="tx1"/>
                          </a:solidFill>
                          <a:effectLst/>
                          <a:latin typeface="Aptos" panose="020B0004020202020204" pitchFamily="34" charset="0"/>
                        </a:rPr>
                        <a:t>5</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407654894"/>
                  </a:ext>
                </a:extLst>
              </a:tr>
              <a:tr h="169008">
                <a:tc>
                  <a:txBody>
                    <a:bodyPr/>
                    <a:lstStyle/>
                    <a:p>
                      <a:pPr>
                        <a:buNone/>
                      </a:pPr>
                      <a:r>
                        <a:rPr lang="en-CA" sz="1100" b="0" cap="none" spc="0" dirty="0">
                          <a:solidFill>
                            <a:schemeClr val="tx1"/>
                          </a:solidFill>
                          <a:effectLst/>
                          <a:latin typeface="Aptos" panose="020B0004020202020204" pitchFamily="34" charset="0"/>
                        </a:rPr>
                        <a:t>The Journal of Academic Librarianship</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5</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641050166"/>
                  </a:ext>
                </a:extLst>
              </a:tr>
              <a:tr h="169008">
                <a:tc>
                  <a:txBody>
                    <a:bodyPr/>
                    <a:lstStyle/>
                    <a:p>
                      <a:pPr>
                        <a:buNone/>
                      </a:pPr>
                      <a:r>
                        <a:rPr lang="en-CA" sz="1100" b="0" cap="none" spc="0">
                          <a:solidFill>
                            <a:schemeClr val="tx1"/>
                          </a:solidFill>
                          <a:effectLst/>
                          <a:latin typeface="Aptos" panose="020B0004020202020204" pitchFamily="34" charset="0"/>
                        </a:rPr>
                        <a:t>Archives</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4</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395813857"/>
                  </a:ext>
                </a:extLst>
              </a:tr>
              <a:tr h="169008">
                <a:tc>
                  <a:txBody>
                    <a:bodyPr/>
                    <a:lstStyle/>
                    <a:p>
                      <a:pPr>
                        <a:buNone/>
                      </a:pPr>
                      <a:r>
                        <a:rPr lang="en-CA" sz="1100" b="0" cap="none" spc="0">
                          <a:solidFill>
                            <a:schemeClr val="tx1"/>
                          </a:solidFill>
                          <a:effectLst/>
                          <a:latin typeface="Aptos" panose="020B0004020202020204" pitchFamily="34" charset="0"/>
                        </a:rPr>
                        <a:t>BMJ Open</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4</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053644722"/>
                  </a:ext>
                </a:extLst>
              </a:tr>
              <a:tr h="169008">
                <a:tc>
                  <a:txBody>
                    <a:bodyPr/>
                    <a:lstStyle/>
                    <a:p>
                      <a:pPr>
                        <a:buNone/>
                      </a:pPr>
                      <a:r>
                        <a:rPr lang="en-CA" sz="1100" b="0" cap="none" spc="0" dirty="0">
                          <a:solidFill>
                            <a:schemeClr val="tx1"/>
                          </a:solidFill>
                          <a:effectLst/>
                          <a:latin typeface="Aptos" panose="020B0004020202020204" pitchFamily="34" charset="0"/>
                        </a:rPr>
                        <a:t>Journal of Documentation</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3</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67524791"/>
                  </a:ext>
                </a:extLst>
              </a:tr>
              <a:tr h="265325">
                <a:tc>
                  <a:txBody>
                    <a:bodyPr/>
                    <a:lstStyle/>
                    <a:p>
                      <a:pPr>
                        <a:buNone/>
                      </a:pPr>
                      <a:r>
                        <a:rPr lang="en-CA" sz="1100" b="0" cap="none" spc="0">
                          <a:solidFill>
                            <a:schemeClr val="tx1"/>
                          </a:solidFill>
                          <a:effectLst/>
                          <a:latin typeface="Aptos" panose="020B0004020202020204" pitchFamily="34" charset="0"/>
                        </a:rPr>
                        <a:t>Journal of the Association for Information Science and Technology</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3</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437657163"/>
                  </a:ext>
                </a:extLst>
              </a:tr>
              <a:tr h="169008">
                <a:tc>
                  <a:txBody>
                    <a:bodyPr/>
                    <a:lstStyle/>
                    <a:p>
                      <a:pPr>
                        <a:buNone/>
                      </a:pPr>
                      <a:r>
                        <a:rPr lang="en-CA" sz="1100" b="0" cap="none" spc="0">
                          <a:solidFill>
                            <a:schemeClr val="tx1"/>
                          </a:solidFill>
                          <a:effectLst/>
                          <a:latin typeface="Aptos" panose="020B0004020202020204" pitchFamily="34" charset="0"/>
                        </a:rPr>
                        <a:t>Journal of the Medical Library Association</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3</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012816982"/>
                  </a:ext>
                </a:extLst>
              </a:tr>
              <a:tr h="169008">
                <a:tc>
                  <a:txBody>
                    <a:bodyPr/>
                    <a:lstStyle/>
                    <a:p>
                      <a:pPr>
                        <a:buNone/>
                      </a:pPr>
                      <a:r>
                        <a:rPr lang="en-CA" sz="1100" b="0" cap="none" spc="0">
                          <a:solidFill>
                            <a:schemeClr val="tx1"/>
                          </a:solidFill>
                          <a:effectLst/>
                          <a:latin typeface="Aptos" panose="020B0004020202020204" pitchFamily="34" charset="0"/>
                        </a:rPr>
                        <a:t>Lecture notes in computer science</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3</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741882270"/>
                  </a:ext>
                </a:extLst>
              </a:tr>
              <a:tr h="169008">
                <a:tc>
                  <a:txBody>
                    <a:bodyPr/>
                    <a:lstStyle/>
                    <a:p>
                      <a:pPr>
                        <a:buNone/>
                      </a:pPr>
                      <a:r>
                        <a:rPr lang="en-CA" sz="1100" b="0" cap="none" spc="0">
                          <a:solidFill>
                            <a:schemeClr val="tx1"/>
                          </a:solidFill>
                          <a:effectLst/>
                          <a:latin typeface="Aptos" panose="020B0004020202020204" pitchFamily="34" charset="0"/>
                        </a:rPr>
                        <a:t>Library &amp; Information Science Research</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3</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919790620"/>
                  </a:ext>
                </a:extLst>
              </a:tr>
              <a:tr h="265325">
                <a:tc>
                  <a:txBody>
                    <a:bodyPr/>
                    <a:lstStyle/>
                    <a:p>
                      <a:pPr>
                        <a:buNone/>
                      </a:pPr>
                      <a:r>
                        <a:rPr lang="en-CA" sz="1100" b="0" cap="none" spc="0">
                          <a:solidFill>
                            <a:schemeClr val="tx1"/>
                          </a:solidFill>
                          <a:effectLst/>
                          <a:latin typeface="Aptos" panose="020B0004020202020204" pitchFamily="34" charset="0"/>
                        </a:rPr>
                        <a:t>Partnership: The Canadian Journal of Library and Information Practice and Research</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3</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757837167"/>
                  </a:ext>
                </a:extLst>
              </a:tr>
              <a:tr h="169008">
                <a:tc>
                  <a:txBody>
                    <a:bodyPr/>
                    <a:lstStyle/>
                    <a:p>
                      <a:pPr>
                        <a:buNone/>
                      </a:pPr>
                      <a:r>
                        <a:rPr lang="en-CA" sz="1100" b="0" cap="none" spc="0">
                          <a:solidFill>
                            <a:schemeClr val="tx1"/>
                          </a:solidFill>
                          <a:effectLst/>
                          <a:latin typeface="Aptos" panose="020B0004020202020204" pitchFamily="34" charset="0"/>
                        </a:rPr>
                        <a:t>Archivaria</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51183036"/>
                  </a:ext>
                </a:extLst>
              </a:tr>
              <a:tr h="169008">
                <a:tc>
                  <a:txBody>
                    <a:bodyPr/>
                    <a:lstStyle/>
                    <a:p>
                      <a:pPr>
                        <a:buNone/>
                      </a:pPr>
                      <a:r>
                        <a:rPr lang="en-CA" sz="1100" b="0" cap="none" spc="0">
                          <a:solidFill>
                            <a:schemeClr val="tx1"/>
                          </a:solidFill>
                          <a:effectLst/>
                          <a:latin typeface="Aptos" panose="020B0004020202020204" pitchFamily="34" charset="0"/>
                        </a:rPr>
                        <a:t>BMC Medical Research Methodology</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404303293"/>
                  </a:ext>
                </a:extLst>
              </a:tr>
              <a:tr h="169008">
                <a:tc>
                  <a:txBody>
                    <a:bodyPr/>
                    <a:lstStyle/>
                    <a:p>
                      <a:pPr>
                        <a:buNone/>
                      </a:pPr>
                      <a:r>
                        <a:rPr lang="en-CA" sz="1100" b="0" cap="none" spc="0">
                          <a:solidFill>
                            <a:schemeClr val="tx1"/>
                          </a:solidFill>
                          <a:effectLst/>
                          <a:latin typeface="Aptos" panose="020B0004020202020204" pitchFamily="34" charset="0"/>
                        </a:rPr>
                        <a:t>BMC Medicine</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47136976"/>
                  </a:ext>
                </a:extLst>
              </a:tr>
              <a:tr h="169008">
                <a:tc>
                  <a:txBody>
                    <a:bodyPr/>
                    <a:lstStyle/>
                    <a:p>
                      <a:pPr>
                        <a:buNone/>
                      </a:pPr>
                      <a:r>
                        <a:rPr lang="en-CA" sz="1100" b="0" cap="none" spc="0">
                          <a:solidFill>
                            <a:schemeClr val="tx1"/>
                          </a:solidFill>
                          <a:effectLst/>
                          <a:latin typeface="Aptos" panose="020B0004020202020204" pitchFamily="34" charset="0"/>
                        </a:rPr>
                        <a:t>Cataloging &amp; Classification Quarterly</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289086061"/>
                  </a:ext>
                </a:extLst>
              </a:tr>
              <a:tr h="169008">
                <a:tc>
                  <a:txBody>
                    <a:bodyPr/>
                    <a:lstStyle/>
                    <a:p>
                      <a:pPr>
                        <a:buNone/>
                      </a:pPr>
                      <a:r>
                        <a:rPr lang="en-CA" sz="1100" b="0" cap="none" spc="0">
                          <a:solidFill>
                            <a:schemeClr val="tx1"/>
                          </a:solidFill>
                          <a:effectLst/>
                          <a:latin typeface="Aptos" panose="020B0004020202020204" pitchFamily="34" charset="0"/>
                        </a:rPr>
                        <a:t>College &amp; Research Libraries</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275194200"/>
                  </a:ext>
                </a:extLst>
              </a:tr>
              <a:tr h="169008">
                <a:tc>
                  <a:txBody>
                    <a:bodyPr/>
                    <a:lstStyle/>
                    <a:p>
                      <a:pPr>
                        <a:buNone/>
                      </a:pPr>
                      <a:r>
                        <a:rPr lang="en-CA" sz="1100" b="0" cap="none" spc="0">
                          <a:solidFill>
                            <a:schemeClr val="tx1"/>
                          </a:solidFill>
                          <a:effectLst/>
                          <a:latin typeface="Aptos" panose="020B0004020202020204" pitchFamily="34" charset="0"/>
                        </a:rPr>
                        <a:t>College &amp; Research Libraries News</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475449027"/>
                  </a:ext>
                </a:extLst>
              </a:tr>
              <a:tr h="265325">
                <a:tc>
                  <a:txBody>
                    <a:bodyPr/>
                    <a:lstStyle/>
                    <a:p>
                      <a:pPr>
                        <a:buNone/>
                      </a:pPr>
                      <a:r>
                        <a:rPr lang="fr-CA" sz="1100" b="0" cap="none" spc="0">
                          <a:solidFill>
                            <a:schemeClr val="tx1"/>
                          </a:solidFill>
                          <a:effectLst/>
                          <a:latin typeface="Aptos" panose="020B0004020202020204" pitchFamily="34" charset="0"/>
                        </a:rPr>
                        <a:t>Études de communication/Études de communication</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97037613"/>
                  </a:ext>
                </a:extLst>
              </a:tr>
              <a:tr h="169008">
                <a:tc>
                  <a:txBody>
                    <a:bodyPr/>
                    <a:lstStyle/>
                    <a:p>
                      <a:pPr>
                        <a:buNone/>
                      </a:pPr>
                      <a:r>
                        <a:rPr lang="en-CA" sz="1100" b="0" cap="none" spc="0">
                          <a:solidFill>
                            <a:schemeClr val="tx1"/>
                          </a:solidFill>
                          <a:effectLst/>
                          <a:latin typeface="Aptos" panose="020B0004020202020204" pitchFamily="34" charset="0"/>
                        </a:rPr>
                        <a:t>Implementation Science</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267020288"/>
                  </a:ext>
                </a:extLst>
              </a:tr>
              <a:tr h="169008">
                <a:tc>
                  <a:txBody>
                    <a:bodyPr/>
                    <a:lstStyle/>
                    <a:p>
                      <a:pPr>
                        <a:buNone/>
                      </a:pPr>
                      <a:r>
                        <a:rPr lang="en-CA" sz="1100" b="0" cap="none" spc="0">
                          <a:solidFill>
                            <a:schemeClr val="tx1"/>
                          </a:solidFill>
                          <a:effectLst/>
                          <a:latin typeface="Aptos" panose="020B0004020202020204" pitchFamily="34" charset="0"/>
                        </a:rPr>
                        <a:t>Journal of Information Policy</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949012656"/>
                  </a:ext>
                </a:extLst>
              </a:tr>
              <a:tr h="265325">
                <a:tc>
                  <a:txBody>
                    <a:bodyPr/>
                    <a:lstStyle/>
                    <a:p>
                      <a:pPr>
                        <a:buNone/>
                      </a:pPr>
                      <a:r>
                        <a:rPr lang="en-CA" sz="1100" b="0" cap="none" spc="0">
                          <a:solidFill>
                            <a:schemeClr val="tx1"/>
                          </a:solidFill>
                          <a:effectLst/>
                          <a:latin typeface="Aptos" panose="020B0004020202020204" pitchFamily="34" charset="0"/>
                        </a:rPr>
                        <a:t>Journal of the Canadian Health Libraries Association</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022243350"/>
                  </a:ext>
                </a:extLst>
              </a:tr>
              <a:tr h="169008">
                <a:tc>
                  <a:txBody>
                    <a:bodyPr/>
                    <a:lstStyle/>
                    <a:p>
                      <a:pPr>
                        <a:buNone/>
                      </a:pPr>
                      <a:r>
                        <a:rPr lang="en-CA" sz="1100" b="0" cap="none" spc="0">
                          <a:solidFill>
                            <a:schemeClr val="tx1"/>
                          </a:solidFill>
                          <a:effectLst/>
                          <a:latin typeface="Aptos" panose="020B0004020202020204" pitchFamily="34" charset="0"/>
                        </a:rPr>
                        <a:t>Knowledge Organization</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1071670455"/>
                  </a:ext>
                </a:extLst>
              </a:tr>
              <a:tr h="169008">
                <a:tc>
                  <a:txBody>
                    <a:bodyPr/>
                    <a:lstStyle/>
                    <a:p>
                      <a:pPr>
                        <a:buNone/>
                      </a:pPr>
                      <a:r>
                        <a:rPr lang="en-CA" sz="1100" b="0" cap="none" spc="0">
                          <a:solidFill>
                            <a:schemeClr val="tx1"/>
                          </a:solidFill>
                          <a:effectLst/>
                          <a:latin typeface="Aptos" panose="020B0004020202020204" pitchFamily="34" charset="0"/>
                        </a:rPr>
                        <a:t>Online Information Review</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2951839875"/>
                  </a:ext>
                </a:extLst>
              </a:tr>
              <a:tr h="169008">
                <a:tc>
                  <a:txBody>
                    <a:bodyPr/>
                    <a:lstStyle/>
                    <a:p>
                      <a:pPr>
                        <a:buNone/>
                      </a:pPr>
                      <a:r>
                        <a:rPr lang="fr-CA" sz="1100" b="0" cap="none" spc="0">
                          <a:solidFill>
                            <a:schemeClr val="tx1"/>
                          </a:solidFill>
                          <a:effectLst/>
                          <a:latin typeface="Aptos" panose="020B0004020202020204" pitchFamily="34" charset="0"/>
                        </a:rPr>
                        <a:t>Presses de l'Université du Québec eBooks</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1098583054"/>
                  </a:ext>
                </a:extLst>
              </a:tr>
              <a:tr h="169008">
                <a:tc>
                  <a:txBody>
                    <a:bodyPr/>
                    <a:lstStyle/>
                    <a:p>
                      <a:pPr>
                        <a:buNone/>
                      </a:pPr>
                      <a:r>
                        <a:rPr lang="en-CA" sz="1100" b="0" cap="none" spc="0">
                          <a:solidFill>
                            <a:schemeClr val="tx1"/>
                          </a:solidFill>
                          <a:effectLst/>
                          <a:latin typeface="Aptos" panose="020B0004020202020204" pitchFamily="34" charset="0"/>
                        </a:rPr>
                        <a:t>Serials Review</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tc>
                  <a:txBody>
                    <a:bodyPr/>
                    <a:lstStyle/>
                    <a:p>
                      <a:pPr algn="r">
                        <a:buNone/>
                      </a:pPr>
                      <a:r>
                        <a:rPr lang="en-CA" sz="1100" b="0" cap="none" spc="0">
                          <a:solidFill>
                            <a:schemeClr val="tx1"/>
                          </a:solidFill>
                          <a:effectLst/>
                          <a:latin typeface="Aptos" panose="020B0004020202020204" pitchFamily="34" charset="0"/>
                        </a:rPr>
                        <a:t>2</a:t>
                      </a:r>
                      <a:endParaRPr lang="en-CA" sz="1100" b="0" cap="none" spc="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2667425627"/>
                  </a:ext>
                </a:extLst>
              </a:tr>
              <a:tr h="265325">
                <a:tc>
                  <a:txBody>
                    <a:bodyPr/>
                    <a:lstStyle/>
                    <a:p>
                      <a:pPr>
                        <a:buNone/>
                      </a:pPr>
                      <a:r>
                        <a:rPr lang="en-CA" sz="1100" b="0" cap="none" spc="0" dirty="0">
                          <a:solidFill>
                            <a:schemeClr val="tx1"/>
                          </a:solidFill>
                          <a:effectLst/>
                          <a:latin typeface="Aptos" panose="020B0004020202020204" pitchFamily="34" charset="0"/>
                        </a:rPr>
                        <a:t>The International Journal of Information Diversity &amp; Inclusion (IJIDI)</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tc>
                  <a:txBody>
                    <a:bodyPr/>
                    <a:lstStyle/>
                    <a:p>
                      <a:pPr algn="r">
                        <a:buNone/>
                      </a:pPr>
                      <a:r>
                        <a:rPr lang="en-CA" sz="1100" b="0" cap="none" spc="0" dirty="0">
                          <a:solidFill>
                            <a:schemeClr val="tx1"/>
                          </a:solidFill>
                          <a:effectLst/>
                          <a:latin typeface="Aptos" panose="020B0004020202020204" pitchFamily="34" charset="0"/>
                        </a:rPr>
                        <a:t>2</a:t>
                      </a:r>
                      <a:endParaRPr lang="en-CA" sz="1100" b="0" cap="none" spc="0" dirty="0">
                        <a:solidFill>
                          <a:schemeClr val="tx1"/>
                        </a:solidFill>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340502245"/>
                  </a:ext>
                </a:extLst>
              </a:tr>
            </a:tbl>
          </a:graphicData>
        </a:graphic>
      </p:graphicFrame>
      <p:sp>
        <p:nvSpPr>
          <p:cNvPr id="8" name="TextBox 7">
            <a:extLst>
              <a:ext uri="{FF2B5EF4-FFF2-40B4-BE49-F238E27FC236}">
                <a16:creationId xmlns:a16="http://schemas.microsoft.com/office/drawing/2014/main" id="{18A700AC-0AC8-90C7-760F-B675DBE0B0CD}"/>
              </a:ext>
            </a:extLst>
          </p:cNvPr>
          <p:cNvSpPr txBox="1"/>
          <p:nvPr/>
        </p:nvSpPr>
        <p:spPr>
          <a:xfrm>
            <a:off x="3170490" y="726264"/>
            <a:ext cx="1384419" cy="307777"/>
          </a:xfrm>
          <a:prstGeom prst="rect">
            <a:avLst/>
          </a:prstGeom>
          <a:noFill/>
        </p:spPr>
        <p:txBody>
          <a:bodyPr wrap="square" rtlCol="0">
            <a:spAutoFit/>
          </a:bodyPr>
          <a:lstStyle/>
          <a:p>
            <a:r>
              <a:rPr lang="fr-CA" sz="1400" dirty="0" err="1"/>
              <a:t>Academics</a:t>
            </a:r>
            <a:endParaRPr lang="en-CA" sz="1400" dirty="0"/>
          </a:p>
        </p:txBody>
      </p:sp>
      <p:sp>
        <p:nvSpPr>
          <p:cNvPr id="10" name="TextBox 9">
            <a:extLst>
              <a:ext uri="{FF2B5EF4-FFF2-40B4-BE49-F238E27FC236}">
                <a16:creationId xmlns:a16="http://schemas.microsoft.com/office/drawing/2014/main" id="{D98ED18B-CD48-1B25-BC0A-951DFF2725ED}"/>
              </a:ext>
            </a:extLst>
          </p:cNvPr>
          <p:cNvSpPr txBox="1"/>
          <p:nvPr/>
        </p:nvSpPr>
        <p:spPr>
          <a:xfrm>
            <a:off x="7097991" y="736948"/>
            <a:ext cx="1384419" cy="307777"/>
          </a:xfrm>
          <a:prstGeom prst="rect">
            <a:avLst/>
          </a:prstGeom>
          <a:noFill/>
        </p:spPr>
        <p:txBody>
          <a:bodyPr wrap="square" rtlCol="0">
            <a:spAutoFit/>
          </a:bodyPr>
          <a:lstStyle/>
          <a:p>
            <a:r>
              <a:rPr lang="fr-CA" sz="1400" dirty="0" err="1"/>
              <a:t>Practitioners</a:t>
            </a:r>
            <a:endParaRPr lang="en-CA" sz="1400" dirty="0"/>
          </a:p>
        </p:txBody>
      </p:sp>
      <p:sp>
        <p:nvSpPr>
          <p:cNvPr id="12" name="TextBox 11">
            <a:extLst>
              <a:ext uri="{FF2B5EF4-FFF2-40B4-BE49-F238E27FC236}">
                <a16:creationId xmlns:a16="http://schemas.microsoft.com/office/drawing/2014/main" id="{CA50A23F-7012-D4EC-3C94-CBB4CB767107}"/>
              </a:ext>
            </a:extLst>
          </p:cNvPr>
          <p:cNvSpPr txBox="1"/>
          <p:nvPr/>
        </p:nvSpPr>
        <p:spPr>
          <a:xfrm>
            <a:off x="10816128" y="736949"/>
            <a:ext cx="1384419" cy="307777"/>
          </a:xfrm>
          <a:prstGeom prst="rect">
            <a:avLst/>
          </a:prstGeom>
          <a:noFill/>
        </p:spPr>
        <p:txBody>
          <a:bodyPr wrap="square" rtlCol="0">
            <a:spAutoFit/>
          </a:bodyPr>
          <a:lstStyle/>
          <a:p>
            <a:r>
              <a:rPr lang="fr-CA" sz="1400" dirty="0"/>
              <a:t>Collaboration</a:t>
            </a:r>
            <a:endParaRPr lang="en-CA" sz="1400" dirty="0"/>
          </a:p>
        </p:txBody>
      </p:sp>
    </p:spTree>
    <p:extLst>
      <p:ext uri="{BB962C8B-B14F-4D97-AF65-F5344CB8AC3E}">
        <p14:creationId xmlns:p14="http://schemas.microsoft.com/office/powerpoint/2010/main" val="22458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89EF-9EB9-780C-CD11-74FCB9F5CB93}"/>
              </a:ext>
            </a:extLst>
          </p:cNvPr>
          <p:cNvSpPr>
            <a:spLocks noGrp="1"/>
          </p:cNvSpPr>
          <p:nvPr>
            <p:ph type="title"/>
          </p:nvPr>
        </p:nvSpPr>
        <p:spPr>
          <a:xfrm>
            <a:off x="507111" y="252424"/>
            <a:ext cx="3702939" cy="951155"/>
          </a:xfrm>
        </p:spPr>
        <p:txBody>
          <a:bodyPr anchor="b">
            <a:normAutofit/>
          </a:bodyPr>
          <a:lstStyle/>
          <a:p>
            <a:r>
              <a:rPr lang="fr-CA" sz="5400" dirty="0">
                <a:latin typeface="Aptos" panose="020B0004020202020204" pitchFamily="34" charset="0"/>
              </a:rPr>
              <a:t>V</a:t>
            </a:r>
            <a:r>
              <a:rPr lang="en-CA" sz="5400" dirty="0" err="1">
                <a:latin typeface="Aptos" panose="020B0004020202020204" pitchFamily="34" charset="0"/>
              </a:rPr>
              <a:t>enues</a:t>
            </a:r>
            <a:endParaRPr lang="en-CA" sz="5400" dirty="0"/>
          </a:p>
        </p:txBody>
      </p:sp>
      <p:sp>
        <p:nvSpPr>
          <p:cNvPr id="3" name="Content Placeholder 2">
            <a:extLst>
              <a:ext uri="{FF2B5EF4-FFF2-40B4-BE49-F238E27FC236}">
                <a16:creationId xmlns:a16="http://schemas.microsoft.com/office/drawing/2014/main" id="{C90F6D1E-B933-0A02-2BEE-C5F2201BBE90}"/>
              </a:ext>
            </a:extLst>
          </p:cNvPr>
          <p:cNvSpPr>
            <a:spLocks noGrp="1"/>
          </p:cNvSpPr>
          <p:nvPr>
            <p:ph idx="1"/>
          </p:nvPr>
        </p:nvSpPr>
        <p:spPr>
          <a:xfrm>
            <a:off x="2955036" y="1203579"/>
            <a:ext cx="9656064" cy="398272"/>
          </a:xfrm>
        </p:spPr>
        <p:txBody>
          <a:bodyPr anchor="t">
            <a:normAutofit/>
          </a:bodyPr>
          <a:lstStyle/>
          <a:p>
            <a:pPr marL="0" indent="0">
              <a:buNone/>
            </a:pPr>
            <a:r>
              <a:rPr lang="en-US" sz="1600" dirty="0">
                <a:latin typeface="Aptos" panose="020B0004020202020204" pitchFamily="34" charset="0"/>
              </a:rPr>
              <a:t>Distribution of venues by share of articles authored by academics</a:t>
            </a:r>
            <a:endParaRPr lang="en-CA" sz="1600" dirty="0">
              <a:latin typeface="Aptos" panose="020B0004020202020204" pitchFamily="34" charset="0"/>
            </a:endParaRPr>
          </a:p>
        </p:txBody>
      </p:sp>
      <p:sp>
        <p:nvSpPr>
          <p:cNvPr id="7" name="Slide Number Placeholder 6">
            <a:extLst>
              <a:ext uri="{FF2B5EF4-FFF2-40B4-BE49-F238E27FC236}">
                <a16:creationId xmlns:a16="http://schemas.microsoft.com/office/drawing/2014/main" id="{FD4F7DE5-2067-3B5C-EC6F-54C3E9F87081}"/>
              </a:ext>
            </a:extLst>
          </p:cNvPr>
          <p:cNvSpPr>
            <a:spLocks noGrp="1"/>
          </p:cNvSpPr>
          <p:nvPr>
            <p:ph type="sldNum" sz="quarter" idx="12"/>
          </p:nvPr>
        </p:nvSpPr>
        <p:spPr/>
        <p:txBody>
          <a:bodyPr/>
          <a:lstStyle/>
          <a:p>
            <a:fld id="{A7CD31F4-64FA-4BA0-9498-67783267A8C8}" type="slidenum">
              <a:rPr lang="en-US" smtClean="0"/>
              <a:t>7</a:t>
            </a:fld>
            <a:endParaRPr lang="en-US"/>
          </a:p>
        </p:txBody>
      </p:sp>
      <p:pic>
        <p:nvPicPr>
          <p:cNvPr id="4" name="Picture 3" descr="A graph showing a line&#10;&#10;AI-generated content may be incorrect.">
            <a:extLst>
              <a:ext uri="{FF2B5EF4-FFF2-40B4-BE49-F238E27FC236}">
                <a16:creationId xmlns:a16="http://schemas.microsoft.com/office/drawing/2014/main" id="{C560DD00-1ABA-C5DF-1269-888F810A5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654" y="1471930"/>
            <a:ext cx="7298692" cy="5213350"/>
          </a:xfrm>
          <a:prstGeom prst="rect">
            <a:avLst/>
          </a:prstGeom>
        </p:spPr>
      </p:pic>
    </p:spTree>
    <p:extLst>
      <p:ext uri="{BB962C8B-B14F-4D97-AF65-F5344CB8AC3E}">
        <p14:creationId xmlns:p14="http://schemas.microsoft.com/office/powerpoint/2010/main" val="340512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661D-DAB2-038F-8F72-3BD5B608256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dirty="0">
                <a:latin typeface="Aptos" panose="020B0004020202020204" pitchFamily="34" charset="0"/>
              </a:rPr>
              <a:t>topics</a:t>
            </a:r>
          </a:p>
        </p:txBody>
      </p:sp>
      <p:graphicFrame>
        <p:nvGraphicFramePr>
          <p:cNvPr id="6" name="Content Placeholder 5">
            <a:extLst>
              <a:ext uri="{FF2B5EF4-FFF2-40B4-BE49-F238E27FC236}">
                <a16:creationId xmlns:a16="http://schemas.microsoft.com/office/drawing/2014/main" id="{CFAA3F6D-2E89-87E4-D29E-7BBFBD73D1AA}"/>
              </a:ext>
            </a:extLst>
          </p:cNvPr>
          <p:cNvGraphicFramePr>
            <a:graphicFrameLocks noGrp="1"/>
          </p:cNvGraphicFramePr>
          <p:nvPr>
            <p:ph idx="1"/>
            <p:extLst>
              <p:ext uri="{D42A27DB-BD31-4B8C-83A1-F6EECF244321}">
                <p14:modId xmlns:p14="http://schemas.microsoft.com/office/powerpoint/2010/main" val="3143390266"/>
              </p:ext>
            </p:extLst>
          </p:nvPr>
        </p:nvGraphicFramePr>
        <p:xfrm>
          <a:off x="483513" y="1148577"/>
          <a:ext cx="3495653" cy="5530567"/>
        </p:xfrm>
        <a:graphic>
          <a:graphicData uri="http://schemas.openxmlformats.org/drawingml/2006/table">
            <a:tbl>
              <a:tblPr firstRow="1" firstCol="1" bandRow="1">
                <a:tableStyleId>{3B4B98B0-60AC-42C2-AFA5-B58CD77FA1E5}</a:tableStyleId>
              </a:tblPr>
              <a:tblGrid>
                <a:gridCol w="2857791">
                  <a:extLst>
                    <a:ext uri="{9D8B030D-6E8A-4147-A177-3AD203B41FA5}">
                      <a16:colId xmlns:a16="http://schemas.microsoft.com/office/drawing/2014/main" val="3388916215"/>
                    </a:ext>
                  </a:extLst>
                </a:gridCol>
                <a:gridCol w="637862">
                  <a:extLst>
                    <a:ext uri="{9D8B030D-6E8A-4147-A177-3AD203B41FA5}">
                      <a16:colId xmlns:a16="http://schemas.microsoft.com/office/drawing/2014/main" val="3301010849"/>
                    </a:ext>
                  </a:extLst>
                </a:gridCol>
              </a:tblGrid>
              <a:tr h="202699">
                <a:tc>
                  <a:txBody>
                    <a:bodyPr/>
                    <a:lstStyle/>
                    <a:p>
                      <a:pPr>
                        <a:lnSpc>
                          <a:spcPct val="107000"/>
                        </a:lnSpc>
                        <a:spcAft>
                          <a:spcPts val="1200"/>
                        </a:spcAft>
                        <a:buNone/>
                      </a:pPr>
                      <a:r>
                        <a:rPr lang="en-CA" sz="1200" dirty="0">
                          <a:effectLst/>
                          <a:latin typeface="Aptos" panose="020B0004020202020204" pitchFamily="34" charset="0"/>
                        </a:rPr>
                        <a:t>OpenAlex topic</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N. pubs</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9672589"/>
                  </a:ext>
                </a:extLst>
              </a:tr>
              <a:tr h="202699">
                <a:tc>
                  <a:txBody>
                    <a:bodyPr/>
                    <a:lstStyle/>
                    <a:p>
                      <a:pPr>
                        <a:lnSpc>
                          <a:spcPct val="107000"/>
                        </a:lnSpc>
                        <a:spcAft>
                          <a:spcPts val="1200"/>
                        </a:spcAft>
                        <a:buNone/>
                      </a:pPr>
                      <a:r>
                        <a:rPr lang="en-GB" sz="1200" b="0" dirty="0">
                          <a:effectLst/>
                          <a:latin typeface="Aptos" panose="020B0004020202020204" pitchFamily="34" charset="0"/>
                        </a:rPr>
                        <a:t>Scientometrics and bibliometrics research</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lnT w="12700" cap="flat" cmpd="sng" algn="ctr">
                      <a:solidFill>
                        <a:schemeClr val="tx1"/>
                      </a:solidFill>
                      <a:prstDash val="solid"/>
                      <a:round/>
                      <a:headEnd type="none" w="med" len="med"/>
                      <a:tailEnd type="none" w="med" len="med"/>
                    </a:lnT>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123</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79226250"/>
                  </a:ext>
                </a:extLst>
              </a:tr>
              <a:tr h="369092">
                <a:tc>
                  <a:txBody>
                    <a:bodyPr/>
                    <a:lstStyle/>
                    <a:p>
                      <a:pPr>
                        <a:lnSpc>
                          <a:spcPct val="107000"/>
                        </a:lnSpc>
                        <a:spcAft>
                          <a:spcPts val="1200"/>
                        </a:spcAft>
                        <a:buNone/>
                      </a:pPr>
                      <a:r>
                        <a:rPr lang="en-GB" sz="1200" b="0" dirty="0">
                          <a:effectLst/>
                          <a:latin typeface="Aptos" panose="020B0004020202020204" pitchFamily="34" charset="0"/>
                        </a:rPr>
                        <a:t>Bibliometric Analysis and Research Evaluation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98</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839599037"/>
                  </a:ext>
                </a:extLst>
              </a:tr>
              <a:tr h="369092">
                <a:tc>
                  <a:txBody>
                    <a:bodyPr/>
                    <a:lstStyle/>
                    <a:p>
                      <a:pPr>
                        <a:lnSpc>
                          <a:spcPct val="107000"/>
                        </a:lnSpc>
                        <a:spcAft>
                          <a:spcPts val="1200"/>
                        </a:spcAft>
                        <a:buNone/>
                      </a:pPr>
                      <a:r>
                        <a:rPr lang="en-GB" sz="1200" b="0" dirty="0">
                          <a:effectLst/>
                          <a:latin typeface="Aptos" panose="020B0004020202020204" pitchFamily="34" charset="0"/>
                        </a:rPr>
                        <a:t>Social Inclusion in Library Services for Newcomers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85</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144373005"/>
                  </a:ext>
                </a:extLst>
              </a:tr>
              <a:tr h="202699">
                <a:tc>
                  <a:txBody>
                    <a:bodyPr/>
                    <a:lstStyle/>
                    <a:p>
                      <a:pPr>
                        <a:lnSpc>
                          <a:spcPct val="107000"/>
                        </a:lnSpc>
                        <a:spcAft>
                          <a:spcPts val="1200"/>
                        </a:spcAft>
                        <a:buNone/>
                      </a:pPr>
                      <a:r>
                        <a:rPr lang="en-GB" sz="1200" b="0" dirty="0">
                          <a:effectLst/>
                          <a:latin typeface="Aptos" panose="020B0004020202020204" pitchFamily="34" charset="0"/>
                        </a:rPr>
                        <a:t>Knowledge Management and Sharing</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65</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382145258"/>
                  </a:ext>
                </a:extLst>
              </a:tr>
              <a:tr h="202699">
                <a:tc>
                  <a:txBody>
                    <a:bodyPr/>
                    <a:lstStyle/>
                    <a:p>
                      <a:pPr>
                        <a:lnSpc>
                          <a:spcPct val="107000"/>
                        </a:lnSpc>
                        <a:spcAft>
                          <a:spcPts val="1200"/>
                        </a:spcAft>
                        <a:buNone/>
                      </a:pPr>
                      <a:r>
                        <a:rPr lang="en-GB" sz="1200" b="0" dirty="0">
                          <a:effectLst/>
                          <a:latin typeface="Aptos" panose="020B0004020202020204" pitchFamily="34" charset="0"/>
                        </a:rPr>
                        <a:t>Information Literacy in Higher Education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58</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75627149"/>
                  </a:ext>
                </a:extLst>
              </a:tr>
              <a:tr h="369092">
                <a:tc>
                  <a:txBody>
                    <a:bodyPr/>
                    <a:lstStyle/>
                    <a:p>
                      <a:pPr>
                        <a:lnSpc>
                          <a:spcPct val="107000"/>
                        </a:lnSpc>
                        <a:spcAft>
                          <a:spcPts val="1200"/>
                        </a:spcAft>
                        <a:buNone/>
                      </a:pPr>
                      <a:r>
                        <a:rPr lang="en-GB" sz="1200" b="0" dirty="0">
                          <a:effectLst/>
                          <a:latin typeface="Aptos" panose="020B0004020202020204" pitchFamily="34" charset="0"/>
                        </a:rPr>
                        <a:t>The Impact of Digital Media on Public Discourse</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61</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276803680"/>
                  </a:ext>
                </a:extLst>
              </a:tr>
              <a:tr h="369092">
                <a:tc>
                  <a:txBody>
                    <a:bodyPr/>
                    <a:lstStyle/>
                    <a:p>
                      <a:pPr>
                        <a:lnSpc>
                          <a:spcPct val="107000"/>
                        </a:lnSpc>
                        <a:spcAft>
                          <a:spcPts val="1200"/>
                        </a:spcAft>
                        <a:buNone/>
                      </a:pPr>
                      <a:r>
                        <a:rPr lang="en-GB" sz="1200" b="0" dirty="0">
                          <a:effectLst/>
                          <a:latin typeface="Aptos" panose="020B0004020202020204" pitchFamily="34" charset="0"/>
                        </a:rPr>
                        <a:t>Digital Communication and Information Studies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60</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305785410"/>
                  </a:ext>
                </a:extLst>
              </a:tr>
              <a:tr h="202699">
                <a:tc>
                  <a:txBody>
                    <a:bodyPr/>
                    <a:lstStyle/>
                    <a:p>
                      <a:pPr>
                        <a:lnSpc>
                          <a:spcPct val="107000"/>
                        </a:lnSpc>
                        <a:spcAft>
                          <a:spcPts val="1200"/>
                        </a:spcAft>
                        <a:buNone/>
                      </a:pPr>
                      <a:r>
                        <a:rPr lang="en-GB" sz="1200" b="0" dirty="0">
                          <a:effectLst/>
                          <a:latin typeface="Aptos" panose="020B0004020202020204" pitchFamily="34" charset="0"/>
                        </a:rPr>
                        <a:t>Archival Science and Digital Preservation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58</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154989477"/>
                  </a:ext>
                </a:extLst>
              </a:tr>
              <a:tr h="202699">
                <a:tc>
                  <a:txBody>
                    <a:bodyPr/>
                    <a:lstStyle/>
                    <a:p>
                      <a:pPr>
                        <a:lnSpc>
                          <a:spcPct val="107000"/>
                        </a:lnSpc>
                        <a:spcAft>
                          <a:spcPts val="1200"/>
                        </a:spcAft>
                        <a:buNone/>
                      </a:pPr>
                      <a:r>
                        <a:rPr lang="en-GB" sz="1200" b="0" dirty="0">
                          <a:effectLst/>
                          <a:latin typeface="Aptos" panose="020B0004020202020204" pitchFamily="34" charset="0"/>
                        </a:rPr>
                        <a:t>Semantic Web and Ontologies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55</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518199318"/>
                  </a:ext>
                </a:extLst>
              </a:tr>
              <a:tr h="202699">
                <a:tc>
                  <a:txBody>
                    <a:bodyPr/>
                    <a:lstStyle/>
                    <a:p>
                      <a:pPr>
                        <a:lnSpc>
                          <a:spcPct val="107000"/>
                        </a:lnSpc>
                        <a:spcAft>
                          <a:spcPts val="1200"/>
                        </a:spcAft>
                        <a:buNone/>
                      </a:pPr>
                      <a:r>
                        <a:rPr lang="en-GB" sz="1200" b="0" dirty="0">
                          <a:effectLst/>
                          <a:latin typeface="Aptos" panose="020B0004020202020204" pitchFamily="34" charset="0"/>
                        </a:rPr>
                        <a:t>Social Media and Politics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53</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053943792"/>
                  </a:ext>
                </a:extLst>
              </a:tr>
              <a:tr h="202699">
                <a:tc>
                  <a:txBody>
                    <a:bodyPr/>
                    <a:lstStyle/>
                    <a:p>
                      <a:pPr>
                        <a:lnSpc>
                          <a:spcPct val="107000"/>
                        </a:lnSpc>
                        <a:spcAft>
                          <a:spcPts val="1200"/>
                        </a:spcAft>
                        <a:buNone/>
                      </a:pPr>
                      <a:r>
                        <a:rPr lang="en-GB" sz="1200" b="0" dirty="0">
                          <a:effectLst/>
                          <a:latin typeface="Aptos" panose="020B0004020202020204" pitchFamily="34" charset="0"/>
                        </a:rPr>
                        <a:t>Library Science and Information Literacy</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47</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71642033"/>
                  </a:ext>
                </a:extLst>
              </a:tr>
              <a:tr h="202699">
                <a:tc>
                  <a:txBody>
                    <a:bodyPr/>
                    <a:lstStyle/>
                    <a:p>
                      <a:pPr>
                        <a:lnSpc>
                          <a:spcPct val="107000"/>
                        </a:lnSpc>
                        <a:spcAft>
                          <a:spcPts val="1200"/>
                        </a:spcAft>
                        <a:buNone/>
                      </a:pPr>
                      <a:r>
                        <a:rPr lang="en-GB" sz="1200" b="0" dirty="0">
                          <a:effectLst/>
                          <a:latin typeface="Aptos" panose="020B0004020202020204" pitchFamily="34" charset="0"/>
                        </a:rPr>
                        <a:t>Library Science and Administration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50</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16300591"/>
                  </a:ext>
                </a:extLst>
              </a:tr>
              <a:tr h="202699">
                <a:tc>
                  <a:txBody>
                    <a:bodyPr/>
                    <a:lstStyle/>
                    <a:p>
                      <a:pPr>
                        <a:lnSpc>
                          <a:spcPct val="107000"/>
                        </a:lnSpc>
                        <a:spcAft>
                          <a:spcPts val="1200"/>
                        </a:spcAft>
                        <a:buNone/>
                      </a:pPr>
                      <a:r>
                        <a:rPr lang="en-GB" sz="1200" b="0" dirty="0">
                          <a:effectLst/>
                          <a:latin typeface="Aptos" panose="020B0004020202020204" pitchFamily="34" charset="0"/>
                        </a:rPr>
                        <a:t>Semantic Web and Ontology Development</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50</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417207323"/>
                  </a:ext>
                </a:extLst>
              </a:tr>
              <a:tr h="202699">
                <a:tc>
                  <a:txBody>
                    <a:bodyPr/>
                    <a:lstStyle/>
                    <a:p>
                      <a:pPr>
                        <a:lnSpc>
                          <a:spcPct val="107000"/>
                        </a:lnSpc>
                        <a:spcAft>
                          <a:spcPts val="1200"/>
                        </a:spcAft>
                        <a:buNone/>
                      </a:pPr>
                      <a:r>
                        <a:rPr lang="en-GB" sz="1200" b="0" dirty="0">
                          <a:effectLst/>
                          <a:latin typeface="Aptos" panose="020B0004020202020204" pitchFamily="34" charset="0"/>
                        </a:rPr>
                        <a:t>Knowledge Sharing in Virtual Communities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44</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821222015"/>
                  </a:ext>
                </a:extLst>
              </a:tr>
              <a:tr h="369092">
                <a:tc>
                  <a:txBody>
                    <a:bodyPr/>
                    <a:lstStyle/>
                    <a:p>
                      <a:pPr>
                        <a:lnSpc>
                          <a:spcPct val="107000"/>
                        </a:lnSpc>
                        <a:spcAft>
                          <a:spcPts val="1200"/>
                        </a:spcAft>
                        <a:buNone/>
                      </a:pPr>
                      <a:r>
                        <a:rPr lang="en-GB" sz="1200" b="0" dirty="0">
                          <a:effectLst/>
                          <a:latin typeface="Aptos" panose="020B0004020202020204" pitchFamily="34" charset="0"/>
                        </a:rPr>
                        <a:t>Information Retrieval Techniques and Evaluation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43</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687898579"/>
                  </a:ext>
                </a:extLst>
              </a:tr>
              <a:tr h="369092">
                <a:tc>
                  <a:txBody>
                    <a:bodyPr/>
                    <a:lstStyle/>
                    <a:p>
                      <a:pPr>
                        <a:lnSpc>
                          <a:spcPct val="107000"/>
                        </a:lnSpc>
                        <a:spcAft>
                          <a:spcPts val="1200"/>
                        </a:spcAft>
                        <a:buNone/>
                      </a:pPr>
                      <a:r>
                        <a:rPr lang="en-GB" sz="1200" b="0" dirty="0">
                          <a:effectLst/>
                          <a:latin typeface="Aptos" panose="020B0004020202020204" pitchFamily="34" charset="0"/>
                        </a:rPr>
                        <a:t>Digital and Traditional Archives Management</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41</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252224831"/>
                  </a:ext>
                </a:extLst>
              </a:tr>
              <a:tr h="202699">
                <a:tc>
                  <a:txBody>
                    <a:bodyPr/>
                    <a:lstStyle/>
                    <a:p>
                      <a:pPr>
                        <a:lnSpc>
                          <a:spcPct val="107000"/>
                        </a:lnSpc>
                        <a:spcAft>
                          <a:spcPts val="1200"/>
                        </a:spcAft>
                        <a:buNone/>
                      </a:pPr>
                      <a:r>
                        <a:rPr lang="en-GB" sz="1200" b="0" dirty="0">
                          <a:effectLst/>
                          <a:latin typeface="Aptos" panose="020B0004020202020204" pitchFamily="34" charset="0"/>
                        </a:rPr>
                        <a:t>Information Retrieval and Search </a:t>
                      </a:r>
                      <a:r>
                        <a:rPr lang="en-GB" sz="1200" b="0" dirty="0" err="1">
                          <a:effectLst/>
                          <a:latin typeface="Aptos" panose="020B0004020202020204" pitchFamily="34" charset="0"/>
                        </a:rPr>
                        <a:t>Behavior</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40</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846736331"/>
                  </a:ext>
                </a:extLst>
              </a:tr>
              <a:tr h="202699">
                <a:tc>
                  <a:txBody>
                    <a:bodyPr/>
                    <a:lstStyle/>
                    <a:p>
                      <a:pPr>
                        <a:lnSpc>
                          <a:spcPct val="107000"/>
                        </a:lnSpc>
                        <a:spcAft>
                          <a:spcPts val="1200"/>
                        </a:spcAft>
                        <a:buNone/>
                      </a:pPr>
                      <a:r>
                        <a:rPr lang="en-GB" sz="1200" b="0" dirty="0">
                          <a:effectLst/>
                          <a:latin typeface="Aptos" panose="020B0004020202020204" pitchFamily="34" charset="0"/>
                        </a:rPr>
                        <a:t>Innovative Human-Technology Interaction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40</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136349639"/>
                  </a:ext>
                </a:extLst>
              </a:tr>
              <a:tr h="369092">
                <a:tc>
                  <a:txBody>
                    <a:bodyPr/>
                    <a:lstStyle/>
                    <a:p>
                      <a:pPr>
                        <a:lnSpc>
                          <a:spcPct val="107000"/>
                        </a:lnSpc>
                        <a:spcAft>
                          <a:spcPts val="1200"/>
                        </a:spcAft>
                        <a:buNone/>
                      </a:pPr>
                      <a:r>
                        <a:rPr lang="en-GB" sz="1200" b="0" dirty="0">
                          <a:effectLst/>
                          <a:latin typeface="Aptos" panose="020B0004020202020204" pitchFamily="34" charset="0"/>
                        </a:rPr>
                        <a:t>Social and Psychological Aspects of Online Gaming</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37</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909190635"/>
                  </a:ext>
                </a:extLst>
              </a:tr>
              <a:tr h="202699">
                <a:tc>
                  <a:txBody>
                    <a:bodyPr/>
                    <a:lstStyle/>
                    <a:p>
                      <a:pPr>
                        <a:lnSpc>
                          <a:spcPct val="107000"/>
                        </a:lnSpc>
                        <a:spcAft>
                          <a:spcPts val="1200"/>
                        </a:spcAft>
                        <a:buNone/>
                      </a:pPr>
                      <a:r>
                        <a:rPr lang="en-GB" sz="1200" b="0" dirty="0">
                          <a:effectLst/>
                          <a:latin typeface="Aptos" panose="020B0004020202020204" pitchFamily="34" charset="0"/>
                        </a:rPr>
                        <a:t>Digital Games and Media</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lnB w="12700" cap="flat" cmpd="sng" algn="ctr">
                      <a:solidFill>
                        <a:schemeClr val="tx1"/>
                      </a:solidFill>
                      <a:prstDash val="solid"/>
                      <a:round/>
                      <a:headEnd type="none" w="med" len="med"/>
                      <a:tailEnd type="none" w="med" len="med"/>
                    </a:lnB>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35</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2920347"/>
                  </a:ext>
                </a:extLst>
              </a:tr>
            </a:tbl>
          </a:graphicData>
        </a:graphic>
      </p:graphicFrame>
      <p:sp>
        <p:nvSpPr>
          <p:cNvPr id="7" name="Slide Number Placeholder 6">
            <a:extLst>
              <a:ext uri="{FF2B5EF4-FFF2-40B4-BE49-F238E27FC236}">
                <a16:creationId xmlns:a16="http://schemas.microsoft.com/office/drawing/2014/main" id="{6826E4FC-006B-6239-6E37-D73DA7B55E48}"/>
              </a:ext>
            </a:extLst>
          </p:cNvPr>
          <p:cNvSpPr>
            <a:spLocks noGrp="1"/>
          </p:cNvSpPr>
          <p:nvPr>
            <p:ph type="sldNum" sz="quarter" idx="12"/>
          </p:nvPr>
        </p:nvSpPr>
        <p:spPr/>
        <p:txBody>
          <a:bodyPr/>
          <a:lstStyle/>
          <a:p>
            <a:fld id="{A7CD31F4-64FA-4BA0-9498-67783267A8C8}" type="slidenum">
              <a:rPr lang="en-US" smtClean="0"/>
              <a:t>8</a:t>
            </a:fld>
            <a:endParaRPr lang="en-US"/>
          </a:p>
        </p:txBody>
      </p:sp>
      <p:graphicFrame>
        <p:nvGraphicFramePr>
          <p:cNvPr id="3" name="Content Placeholder 5">
            <a:extLst>
              <a:ext uri="{FF2B5EF4-FFF2-40B4-BE49-F238E27FC236}">
                <a16:creationId xmlns:a16="http://schemas.microsoft.com/office/drawing/2014/main" id="{D023F6FA-B395-45D4-9615-65C97B0AF89B}"/>
              </a:ext>
            </a:extLst>
          </p:cNvPr>
          <p:cNvGraphicFramePr>
            <a:graphicFrameLocks/>
          </p:cNvGraphicFramePr>
          <p:nvPr>
            <p:extLst>
              <p:ext uri="{D42A27DB-BD31-4B8C-83A1-F6EECF244321}">
                <p14:modId xmlns:p14="http://schemas.microsoft.com/office/powerpoint/2010/main" val="2287028393"/>
              </p:ext>
            </p:extLst>
          </p:nvPr>
        </p:nvGraphicFramePr>
        <p:xfrm>
          <a:off x="4378452" y="1148577"/>
          <a:ext cx="3624634" cy="4947031"/>
        </p:xfrm>
        <a:graphic>
          <a:graphicData uri="http://schemas.openxmlformats.org/drawingml/2006/table">
            <a:tbl>
              <a:tblPr firstRow="1" firstCol="1" bandRow="1">
                <a:tableStyleId>{9D7B26C5-4107-4FEC-AEDC-1716B250A1EF}</a:tableStyleId>
              </a:tblPr>
              <a:tblGrid>
                <a:gridCol w="3048679">
                  <a:extLst>
                    <a:ext uri="{9D8B030D-6E8A-4147-A177-3AD203B41FA5}">
                      <a16:colId xmlns:a16="http://schemas.microsoft.com/office/drawing/2014/main" val="782922163"/>
                    </a:ext>
                  </a:extLst>
                </a:gridCol>
                <a:gridCol w="575955">
                  <a:extLst>
                    <a:ext uri="{9D8B030D-6E8A-4147-A177-3AD203B41FA5}">
                      <a16:colId xmlns:a16="http://schemas.microsoft.com/office/drawing/2014/main" val="2159852930"/>
                    </a:ext>
                  </a:extLst>
                </a:gridCol>
              </a:tblGrid>
              <a:tr h="187055">
                <a:tc>
                  <a:txBody>
                    <a:bodyPr/>
                    <a:lstStyle/>
                    <a:p>
                      <a:pPr>
                        <a:lnSpc>
                          <a:spcPct val="107000"/>
                        </a:lnSpc>
                        <a:spcAft>
                          <a:spcPts val="1200"/>
                        </a:spcAft>
                        <a:buNone/>
                      </a:pPr>
                      <a:r>
                        <a:rPr lang="en-CA" sz="1200" dirty="0">
                          <a:effectLst/>
                          <a:latin typeface="Aptos" panose="020B0004020202020204" pitchFamily="34" charset="0"/>
                        </a:rPr>
                        <a:t>OpenAlex topic</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N. Pubs</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2054363738"/>
                  </a:ext>
                </a:extLst>
              </a:tr>
              <a:tr h="187055">
                <a:tc>
                  <a:txBody>
                    <a:bodyPr/>
                    <a:lstStyle/>
                    <a:p>
                      <a:pPr>
                        <a:lnSpc>
                          <a:spcPct val="107000"/>
                        </a:lnSpc>
                        <a:spcAft>
                          <a:spcPts val="1200"/>
                        </a:spcAft>
                        <a:buNone/>
                      </a:pPr>
                      <a:r>
                        <a:rPr lang="en-GB" sz="1200" b="0" dirty="0">
                          <a:effectLst/>
                          <a:latin typeface="Aptos" panose="020B0004020202020204" pitchFamily="34" charset="0"/>
                        </a:rPr>
                        <a:t>Information Literacy in Higher Education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83</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727074957"/>
                  </a:ext>
                </a:extLst>
              </a:tr>
              <a:tr h="187055">
                <a:tc>
                  <a:txBody>
                    <a:bodyPr/>
                    <a:lstStyle/>
                    <a:p>
                      <a:pPr>
                        <a:lnSpc>
                          <a:spcPct val="107000"/>
                        </a:lnSpc>
                        <a:spcAft>
                          <a:spcPts val="1200"/>
                        </a:spcAft>
                        <a:buNone/>
                      </a:pPr>
                      <a:r>
                        <a:rPr lang="en-GB" sz="1200" b="0" dirty="0">
                          <a:effectLst/>
                          <a:latin typeface="Aptos" panose="020B0004020202020204" pitchFamily="34" charset="0"/>
                        </a:rPr>
                        <a:t>Library Science and Information Literacy</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82</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726012119"/>
                  </a:ext>
                </a:extLst>
              </a:tr>
              <a:tr h="380663">
                <a:tc>
                  <a:txBody>
                    <a:bodyPr/>
                    <a:lstStyle/>
                    <a:p>
                      <a:pPr>
                        <a:lnSpc>
                          <a:spcPct val="107000"/>
                        </a:lnSpc>
                        <a:spcAft>
                          <a:spcPts val="1200"/>
                        </a:spcAft>
                        <a:buNone/>
                      </a:pPr>
                      <a:r>
                        <a:rPr lang="en-GB" sz="1200" b="0" dirty="0">
                          <a:effectLst/>
                          <a:latin typeface="Aptos" panose="020B0004020202020204" pitchFamily="34" charset="0"/>
                        </a:rPr>
                        <a:t>Usage and Impact of E-Books in Academic Settings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54</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173113912"/>
                  </a:ext>
                </a:extLst>
              </a:tr>
              <a:tr h="380663">
                <a:tc>
                  <a:txBody>
                    <a:bodyPr/>
                    <a:lstStyle/>
                    <a:p>
                      <a:pPr>
                        <a:lnSpc>
                          <a:spcPct val="107000"/>
                        </a:lnSpc>
                        <a:spcAft>
                          <a:spcPts val="1200"/>
                        </a:spcAft>
                        <a:buNone/>
                      </a:pPr>
                      <a:r>
                        <a:rPr lang="en-GB" sz="1200" b="0" dirty="0">
                          <a:effectLst/>
                          <a:latin typeface="Aptos" panose="020B0004020202020204" pitchFamily="34" charset="0"/>
                        </a:rPr>
                        <a:t>Implementation of Evidence-Based Practice in Healthcare</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48</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159061860"/>
                  </a:ext>
                </a:extLst>
              </a:tr>
              <a:tr h="380663">
                <a:tc>
                  <a:txBody>
                    <a:bodyPr/>
                    <a:lstStyle/>
                    <a:p>
                      <a:pPr>
                        <a:lnSpc>
                          <a:spcPct val="107000"/>
                        </a:lnSpc>
                        <a:spcAft>
                          <a:spcPts val="1200"/>
                        </a:spcAft>
                        <a:buNone/>
                      </a:pPr>
                      <a:r>
                        <a:rPr lang="en-GB" sz="1200" b="0" dirty="0">
                          <a:effectLst/>
                          <a:latin typeface="Aptos" panose="020B0004020202020204" pitchFamily="34" charset="0"/>
                        </a:rPr>
                        <a:t>Social Inclusion in Library Services for Newcomers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45</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341738641"/>
                  </a:ext>
                </a:extLst>
              </a:tr>
              <a:tr h="380663">
                <a:tc>
                  <a:txBody>
                    <a:bodyPr/>
                    <a:lstStyle/>
                    <a:p>
                      <a:pPr>
                        <a:lnSpc>
                          <a:spcPct val="107000"/>
                        </a:lnSpc>
                        <a:spcAft>
                          <a:spcPts val="1200"/>
                        </a:spcAft>
                        <a:buNone/>
                      </a:pPr>
                      <a:r>
                        <a:rPr lang="en-GB" sz="1200" b="0" dirty="0">
                          <a:effectLst/>
                          <a:latin typeface="Aptos" panose="020B0004020202020204" pitchFamily="34" charset="0"/>
                        </a:rPr>
                        <a:t>Library Collection Development and Digital Resources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42</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82646372"/>
                  </a:ext>
                </a:extLst>
              </a:tr>
              <a:tr h="380663">
                <a:tc>
                  <a:txBody>
                    <a:bodyPr/>
                    <a:lstStyle/>
                    <a:p>
                      <a:pPr>
                        <a:lnSpc>
                          <a:spcPct val="107000"/>
                        </a:lnSpc>
                        <a:spcAft>
                          <a:spcPts val="1200"/>
                        </a:spcAft>
                        <a:buNone/>
                      </a:pPr>
                      <a:r>
                        <a:rPr lang="en-GB" sz="1200" b="0" dirty="0">
                          <a:effectLst/>
                          <a:latin typeface="Aptos" panose="020B0004020202020204" pitchFamily="34" charset="0"/>
                        </a:rPr>
                        <a:t>Health and Well-being of Arctic Indigenous Peoples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39</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034521006"/>
                  </a:ext>
                </a:extLst>
              </a:tr>
              <a:tr h="187055">
                <a:tc>
                  <a:txBody>
                    <a:bodyPr/>
                    <a:lstStyle/>
                    <a:p>
                      <a:pPr>
                        <a:lnSpc>
                          <a:spcPct val="107000"/>
                        </a:lnSpc>
                        <a:spcAft>
                          <a:spcPts val="1200"/>
                        </a:spcAft>
                        <a:buNone/>
                      </a:pPr>
                      <a:r>
                        <a:rPr lang="en-GB" sz="1200" b="0" dirty="0">
                          <a:effectLst/>
                          <a:latin typeface="Aptos" panose="020B0004020202020204" pitchFamily="34" charset="0"/>
                        </a:rPr>
                        <a:t>Health Sciences Research and Education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36</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342458610"/>
                  </a:ext>
                </a:extLst>
              </a:tr>
              <a:tr h="187055">
                <a:tc>
                  <a:txBody>
                    <a:bodyPr/>
                    <a:lstStyle/>
                    <a:p>
                      <a:pPr>
                        <a:lnSpc>
                          <a:spcPct val="107000"/>
                        </a:lnSpc>
                        <a:spcAft>
                          <a:spcPts val="1200"/>
                        </a:spcAft>
                        <a:buNone/>
                      </a:pPr>
                      <a:r>
                        <a:rPr lang="en-GB" sz="1200" b="0" dirty="0">
                          <a:effectLst/>
                          <a:latin typeface="Aptos" panose="020B0004020202020204" pitchFamily="34" charset="0"/>
                        </a:rPr>
                        <a:t>Impact of Web 2.0 on Academic Libraries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36</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728390651"/>
                  </a:ext>
                </a:extLst>
              </a:tr>
              <a:tr h="187055">
                <a:tc>
                  <a:txBody>
                    <a:bodyPr/>
                    <a:lstStyle/>
                    <a:p>
                      <a:pPr>
                        <a:lnSpc>
                          <a:spcPct val="107000"/>
                        </a:lnSpc>
                        <a:spcAft>
                          <a:spcPts val="1200"/>
                        </a:spcAft>
                        <a:buNone/>
                      </a:pPr>
                      <a:r>
                        <a:rPr lang="en-GB" sz="1200" b="0" dirty="0">
                          <a:effectLst/>
                          <a:latin typeface="Aptos" panose="020B0004020202020204" pitchFamily="34" charset="0"/>
                        </a:rPr>
                        <a:t>Library Science and Administration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33</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722533709"/>
                  </a:ext>
                </a:extLst>
              </a:tr>
              <a:tr h="187055">
                <a:tc>
                  <a:txBody>
                    <a:bodyPr/>
                    <a:lstStyle/>
                    <a:p>
                      <a:pPr>
                        <a:lnSpc>
                          <a:spcPct val="107000"/>
                        </a:lnSpc>
                        <a:spcAft>
                          <a:spcPts val="1200"/>
                        </a:spcAft>
                        <a:buNone/>
                      </a:pPr>
                      <a:r>
                        <a:rPr lang="en-GB" sz="1200" b="0" dirty="0">
                          <a:effectLst/>
                          <a:latin typeface="Aptos" panose="020B0004020202020204" pitchFamily="34" charset="0"/>
                        </a:rPr>
                        <a:t>Archival Science and Digital Preservation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31</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470990770"/>
                  </a:ext>
                </a:extLst>
              </a:tr>
              <a:tr h="188168">
                <a:tc>
                  <a:txBody>
                    <a:bodyPr/>
                    <a:lstStyle/>
                    <a:p>
                      <a:pPr>
                        <a:lnSpc>
                          <a:spcPct val="107000"/>
                        </a:lnSpc>
                        <a:spcAft>
                          <a:spcPts val="1200"/>
                        </a:spcAft>
                        <a:buNone/>
                      </a:pPr>
                      <a:r>
                        <a:rPr lang="en-GB" sz="1200" b="0" dirty="0">
                          <a:effectLst/>
                          <a:latin typeface="Aptos" panose="020B0004020202020204" pitchFamily="34" charset="0"/>
                        </a:rPr>
                        <a:t>Digital and Traditional Archives Management</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28</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956140978"/>
                  </a:ext>
                </a:extLst>
              </a:tr>
              <a:tr h="176213">
                <a:tc>
                  <a:txBody>
                    <a:bodyPr/>
                    <a:lstStyle/>
                    <a:p>
                      <a:pPr>
                        <a:lnSpc>
                          <a:spcPct val="107000"/>
                        </a:lnSpc>
                        <a:spcAft>
                          <a:spcPts val="1200"/>
                        </a:spcAft>
                        <a:buNone/>
                      </a:pPr>
                      <a:r>
                        <a:rPr lang="en-GB" sz="1200" b="0" dirty="0">
                          <a:effectLst/>
                          <a:latin typeface="Aptos" panose="020B0004020202020204" pitchFamily="34" charset="0"/>
                        </a:rPr>
                        <a:t>Bibliometric Analysis and Research Evaluation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26</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451694307"/>
                  </a:ext>
                </a:extLst>
              </a:tr>
              <a:tr h="187055">
                <a:tc>
                  <a:txBody>
                    <a:bodyPr/>
                    <a:lstStyle/>
                    <a:p>
                      <a:pPr>
                        <a:lnSpc>
                          <a:spcPct val="107000"/>
                        </a:lnSpc>
                        <a:spcAft>
                          <a:spcPts val="1200"/>
                        </a:spcAft>
                        <a:buNone/>
                      </a:pPr>
                      <a:r>
                        <a:rPr lang="en-GB" sz="1200" b="0" dirty="0">
                          <a:effectLst/>
                          <a:latin typeface="Aptos" panose="020B0004020202020204" pitchFamily="34" charset="0"/>
                        </a:rPr>
                        <a:t>Data Sharing and Stewardship in Science</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25</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09516059"/>
                  </a:ext>
                </a:extLst>
              </a:tr>
              <a:tr h="156600">
                <a:tc>
                  <a:txBody>
                    <a:bodyPr/>
                    <a:lstStyle/>
                    <a:p>
                      <a:pPr>
                        <a:lnSpc>
                          <a:spcPct val="107000"/>
                        </a:lnSpc>
                        <a:spcAft>
                          <a:spcPts val="1200"/>
                        </a:spcAft>
                        <a:buNone/>
                      </a:pPr>
                      <a:r>
                        <a:rPr lang="en-GB" sz="1200" b="0" dirty="0">
                          <a:effectLst/>
                          <a:latin typeface="Aptos" panose="020B0004020202020204" pitchFamily="34" charset="0"/>
                        </a:rPr>
                        <a:t>Methods for Evidence Synthesis in Research</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23</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34605267"/>
                  </a:ext>
                </a:extLst>
              </a:tr>
              <a:tr h="187055">
                <a:tc>
                  <a:txBody>
                    <a:bodyPr/>
                    <a:lstStyle/>
                    <a:p>
                      <a:pPr>
                        <a:lnSpc>
                          <a:spcPct val="107000"/>
                        </a:lnSpc>
                        <a:spcAft>
                          <a:spcPts val="1200"/>
                        </a:spcAft>
                        <a:buNone/>
                      </a:pPr>
                      <a:r>
                        <a:rPr lang="en-GB" sz="1200" b="0" dirty="0">
                          <a:effectLst/>
                          <a:latin typeface="Aptos" panose="020B0004020202020204" pitchFamily="34" charset="0"/>
                        </a:rPr>
                        <a:t>Web and Library Services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22</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71687736"/>
                  </a:ext>
                </a:extLst>
              </a:tr>
              <a:tr h="187055">
                <a:tc>
                  <a:txBody>
                    <a:bodyPr/>
                    <a:lstStyle/>
                    <a:p>
                      <a:pPr>
                        <a:lnSpc>
                          <a:spcPct val="107000"/>
                        </a:lnSpc>
                        <a:spcAft>
                          <a:spcPts val="1200"/>
                        </a:spcAft>
                        <a:buNone/>
                      </a:pPr>
                      <a:r>
                        <a:rPr lang="en-GB" sz="1200" b="0" dirty="0">
                          <a:effectLst/>
                          <a:latin typeface="Aptos" panose="020B0004020202020204" pitchFamily="34" charset="0"/>
                        </a:rPr>
                        <a:t>Research Data Management Practices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22</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880697470"/>
                  </a:ext>
                </a:extLst>
              </a:tr>
              <a:tr h="187055">
                <a:tc>
                  <a:txBody>
                    <a:bodyPr/>
                    <a:lstStyle/>
                    <a:p>
                      <a:pPr>
                        <a:lnSpc>
                          <a:spcPct val="107000"/>
                        </a:lnSpc>
                        <a:spcAft>
                          <a:spcPts val="1200"/>
                        </a:spcAft>
                        <a:buNone/>
                      </a:pPr>
                      <a:r>
                        <a:rPr lang="en-GB" sz="1200" b="0" dirty="0">
                          <a:effectLst/>
                          <a:latin typeface="Aptos" panose="020B0004020202020204" pitchFamily="34" charset="0"/>
                        </a:rPr>
                        <a:t>Library Science and Information Systems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19</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29093708"/>
                  </a:ext>
                </a:extLst>
              </a:tr>
              <a:tr h="187055">
                <a:tc>
                  <a:txBody>
                    <a:bodyPr/>
                    <a:lstStyle/>
                    <a:p>
                      <a:pPr>
                        <a:lnSpc>
                          <a:spcPct val="107000"/>
                        </a:lnSpc>
                        <a:spcAft>
                          <a:spcPts val="1200"/>
                        </a:spcAft>
                        <a:buNone/>
                      </a:pPr>
                      <a:r>
                        <a:rPr lang="en-GB" sz="1200" b="0" dirty="0">
                          <a:effectLst/>
                          <a:latin typeface="Aptos" panose="020B0004020202020204" pitchFamily="34" charset="0"/>
                        </a:rPr>
                        <a:t>Meta-analysis and systematic reviews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a:effectLst/>
                          <a:latin typeface="Aptos" panose="020B0004020202020204" pitchFamily="34" charset="0"/>
                        </a:rPr>
                        <a:t>21</a:t>
                      </a:r>
                      <a:endParaRPr lang="en-CA" sz="120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71153805"/>
                  </a:ext>
                </a:extLst>
              </a:tr>
              <a:tr h="0">
                <a:tc>
                  <a:txBody>
                    <a:bodyPr/>
                    <a:lstStyle/>
                    <a:p>
                      <a:pPr>
                        <a:lnSpc>
                          <a:spcPct val="107000"/>
                        </a:lnSpc>
                        <a:spcAft>
                          <a:spcPts val="1200"/>
                        </a:spcAft>
                        <a:buNone/>
                      </a:pPr>
                      <a:r>
                        <a:rPr lang="en-GB" sz="1200" b="0" dirty="0">
                          <a:effectLst/>
                          <a:latin typeface="Aptos" panose="020B0004020202020204" pitchFamily="34" charset="0"/>
                        </a:rPr>
                        <a:t>Children's Literature and its Impact</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dirty="0">
                          <a:effectLst/>
                          <a:latin typeface="Aptos" panose="020B0004020202020204" pitchFamily="34" charset="0"/>
                        </a:rPr>
                        <a:t>19</a:t>
                      </a:r>
                      <a:endParaRPr lang="en-CA" sz="120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13123403"/>
                  </a:ext>
                </a:extLst>
              </a:tr>
            </a:tbl>
          </a:graphicData>
        </a:graphic>
      </p:graphicFrame>
      <p:sp>
        <p:nvSpPr>
          <p:cNvPr id="4" name="TextBox 3">
            <a:extLst>
              <a:ext uri="{FF2B5EF4-FFF2-40B4-BE49-F238E27FC236}">
                <a16:creationId xmlns:a16="http://schemas.microsoft.com/office/drawing/2014/main" id="{3A5DB497-E5B8-4CD4-7E01-B02A53B95767}"/>
              </a:ext>
            </a:extLst>
          </p:cNvPr>
          <p:cNvSpPr txBox="1"/>
          <p:nvPr/>
        </p:nvSpPr>
        <p:spPr>
          <a:xfrm>
            <a:off x="433793" y="158673"/>
            <a:ext cx="1885837" cy="830997"/>
          </a:xfrm>
          <a:prstGeom prst="rect">
            <a:avLst/>
          </a:prstGeom>
          <a:noFill/>
        </p:spPr>
        <p:txBody>
          <a:bodyPr wrap="none" rtlCol="0">
            <a:spAutoFit/>
          </a:bodyPr>
          <a:lstStyle/>
          <a:p>
            <a:r>
              <a:rPr lang="fr-CA" sz="4800" dirty="0">
                <a:latin typeface="Aptos" panose="020B0004020202020204" pitchFamily="34" charset="0"/>
              </a:rPr>
              <a:t>Topics</a:t>
            </a:r>
            <a:endParaRPr lang="en-CA" sz="4800" dirty="0">
              <a:latin typeface="Aptos" panose="020B0004020202020204" pitchFamily="34" charset="0"/>
            </a:endParaRPr>
          </a:p>
        </p:txBody>
      </p:sp>
      <p:graphicFrame>
        <p:nvGraphicFramePr>
          <p:cNvPr id="12" name="Content Placeholder 5">
            <a:extLst>
              <a:ext uri="{FF2B5EF4-FFF2-40B4-BE49-F238E27FC236}">
                <a16:creationId xmlns:a16="http://schemas.microsoft.com/office/drawing/2014/main" id="{BD9E1265-E681-70FE-A801-ED9DFCE477EE}"/>
              </a:ext>
            </a:extLst>
          </p:cNvPr>
          <p:cNvGraphicFramePr>
            <a:graphicFrameLocks/>
          </p:cNvGraphicFramePr>
          <p:nvPr>
            <p:extLst>
              <p:ext uri="{D42A27DB-BD31-4B8C-83A1-F6EECF244321}">
                <p14:modId xmlns:p14="http://schemas.microsoft.com/office/powerpoint/2010/main" val="1413007804"/>
              </p:ext>
            </p:extLst>
          </p:nvPr>
        </p:nvGraphicFramePr>
        <p:xfrm>
          <a:off x="8402372" y="1148577"/>
          <a:ext cx="3429001" cy="5554368"/>
        </p:xfrm>
        <a:graphic>
          <a:graphicData uri="http://schemas.openxmlformats.org/drawingml/2006/table">
            <a:tbl>
              <a:tblPr firstRow="1" firstCol="1" bandRow="1">
                <a:tableStyleId>{9D7B26C5-4107-4FEC-AEDC-1716B250A1EF}</a:tableStyleId>
              </a:tblPr>
              <a:tblGrid>
                <a:gridCol w="2810292">
                  <a:extLst>
                    <a:ext uri="{9D8B030D-6E8A-4147-A177-3AD203B41FA5}">
                      <a16:colId xmlns:a16="http://schemas.microsoft.com/office/drawing/2014/main" val="2084801623"/>
                    </a:ext>
                  </a:extLst>
                </a:gridCol>
                <a:gridCol w="618709">
                  <a:extLst>
                    <a:ext uri="{9D8B030D-6E8A-4147-A177-3AD203B41FA5}">
                      <a16:colId xmlns:a16="http://schemas.microsoft.com/office/drawing/2014/main" val="4053113325"/>
                    </a:ext>
                  </a:extLst>
                </a:gridCol>
              </a:tblGrid>
              <a:tr h="216418">
                <a:tc>
                  <a:txBody>
                    <a:bodyPr/>
                    <a:lstStyle/>
                    <a:p>
                      <a:pPr>
                        <a:lnSpc>
                          <a:spcPct val="107000"/>
                        </a:lnSpc>
                        <a:spcAft>
                          <a:spcPts val="1200"/>
                        </a:spcAft>
                        <a:buNone/>
                      </a:pPr>
                      <a:r>
                        <a:rPr lang="en-CA" sz="1200" b="1" dirty="0">
                          <a:effectLst/>
                          <a:latin typeface="Aptos" panose="020B0004020202020204" pitchFamily="34" charset="0"/>
                        </a:rPr>
                        <a:t>OpenAlex topic</a:t>
                      </a:r>
                      <a:endParaRPr lang="en-CA" sz="1200" b="1"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tc>
                  <a:txBody>
                    <a:bodyPr/>
                    <a:lstStyle/>
                    <a:p>
                      <a:pPr algn="r">
                        <a:lnSpc>
                          <a:spcPct val="107000"/>
                        </a:lnSpc>
                        <a:spcAft>
                          <a:spcPts val="1200"/>
                        </a:spcAft>
                        <a:buNone/>
                      </a:pPr>
                      <a:r>
                        <a:rPr lang="en-GB" sz="1200" b="1" dirty="0">
                          <a:effectLst/>
                          <a:latin typeface="Aptos" panose="020B0004020202020204" pitchFamily="34" charset="0"/>
                        </a:rPr>
                        <a:t>N. pubs</a:t>
                      </a:r>
                      <a:endParaRPr lang="en-CA" sz="1200" b="1"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nchor="b">
                    <a:solidFill>
                      <a:schemeClr val="bg1"/>
                    </a:solidFill>
                  </a:tcPr>
                </a:tc>
                <a:extLst>
                  <a:ext uri="{0D108BD9-81ED-4DB2-BD59-A6C34878D82A}">
                    <a16:rowId xmlns:a16="http://schemas.microsoft.com/office/drawing/2014/main" val="3575232423"/>
                  </a:ext>
                </a:extLst>
              </a:tr>
              <a:tr h="216418">
                <a:tc>
                  <a:txBody>
                    <a:bodyPr/>
                    <a:lstStyle/>
                    <a:p>
                      <a:pPr>
                        <a:lnSpc>
                          <a:spcPct val="107000"/>
                        </a:lnSpc>
                        <a:spcAft>
                          <a:spcPts val="1200"/>
                        </a:spcAft>
                        <a:buNone/>
                      </a:pPr>
                      <a:r>
                        <a:rPr lang="en-GB" sz="1200" b="0" dirty="0">
                          <a:effectLst/>
                          <a:latin typeface="Aptos" panose="020B0004020202020204" pitchFamily="34" charset="0"/>
                        </a:rPr>
                        <a:t>Bibliometric Analysis and Research Evaluation</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dirty="0">
                          <a:effectLst/>
                          <a:latin typeface="Aptos" panose="020B0004020202020204" pitchFamily="34" charset="0"/>
                        </a:rPr>
                        <a:t>7</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954527164"/>
                  </a:ext>
                </a:extLst>
              </a:tr>
              <a:tr h="216418">
                <a:tc>
                  <a:txBody>
                    <a:bodyPr/>
                    <a:lstStyle/>
                    <a:p>
                      <a:pPr>
                        <a:lnSpc>
                          <a:spcPct val="107000"/>
                        </a:lnSpc>
                        <a:spcAft>
                          <a:spcPts val="1200"/>
                        </a:spcAft>
                        <a:buNone/>
                      </a:pPr>
                      <a:r>
                        <a:rPr lang="en-GB" sz="1200" b="0">
                          <a:effectLst/>
                          <a:latin typeface="Aptos" panose="020B0004020202020204" pitchFamily="34" charset="0"/>
                        </a:rPr>
                        <a:t>Research Data Management Practices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5</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488513877"/>
                  </a:ext>
                </a:extLst>
              </a:tr>
              <a:tr h="216418">
                <a:tc>
                  <a:txBody>
                    <a:bodyPr/>
                    <a:lstStyle/>
                    <a:p>
                      <a:pPr>
                        <a:lnSpc>
                          <a:spcPct val="107000"/>
                        </a:lnSpc>
                        <a:spcAft>
                          <a:spcPts val="1200"/>
                        </a:spcAft>
                        <a:buNone/>
                      </a:pPr>
                      <a:r>
                        <a:rPr lang="en-GB" sz="1200" b="0">
                          <a:effectLst/>
                          <a:latin typeface="Aptos" panose="020B0004020202020204" pitchFamily="34" charset="0"/>
                        </a:rPr>
                        <a:t>Scientometrics and bibliometrics research</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722819254"/>
                  </a:ext>
                </a:extLst>
              </a:tr>
              <a:tr h="216418">
                <a:tc>
                  <a:txBody>
                    <a:bodyPr/>
                    <a:lstStyle/>
                    <a:p>
                      <a:pPr>
                        <a:lnSpc>
                          <a:spcPct val="107000"/>
                        </a:lnSpc>
                        <a:spcAft>
                          <a:spcPts val="1200"/>
                        </a:spcAft>
                        <a:buNone/>
                      </a:pPr>
                      <a:r>
                        <a:rPr lang="en-GB" sz="1200" b="0">
                          <a:effectLst/>
                          <a:latin typeface="Aptos" panose="020B0004020202020204" pitchFamily="34" charset="0"/>
                        </a:rPr>
                        <a:t>Digital Communication and Information Studies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575936735"/>
                  </a:ext>
                </a:extLst>
              </a:tr>
              <a:tr h="216418">
                <a:tc>
                  <a:txBody>
                    <a:bodyPr/>
                    <a:lstStyle/>
                    <a:p>
                      <a:pPr>
                        <a:lnSpc>
                          <a:spcPct val="107000"/>
                        </a:lnSpc>
                        <a:spcAft>
                          <a:spcPts val="1200"/>
                        </a:spcAft>
                        <a:buNone/>
                      </a:pPr>
                      <a:r>
                        <a:rPr lang="en-GB" sz="1200" b="0">
                          <a:effectLst/>
                          <a:latin typeface="Aptos" panose="020B0004020202020204" pitchFamily="34" charset="0"/>
                        </a:rPr>
                        <a:t>Semantic Web and Ontologies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751535441"/>
                  </a:ext>
                </a:extLst>
              </a:tr>
              <a:tr h="197860">
                <a:tc>
                  <a:txBody>
                    <a:bodyPr/>
                    <a:lstStyle/>
                    <a:p>
                      <a:pPr>
                        <a:lnSpc>
                          <a:spcPct val="107000"/>
                        </a:lnSpc>
                        <a:spcAft>
                          <a:spcPts val="1200"/>
                        </a:spcAft>
                        <a:buNone/>
                      </a:pPr>
                      <a:r>
                        <a:rPr lang="en-GB" sz="1200" b="0">
                          <a:effectLst/>
                          <a:latin typeface="Aptos" panose="020B0004020202020204" pitchFamily="34" charset="0"/>
                        </a:rPr>
                        <a:t>Health and Well-being of Arctic Indigenous Peoples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720440906"/>
                  </a:ext>
                </a:extLst>
              </a:tr>
              <a:tr h="216418">
                <a:tc>
                  <a:txBody>
                    <a:bodyPr/>
                    <a:lstStyle/>
                    <a:p>
                      <a:pPr>
                        <a:lnSpc>
                          <a:spcPct val="107000"/>
                        </a:lnSpc>
                        <a:spcAft>
                          <a:spcPts val="1200"/>
                        </a:spcAft>
                        <a:buNone/>
                      </a:pPr>
                      <a:r>
                        <a:rPr lang="en-GB" sz="1200" b="0">
                          <a:effectLst/>
                          <a:latin typeface="Aptos" panose="020B0004020202020204" pitchFamily="34" charset="0"/>
                        </a:rPr>
                        <a:t>Health Sciences Research and Education</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870056827"/>
                  </a:ext>
                </a:extLst>
              </a:tr>
              <a:tr h="216418">
                <a:tc>
                  <a:txBody>
                    <a:bodyPr/>
                    <a:lstStyle/>
                    <a:p>
                      <a:pPr>
                        <a:lnSpc>
                          <a:spcPct val="107000"/>
                        </a:lnSpc>
                        <a:spcAft>
                          <a:spcPts val="1200"/>
                        </a:spcAft>
                        <a:buNone/>
                      </a:pPr>
                      <a:r>
                        <a:rPr lang="en-GB" sz="1200" b="0">
                          <a:effectLst/>
                          <a:latin typeface="Aptos" panose="020B0004020202020204" pitchFamily="34" charset="0"/>
                        </a:rPr>
                        <a:t>Data Sharing and Stewardship in Science</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937260532"/>
                  </a:ext>
                </a:extLst>
              </a:tr>
              <a:tr h="216418">
                <a:tc>
                  <a:txBody>
                    <a:bodyPr/>
                    <a:lstStyle/>
                    <a:p>
                      <a:pPr>
                        <a:lnSpc>
                          <a:spcPct val="107000"/>
                        </a:lnSpc>
                        <a:spcAft>
                          <a:spcPts val="1200"/>
                        </a:spcAft>
                        <a:buNone/>
                      </a:pPr>
                      <a:r>
                        <a:rPr lang="en-GB" sz="1200" b="0">
                          <a:effectLst/>
                          <a:latin typeface="Aptos" panose="020B0004020202020204" pitchFamily="34" charset="0"/>
                        </a:rPr>
                        <a:t>Wikis in Education and Collaboration</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4</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631503204"/>
                  </a:ext>
                </a:extLst>
              </a:tr>
              <a:tr h="216418">
                <a:tc>
                  <a:txBody>
                    <a:bodyPr/>
                    <a:lstStyle/>
                    <a:p>
                      <a:pPr>
                        <a:lnSpc>
                          <a:spcPct val="107000"/>
                        </a:lnSpc>
                        <a:spcAft>
                          <a:spcPts val="1200"/>
                        </a:spcAft>
                        <a:buNone/>
                      </a:pPr>
                      <a:r>
                        <a:rPr lang="en-GB" sz="1200" b="0">
                          <a:effectLst/>
                          <a:latin typeface="Aptos" panose="020B0004020202020204" pitchFamily="34" charset="0"/>
                        </a:rPr>
                        <a:t>Knowledge Management and Sharing</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3</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194100305"/>
                  </a:ext>
                </a:extLst>
              </a:tr>
              <a:tr h="216418">
                <a:tc>
                  <a:txBody>
                    <a:bodyPr/>
                    <a:lstStyle/>
                    <a:p>
                      <a:pPr>
                        <a:lnSpc>
                          <a:spcPct val="107000"/>
                        </a:lnSpc>
                        <a:spcAft>
                          <a:spcPts val="1200"/>
                        </a:spcAft>
                        <a:buNone/>
                      </a:pPr>
                      <a:r>
                        <a:rPr lang="en-GB" sz="1200" b="0">
                          <a:effectLst/>
                          <a:latin typeface="Aptos" panose="020B0004020202020204" pitchFamily="34" charset="0"/>
                        </a:rPr>
                        <a:t>Knowledge Sharing in Virtual Communities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3</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8746715"/>
                  </a:ext>
                </a:extLst>
              </a:tr>
              <a:tr h="192819">
                <a:tc>
                  <a:txBody>
                    <a:bodyPr/>
                    <a:lstStyle/>
                    <a:p>
                      <a:pPr>
                        <a:lnSpc>
                          <a:spcPct val="107000"/>
                        </a:lnSpc>
                        <a:spcAft>
                          <a:spcPts val="1200"/>
                        </a:spcAft>
                        <a:buNone/>
                      </a:pPr>
                      <a:r>
                        <a:rPr lang="en-GB" sz="1200" b="0" dirty="0">
                          <a:effectLst/>
                          <a:latin typeface="Aptos" panose="020B0004020202020204" pitchFamily="34" charset="0"/>
                        </a:rPr>
                        <a:t>Library Collection Development and Digital Resources</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3</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292981245"/>
                  </a:ext>
                </a:extLst>
              </a:tr>
              <a:tr h="216418">
                <a:tc>
                  <a:txBody>
                    <a:bodyPr/>
                    <a:lstStyle/>
                    <a:p>
                      <a:pPr>
                        <a:lnSpc>
                          <a:spcPct val="107000"/>
                        </a:lnSpc>
                        <a:spcAft>
                          <a:spcPts val="1200"/>
                        </a:spcAft>
                        <a:buNone/>
                      </a:pPr>
                      <a:r>
                        <a:rPr lang="en-GB" sz="1200" b="0">
                          <a:effectLst/>
                          <a:latin typeface="Aptos" panose="020B0004020202020204" pitchFamily="34" charset="0"/>
                        </a:rPr>
                        <a:t>Impact of Web 2.0 on Academic Libraries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3</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032816644"/>
                  </a:ext>
                </a:extLst>
              </a:tr>
              <a:tr h="216418">
                <a:tc>
                  <a:txBody>
                    <a:bodyPr/>
                    <a:lstStyle/>
                    <a:p>
                      <a:pPr>
                        <a:lnSpc>
                          <a:spcPct val="107000"/>
                        </a:lnSpc>
                        <a:spcAft>
                          <a:spcPts val="1200"/>
                        </a:spcAft>
                        <a:buNone/>
                      </a:pPr>
                      <a:r>
                        <a:rPr lang="en-GB" sz="1200" b="0">
                          <a:effectLst/>
                          <a:latin typeface="Aptos" panose="020B0004020202020204" pitchFamily="34" charset="0"/>
                        </a:rPr>
                        <a:t>Health Policy Implementation Science</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3</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899795097"/>
                  </a:ext>
                </a:extLst>
              </a:tr>
              <a:tr h="216418">
                <a:tc>
                  <a:txBody>
                    <a:bodyPr/>
                    <a:lstStyle/>
                    <a:p>
                      <a:pPr>
                        <a:lnSpc>
                          <a:spcPct val="107000"/>
                        </a:lnSpc>
                        <a:spcAft>
                          <a:spcPts val="1200"/>
                        </a:spcAft>
                        <a:buNone/>
                      </a:pPr>
                      <a:r>
                        <a:rPr lang="fr-CA" sz="1200" b="0">
                          <a:effectLst/>
                          <a:latin typeface="Aptos" panose="020B0004020202020204" pitchFamily="34" charset="0"/>
                        </a:rPr>
                        <a:t>Image Retrieval and Classification Techniques</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3</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869366083"/>
                  </a:ext>
                </a:extLst>
              </a:tr>
              <a:tr h="216418">
                <a:tc>
                  <a:txBody>
                    <a:bodyPr/>
                    <a:lstStyle/>
                    <a:p>
                      <a:pPr>
                        <a:lnSpc>
                          <a:spcPct val="107000"/>
                        </a:lnSpc>
                        <a:spcAft>
                          <a:spcPts val="1200"/>
                        </a:spcAft>
                        <a:buNone/>
                      </a:pPr>
                      <a:r>
                        <a:rPr lang="en-GB" sz="1200" b="0">
                          <a:effectLst/>
                          <a:latin typeface="Aptos" panose="020B0004020202020204" pitchFamily="34" charset="0"/>
                        </a:rPr>
                        <a:t>Information Literacy in Higher Education</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2</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463960731"/>
                  </a:ext>
                </a:extLst>
              </a:tr>
              <a:tr h="216418">
                <a:tc>
                  <a:txBody>
                    <a:bodyPr/>
                    <a:lstStyle/>
                    <a:p>
                      <a:pPr>
                        <a:lnSpc>
                          <a:spcPct val="107000"/>
                        </a:lnSpc>
                        <a:spcAft>
                          <a:spcPts val="1200"/>
                        </a:spcAft>
                        <a:buNone/>
                      </a:pPr>
                      <a:r>
                        <a:rPr lang="en-GB" sz="1200" b="0">
                          <a:effectLst/>
                          <a:latin typeface="Aptos" panose="020B0004020202020204" pitchFamily="34" charset="0"/>
                        </a:rPr>
                        <a:t>Library Science and Information Literacy</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2</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2094654854"/>
                  </a:ext>
                </a:extLst>
              </a:tr>
              <a:tr h="216418">
                <a:tc>
                  <a:txBody>
                    <a:bodyPr/>
                    <a:lstStyle/>
                    <a:p>
                      <a:pPr>
                        <a:lnSpc>
                          <a:spcPct val="107000"/>
                        </a:lnSpc>
                        <a:spcAft>
                          <a:spcPts val="1200"/>
                        </a:spcAft>
                        <a:buNone/>
                      </a:pPr>
                      <a:r>
                        <a:rPr lang="en-GB" sz="1200" b="0">
                          <a:effectLst/>
                          <a:latin typeface="Aptos" panose="020B0004020202020204" pitchFamily="34" charset="0"/>
                        </a:rPr>
                        <a:t>Archival Science and Digital Preservation</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2</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3592010712"/>
                  </a:ext>
                </a:extLst>
              </a:tr>
              <a:tr h="216418">
                <a:tc>
                  <a:txBody>
                    <a:bodyPr/>
                    <a:lstStyle/>
                    <a:p>
                      <a:pPr>
                        <a:lnSpc>
                          <a:spcPct val="107000"/>
                        </a:lnSpc>
                        <a:spcAft>
                          <a:spcPts val="1200"/>
                        </a:spcAft>
                        <a:buNone/>
                      </a:pPr>
                      <a:r>
                        <a:rPr lang="en-GB" sz="1200" b="0">
                          <a:effectLst/>
                          <a:latin typeface="Aptos" panose="020B0004020202020204" pitchFamily="34" charset="0"/>
                        </a:rPr>
                        <a:t>Library Science and Administration</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a:effectLst/>
                          <a:latin typeface="Aptos" panose="020B0004020202020204" pitchFamily="34" charset="0"/>
                        </a:rPr>
                        <a:t>2</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999855380"/>
                  </a:ext>
                </a:extLst>
              </a:tr>
              <a:tr h="216418">
                <a:tc>
                  <a:txBody>
                    <a:bodyPr/>
                    <a:lstStyle/>
                    <a:p>
                      <a:pPr>
                        <a:lnSpc>
                          <a:spcPct val="107000"/>
                        </a:lnSpc>
                        <a:spcAft>
                          <a:spcPts val="1200"/>
                        </a:spcAft>
                        <a:buNone/>
                      </a:pPr>
                      <a:r>
                        <a:rPr lang="en-GB" sz="1200" b="0">
                          <a:effectLst/>
                          <a:latin typeface="Aptos" panose="020B0004020202020204" pitchFamily="34" charset="0"/>
                        </a:rPr>
                        <a:t>Information Retrieval Techniques and Evaluation</a:t>
                      </a:r>
                      <a:endParaRPr lang="en-CA" sz="1200" b="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tc>
                  <a:txBody>
                    <a:bodyPr/>
                    <a:lstStyle/>
                    <a:p>
                      <a:pPr algn="r">
                        <a:lnSpc>
                          <a:spcPct val="107000"/>
                        </a:lnSpc>
                        <a:spcAft>
                          <a:spcPts val="1200"/>
                        </a:spcAft>
                        <a:buNone/>
                      </a:pPr>
                      <a:r>
                        <a:rPr lang="en-GB" sz="1200" b="0" dirty="0">
                          <a:effectLst/>
                          <a:latin typeface="Aptos" panose="020B0004020202020204" pitchFamily="34" charset="0"/>
                        </a:rPr>
                        <a:t>2</a:t>
                      </a:r>
                      <a:endParaRPr lang="en-CA" sz="1200" b="0" dirty="0">
                        <a:effectLst/>
                        <a:latin typeface="Aptos" panose="020B0004020202020204" pitchFamily="34" charset="0"/>
                        <a:ea typeface="Calibri" panose="020F0502020204030204" pitchFamily="34" charset="0"/>
                        <a:cs typeface="Arial" panose="020B0604020202020204" pitchFamily="34" charset="0"/>
                      </a:endParaRPr>
                    </a:p>
                  </a:txBody>
                  <a:tcPr marL="0" marR="0" marT="0" marB="0">
                    <a:solidFill>
                      <a:schemeClr val="bg1"/>
                    </a:solidFill>
                  </a:tcPr>
                </a:tc>
                <a:extLst>
                  <a:ext uri="{0D108BD9-81ED-4DB2-BD59-A6C34878D82A}">
                    <a16:rowId xmlns:a16="http://schemas.microsoft.com/office/drawing/2014/main" val="1016036725"/>
                  </a:ext>
                </a:extLst>
              </a:tr>
            </a:tbl>
          </a:graphicData>
        </a:graphic>
      </p:graphicFrame>
      <p:sp>
        <p:nvSpPr>
          <p:cNvPr id="14" name="TextBox 13">
            <a:extLst>
              <a:ext uri="{FF2B5EF4-FFF2-40B4-BE49-F238E27FC236}">
                <a16:creationId xmlns:a16="http://schemas.microsoft.com/office/drawing/2014/main" id="{3C51289E-F61D-561F-30CA-E26605BB08C4}"/>
              </a:ext>
            </a:extLst>
          </p:cNvPr>
          <p:cNvSpPr txBox="1"/>
          <p:nvPr/>
        </p:nvSpPr>
        <p:spPr>
          <a:xfrm>
            <a:off x="3085032" y="786087"/>
            <a:ext cx="1384419" cy="307777"/>
          </a:xfrm>
          <a:prstGeom prst="rect">
            <a:avLst/>
          </a:prstGeom>
          <a:noFill/>
        </p:spPr>
        <p:txBody>
          <a:bodyPr wrap="square" rtlCol="0">
            <a:spAutoFit/>
          </a:bodyPr>
          <a:lstStyle/>
          <a:p>
            <a:r>
              <a:rPr lang="fr-CA" sz="1400" dirty="0" err="1"/>
              <a:t>Academics</a:t>
            </a:r>
            <a:endParaRPr lang="en-CA" sz="1400" dirty="0"/>
          </a:p>
        </p:txBody>
      </p:sp>
      <p:sp>
        <p:nvSpPr>
          <p:cNvPr id="16" name="TextBox 15">
            <a:extLst>
              <a:ext uri="{FF2B5EF4-FFF2-40B4-BE49-F238E27FC236}">
                <a16:creationId xmlns:a16="http://schemas.microsoft.com/office/drawing/2014/main" id="{7D96CA76-78AC-A6C6-03EE-C88DEBD04FAC}"/>
              </a:ext>
            </a:extLst>
          </p:cNvPr>
          <p:cNvSpPr txBox="1"/>
          <p:nvPr/>
        </p:nvSpPr>
        <p:spPr>
          <a:xfrm>
            <a:off x="7012533" y="796771"/>
            <a:ext cx="1384419" cy="307777"/>
          </a:xfrm>
          <a:prstGeom prst="rect">
            <a:avLst/>
          </a:prstGeom>
          <a:noFill/>
        </p:spPr>
        <p:txBody>
          <a:bodyPr wrap="square" rtlCol="0">
            <a:spAutoFit/>
          </a:bodyPr>
          <a:lstStyle/>
          <a:p>
            <a:r>
              <a:rPr lang="fr-CA" sz="1400" dirty="0" err="1"/>
              <a:t>Practitioners</a:t>
            </a:r>
            <a:endParaRPr lang="en-CA" sz="1400" dirty="0"/>
          </a:p>
        </p:txBody>
      </p:sp>
      <p:sp>
        <p:nvSpPr>
          <p:cNvPr id="17" name="TextBox 16">
            <a:extLst>
              <a:ext uri="{FF2B5EF4-FFF2-40B4-BE49-F238E27FC236}">
                <a16:creationId xmlns:a16="http://schemas.microsoft.com/office/drawing/2014/main" id="{F27DAB70-4747-60DD-591C-FB7531E062AD}"/>
              </a:ext>
            </a:extLst>
          </p:cNvPr>
          <p:cNvSpPr txBox="1"/>
          <p:nvPr/>
        </p:nvSpPr>
        <p:spPr>
          <a:xfrm>
            <a:off x="10730670" y="796772"/>
            <a:ext cx="1384419" cy="307777"/>
          </a:xfrm>
          <a:prstGeom prst="rect">
            <a:avLst/>
          </a:prstGeom>
          <a:noFill/>
        </p:spPr>
        <p:txBody>
          <a:bodyPr wrap="square" rtlCol="0">
            <a:spAutoFit/>
          </a:bodyPr>
          <a:lstStyle/>
          <a:p>
            <a:r>
              <a:rPr lang="fr-CA" sz="1400" dirty="0"/>
              <a:t>Collaboration</a:t>
            </a:r>
            <a:endParaRPr lang="en-CA" sz="1400" dirty="0"/>
          </a:p>
        </p:txBody>
      </p:sp>
    </p:spTree>
    <p:extLst>
      <p:ext uri="{BB962C8B-B14F-4D97-AF65-F5344CB8AC3E}">
        <p14:creationId xmlns:p14="http://schemas.microsoft.com/office/powerpoint/2010/main" val="178981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F0DE-14FE-3442-4D9C-A9E64BC10D46}"/>
              </a:ext>
            </a:extLst>
          </p:cNvPr>
          <p:cNvSpPr>
            <a:spLocks noGrp="1"/>
          </p:cNvSpPr>
          <p:nvPr>
            <p:ph type="title"/>
          </p:nvPr>
        </p:nvSpPr>
        <p:spPr/>
        <p:txBody>
          <a:bodyPr>
            <a:normAutofit/>
          </a:bodyPr>
          <a:lstStyle/>
          <a:p>
            <a:r>
              <a:rPr lang="fr-CA" sz="5400" dirty="0">
                <a:latin typeface="Aptos" panose="020B0004020202020204" pitchFamily="34" charset="0"/>
              </a:rPr>
              <a:t>Citations</a:t>
            </a:r>
            <a:endParaRPr lang="en-CA" sz="5400" dirty="0">
              <a:latin typeface="Aptos" panose="020B0004020202020204" pitchFamily="34" charset="0"/>
            </a:endParaRPr>
          </a:p>
        </p:txBody>
      </p:sp>
      <p:sp>
        <p:nvSpPr>
          <p:cNvPr id="4" name="Slide Number Placeholder 3">
            <a:extLst>
              <a:ext uri="{FF2B5EF4-FFF2-40B4-BE49-F238E27FC236}">
                <a16:creationId xmlns:a16="http://schemas.microsoft.com/office/drawing/2014/main" id="{B0647667-2FA4-AC2A-CF1D-E3C51B126167}"/>
              </a:ext>
            </a:extLst>
          </p:cNvPr>
          <p:cNvSpPr>
            <a:spLocks noGrp="1"/>
          </p:cNvSpPr>
          <p:nvPr>
            <p:ph type="sldNum" sz="quarter" idx="12"/>
          </p:nvPr>
        </p:nvSpPr>
        <p:spPr/>
        <p:txBody>
          <a:bodyPr/>
          <a:lstStyle/>
          <a:p>
            <a:fld id="{A7CD31F4-64FA-4BA0-9498-67783267A8C8}" type="slidenum">
              <a:rPr lang="en-US" smtClean="0"/>
              <a:t>9</a:t>
            </a:fld>
            <a:endParaRPr lang="en-US"/>
          </a:p>
        </p:txBody>
      </p:sp>
      <p:graphicFrame>
        <p:nvGraphicFramePr>
          <p:cNvPr id="5" name="Content Placeholder 5">
            <a:extLst>
              <a:ext uri="{FF2B5EF4-FFF2-40B4-BE49-F238E27FC236}">
                <a16:creationId xmlns:a16="http://schemas.microsoft.com/office/drawing/2014/main" id="{446D8B5F-1375-81B0-40C7-1D53ABCD9EC9}"/>
              </a:ext>
            </a:extLst>
          </p:cNvPr>
          <p:cNvGraphicFramePr>
            <a:graphicFrameLocks noGrp="1"/>
          </p:cNvGraphicFramePr>
          <p:nvPr>
            <p:ph idx="1"/>
            <p:extLst>
              <p:ext uri="{D42A27DB-BD31-4B8C-83A1-F6EECF244321}">
                <p14:modId xmlns:p14="http://schemas.microsoft.com/office/powerpoint/2010/main" val="288442734"/>
              </p:ext>
            </p:extLst>
          </p:nvPr>
        </p:nvGraphicFramePr>
        <p:xfrm>
          <a:off x="2428911" y="2596572"/>
          <a:ext cx="7553289" cy="1664856"/>
        </p:xfrm>
        <a:graphic>
          <a:graphicData uri="http://schemas.openxmlformats.org/drawingml/2006/table">
            <a:tbl>
              <a:tblPr firstRow="1" firstCol="1" bandRow="1">
                <a:tableStyleId>{9D7B26C5-4107-4FEC-AEDC-1716B250A1EF}</a:tableStyleId>
              </a:tblPr>
              <a:tblGrid>
                <a:gridCol w="1820254">
                  <a:extLst>
                    <a:ext uri="{9D8B030D-6E8A-4147-A177-3AD203B41FA5}">
                      <a16:colId xmlns:a16="http://schemas.microsoft.com/office/drawing/2014/main" val="3537335382"/>
                    </a:ext>
                  </a:extLst>
                </a:gridCol>
                <a:gridCol w="1863016">
                  <a:extLst>
                    <a:ext uri="{9D8B030D-6E8A-4147-A177-3AD203B41FA5}">
                      <a16:colId xmlns:a16="http://schemas.microsoft.com/office/drawing/2014/main" val="3456421896"/>
                    </a:ext>
                  </a:extLst>
                </a:gridCol>
                <a:gridCol w="2053930">
                  <a:extLst>
                    <a:ext uri="{9D8B030D-6E8A-4147-A177-3AD203B41FA5}">
                      <a16:colId xmlns:a16="http://schemas.microsoft.com/office/drawing/2014/main" val="2802114848"/>
                    </a:ext>
                  </a:extLst>
                </a:gridCol>
                <a:gridCol w="1816089">
                  <a:extLst>
                    <a:ext uri="{9D8B030D-6E8A-4147-A177-3AD203B41FA5}">
                      <a16:colId xmlns:a16="http://schemas.microsoft.com/office/drawing/2014/main" val="2164563817"/>
                    </a:ext>
                  </a:extLst>
                </a:gridCol>
              </a:tblGrid>
              <a:tr h="252908">
                <a:tc rowSpan="2">
                  <a:txBody>
                    <a:bodyPr/>
                    <a:lstStyle/>
                    <a:p>
                      <a:pPr>
                        <a:buNone/>
                      </a:pPr>
                      <a:r>
                        <a:rPr lang="en-GB" sz="2100" b="1" dirty="0">
                          <a:effectLst/>
                          <a:latin typeface="Aptos" panose="020B0004020202020204" pitchFamily="34" charset="0"/>
                        </a:rPr>
                        <a:t>Citing group</a:t>
                      </a:r>
                      <a:endParaRPr lang="en-CA" sz="1900" b="1"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nchor="b">
                    <a:solidFill>
                      <a:schemeClr val="bg1"/>
                    </a:solidFill>
                  </a:tcPr>
                </a:tc>
                <a:tc gridSpan="3">
                  <a:txBody>
                    <a:bodyPr/>
                    <a:lstStyle/>
                    <a:p>
                      <a:pPr algn="ctr">
                        <a:buNone/>
                      </a:pPr>
                      <a:r>
                        <a:rPr lang="en-GB" sz="2100" b="1" dirty="0">
                          <a:effectLst/>
                          <a:latin typeface="Aptos" panose="020B0004020202020204" pitchFamily="34" charset="0"/>
                        </a:rPr>
                        <a:t>Cited group</a:t>
                      </a:r>
                      <a:endParaRPr lang="en-CA" sz="1900" b="1"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B w="12700" cmpd="sng">
                      <a:noFill/>
                    </a:lnB>
                    <a:solidFill>
                      <a:schemeClr val="bg1"/>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86065948"/>
                  </a:ext>
                </a:extLst>
              </a:tr>
              <a:tr h="252908">
                <a:tc vMerge="1">
                  <a:txBody>
                    <a:bodyPr/>
                    <a:lstStyle/>
                    <a:p>
                      <a:endParaRPr lang="en-CA"/>
                    </a:p>
                  </a:txBody>
                  <a:tcPr/>
                </a:tc>
                <a:tc>
                  <a:txBody>
                    <a:bodyPr/>
                    <a:lstStyle/>
                    <a:p>
                      <a:pPr algn="r">
                        <a:buNone/>
                      </a:pPr>
                      <a:r>
                        <a:rPr lang="en-GB" sz="2100" b="1" dirty="0">
                          <a:effectLst/>
                          <a:latin typeface="Aptos" panose="020B0004020202020204" pitchFamily="34" charset="0"/>
                        </a:rPr>
                        <a:t>Academic</a:t>
                      </a:r>
                      <a:endParaRPr lang="en-CA" sz="1900" b="1"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L w="12700" cmpd="sng">
                      <a:noFill/>
                    </a:lnL>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buNone/>
                      </a:pPr>
                      <a:r>
                        <a:rPr lang="en-GB" sz="2100" b="1" dirty="0">
                          <a:effectLst/>
                          <a:latin typeface="Aptos" panose="020B0004020202020204" pitchFamily="34" charset="0"/>
                        </a:rPr>
                        <a:t>Collaboration</a:t>
                      </a:r>
                      <a:endParaRPr lang="en-CA" sz="1900" b="1"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T w="127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r">
                        <a:buNone/>
                      </a:pPr>
                      <a:r>
                        <a:rPr lang="en-GB" sz="2100" b="1" dirty="0">
                          <a:effectLst/>
                          <a:latin typeface="Aptos" panose="020B0004020202020204" pitchFamily="34" charset="0"/>
                        </a:rPr>
                        <a:t>Practitioner</a:t>
                      </a:r>
                      <a:endParaRPr lang="en-CA" sz="1900" b="1"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T w="127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7309352"/>
                  </a:ext>
                </a:extLst>
              </a:tr>
              <a:tr h="252908">
                <a:tc>
                  <a:txBody>
                    <a:bodyPr/>
                    <a:lstStyle/>
                    <a:p>
                      <a:pPr>
                        <a:buNone/>
                      </a:pPr>
                      <a:r>
                        <a:rPr lang="en-GB" sz="2100" b="0" dirty="0">
                          <a:effectLst/>
                          <a:latin typeface="Aptos" panose="020B0004020202020204" pitchFamily="34" charset="0"/>
                        </a:rPr>
                        <a:t>Academic</a:t>
                      </a:r>
                      <a:endParaRPr lang="en-CA" sz="1900" b="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dirty="0">
                          <a:effectLst/>
                          <a:latin typeface="Aptos" panose="020B0004020202020204" pitchFamily="34" charset="0"/>
                        </a:rPr>
                        <a:t>1,468 (89.5%)</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T w="12700" cap="flat" cmpd="sng" algn="ctr">
                      <a:solidFill>
                        <a:schemeClr val="tx1"/>
                      </a:solidFill>
                      <a:prstDash val="solid"/>
                      <a:round/>
                      <a:headEnd type="none" w="med" len="med"/>
                      <a:tailEnd type="none" w="med" len="med"/>
                    </a:lnT>
                    <a:solidFill>
                      <a:schemeClr val="bg1"/>
                    </a:solidFill>
                  </a:tcPr>
                </a:tc>
                <a:tc>
                  <a:txBody>
                    <a:bodyPr/>
                    <a:lstStyle/>
                    <a:p>
                      <a:pPr algn="r">
                        <a:buNone/>
                      </a:pPr>
                      <a:r>
                        <a:rPr lang="en-GB" sz="2100" dirty="0">
                          <a:effectLst/>
                          <a:latin typeface="Aptos" panose="020B0004020202020204" pitchFamily="34" charset="0"/>
                        </a:rPr>
                        <a:t>18 (1.1%)</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T w="12700" cap="flat" cmpd="sng" algn="ctr">
                      <a:solidFill>
                        <a:schemeClr val="tx1"/>
                      </a:solidFill>
                      <a:prstDash val="solid"/>
                      <a:round/>
                      <a:headEnd type="none" w="med" len="med"/>
                      <a:tailEnd type="none" w="med" len="med"/>
                    </a:lnT>
                    <a:solidFill>
                      <a:schemeClr val="bg1"/>
                    </a:solidFill>
                  </a:tcPr>
                </a:tc>
                <a:tc>
                  <a:txBody>
                    <a:bodyPr/>
                    <a:lstStyle/>
                    <a:p>
                      <a:pPr algn="r">
                        <a:buNone/>
                      </a:pPr>
                      <a:r>
                        <a:rPr lang="en-GB" sz="2100" dirty="0">
                          <a:effectLst/>
                          <a:latin typeface="Aptos" panose="020B0004020202020204" pitchFamily="34" charset="0"/>
                        </a:rPr>
                        <a:t>154 (9.4%)</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03070068"/>
                  </a:ext>
                </a:extLst>
              </a:tr>
              <a:tr h="252908">
                <a:tc>
                  <a:txBody>
                    <a:bodyPr/>
                    <a:lstStyle/>
                    <a:p>
                      <a:pPr>
                        <a:buNone/>
                      </a:pPr>
                      <a:r>
                        <a:rPr lang="en-GB" sz="2100" b="0" dirty="0">
                          <a:effectLst/>
                          <a:latin typeface="Aptos" panose="020B0004020202020204" pitchFamily="34" charset="0"/>
                        </a:rPr>
                        <a:t>Collaboration</a:t>
                      </a:r>
                      <a:endParaRPr lang="en-CA" sz="1900" b="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dirty="0">
                          <a:effectLst/>
                          <a:latin typeface="Aptos" panose="020B0004020202020204" pitchFamily="34" charset="0"/>
                        </a:rPr>
                        <a:t>35 (63.6%)</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a:effectLst/>
                          <a:latin typeface="Aptos" panose="020B0004020202020204" pitchFamily="34" charset="0"/>
                        </a:rPr>
                        <a:t>1 (1.8%)</a:t>
                      </a:r>
                      <a:endParaRPr lang="en-CA" sz="190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a:effectLst/>
                          <a:latin typeface="Aptos" panose="020B0004020202020204" pitchFamily="34" charset="0"/>
                        </a:rPr>
                        <a:t>19 (34.5%)</a:t>
                      </a:r>
                      <a:endParaRPr lang="en-CA" sz="190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extLst>
                  <a:ext uri="{0D108BD9-81ED-4DB2-BD59-A6C34878D82A}">
                    <a16:rowId xmlns:a16="http://schemas.microsoft.com/office/drawing/2014/main" val="1600123655"/>
                  </a:ext>
                </a:extLst>
              </a:tr>
              <a:tr h="384696">
                <a:tc>
                  <a:txBody>
                    <a:bodyPr/>
                    <a:lstStyle/>
                    <a:p>
                      <a:pPr>
                        <a:buNone/>
                      </a:pPr>
                      <a:r>
                        <a:rPr lang="en-GB" sz="2100" b="0" dirty="0">
                          <a:effectLst/>
                          <a:latin typeface="Aptos" panose="020B0004020202020204" pitchFamily="34" charset="0"/>
                        </a:rPr>
                        <a:t>Practitioner</a:t>
                      </a:r>
                      <a:endParaRPr lang="en-CA" sz="1900" b="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dirty="0">
                          <a:effectLst/>
                          <a:latin typeface="Aptos" panose="020B0004020202020204" pitchFamily="34" charset="0"/>
                        </a:rPr>
                        <a:t>212 (36.5%)</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dirty="0">
                          <a:effectLst/>
                          <a:latin typeface="Aptos" panose="020B0004020202020204" pitchFamily="34" charset="0"/>
                        </a:rPr>
                        <a:t>23 (3.9%)</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tc>
                  <a:txBody>
                    <a:bodyPr/>
                    <a:lstStyle/>
                    <a:p>
                      <a:pPr algn="r">
                        <a:buNone/>
                      </a:pPr>
                      <a:r>
                        <a:rPr lang="en-GB" sz="2100" dirty="0">
                          <a:effectLst/>
                          <a:latin typeface="Aptos" panose="020B0004020202020204" pitchFamily="34" charset="0"/>
                        </a:rPr>
                        <a:t>346 (59.3%)</a:t>
                      </a:r>
                      <a:endParaRPr lang="en-CA" sz="1900" dirty="0">
                        <a:effectLst/>
                        <a:latin typeface="Aptos" panose="020B0004020202020204" pitchFamily="34" charset="0"/>
                        <a:ea typeface="Calibri" panose="020F0502020204030204" pitchFamily="34" charset="0"/>
                        <a:cs typeface="Arial" panose="020B0604020202020204" pitchFamily="34" charset="0"/>
                      </a:endParaRPr>
                    </a:p>
                  </a:txBody>
                  <a:tcPr marL="120005" marR="120005" marT="0" marB="0">
                    <a:solidFill>
                      <a:schemeClr val="bg1"/>
                    </a:solidFill>
                  </a:tcPr>
                </a:tc>
                <a:extLst>
                  <a:ext uri="{0D108BD9-81ED-4DB2-BD59-A6C34878D82A}">
                    <a16:rowId xmlns:a16="http://schemas.microsoft.com/office/drawing/2014/main" val="1052088105"/>
                  </a:ext>
                </a:extLst>
              </a:tr>
            </a:tbl>
          </a:graphicData>
        </a:graphic>
      </p:graphicFrame>
    </p:spTree>
    <p:extLst>
      <p:ext uri="{BB962C8B-B14F-4D97-AF65-F5344CB8AC3E}">
        <p14:creationId xmlns:p14="http://schemas.microsoft.com/office/powerpoint/2010/main" val="385029227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2027</TotalTime>
  <Words>3077</Words>
  <Application>Microsoft Office PowerPoint</Application>
  <PresentationFormat>Widescreen</PresentationFormat>
  <Paragraphs>485</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Abadi Extra Light</vt:lpstr>
      <vt:lpstr>Aptos</vt:lpstr>
      <vt:lpstr>Arial</vt:lpstr>
      <vt:lpstr>Calibri</vt:lpstr>
      <vt:lpstr>Calibri Light</vt:lpstr>
      <vt:lpstr>Times New Roman</vt:lpstr>
      <vt:lpstr>Office 2013 - 2022 Theme</vt:lpstr>
      <vt:lpstr>A bibliometric analysis of Canadian LIS scholars and practitioners’ research contributions</vt:lpstr>
      <vt:lpstr>Research objectives</vt:lpstr>
      <vt:lpstr>Methods</vt:lpstr>
      <vt:lpstr>Methods</vt:lpstr>
      <vt:lpstr>Document types</vt:lpstr>
      <vt:lpstr>Venues</vt:lpstr>
      <vt:lpstr>Venues</vt:lpstr>
      <vt:lpstr>topics</vt:lpstr>
      <vt:lpstr>Citations</vt:lpstr>
      <vt:lpstr>Citation network</vt:lpstr>
      <vt:lpstr>Dataset and associated papers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Madelaine Hare</dc:creator>
  <cp:lastModifiedBy>Philippe Mongeon</cp:lastModifiedBy>
  <cp:revision>13</cp:revision>
  <dcterms:created xsi:type="dcterms:W3CDTF">2025-05-05T18:04:44Z</dcterms:created>
  <dcterms:modified xsi:type="dcterms:W3CDTF">2025-05-28T14:10:38Z</dcterms:modified>
</cp:coreProperties>
</file>