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89" r:id="rId3"/>
    <p:sldId id="290" r:id="rId4"/>
    <p:sldId id="291" r:id="rId5"/>
    <p:sldId id="281" r:id="rId6"/>
    <p:sldId id="285" r:id="rId7"/>
    <p:sldId id="286" r:id="rId8"/>
    <p:sldId id="287" r:id="rId9"/>
    <p:sldId id="261" r:id="rId10"/>
    <p:sldId id="267" r:id="rId11"/>
    <p:sldId id="292" r:id="rId12"/>
    <p:sldId id="288" r:id="rId13"/>
  </p:sldIdLst>
  <p:sldSz cx="12192000" cy="6858000"/>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55fObucun++V99Phse23Mw1eL8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409" autoAdjust="0"/>
  </p:normalViewPr>
  <p:slideViewPr>
    <p:cSldViewPr snapToGrid="0">
      <p:cViewPr varScale="1">
        <p:scale>
          <a:sx n="57" d="100"/>
          <a:sy n="57" d="100"/>
        </p:scale>
        <p:origin x="1824"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tableStyles" Target="tableStyles.xml"/><Relationship Id="rId2" Type="http://schemas.openxmlformats.org/officeDocument/2006/relationships/slide" Target="slides/slide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r>
              <a:rPr lang="en-US" dirty="0"/>
              <a:t>Good Afternoon &amp; good morning! It is my pleasure to speak to you about my research project today. It was unfortunate that I could not travel from my home in Los Angeles, but I am glad for this opportunity to discuss my ideas with you online today. </a:t>
            </a:r>
          </a:p>
          <a:p>
            <a:endParaRPr lang="en-US" dirty="0"/>
          </a:p>
          <a:p>
            <a:r>
              <a:rPr lang="en-US" dirty="0"/>
              <a:t>I am also very honored to receive this award from CAIS! Thank you very much! </a:t>
            </a:r>
          </a:p>
          <a:p>
            <a:endParaRPr lang="en-US" dirty="0"/>
          </a:p>
          <a:p>
            <a:r>
              <a:rPr lang="en-US" dirty="0"/>
              <a:t>My name is Andrew Weiss, a librarian (of 15 years) at California State University Northridge; I primarily focus on scholarly communications and open access publishing. I have also written four books and published several articles about misinformation and fake news during my tenure there. </a:t>
            </a:r>
          </a:p>
          <a:p>
            <a:endParaRPr lang="en-US" dirty="0"/>
          </a:p>
          <a:p>
            <a:r>
              <a:rPr lang="en-US" dirty="0"/>
              <a:t>In addition to working full time, I am also a part-time student with the Manchester Metropolitan and San Jose State Universities Gateway PhD program. Today I am presenting on behalf of Professors Souvick Ghosh and Frances Johnson, my faculty advisors, on the topic of “Exploring dehumanization and infrahumanization as underlying factors in misinformation belief and spread.” </a:t>
            </a:r>
          </a:p>
          <a:p>
            <a:endParaRPr lang="en-US" dirty="0"/>
          </a:p>
          <a:p>
            <a:r>
              <a:rPr lang="en-US" dirty="0"/>
              <a:t>As there is a lot to cover, I’ll dive right in. </a:t>
            </a:r>
          </a:p>
        </p:txBody>
      </p:sp>
      <p:sp>
        <p:nvSpPr>
          <p:cNvPr id="82" name="Google Shape;82;p1: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4850"/>
            <a:ext cx="6257925" cy="3519488"/>
          </a:xfrm>
        </p:spPr>
      </p:sp>
      <p:sp>
        <p:nvSpPr>
          <p:cNvPr id="3" name="Notes Placeholder 2"/>
          <p:cNvSpPr>
            <a:spLocks noGrp="1"/>
          </p:cNvSpPr>
          <p:nvPr>
            <p:ph type="body" idx="1"/>
          </p:nvPr>
        </p:nvSpPr>
        <p:spPr/>
        <p:txBody>
          <a:bodyPr/>
          <a:lstStyle/>
          <a:p>
            <a:r>
              <a:rPr lang="en-US" dirty="0"/>
              <a:t>Future directions for this project will include the development of a mixed-methods experiment, likely as a sequential explanatory mixed methods design starting with a first stage quantitative study and a second-stage qualitative study. </a:t>
            </a:r>
          </a:p>
          <a:p>
            <a:endParaRPr lang="en-US" dirty="0"/>
          </a:p>
          <a:p>
            <a:r>
              <a:rPr lang="en-US" dirty="0"/>
              <a:t>The first stage will implement the surveys that measure demographics and education levels, provide scales for measuring dehumanization and authoritarian tendencies, and samples of misinformation stories to review;</a:t>
            </a:r>
          </a:p>
          <a:p>
            <a:endParaRPr lang="en-US" dirty="0"/>
          </a:p>
          <a:p>
            <a:r>
              <a:rPr lang="en-US" dirty="0"/>
              <a:t>The second stage would implement semi-structured interviews that are designed to look for patterns of self-dehumanization in those who have higher tendencies to dehumanize others. This would help to establish a link to Chatman’s work in LIS and the wider work being done in misinformation studies.</a:t>
            </a:r>
          </a:p>
          <a:p>
            <a:pPr marL="163592" indent="0">
              <a:buNone/>
            </a:pPr>
            <a:endParaRPr lang="en-US" dirty="0"/>
          </a:p>
          <a:p>
            <a:r>
              <a:rPr lang="en-US" dirty="0"/>
              <a:t>LINK to diagram: http://jeromedelisle.org/edrs_6910-mixed_methods_research_designs_issues_and_applications/designs </a:t>
            </a:r>
          </a:p>
          <a:p>
            <a:endParaRPr lang="en-US" dirty="0"/>
          </a:p>
        </p:txBody>
      </p:sp>
      <p:sp>
        <p:nvSpPr>
          <p:cNvPr id="4" name="Slide Number Placeholder 3"/>
          <p:cNvSpPr>
            <a:spLocks noGrp="1"/>
          </p:cNvSpPr>
          <p:nvPr>
            <p:ph type="sldNum" sz="quarter" idx="5"/>
          </p:nvPr>
        </p:nvSpPr>
        <p:spPr/>
        <p:txBody>
          <a:bodyPr lIns="94229" tIns="47114" rIns="94229" bIns="47114"/>
          <a:lstStyle/>
          <a:p>
            <a:fld id="{EE128EA3-A02D-4F6B-A57A-15A299A6CB11}" type="slidenum">
              <a:rPr lang="en-US" smtClean="0"/>
              <a:t>10</a:t>
            </a:fld>
            <a:endParaRPr lang="en-US"/>
          </a:p>
        </p:txBody>
      </p:sp>
    </p:spTree>
    <p:extLst>
      <p:ext uri="{BB962C8B-B14F-4D97-AF65-F5344CB8AC3E}">
        <p14:creationId xmlns:p14="http://schemas.microsoft.com/office/powerpoint/2010/main" val="4264829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71145" indent="-307553"/>
            <a:r>
              <a:rPr lang="en-US" dirty="0"/>
              <a:t>In conclusion, I hope this presentation provides insight into one aspect of human behavior influencing misinformation belief and spread. </a:t>
            </a:r>
          </a:p>
          <a:p>
            <a:pPr marL="471145" indent="-307553"/>
            <a:endParaRPr lang="en-US" dirty="0"/>
          </a:p>
          <a:p>
            <a:pPr marL="471145" indent="-307553"/>
            <a:r>
              <a:rPr lang="en-US" dirty="0"/>
              <a:t>While dehumanization remains somewhat understudied, and its role has yet to be definitively defined, it is a promising avenue to explore.</a:t>
            </a:r>
          </a:p>
          <a:p>
            <a:pPr marL="471145" indent="-307553"/>
            <a:endParaRPr lang="en-US" dirty="0"/>
          </a:p>
          <a:p>
            <a:pPr marL="471145" indent="-307553"/>
            <a:r>
              <a:rPr lang="en-US" dirty="0"/>
              <a:t>Thank you very much for your time &amp; allowing me the opportunity to share my ideas and the details about my research.</a:t>
            </a:r>
          </a:p>
          <a:p>
            <a:endParaRPr lang="en-US" dirty="0"/>
          </a:p>
          <a:p>
            <a:pPr marL="471145" indent="-307553"/>
            <a:r>
              <a:rPr lang="en-US" dirty="0"/>
              <a:t>I’m happy to answer any questions you might have. </a:t>
            </a:r>
          </a:p>
        </p:txBody>
      </p:sp>
    </p:spTree>
    <p:extLst>
      <p:ext uri="{BB962C8B-B14F-4D97-AF65-F5344CB8AC3E}">
        <p14:creationId xmlns:p14="http://schemas.microsoft.com/office/powerpoint/2010/main" val="2814301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&amp; revise this]</a:t>
            </a:r>
          </a:p>
        </p:txBody>
      </p:sp>
    </p:spTree>
    <p:extLst>
      <p:ext uri="{BB962C8B-B14F-4D97-AF65-F5344CB8AC3E}">
        <p14:creationId xmlns:p14="http://schemas.microsoft.com/office/powerpoint/2010/main" val="1756461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DC0A03A-5F21-62D2-0C24-E4323812F6B5}"/>
            </a:ext>
          </a:extLst>
        </p:cNvPr>
        <p:cNvGrpSpPr/>
        <p:nvPr/>
      </p:nvGrpSpPr>
      <p:grpSpPr>
        <a:xfrm>
          <a:off x="0" y="0"/>
          <a:ext cx="0" cy="0"/>
          <a:chOff x="0" y="0"/>
          <a:chExt cx="0" cy="0"/>
        </a:xfrm>
      </p:grpSpPr>
      <p:sp>
        <p:nvSpPr>
          <p:cNvPr id="93" name="Google Shape;93;p3:notes">
            <a:extLst>
              <a:ext uri="{FF2B5EF4-FFF2-40B4-BE49-F238E27FC236}">
                <a16:creationId xmlns:a16="http://schemas.microsoft.com/office/drawing/2014/main" id="{E903ABC9-A2E9-0B9B-9772-7362FFDB6A61}"/>
              </a:ext>
            </a:extLst>
          </p:cNvPr>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r>
              <a:rPr lang="en-US" dirty="0"/>
              <a:t>The overall aim of my project is to examine the role that dehumanization plays in the spread of misinformation, especially with respect to authoritarianism, either Left OR right wing, and to examine whether people who show a basic propensity for dehumanizing behaviors will be more likely to believe and thus spread </a:t>
            </a:r>
            <a:r>
              <a:rPr lang="en-US" i="1" dirty="0"/>
              <a:t>certain</a:t>
            </a:r>
            <a:r>
              <a:rPr lang="en-US" dirty="0"/>
              <a:t> </a:t>
            </a:r>
            <a:r>
              <a:rPr lang="en-US" i="1" dirty="0"/>
              <a:t>kinds</a:t>
            </a:r>
            <a:r>
              <a:rPr lang="en-US" dirty="0"/>
              <a:t> of misinformation.</a:t>
            </a:r>
          </a:p>
          <a:p>
            <a:endParaRPr lang="en-US" dirty="0"/>
          </a:p>
          <a:p>
            <a:r>
              <a:rPr lang="en-US" dirty="0"/>
              <a:t>The project is designed to look at two aspects: </a:t>
            </a:r>
          </a:p>
          <a:p>
            <a:endParaRPr lang="en-US" dirty="0"/>
          </a:p>
          <a:p>
            <a:r>
              <a:rPr lang="en-US" dirty="0"/>
              <a:t>The primary focus is on the dehumanization of others:  It is hypothesized that higher levels of the dehumanization tendency would increase the belief and subsequent spread of misinformation; this is limited, though, to the misinformation spread about outgroups that are the primary targets for dehumanizing behaviors</a:t>
            </a:r>
          </a:p>
          <a:p>
            <a:endParaRPr lang="en-US" dirty="0"/>
          </a:p>
          <a:p>
            <a:r>
              <a:rPr lang="en-US" dirty="0"/>
              <a:t>The second focus of the project conceptualizes whether self-dehumanizing behaviors might have a link to library and information science, especially through the research theories of Elfreda Chatman, who pioneered such information behavior concepts as “Life in the round,” “information poverty,” and “normative behavior theory”;  this is outside the scope of today’s paper, however.</a:t>
            </a:r>
          </a:p>
        </p:txBody>
      </p:sp>
      <p:sp>
        <p:nvSpPr>
          <p:cNvPr id="94" name="Google Shape;94;p3:notes">
            <a:extLst>
              <a:ext uri="{FF2B5EF4-FFF2-40B4-BE49-F238E27FC236}">
                <a16:creationId xmlns:a16="http://schemas.microsoft.com/office/drawing/2014/main" id="{E9F079FF-6B7B-6017-7C1D-8B88FEBECD51}"/>
              </a:ext>
            </a:extLst>
          </p:cNvPr>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969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r>
              <a:rPr lang="en-US" dirty="0"/>
              <a:t>But first a little background on several key concepts is necessary, including misinformation, authoritarianism and dehumanization.</a:t>
            </a:r>
          </a:p>
          <a:p>
            <a:endParaRPr lang="en-US" dirty="0"/>
          </a:p>
          <a:p>
            <a:r>
              <a:rPr lang="en-US" dirty="0"/>
              <a:t>First, misinformation; this is generally defined in the literature by numerous researchers as “the sharing of false or misleading information with others”</a:t>
            </a:r>
          </a:p>
          <a:p>
            <a:endParaRPr lang="en-US" dirty="0"/>
          </a:p>
          <a:p>
            <a:r>
              <a:rPr lang="en-US" dirty="0"/>
              <a:t>This can often include subgenres and similar areas such as fake news, false narratives, conspiracy theories, disinformation, &amp;c. A number of important research reviews cover the taxonomy of misinformation and are worth looking into due to the complexity of the problem.</a:t>
            </a:r>
          </a:p>
          <a:p>
            <a:endParaRPr lang="en-US" dirty="0"/>
          </a:p>
          <a:p>
            <a:r>
              <a:rPr lang="en-US" dirty="0"/>
              <a:t>There are numerous approaches to studying misinformation, but one well-established method is to look at the personality characteristics of information users; as seen in the figure to the right, this can range from things such as Online Trust, online self-disclosure levels, social comparison, Fear of Missing Out (or FOMO), Social Media Fatigue (aka information overload), Self-identification, and education levels. </a:t>
            </a:r>
          </a:p>
          <a:p>
            <a:endParaRPr lang="en-US" dirty="0"/>
          </a:p>
          <a:p>
            <a:pPr marL="471145" indent="-307553" defTabSz="942289">
              <a:defRPr/>
            </a:pPr>
            <a:r>
              <a:rPr lang="en-US" dirty="0"/>
              <a:t>The broader research theories involved in studying this behavior include social media behavior, social comparison, self-determination, satisficing, information overload &amp; the theory of least effort, information literacy and critical thinking. Each of these factors has been shown as influential in why people share and believe fake news and misinformation with others. LIS has focused partly on information overload &amp; information behavior as well as information literacy when it comes to examining misinformation. However, those two aspects are smaller parts of a much wider picture. </a:t>
            </a:r>
          </a:p>
          <a:p>
            <a:endParaRPr lang="en-US" dirty="0"/>
          </a:p>
          <a:p>
            <a:r>
              <a:rPr lang="en-US" dirty="0"/>
              <a:t>Importantly, authoritarianism is another trait identified in the spread of misinformation; this category, I would argue, overlaps with self-identification &amp; role theory, the 6</a:t>
            </a:r>
            <a:r>
              <a:rPr lang="en-US" baseline="30000" dirty="0"/>
              <a:t>th</a:t>
            </a:r>
            <a:r>
              <a:rPr lang="en-US" dirty="0"/>
              <a:t> trait listed in the figure. Such research has touched upon the way that roles in smaller groups influence how people interact with and come to accept certain types of information and reject others. </a:t>
            </a:r>
          </a:p>
          <a:p>
            <a:pPr marL="163592" indent="0">
              <a:buNone/>
            </a:pPr>
            <a:endParaRPr lang="en-US" dirty="0"/>
          </a:p>
        </p:txBody>
      </p:sp>
      <p:sp>
        <p:nvSpPr>
          <p:cNvPr id="88" name="Google Shape;88;p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041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lvl="0"/>
            <a:endParaRPr lang="en-US" dirty="0">
              <a:latin typeface="+mn-lt"/>
            </a:endParaRPr>
          </a:p>
          <a:p>
            <a:pPr lvl="0"/>
            <a:r>
              <a:rPr lang="en-US" dirty="0">
                <a:latin typeface="+mn-lt"/>
              </a:rPr>
              <a:t>Authoritarianism, on the other hand, explores “the </a:t>
            </a:r>
            <a:r>
              <a:rPr lang="en-CA" dirty="0">
                <a:latin typeface="+mn-lt"/>
                <a:ea typeface="Calibri" panose="020F0502020204030204" pitchFamily="34" charset="0"/>
              </a:rPr>
              <a:t>factors that contribute to the desire for people to limit the autonomy of others” (Osborne, et al. 2023); </a:t>
            </a:r>
          </a:p>
          <a:p>
            <a:pPr lvl="0"/>
            <a:r>
              <a:rPr lang="en-CA" dirty="0">
                <a:latin typeface="+mn-lt"/>
                <a:ea typeface="Calibri" panose="020F0502020204030204" pitchFamily="34" charset="0"/>
              </a:rPr>
              <a:t>this is characterized by people obeying high-status leaders from advantaged groups that have the power to punish marginalized groups perceived as a social threat”; </a:t>
            </a:r>
            <a:endParaRPr lang="en-US" dirty="0">
              <a:solidFill>
                <a:srgbClr val="FF0000"/>
              </a:solidFill>
              <a:latin typeface="+mn-lt"/>
              <a:ea typeface="Cambria" panose="02040503050406030204" pitchFamily="18" charset="0"/>
            </a:endParaRPr>
          </a:p>
          <a:p>
            <a:endParaRPr lang="en-US" dirty="0">
              <a:latin typeface="+mn-lt"/>
            </a:endParaRPr>
          </a:p>
          <a:p>
            <a:r>
              <a:rPr lang="en-US" dirty="0">
                <a:latin typeface="+mn-lt"/>
              </a:rPr>
              <a:t>Notably, researchers have looked at this primarily in terms of the political spectrum, with an emphasis on either Right Wing Authoritarianism or Left Wing Authoritarianism, each with their unique characteristics;</a:t>
            </a:r>
          </a:p>
          <a:p>
            <a:endParaRPr lang="en-US" dirty="0">
              <a:latin typeface="+mn-lt"/>
            </a:endParaRPr>
          </a:p>
          <a:p>
            <a:r>
              <a:rPr lang="en-US" dirty="0">
                <a:latin typeface="+mn-lt"/>
              </a:rPr>
              <a:t>RWA for example, focuses much more on obedience to established authority and adherence to social-conservative norms; </a:t>
            </a:r>
          </a:p>
          <a:p>
            <a:endParaRPr lang="en-US" dirty="0">
              <a:latin typeface="+mn-lt"/>
            </a:endParaRPr>
          </a:p>
          <a:p>
            <a:r>
              <a:rPr lang="en-US" dirty="0">
                <a:latin typeface="+mn-lt"/>
              </a:rPr>
              <a:t>While LWA may focus on revolution but also somewhat similarly advocates protection by more powerful authorities at the expense of an individual’s personal freedoms; also an adherence to moral absolutism for certain progressive values (and those values are of course, subject to change, just like conservative norms are subject to change as well)</a:t>
            </a:r>
          </a:p>
          <a:p>
            <a:endParaRPr lang="en-US" dirty="0">
              <a:latin typeface="+mn-lt"/>
            </a:endParaRPr>
          </a:p>
          <a:p>
            <a:r>
              <a:rPr lang="en-US" dirty="0">
                <a:latin typeface="+mn-lt"/>
              </a:rPr>
              <a:t>HOWEVER, importantly both LWA &amp; RWA contain shared traits, including overall conformity in member groups; the acceptance of less personal autonomy &amp; the general deference to authority of their group; there appears to be a strong desire to punish the outsider that threatens group primacy or group harmony; </a:t>
            </a:r>
          </a:p>
          <a:p>
            <a:endParaRPr lang="en-US" dirty="0">
              <a:latin typeface="+mn-lt"/>
            </a:endParaRPr>
          </a:p>
          <a:p>
            <a:r>
              <a:rPr lang="en-US" dirty="0">
                <a:latin typeface="+mn-lt"/>
              </a:rPr>
              <a:t>Importantly for this paper, both RWA &amp; LWA also display a tendency to dehumanize others outside the member group. </a:t>
            </a:r>
          </a:p>
          <a:p>
            <a:pPr marL="163592" indent="0">
              <a:buNone/>
            </a:pPr>
            <a:endParaRPr lang="en-US" dirty="0">
              <a:latin typeface="+mn-lt"/>
            </a:endParaRPr>
          </a:p>
          <a:p>
            <a:pPr marL="163592" indent="0">
              <a:buNone/>
            </a:pPr>
            <a:r>
              <a:rPr lang="en-US" dirty="0">
                <a:latin typeface="+mn-lt"/>
              </a:rPr>
              <a:t>I would argue that it is these shared characteristics that might provide us with a roadmap for combatting skewed perspectives and false and misleading information being shared within authoritarian circles.</a:t>
            </a:r>
          </a:p>
          <a:p>
            <a:pPr marL="0" indent="0">
              <a:buNone/>
            </a:pPr>
            <a:endParaRPr dirty="0">
              <a:latin typeface="+mn-lt"/>
            </a:endParaRPr>
          </a:p>
        </p:txBody>
      </p:sp>
      <p:sp>
        <p:nvSpPr>
          <p:cNvPr id="88" name="Google Shape;88;p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3631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pPr marL="471145" indent="-307553"/>
            <a:r>
              <a:rPr lang="en-US" dirty="0"/>
              <a:t>Examining the shared trait of dehumanization more closely, then, we can see that it is a powerful force influencing how people will interact and value others.</a:t>
            </a:r>
          </a:p>
          <a:p>
            <a:pPr marL="471145" indent="-307553"/>
            <a:endParaRPr lang="en-US" dirty="0"/>
          </a:p>
          <a:p>
            <a:pPr marL="471145" indent="-307553"/>
            <a:r>
              <a:rPr lang="en-US" dirty="0"/>
              <a:t>By dehumanization I am referring to the noted behavior when members of any in-group deny basic human characteristics &amp; emotions of others in groups outside their own. This includes denying the basic human emotions such as anger, happiness, and fear. </a:t>
            </a:r>
          </a:p>
          <a:p>
            <a:endParaRPr lang="en-US" dirty="0"/>
          </a:p>
          <a:p>
            <a:r>
              <a:rPr lang="en-US" dirty="0"/>
              <a:t>This is the primary definition in the literature proposed by researchers </a:t>
            </a:r>
            <a:r>
              <a:rPr lang="en-US" strike="sngStrike" dirty="0"/>
              <a:t>as (</a:t>
            </a:r>
            <a:r>
              <a:rPr lang="en-US" strike="sngStrike" dirty="0" err="1"/>
              <a:t>Leyens</a:t>
            </a:r>
            <a:r>
              <a:rPr lang="en-US" strike="sngStrike" dirty="0"/>
              <a:t>, et al., 2001) (</a:t>
            </a:r>
            <a:r>
              <a:rPr lang="en-US" strike="sngStrike" dirty="0" err="1"/>
              <a:t>Kteily</a:t>
            </a:r>
            <a:r>
              <a:rPr lang="en-US" strike="sngStrike" dirty="0"/>
              <a:t>, et al, 2015) (</a:t>
            </a:r>
            <a:r>
              <a:rPr lang="fi-FI" b="0" i="0" strike="sngStrike" dirty="0">
                <a:solidFill>
                  <a:srgbClr val="5A5A5A"/>
                </a:solidFill>
                <a:effectLst/>
                <a:latin typeface="Open Sans" panose="020B0606030504020204" pitchFamily="34" charset="0"/>
              </a:rPr>
              <a:t>N. A., &amp; Manjaly, 2020)</a:t>
            </a:r>
            <a:endParaRPr lang="en-US" b="0" i="0" strike="sngStrike" dirty="0">
              <a:solidFill>
                <a:srgbClr val="5A5A5A"/>
              </a:solidFill>
              <a:effectLst/>
              <a:latin typeface="Open Sans" panose="020B0606030504020204" pitchFamily="34" charset="0"/>
            </a:endParaRPr>
          </a:p>
          <a:p>
            <a:endParaRPr lang="en-US" b="0" i="0" dirty="0">
              <a:solidFill>
                <a:srgbClr val="5A5A5A"/>
              </a:solidFill>
              <a:effectLst/>
              <a:latin typeface="Open Sans" panose="020B0606030504020204" pitchFamily="34" charset="0"/>
            </a:endParaRPr>
          </a:p>
          <a:p>
            <a:r>
              <a:rPr lang="en-US" dirty="0"/>
              <a:t>A more subtle version of this is identified as “Infrahumanization,” which refers to the denial of </a:t>
            </a:r>
            <a:r>
              <a:rPr lang="en-US" i="1" dirty="0"/>
              <a:t>secondary</a:t>
            </a:r>
            <a:r>
              <a:rPr lang="en-US" dirty="0"/>
              <a:t> emotions in some people, including shame, guilt, or compassion. Ultimately, these emotions are less visible, and more related to morality; they are more cognitively complex, longer lasting, and more culturally variable. In some ways, this is complicated to examine, but provides a lens for its more general application across societies.</a:t>
            </a:r>
          </a:p>
          <a:p>
            <a:endParaRPr lang="en-US" dirty="0"/>
          </a:p>
          <a:p>
            <a:r>
              <a:rPr lang="en-US" dirty="0"/>
              <a:t>The way dehumanization generally manifests is either by comparisons of people to animals or to machines; animalistic dehumanization is meant to suggest others are </a:t>
            </a:r>
            <a:r>
              <a:rPr lang="en-US" i="1" dirty="0"/>
              <a:t>beneath</a:t>
            </a:r>
            <a:r>
              <a:rPr lang="en-US" dirty="0"/>
              <a:t> human or subhuman; while machine-like dehumanization is meant to suggest they are </a:t>
            </a:r>
            <a:r>
              <a:rPr lang="en-US" i="1" dirty="0"/>
              <a:t>inhuman, or non-human, </a:t>
            </a:r>
            <a:r>
              <a:rPr lang="en-US" i="0" dirty="0"/>
              <a:t>lacking feelings of any sort.</a:t>
            </a:r>
          </a:p>
          <a:p>
            <a:endParaRPr lang="en-US" strike="noStrike" dirty="0"/>
          </a:p>
          <a:p>
            <a:r>
              <a:rPr lang="en-US" strike="noStrike" dirty="0"/>
              <a:t>Self-dehumanization, on the other hand, is observed in those who deprecate their own self-worth and delegitimize their own humanity; notably, those who dehumanize others have been observed to also dehumanize themselves in response to their own harmful behavior.</a:t>
            </a:r>
          </a:p>
        </p:txBody>
      </p:sp>
      <p:sp>
        <p:nvSpPr>
          <p:cNvPr id="88" name="Google Shape;88;p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9138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has found some important effects when it comes to misinformation and authoritarianism:</a:t>
            </a:r>
          </a:p>
          <a:p>
            <a:endParaRPr lang="en-US" dirty="0"/>
          </a:p>
          <a:p>
            <a:r>
              <a:rPr lang="en-US" dirty="0"/>
              <a:t>Notably, two important studies find that higher levels of RWA are associated with a greater tendency to fall for false news stories, including prejudicial and opinionated content; overall higher RWA scores predict a greater tolerance for and susceptibility to misinformation.</a:t>
            </a:r>
          </a:p>
          <a:p>
            <a:endParaRPr lang="en-US" dirty="0"/>
          </a:p>
          <a:p>
            <a:r>
              <a:rPr lang="en-US" dirty="0"/>
              <a:t>Osborne and colleagues find that RWA is also associated with a lower cognitive engagement and the uncritical acceptance of information; as noted by many this occurs in tandem with the need for epistemic certainty, which is manifested in the form of closure, closed-mindedness, and a general cognitive inflexibility.</a:t>
            </a:r>
          </a:p>
          <a:p>
            <a:endParaRPr lang="en-US" dirty="0"/>
          </a:p>
          <a:p>
            <a:r>
              <a:rPr lang="en-US" dirty="0"/>
              <a:t>Numerous researchers also find a greater belief in conspiracy theories, resistance to climate change, and a general overall denial of and skepticism about science itself.</a:t>
            </a:r>
          </a:p>
          <a:p>
            <a:endParaRPr lang="en-US" dirty="0"/>
          </a:p>
          <a:p>
            <a:r>
              <a:rPr lang="en-US" dirty="0"/>
              <a:t>Most importantly for this study, two studies find that RWA is related to the dehumanization of immigrants, providing an important link to the study of misinformation that dehumanizes or antagonizes members of outgroups.</a:t>
            </a:r>
          </a:p>
          <a:p>
            <a:endParaRPr lang="en-US" dirty="0"/>
          </a:p>
        </p:txBody>
      </p:sp>
    </p:spTree>
    <p:extLst>
      <p:ext uri="{BB962C8B-B14F-4D97-AF65-F5344CB8AC3E}">
        <p14:creationId xmlns:p14="http://schemas.microsoft.com/office/powerpoint/2010/main" val="981340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4850"/>
            <a:ext cx="6257925" cy="3519488"/>
          </a:xfrm>
        </p:spPr>
      </p:sp>
      <p:sp>
        <p:nvSpPr>
          <p:cNvPr id="3" name="Notes Placeholder 2"/>
          <p:cNvSpPr>
            <a:spLocks noGrp="1"/>
          </p:cNvSpPr>
          <p:nvPr>
            <p:ph type="body" idx="1"/>
          </p:nvPr>
        </p:nvSpPr>
        <p:spPr/>
        <p:txBody>
          <a:bodyPr/>
          <a:lstStyle/>
          <a:p>
            <a:r>
              <a:rPr lang="en-US" dirty="0"/>
              <a:t>But there are some gaps in the subject of authoritarianism. </a:t>
            </a:r>
          </a:p>
          <a:p>
            <a:endParaRPr lang="en-US" dirty="0"/>
          </a:p>
          <a:p>
            <a:r>
              <a:rPr lang="en-US" dirty="0"/>
              <a:t>Examining RWA is by far the most prominent approach to studying authoritarianism; this is very much at the expense of other types of extremist thinking, including Left-wing Authoritarianism (LWA).</a:t>
            </a:r>
          </a:p>
          <a:p>
            <a:endParaRPr lang="en-US" dirty="0"/>
          </a:p>
          <a:p>
            <a:r>
              <a:rPr lang="en-US" dirty="0"/>
              <a:t>In fact, LWA itself is both contested as an actual phenomenon by some researchers and under-studied overall, despite the overlaps and similarities in thinking styles with RWA.</a:t>
            </a:r>
          </a:p>
          <a:p>
            <a:endParaRPr lang="en-US" dirty="0"/>
          </a:p>
          <a:p>
            <a:r>
              <a:rPr lang="en-US" dirty="0"/>
              <a:t>Importantly, dehumanization of others appears to be an important factor common to both RWA and LWA, though the literature does not appear to spend much time examining the impact of dehumanization overall on misinformation spread. This is an important gap area that should be addressed.</a:t>
            </a:r>
          </a:p>
          <a:p>
            <a:endParaRPr lang="en-US" dirty="0"/>
          </a:p>
          <a:p>
            <a:r>
              <a:rPr lang="en-US" dirty="0"/>
              <a:t>Finally, as mentioned before, another important area of interest shows that the increased dehumanizing of others tended to increase the self-dehumanization of that person. In other words, a person who might dehumanize another would also be more likely to perceive THEMSELVES as less than human, or lacking in the emotional qualities found in most humans. How this links to misinformation belief and sharing is an intriguing question mark.</a:t>
            </a:r>
          </a:p>
          <a:p>
            <a:endParaRPr lang="en-US" dirty="0"/>
          </a:p>
          <a:p>
            <a:pPr marL="471145" indent="-307553" defTabSz="942289">
              <a:defRPr/>
            </a:pPr>
            <a:r>
              <a:rPr lang="en-US" b="0" dirty="0">
                <a:solidFill>
                  <a:schemeClr val="tx1"/>
                </a:solidFill>
              </a:rPr>
              <a:t>As seen in recent news, right and left wing political causes can drive some to violence, whether it be anti-abortion or anti-Israeli sentiment, the end result has been violence against others regardless of the political starting point; it is important to get at the common causes of violent ideologically-driven behaviors; one wonders, of course, about the role that DEHUMANIZING misinformation plays in the radicalization of young men.</a:t>
            </a:r>
          </a:p>
          <a:p>
            <a:endParaRPr lang="en-US" dirty="0"/>
          </a:p>
          <a:p>
            <a:endParaRPr lang="en-US" dirty="0"/>
          </a:p>
          <a:p>
            <a:endParaRPr lang="en-US" dirty="0"/>
          </a:p>
        </p:txBody>
      </p:sp>
    </p:spTree>
    <p:extLst>
      <p:ext uri="{BB962C8B-B14F-4D97-AF65-F5344CB8AC3E}">
        <p14:creationId xmlns:p14="http://schemas.microsoft.com/office/powerpoint/2010/main" val="3518021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4850"/>
            <a:ext cx="6257925" cy="3519488"/>
          </a:xfrm>
        </p:spPr>
      </p:sp>
      <p:sp>
        <p:nvSpPr>
          <p:cNvPr id="3" name="Notes Placeholder 2"/>
          <p:cNvSpPr>
            <a:spLocks noGrp="1"/>
          </p:cNvSpPr>
          <p:nvPr>
            <p:ph type="body" idx="1"/>
          </p:nvPr>
        </p:nvSpPr>
        <p:spPr/>
        <p:txBody>
          <a:bodyPr/>
          <a:lstStyle/>
          <a:p>
            <a:pPr marL="176679" indent="-176679" defTabSz="942289">
              <a:buClrTx/>
              <a:buSzTx/>
              <a:defRPr/>
            </a:pPr>
            <a:r>
              <a:rPr lang="en-US" dirty="0"/>
              <a:t>My project, therefore, attempts to describe the effects that dehumanizing behaviors might play in the sharing and believing of misinformation. The model attempts to show how we might describe this process, using the dehumanization of others and oneself as mechanisms for the belief, trust, and sharing of misinformation. </a:t>
            </a:r>
          </a:p>
          <a:p>
            <a:pPr marL="176679" indent="-176679" defTabSz="942289">
              <a:buClrTx/>
              <a:buSzTx/>
              <a:defRPr/>
            </a:pPr>
            <a:endParaRPr lang="en-US" dirty="0"/>
          </a:p>
          <a:p>
            <a:pPr marL="176679" indent="-176679" defTabSz="942289">
              <a:buClrTx/>
              <a:buSzTx/>
              <a:defRPr/>
            </a:pPr>
            <a:r>
              <a:rPr lang="en-US" dirty="0"/>
              <a:t>The process of the model would follow several steps:</a:t>
            </a:r>
          </a:p>
          <a:p>
            <a:pPr marL="176679" indent="-176679" defTabSz="942289">
              <a:buClrTx/>
              <a:buSzTx/>
              <a:defRPr/>
            </a:pPr>
            <a:endParaRPr lang="en-US" dirty="0"/>
          </a:p>
          <a:p>
            <a:pPr marL="176679" indent="-176679" defTabSz="942289">
              <a:buClrTx/>
              <a:buSzTx/>
              <a:defRPr/>
            </a:pPr>
            <a:r>
              <a:rPr lang="en-US" dirty="0"/>
              <a:t>First, a person’s social ideological attitude would be measured by using RWA/LWA survey scales; these look to identify the variables of submission to authority, support of tradition or convention, common to authoritarian belief systems;</a:t>
            </a:r>
          </a:p>
          <a:p>
            <a:pPr marL="176679" indent="-176679" defTabSz="942289">
              <a:buClrTx/>
              <a:buSzTx/>
              <a:defRPr/>
            </a:pPr>
            <a:endParaRPr lang="en-US" dirty="0"/>
          </a:p>
          <a:p>
            <a:pPr marL="176679" indent="-176679" defTabSz="942289">
              <a:buClrTx/>
              <a:buSzTx/>
              <a:defRPr/>
            </a:pPr>
            <a:r>
              <a:rPr lang="en-US" dirty="0"/>
              <a:t>Second, the moderating context would be seen through threats made identifiable by the person’s overall moderating context, meaning which group they are in and which inter-group rivalries or hatreds are most prominent for activating RWA or LWA in the person.</a:t>
            </a:r>
          </a:p>
          <a:p>
            <a:pPr marL="176679" indent="-176679" defTabSz="942289">
              <a:buClrTx/>
              <a:buSzTx/>
              <a:defRPr/>
            </a:pPr>
            <a:endParaRPr lang="en-US" dirty="0"/>
          </a:p>
          <a:p>
            <a:pPr marL="176679" indent="-176679" defTabSz="942289">
              <a:buClrTx/>
              <a:buSzTx/>
              <a:defRPr/>
            </a:pPr>
            <a:r>
              <a:rPr lang="en-US" dirty="0"/>
              <a:t>Third, out group perceptions are dependent upon whether a person sees the outgroup as threatening. If these first three factors are in play, it is likely that in the fourth part of the model the personal attitudes toward such outgroups will result in prejudice against them; the outgroup is thus disliked, resented, derogated and dehumanized. </a:t>
            </a:r>
          </a:p>
          <a:p>
            <a:pPr marL="176679" indent="-176679" defTabSz="942289">
              <a:buClrTx/>
              <a:buSzTx/>
              <a:defRPr/>
            </a:pPr>
            <a:endParaRPr lang="en-US" dirty="0"/>
          </a:p>
          <a:p>
            <a:pPr marL="176679" indent="-176679" defTabSz="942289">
              <a:buClrTx/>
              <a:buSzTx/>
              <a:defRPr/>
            </a:pPr>
            <a:r>
              <a:rPr lang="en-US" dirty="0"/>
              <a:t>Notably, this can be measured by using </a:t>
            </a:r>
            <a:r>
              <a:rPr lang="en-US" dirty="0">
                <a:solidFill>
                  <a:srgbClr val="FF0000"/>
                </a:solidFill>
              </a:rPr>
              <a:t>Lantos and Harris’ 2021 </a:t>
            </a:r>
            <a:r>
              <a:rPr lang="en-US" dirty="0"/>
              <a:t>Humanization scale. It is thus hypothesized in part 5 that the greater evidence of dehumanization of others in personal attitudes about outgroups will result in greater belief, trust and sharing of misinformation about members of the outgroup; this could be measured by examining the responses to misinformation samples in an online survey.</a:t>
            </a:r>
          </a:p>
          <a:p>
            <a:pPr marL="176679" indent="-176679" defTabSz="942289">
              <a:buClrTx/>
              <a:buSzTx/>
              <a:defRPr/>
            </a:pPr>
            <a:endParaRPr lang="en-US" dirty="0"/>
          </a:p>
          <a:p>
            <a:pPr marL="176679" indent="-176679" defTabSz="942289">
              <a:buClrTx/>
              <a:buSzTx/>
              <a:defRPr/>
            </a:pPr>
            <a:r>
              <a:rPr lang="en-US" dirty="0"/>
              <a:t>Finally, the sixth part relates to self-dehumanization; it is likely influenced by part 4 (which shows the level of dehumanizing others) and part 5 (which shows the sharing and consuming of misinformation about the outgroup). </a:t>
            </a:r>
          </a:p>
          <a:p>
            <a:pPr marL="176679" indent="-176679" defTabSz="942289">
              <a:buClrTx/>
              <a:buSzTx/>
              <a:defRPr/>
            </a:pPr>
            <a:endParaRPr lang="en-US" dirty="0"/>
          </a:p>
          <a:p>
            <a:pPr marL="176679" indent="-176679" defTabSz="942289">
              <a:buClrTx/>
              <a:buSzTx/>
              <a:defRPr/>
            </a:pPr>
            <a:r>
              <a:rPr lang="en-US" dirty="0"/>
              <a:t>Part six is still an untested idea; the hope is that the root causes of some irrational information behaviors become clearer through the exploration of self-dehumanization; this will include looking into misinformation users’ feelings of and perceptions about ostracism, alienation, taboos, and other social disorders</a:t>
            </a:r>
          </a:p>
        </p:txBody>
      </p:sp>
    </p:spTree>
    <p:extLst>
      <p:ext uri="{BB962C8B-B14F-4D97-AF65-F5344CB8AC3E}">
        <p14:creationId xmlns:p14="http://schemas.microsoft.com/office/powerpoint/2010/main" val="3640965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710248" y="4459526"/>
            <a:ext cx="5681980" cy="4224814"/>
          </a:xfrm>
          <a:prstGeom prst="rect">
            <a:avLst/>
          </a:prstGeom>
          <a:noFill/>
          <a:ln>
            <a:noFill/>
          </a:ln>
        </p:spPr>
        <p:txBody>
          <a:bodyPr spcFirstLastPara="1" wrap="square" lIns="94213" tIns="94213" rIns="94213" bIns="94213" anchor="t" anchorCtr="0">
            <a:noAutofit/>
          </a:bodyPr>
          <a:lstStyle/>
          <a:p>
            <a:r>
              <a:rPr lang="en-US" dirty="0"/>
              <a:t>Ultimately, this approach can help to emphasize an understudied mechanism in how misinformation targeting certain outgroups can spread among information users.</a:t>
            </a:r>
          </a:p>
          <a:p>
            <a:endParaRPr lang="en-US" dirty="0"/>
          </a:p>
          <a:p>
            <a:r>
              <a:rPr lang="en-US" dirty="0"/>
              <a:t>The new approach allows one to study the influence of authoritarian beliefs in either left or right wing subjects by examining the shared characteristics of extremism</a:t>
            </a:r>
          </a:p>
          <a:p>
            <a:endParaRPr lang="en-US" dirty="0"/>
          </a:p>
          <a:p>
            <a:r>
              <a:rPr lang="en-US" dirty="0"/>
              <a:t>In this sense it is meant to be more a-political, or at least more politically balanced; one need not focus on RWA or LWA specifically;</a:t>
            </a:r>
          </a:p>
          <a:p>
            <a:endParaRPr lang="en-US" dirty="0"/>
          </a:p>
          <a:p>
            <a:r>
              <a:rPr lang="en-US" dirty="0"/>
              <a:t>It is hoped, too, that this approach can shed light on some curious problems about why some people choose not to (or refuse to) seek out certain kinds of information – even if that information proves to be overall helpful to them or is in their better interests to address. </a:t>
            </a:r>
          </a:p>
          <a:p>
            <a:pPr marL="0" indent="0">
              <a:buNone/>
            </a:pPr>
            <a:endParaRPr lang="en-US" dirty="0"/>
          </a:p>
          <a:p>
            <a:r>
              <a:rPr lang="en-US" dirty="0"/>
              <a:t>The implications of this approach should provide several fascinating avenues to explore in library and information science. </a:t>
            </a:r>
          </a:p>
          <a:p>
            <a:pPr marL="163592" indent="0">
              <a:buNone/>
            </a:pPr>
            <a:endParaRPr lang="en-US" dirty="0"/>
          </a:p>
          <a:p>
            <a:r>
              <a:rPr lang="en-US" dirty="0"/>
              <a:t>Another implication that arises from this approach is the realization of a broader conceptualization of information use, including a theorized “misinformation need” that describes the way erroneous information can be used to satisfy personal desires or fulfills the requirements of the world view to which a person might ascribe.</a:t>
            </a:r>
          </a:p>
          <a:p>
            <a:endParaRPr lang="en-US" dirty="0"/>
          </a:p>
          <a:p>
            <a:r>
              <a:rPr lang="en-US" dirty="0"/>
              <a:t>This also leads to the conceptualization of an information “rage,” similar to “road rage” that may encompass the aggressive behaviors that occur around the sharing of misinformation with others in their group or to those in an outgroup, as a result of self-alienation, ostracism, and self-dehumanization, with the purpose of antagonizing those in an outgroup.  </a:t>
            </a:r>
          </a:p>
          <a:p>
            <a:endParaRPr lang="en-US" dirty="0"/>
          </a:p>
          <a:p>
            <a:r>
              <a:rPr lang="en-US" dirty="0"/>
              <a:t>It is an acknowledgement that information may be subject to reactionary responses especially if it falls outside the small world of the information user;</a:t>
            </a:r>
          </a:p>
          <a:p>
            <a:pPr marL="163592" indent="0">
              <a:buNone/>
            </a:pPr>
            <a:endParaRPr lang="en-US" dirty="0"/>
          </a:p>
          <a:p>
            <a:pPr marL="0" indent="0">
              <a:buNone/>
            </a:pPr>
            <a:endParaRPr dirty="0"/>
          </a:p>
        </p:txBody>
      </p:sp>
      <p:sp>
        <p:nvSpPr>
          <p:cNvPr id="112" name="Google Shape;112;p6: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4" name="Google Shape;3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5" name="Google Shape;3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3" name="Google Shape;4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4" name="Google Shape;4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8" name="Google Shape;4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9" name="Google Shape;4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9" name="Google Shape;5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0" name="Google Shape;6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a:spLocks noGrp="1"/>
          </p:cNvSpPr>
          <p:nvPr>
            <p:ph type="pic" idx="2"/>
          </p:nvPr>
        </p:nvSpPr>
        <p:spPr>
          <a:xfrm>
            <a:off x="5183188" y="987425"/>
            <a:ext cx="6172200" cy="4873625"/>
          </a:xfrm>
          <a:prstGeom prst="rect">
            <a:avLst/>
          </a:prstGeom>
          <a:noFill/>
          <a:ln>
            <a:noFill/>
          </a:ln>
        </p:spPr>
      </p:sp>
      <p:sp>
        <p:nvSpPr>
          <p:cNvPr id="64" name="Google Shape;64;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6" name="Google Shape;6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7" name="Google Shape;6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2" name="Google Shape;7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3" name="Google Shape;7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8" name="Google Shape;7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9" name="Google Shape;7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6" r:id="rId5"/>
    <p:sldLayoutId id="2147483657" r:id="rId6"/>
    <p:sldLayoutId id="2147483658" r:id="rId7"/>
    <p:sldLayoutId id="214748365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oi.org/10.1111/asap.12214" TargetMode="External"/><Relationship Id="rId3" Type="http://schemas.openxmlformats.org/officeDocument/2006/relationships/hyperlink" Target="https://doi.org/10.1111/asap.12303" TargetMode="External"/><Relationship Id="rId7" Type="http://schemas.openxmlformats.org/officeDocument/2006/relationships/hyperlink" Target="https://i2insights.org/2017/05/02/philosophy-for-interdisciplinarity/comment-page-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oi.org/10.1002/ejsp.50" TargetMode="External"/><Relationship Id="rId5" Type="http://schemas.openxmlformats.org/officeDocument/2006/relationships/hyperlink" Target="https://doi.org/10.1037/pspp0000048" TargetMode="External"/><Relationship Id="rId4" Type="http://schemas.openxmlformats.org/officeDocument/2006/relationships/hyperlink" Target="https://doi.org/10.1016/j.paid.2021.110645" TargetMode="External"/><Relationship Id="rId9" Type="http://schemas.openxmlformats.org/officeDocument/2006/relationships/hyperlink" Target="https://doi.org/10.1038/s44159-023-00161-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528637" y="900321"/>
            <a:ext cx="11134725" cy="1878253"/>
          </a:xfrm>
          <a:prstGeom prst="rect">
            <a:avLst/>
          </a:prstGeom>
          <a:solidFill>
            <a:schemeClr val="bg1"/>
          </a:solidFill>
          <a:ln>
            <a:solidFill>
              <a:schemeClr val="accent1"/>
            </a:solid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2800" b="1" dirty="0">
                <a:solidFill>
                  <a:schemeClr val="tx1"/>
                </a:solidFill>
                <a:latin typeface="Cambria" panose="02040503050406030204" pitchFamily="18" charset="0"/>
                <a:ea typeface="Cambria" panose="02040503050406030204" pitchFamily="18" charset="0"/>
              </a:rPr>
              <a:t>Exploring dehumanization and infrahumanization as underlying factors in misinformation belief and spread</a:t>
            </a:r>
          </a:p>
        </p:txBody>
      </p:sp>
      <p:pic>
        <p:nvPicPr>
          <p:cNvPr id="2" name="Picture 1">
            <a:extLst>
              <a:ext uri="{FF2B5EF4-FFF2-40B4-BE49-F238E27FC236}">
                <a16:creationId xmlns:a16="http://schemas.microsoft.com/office/drawing/2014/main" id="{332F70C8-90EA-EA2A-0541-21E6CA7CE207}"/>
              </a:ext>
            </a:extLst>
          </p:cNvPr>
          <p:cNvPicPr>
            <a:picLocks noChangeAspect="1"/>
          </p:cNvPicPr>
          <p:nvPr/>
        </p:nvPicPr>
        <p:blipFill>
          <a:blip r:embed="rId3"/>
          <a:stretch>
            <a:fillRect/>
          </a:stretch>
        </p:blipFill>
        <p:spPr>
          <a:xfrm>
            <a:off x="3179659" y="5738319"/>
            <a:ext cx="892244" cy="892244"/>
          </a:xfrm>
          <a:prstGeom prst="rect">
            <a:avLst/>
          </a:prstGeom>
        </p:spPr>
      </p:pic>
      <p:pic>
        <p:nvPicPr>
          <p:cNvPr id="3" name="Picture 2">
            <a:extLst>
              <a:ext uri="{FF2B5EF4-FFF2-40B4-BE49-F238E27FC236}">
                <a16:creationId xmlns:a16="http://schemas.microsoft.com/office/drawing/2014/main" id="{5A844B3F-80CA-61C2-21E6-56B5C21B5488}"/>
              </a:ext>
            </a:extLst>
          </p:cNvPr>
          <p:cNvPicPr>
            <a:picLocks noChangeAspect="1"/>
          </p:cNvPicPr>
          <p:nvPr/>
        </p:nvPicPr>
        <p:blipFill>
          <a:blip r:embed="rId4"/>
          <a:stretch>
            <a:fillRect/>
          </a:stretch>
        </p:blipFill>
        <p:spPr>
          <a:xfrm>
            <a:off x="4427818" y="5903415"/>
            <a:ext cx="1836089" cy="638041"/>
          </a:xfrm>
          <a:prstGeom prst="rect">
            <a:avLst/>
          </a:prstGeom>
        </p:spPr>
      </p:pic>
      <p:sp>
        <p:nvSpPr>
          <p:cNvPr id="85" name="Google Shape;85;p1"/>
          <p:cNvSpPr txBox="1">
            <a:spLocks noGrp="1"/>
          </p:cNvSpPr>
          <p:nvPr>
            <p:ph type="body" idx="1"/>
          </p:nvPr>
        </p:nvSpPr>
        <p:spPr>
          <a:xfrm>
            <a:off x="2687644" y="3266751"/>
            <a:ext cx="7152526" cy="2148486"/>
          </a:xfrm>
          <a:prstGeom prst="rect">
            <a:avLst/>
          </a:prstGeom>
          <a:solidFill>
            <a:schemeClr val="bg1"/>
          </a:solid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r>
              <a:rPr lang="en-US" sz="1800" dirty="0">
                <a:latin typeface="Cambria" panose="02040503050406030204" pitchFamily="18" charset="0"/>
                <a:ea typeface="Cambria" panose="02040503050406030204" pitchFamily="18" charset="0"/>
              </a:rPr>
              <a:t>Andrew Weiss, </a:t>
            </a:r>
          </a:p>
          <a:p>
            <a:pPr marL="0" lvl="0" indent="0" algn="ctr" rtl="0">
              <a:lnSpc>
                <a:spcPct val="90000"/>
              </a:lnSpc>
              <a:spcBef>
                <a:spcPts val="0"/>
              </a:spcBef>
              <a:spcAft>
                <a:spcPts val="0"/>
              </a:spcAft>
              <a:buClr>
                <a:schemeClr val="dk1"/>
              </a:buClr>
              <a:buSzPts val="2800"/>
              <a:buNone/>
            </a:pPr>
            <a:r>
              <a:rPr lang="en-US" sz="1800" dirty="0">
                <a:latin typeface="Cambria" panose="02040503050406030204" pitchFamily="18" charset="0"/>
                <a:ea typeface="Cambria" panose="02040503050406030204" pitchFamily="18" charset="0"/>
              </a:rPr>
              <a:t>Souvick Ghosh &amp; Frances Johnson</a:t>
            </a:r>
          </a:p>
          <a:p>
            <a:pPr marL="0" lvl="0" indent="0" algn="ctr" rtl="0">
              <a:lnSpc>
                <a:spcPct val="90000"/>
              </a:lnSpc>
              <a:spcBef>
                <a:spcPts val="0"/>
              </a:spcBef>
              <a:spcAft>
                <a:spcPts val="0"/>
              </a:spcAft>
              <a:buClr>
                <a:schemeClr val="dk1"/>
              </a:buClr>
              <a:buSzPts val="2800"/>
              <a:buNone/>
            </a:pPr>
            <a:r>
              <a:rPr lang="en-US" sz="1800" dirty="0">
                <a:latin typeface="Cambria" panose="02040503050406030204" pitchFamily="18" charset="0"/>
                <a:ea typeface="Cambria" panose="02040503050406030204" pitchFamily="18" charset="0"/>
              </a:rPr>
              <a:t>CSUN / SJSU / MMU</a:t>
            </a:r>
          </a:p>
          <a:p>
            <a:pPr marL="0" lvl="0" indent="0" algn="ctr" rtl="0">
              <a:lnSpc>
                <a:spcPct val="90000"/>
              </a:lnSpc>
              <a:spcBef>
                <a:spcPts val="0"/>
              </a:spcBef>
              <a:spcAft>
                <a:spcPts val="0"/>
              </a:spcAft>
              <a:buClr>
                <a:schemeClr val="dk1"/>
              </a:buClr>
              <a:buSzPts val="2800"/>
              <a:buNone/>
            </a:pPr>
            <a:endParaRPr lang="en-US" sz="1800" strike="sngStrike" dirty="0">
              <a:solidFill>
                <a:srgbClr val="FF0000"/>
              </a:solidFill>
              <a:latin typeface="Cambria" panose="02040503050406030204" pitchFamily="18" charset="0"/>
              <a:ea typeface="Cambria" panose="02040503050406030204" pitchFamily="18" charset="0"/>
            </a:endParaRPr>
          </a:p>
          <a:p>
            <a:pPr marL="0" indent="0" algn="ctr">
              <a:spcBef>
                <a:spcPts val="0"/>
              </a:spcBef>
              <a:buSzPts val="2800"/>
              <a:buNone/>
            </a:pPr>
            <a:r>
              <a:rPr lang="en-US" sz="1800" i="1" dirty="0">
                <a:solidFill>
                  <a:schemeClr val="tx1"/>
                </a:solidFill>
                <a:latin typeface="Cambria" panose="02040503050406030204" pitchFamily="18" charset="0"/>
                <a:ea typeface="Cambria" panose="02040503050406030204" pitchFamily="18" charset="0"/>
              </a:rPr>
              <a:t>Canadian Association of Information Science (CAIS) Conference</a:t>
            </a:r>
          </a:p>
          <a:p>
            <a:pPr marL="0" indent="0" algn="ctr">
              <a:spcBef>
                <a:spcPts val="0"/>
              </a:spcBef>
              <a:buSzPts val="2800"/>
              <a:buNone/>
            </a:pPr>
            <a:endParaRPr lang="en-US" sz="1800" dirty="0">
              <a:solidFill>
                <a:srgbClr val="FF0000"/>
              </a:solidFill>
              <a:latin typeface="Cambria" panose="02040503050406030204" pitchFamily="18" charset="0"/>
              <a:ea typeface="Cambria" panose="02040503050406030204" pitchFamily="18" charset="0"/>
            </a:endParaRPr>
          </a:p>
          <a:p>
            <a:pPr marL="0" lvl="0" indent="0" algn="ctr" rtl="0">
              <a:lnSpc>
                <a:spcPct val="90000"/>
              </a:lnSpc>
              <a:spcBef>
                <a:spcPts val="0"/>
              </a:spcBef>
              <a:spcAft>
                <a:spcPts val="0"/>
              </a:spcAft>
              <a:buClr>
                <a:schemeClr val="dk1"/>
              </a:buClr>
              <a:buSzPts val="2800"/>
              <a:buNone/>
            </a:pPr>
            <a:r>
              <a:rPr lang="en-US" sz="1800" dirty="0">
                <a:solidFill>
                  <a:schemeClr val="tx1"/>
                </a:solidFill>
                <a:latin typeface="Cambria" panose="02040503050406030204" pitchFamily="18" charset="0"/>
                <a:ea typeface="Cambria" panose="02040503050406030204" pitchFamily="18" charset="0"/>
              </a:rPr>
              <a:t>May 27, 2025</a:t>
            </a:r>
          </a:p>
          <a:p>
            <a:pPr marL="0" lvl="0" indent="0" algn="ctr" rtl="0">
              <a:lnSpc>
                <a:spcPct val="90000"/>
              </a:lnSpc>
              <a:spcBef>
                <a:spcPts val="0"/>
              </a:spcBef>
              <a:spcAft>
                <a:spcPts val="0"/>
              </a:spcAft>
              <a:buClr>
                <a:schemeClr val="dk1"/>
              </a:buClr>
              <a:buSzPts val="2800"/>
              <a:buNone/>
            </a:pPr>
            <a:r>
              <a:rPr lang="en-US" sz="1800" dirty="0">
                <a:solidFill>
                  <a:schemeClr val="tx1"/>
                </a:solidFill>
                <a:latin typeface="Cambria" panose="02040503050406030204" pitchFamily="18" charset="0"/>
                <a:ea typeface="Cambria" panose="02040503050406030204" pitchFamily="18" charset="0"/>
              </a:rPr>
              <a:t>12:00 – 12:25 PM</a:t>
            </a:r>
          </a:p>
          <a:p>
            <a:pPr marL="0" lvl="0" indent="0" algn="ctr" rtl="0">
              <a:lnSpc>
                <a:spcPct val="90000"/>
              </a:lnSpc>
              <a:spcBef>
                <a:spcPts val="0"/>
              </a:spcBef>
              <a:spcAft>
                <a:spcPts val="0"/>
              </a:spcAft>
              <a:buClr>
                <a:schemeClr val="dk1"/>
              </a:buClr>
              <a:buSzPts val="2800"/>
              <a:buNone/>
            </a:pPr>
            <a:endParaRPr lang="en-US" sz="2000" dirty="0">
              <a:solidFill>
                <a:srgbClr val="FF0000"/>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3B359D0A-0E0A-6E1E-78A1-6BE28C667247}"/>
              </a:ext>
            </a:extLst>
          </p:cNvPr>
          <p:cNvPicPr>
            <a:picLocks noChangeAspect="1"/>
          </p:cNvPicPr>
          <p:nvPr/>
        </p:nvPicPr>
        <p:blipFill>
          <a:blip r:embed="rId5"/>
          <a:stretch>
            <a:fillRect/>
          </a:stretch>
        </p:blipFill>
        <p:spPr>
          <a:xfrm>
            <a:off x="6619822" y="5903415"/>
            <a:ext cx="2972215" cy="562053"/>
          </a:xfrm>
          <a:prstGeom prst="rect">
            <a:avLst/>
          </a:prstGeom>
        </p:spPr>
      </p:pic>
      <p:sp>
        <p:nvSpPr>
          <p:cNvPr id="4" name="Slide Number Placeholder 3">
            <a:extLst>
              <a:ext uri="{FF2B5EF4-FFF2-40B4-BE49-F238E27FC236}">
                <a16:creationId xmlns:a16="http://schemas.microsoft.com/office/drawing/2014/main" id="{6CF6488A-D811-4A35-87EF-907F37DDE1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CE37-A126-47A2-B0BB-66EC6F0C0B86}"/>
              </a:ext>
            </a:extLst>
          </p:cNvPr>
          <p:cNvSpPr>
            <a:spLocks noGrp="1"/>
          </p:cNvSpPr>
          <p:nvPr>
            <p:ph type="title"/>
          </p:nvPr>
        </p:nvSpPr>
        <p:spPr>
          <a:xfrm>
            <a:off x="530353" y="497711"/>
            <a:ext cx="11181678" cy="1122745"/>
          </a:xfrm>
          <a:solidFill>
            <a:schemeClr val="bg1"/>
          </a:solidFill>
        </p:spPr>
        <p:txBody>
          <a:bodyPr>
            <a:normAutofit/>
          </a:bodyPr>
          <a:lstStyle/>
          <a:p>
            <a:pPr algn="ctr"/>
            <a:r>
              <a:rPr lang="en-US" sz="3600" dirty="0">
                <a:latin typeface="Cambria" panose="02040503050406030204" pitchFamily="18" charset="0"/>
                <a:ea typeface="Cambria" panose="02040503050406030204" pitchFamily="18" charset="0"/>
              </a:rPr>
              <a:t>Next steps: project design &amp; </a:t>
            </a:r>
            <a:br>
              <a:rPr lang="en-US" sz="3600" dirty="0">
                <a:latin typeface="Cambria" panose="02040503050406030204" pitchFamily="18" charset="0"/>
                <a:ea typeface="Cambria" panose="02040503050406030204" pitchFamily="18" charset="0"/>
              </a:rPr>
            </a:br>
            <a:r>
              <a:rPr lang="en-US" sz="3600" dirty="0">
                <a:latin typeface="Cambria" panose="02040503050406030204" pitchFamily="18" charset="0"/>
                <a:ea typeface="Cambria" panose="02040503050406030204" pitchFamily="18" charset="0"/>
              </a:rPr>
              <a:t>how to measure this phenomenon?</a:t>
            </a:r>
          </a:p>
        </p:txBody>
      </p:sp>
      <p:sp>
        <p:nvSpPr>
          <p:cNvPr id="3" name="Content Placeholder 2">
            <a:extLst>
              <a:ext uri="{FF2B5EF4-FFF2-40B4-BE49-F238E27FC236}">
                <a16:creationId xmlns:a16="http://schemas.microsoft.com/office/drawing/2014/main" id="{5719B289-A70F-4590-90AD-D14BE221BBF3}"/>
              </a:ext>
            </a:extLst>
          </p:cNvPr>
          <p:cNvSpPr>
            <a:spLocks noGrp="1"/>
          </p:cNvSpPr>
          <p:nvPr>
            <p:ph idx="1"/>
          </p:nvPr>
        </p:nvSpPr>
        <p:spPr>
          <a:xfrm>
            <a:off x="161544" y="4078645"/>
            <a:ext cx="11868911" cy="2460267"/>
          </a:xfrm>
          <a:solidFill>
            <a:schemeClr val="bg1"/>
          </a:solidFill>
          <a:ln>
            <a:solidFill>
              <a:schemeClr val="accent1"/>
            </a:solidFill>
          </a:ln>
        </p:spPr>
        <p:txBody>
          <a:bodyPr>
            <a:normAutofit lnSpcReduction="10000"/>
          </a:bodyPr>
          <a:lstStyle/>
          <a:p>
            <a:r>
              <a:rPr lang="en-US" dirty="0">
                <a:latin typeface="Cambria" panose="02040503050406030204" pitchFamily="18" charset="0"/>
                <a:ea typeface="Cambria" panose="02040503050406030204" pitchFamily="18" charset="0"/>
              </a:rPr>
              <a:t>The project will be a mixed-methods experiment (in development)</a:t>
            </a:r>
          </a:p>
          <a:p>
            <a:pPr lvl="1"/>
            <a:r>
              <a:rPr lang="en-US" i="1" dirty="0">
                <a:latin typeface="Cambria" panose="02040503050406030204" pitchFamily="18" charset="0"/>
                <a:ea typeface="Cambria" panose="02040503050406030204" pitchFamily="18" charset="0"/>
              </a:rPr>
              <a:t>With a sequential explanatory design </a:t>
            </a:r>
            <a:endParaRPr lang="en-US" i="1" dirty="0">
              <a:solidFill>
                <a:srgbClr val="C00000"/>
              </a:solidFill>
              <a:latin typeface="Cambria" panose="02040503050406030204" pitchFamily="18" charset="0"/>
              <a:ea typeface="Cambria" panose="02040503050406030204" pitchFamily="18" charset="0"/>
            </a:endParaRPr>
          </a:p>
          <a:p>
            <a:pPr lvl="2"/>
            <a:r>
              <a:rPr lang="en-US" b="1" dirty="0">
                <a:latin typeface="Cambria" panose="02040503050406030204" pitchFamily="18" charset="0"/>
                <a:ea typeface="Cambria" panose="02040503050406030204" pitchFamily="18" charset="0"/>
              </a:rPr>
              <a:t>First stage (Quantitative): </a:t>
            </a:r>
            <a:r>
              <a:rPr lang="en-US" dirty="0">
                <a:latin typeface="Cambria" panose="02040503050406030204" pitchFamily="18" charset="0"/>
                <a:ea typeface="Cambria" panose="02040503050406030204" pitchFamily="18" charset="0"/>
              </a:rPr>
              <a:t>surveys: demographics &amp; scales for dehumanization, authoritarianism; + subjects’ review of misinformation samples; </a:t>
            </a:r>
          </a:p>
          <a:p>
            <a:pPr lvl="2"/>
            <a:r>
              <a:rPr lang="en-US" b="1" dirty="0">
                <a:latin typeface="Cambria" panose="02040503050406030204" pitchFamily="18" charset="0"/>
                <a:ea typeface="Cambria" panose="02040503050406030204" pitchFamily="18" charset="0"/>
              </a:rPr>
              <a:t>Second stage (Qualitative): </a:t>
            </a:r>
            <a:r>
              <a:rPr lang="en-US" dirty="0">
                <a:latin typeface="Cambria" panose="02040503050406030204" pitchFamily="18" charset="0"/>
                <a:ea typeface="Cambria" panose="02040503050406030204" pitchFamily="18" charset="0"/>
              </a:rPr>
              <a:t>Semi-structured interviews designed to explore self-dehumanization’s link to misinformation (as a result of ostracism, alienation, and the act of dehumanizing others)</a:t>
            </a:r>
          </a:p>
        </p:txBody>
      </p:sp>
      <p:sp>
        <p:nvSpPr>
          <p:cNvPr id="6" name="Slide Number Placeholder 5">
            <a:extLst>
              <a:ext uri="{FF2B5EF4-FFF2-40B4-BE49-F238E27FC236}">
                <a16:creationId xmlns:a16="http://schemas.microsoft.com/office/drawing/2014/main" id="{F57E37CC-5D51-4538-BFBB-697180536D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pic>
        <p:nvPicPr>
          <p:cNvPr id="7" name="Picture 6">
            <a:extLst>
              <a:ext uri="{FF2B5EF4-FFF2-40B4-BE49-F238E27FC236}">
                <a16:creationId xmlns:a16="http://schemas.microsoft.com/office/drawing/2014/main" id="{64301249-5016-4759-A76C-99647A1FCA03}"/>
              </a:ext>
            </a:extLst>
          </p:cNvPr>
          <p:cNvPicPr>
            <a:picLocks noChangeAspect="1"/>
          </p:cNvPicPr>
          <p:nvPr/>
        </p:nvPicPr>
        <p:blipFill>
          <a:blip r:embed="rId3"/>
          <a:stretch>
            <a:fillRect/>
          </a:stretch>
        </p:blipFill>
        <p:spPr>
          <a:xfrm>
            <a:off x="2569464" y="2220997"/>
            <a:ext cx="6537960" cy="1765249"/>
          </a:xfrm>
          <a:prstGeom prst="rect">
            <a:avLst/>
          </a:prstGeom>
        </p:spPr>
      </p:pic>
      <p:sp>
        <p:nvSpPr>
          <p:cNvPr id="9" name="TextBox 8">
            <a:extLst>
              <a:ext uri="{FF2B5EF4-FFF2-40B4-BE49-F238E27FC236}">
                <a16:creationId xmlns:a16="http://schemas.microsoft.com/office/drawing/2014/main" id="{C3FD5DEC-76CF-4EB9-AB2F-D002B50FF4E4}"/>
              </a:ext>
            </a:extLst>
          </p:cNvPr>
          <p:cNvSpPr txBox="1"/>
          <p:nvPr/>
        </p:nvSpPr>
        <p:spPr>
          <a:xfrm>
            <a:off x="6434419" y="3678469"/>
            <a:ext cx="5277612" cy="307777"/>
          </a:xfrm>
          <a:prstGeom prst="rect">
            <a:avLst/>
          </a:prstGeom>
          <a:noFill/>
        </p:spPr>
        <p:txBody>
          <a:bodyPr wrap="square">
            <a:spAutoFit/>
          </a:bodyPr>
          <a:lstStyle/>
          <a:p>
            <a:pPr lvl="1"/>
            <a:r>
              <a:rPr lang="en-US" i="1" dirty="0">
                <a:solidFill>
                  <a:srgbClr val="C00000"/>
                </a:solidFill>
                <a:latin typeface="Cambria" panose="02040503050406030204" pitchFamily="18" charset="0"/>
                <a:ea typeface="Cambria" panose="02040503050406030204" pitchFamily="18" charset="0"/>
              </a:rPr>
              <a:t>Sample Sequential explanatory mixed-methods research design</a:t>
            </a:r>
          </a:p>
        </p:txBody>
      </p:sp>
    </p:spTree>
    <p:extLst>
      <p:ext uri="{BB962C8B-B14F-4D97-AF65-F5344CB8AC3E}">
        <p14:creationId xmlns:p14="http://schemas.microsoft.com/office/powerpoint/2010/main" val="351644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201F-3EB0-4141-B3F3-E0F669ECFF6A}"/>
              </a:ext>
            </a:extLst>
          </p:cNvPr>
          <p:cNvSpPr>
            <a:spLocks noGrp="1"/>
          </p:cNvSpPr>
          <p:nvPr>
            <p:ph type="title"/>
          </p:nvPr>
        </p:nvSpPr>
        <p:spPr>
          <a:xfrm>
            <a:off x="1643604" y="729718"/>
            <a:ext cx="8587451" cy="1065655"/>
          </a:xfrm>
          <a:solidFill>
            <a:schemeClr val="bg1"/>
          </a:solidFill>
        </p:spPr>
        <p:txBody>
          <a:bodyPr/>
          <a:lstStyle/>
          <a:p>
            <a:pPr algn="ctr"/>
            <a:r>
              <a:rPr lang="en-US" sz="3600" dirty="0">
                <a:latin typeface="Cambria" panose="02040503050406030204" pitchFamily="18" charset="0"/>
                <a:ea typeface="Cambria" panose="02040503050406030204" pitchFamily="18" charset="0"/>
              </a:rPr>
              <a:t>Thanks! | Questions</a:t>
            </a:r>
          </a:p>
        </p:txBody>
      </p:sp>
      <p:sp>
        <p:nvSpPr>
          <p:cNvPr id="3" name="Text Placeholder 2">
            <a:extLst>
              <a:ext uri="{FF2B5EF4-FFF2-40B4-BE49-F238E27FC236}">
                <a16:creationId xmlns:a16="http://schemas.microsoft.com/office/drawing/2014/main" id="{7058C375-48D2-4694-AA0B-9B12088EA3D8}"/>
              </a:ext>
            </a:extLst>
          </p:cNvPr>
          <p:cNvSpPr>
            <a:spLocks noGrp="1"/>
          </p:cNvSpPr>
          <p:nvPr>
            <p:ph type="body" idx="1"/>
          </p:nvPr>
        </p:nvSpPr>
        <p:spPr>
          <a:xfrm>
            <a:off x="749808" y="2531681"/>
            <a:ext cx="10692384" cy="3417708"/>
          </a:xfrm>
          <a:solidFill>
            <a:schemeClr val="bg1"/>
          </a:solidFill>
          <a:ln>
            <a:solidFill>
              <a:schemeClr val="accent1"/>
            </a:solidFill>
          </a:ln>
        </p:spPr>
        <p:txBody>
          <a:bodyPr/>
          <a:lstStyle/>
          <a:p>
            <a:r>
              <a:rPr lang="en-US" sz="2000" dirty="0">
                <a:latin typeface="Cambria" panose="02040503050406030204" pitchFamily="18" charset="0"/>
                <a:ea typeface="Cambria" panose="02040503050406030204" pitchFamily="18" charset="0"/>
              </a:rPr>
              <a:t>In sum: Dehumanization remains an understudied but important area in misinformation research</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The mechanism of understanding dehumanization’s complex role in misinformation spread is a key unknown</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Future research will attempt to examine these traits using mixed methods: quantitative (surveys) + qualitative (interviews)</a:t>
            </a:r>
          </a:p>
        </p:txBody>
      </p:sp>
      <p:sp>
        <p:nvSpPr>
          <p:cNvPr id="5" name="Slide Number Placeholder 4">
            <a:extLst>
              <a:ext uri="{FF2B5EF4-FFF2-40B4-BE49-F238E27FC236}">
                <a16:creationId xmlns:a16="http://schemas.microsoft.com/office/drawing/2014/main" id="{2D14EB54-1B57-49E5-9B69-C17E43B3DA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Tree>
    <p:extLst>
      <p:ext uri="{BB962C8B-B14F-4D97-AF65-F5344CB8AC3E}">
        <p14:creationId xmlns:p14="http://schemas.microsoft.com/office/powerpoint/2010/main" val="393963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DA8BC5-BAB1-7EAD-E0AA-334FD86D3EE6}"/>
              </a:ext>
            </a:extLst>
          </p:cNvPr>
          <p:cNvSpPr>
            <a:spLocks noGrp="1"/>
          </p:cNvSpPr>
          <p:nvPr>
            <p:ph type="body" idx="1"/>
          </p:nvPr>
        </p:nvSpPr>
        <p:spPr>
          <a:xfrm>
            <a:off x="178525" y="1544775"/>
            <a:ext cx="11834949" cy="4803774"/>
          </a:xfrm>
          <a:solidFill>
            <a:schemeClr val="bg1"/>
          </a:solidFill>
          <a:ln>
            <a:solidFill>
              <a:schemeClr val="accent1"/>
            </a:solidFill>
          </a:ln>
        </p:spPr>
        <p:txBody>
          <a:bodyPr/>
          <a:lstStyle/>
          <a:p>
            <a:pPr>
              <a:spcBef>
                <a:spcPts val="300"/>
              </a:spcBef>
              <a:buSzPct val="75000"/>
              <a:buFont typeface="Wingdings" panose="05000000000000000000" pitchFamily="2" charset="2"/>
              <a:buChar char="§"/>
            </a:pPr>
            <a:r>
              <a:rPr lang="en-US" sz="900" dirty="0">
                <a:solidFill>
                  <a:schemeClr val="tx1"/>
                </a:solidFill>
                <a:latin typeface="Cambria" panose="02040503050406030204" pitchFamily="18" charset="0"/>
                <a:ea typeface="Cambria" panose="02040503050406030204" pitchFamily="18" charset="0"/>
              </a:rPr>
              <a:t>Bastian B. and Haslam, N. (2010). Excluded from humanity: The dehumanizing effects of social ostracism. </a:t>
            </a:r>
            <a:r>
              <a:rPr lang="en-US" sz="900" i="1" dirty="0">
                <a:solidFill>
                  <a:schemeClr val="tx1"/>
                </a:solidFill>
                <a:latin typeface="Cambria" panose="02040503050406030204" pitchFamily="18" charset="0"/>
                <a:ea typeface="Cambria" panose="02040503050406030204" pitchFamily="18" charset="0"/>
              </a:rPr>
              <a:t>Journal of Experimental Social Psychology</a:t>
            </a:r>
            <a:r>
              <a:rPr lang="en-US" sz="900" dirty="0">
                <a:solidFill>
                  <a:schemeClr val="tx1"/>
                </a:solidFill>
                <a:latin typeface="Cambria" panose="02040503050406030204" pitchFamily="18" charset="0"/>
                <a:ea typeface="Cambria" panose="02040503050406030204" pitchFamily="18" charset="0"/>
              </a:rPr>
              <a:t>, </a:t>
            </a:r>
            <a:r>
              <a:rPr lang="en-US" sz="900" i="1" dirty="0">
                <a:solidFill>
                  <a:schemeClr val="tx1"/>
                </a:solidFill>
                <a:latin typeface="Cambria" panose="02040503050406030204" pitchFamily="18" charset="0"/>
                <a:ea typeface="Cambria" panose="02040503050406030204" pitchFamily="18" charset="0"/>
              </a:rPr>
              <a:t>46</a:t>
            </a:r>
            <a:r>
              <a:rPr lang="en-US" sz="900" dirty="0">
                <a:solidFill>
                  <a:schemeClr val="tx1"/>
                </a:solidFill>
                <a:latin typeface="Cambria" panose="02040503050406030204" pitchFamily="18" charset="0"/>
                <a:ea typeface="Cambria" panose="02040503050406030204" pitchFamily="18" charset="0"/>
              </a:rPr>
              <a:t>, 107–113. https://doi.org/10.1016/j.jesp.2009.06.022</a:t>
            </a:r>
          </a:p>
          <a:p>
            <a:pPr>
              <a:spcBef>
                <a:spcPts val="300"/>
              </a:spcBef>
              <a:buSzPct val="75000"/>
              <a:buFont typeface="Wingdings" panose="05000000000000000000" pitchFamily="2" charset="2"/>
              <a:buChar char="§"/>
            </a:pPr>
            <a:r>
              <a:rPr lang="en-US" sz="900" dirty="0">
                <a:solidFill>
                  <a:schemeClr val="tx1"/>
                </a:solidFill>
                <a:latin typeface="Cambria" panose="02040503050406030204" pitchFamily="18" charset="0"/>
                <a:ea typeface="Cambria" panose="02040503050406030204" pitchFamily="18" charset="0"/>
              </a:rPr>
              <a:t>Bastian, B., </a:t>
            </a:r>
            <a:r>
              <a:rPr lang="en-US" sz="900" dirty="0" err="1">
                <a:solidFill>
                  <a:schemeClr val="tx1"/>
                </a:solidFill>
                <a:latin typeface="Cambria" panose="02040503050406030204" pitchFamily="18" charset="0"/>
                <a:ea typeface="Cambria" panose="02040503050406030204" pitchFamily="18" charset="0"/>
              </a:rPr>
              <a:t>Jetten</a:t>
            </a:r>
            <a:r>
              <a:rPr lang="en-US" sz="900" dirty="0">
                <a:solidFill>
                  <a:schemeClr val="tx1"/>
                </a:solidFill>
                <a:latin typeface="Cambria" panose="02040503050406030204" pitchFamily="18" charset="0"/>
                <a:ea typeface="Cambria" panose="02040503050406030204" pitchFamily="18" charset="0"/>
              </a:rPr>
              <a:t>, J., Chen, H., Radke, H. R. M., Harding, J. F., &amp; </a:t>
            </a:r>
            <a:r>
              <a:rPr lang="en-US" sz="900" dirty="0" err="1">
                <a:solidFill>
                  <a:schemeClr val="tx1"/>
                </a:solidFill>
                <a:latin typeface="Cambria" panose="02040503050406030204" pitchFamily="18" charset="0"/>
                <a:ea typeface="Cambria" panose="02040503050406030204" pitchFamily="18" charset="0"/>
              </a:rPr>
              <a:t>Fasoli</a:t>
            </a:r>
            <a:r>
              <a:rPr lang="en-US" sz="900" dirty="0">
                <a:solidFill>
                  <a:schemeClr val="tx1"/>
                </a:solidFill>
                <a:latin typeface="Cambria" panose="02040503050406030204" pitchFamily="18" charset="0"/>
                <a:ea typeface="Cambria" panose="02040503050406030204" pitchFamily="18" charset="0"/>
              </a:rPr>
              <a:t>, F. (2013). Losing Our Humanity: The Self-Dehumanizing Consequences of Social Ostracism. </a:t>
            </a:r>
            <a:r>
              <a:rPr lang="en-US" sz="900" i="1" dirty="0">
                <a:solidFill>
                  <a:schemeClr val="tx1"/>
                </a:solidFill>
                <a:latin typeface="Cambria" panose="02040503050406030204" pitchFamily="18" charset="0"/>
                <a:ea typeface="Cambria" panose="02040503050406030204" pitchFamily="18" charset="0"/>
              </a:rPr>
              <a:t>Personality and Social Psychology Bulletin, 39</a:t>
            </a:r>
            <a:r>
              <a:rPr lang="en-US" sz="900" dirty="0">
                <a:solidFill>
                  <a:schemeClr val="tx1"/>
                </a:solidFill>
                <a:latin typeface="Cambria" panose="02040503050406030204" pitchFamily="18" charset="0"/>
                <a:ea typeface="Cambria" panose="02040503050406030204" pitchFamily="18" charset="0"/>
              </a:rPr>
              <a:t>(2), 156-169. https://doi.org/10.1177/0146167212471205</a:t>
            </a:r>
          </a:p>
          <a:p>
            <a:pPr>
              <a:spcBef>
                <a:spcPts val="300"/>
              </a:spcBef>
              <a:buSzPct val="75000"/>
              <a:buFont typeface="Wingdings" panose="05000000000000000000" pitchFamily="2" charset="2"/>
              <a:buChar char="§"/>
            </a:pPr>
            <a:r>
              <a:rPr lang="en-US" sz="900" dirty="0">
                <a:solidFill>
                  <a:schemeClr val="tx1"/>
                </a:solidFill>
                <a:latin typeface="Cambria" panose="02040503050406030204" pitchFamily="18" charset="0"/>
                <a:ea typeface="Cambria" panose="02040503050406030204" pitchFamily="18" charset="0"/>
              </a:rPr>
              <a:t>Berggren, M., </a:t>
            </a:r>
            <a:r>
              <a:rPr lang="en-US" sz="900" dirty="0" err="1">
                <a:solidFill>
                  <a:schemeClr val="tx1"/>
                </a:solidFill>
                <a:latin typeface="Cambria" panose="02040503050406030204" pitchFamily="18" charset="0"/>
                <a:ea typeface="Cambria" panose="02040503050406030204" pitchFamily="18" charset="0"/>
              </a:rPr>
              <a:t>Akrami</a:t>
            </a:r>
            <a:r>
              <a:rPr lang="en-US" sz="900" dirty="0">
                <a:solidFill>
                  <a:schemeClr val="tx1"/>
                </a:solidFill>
                <a:latin typeface="Cambria" panose="02040503050406030204" pitchFamily="18" charset="0"/>
                <a:ea typeface="Cambria" panose="02040503050406030204" pitchFamily="18" charset="0"/>
              </a:rPr>
              <a:t>, N., Bergh, R. &amp; </a:t>
            </a:r>
            <a:r>
              <a:rPr lang="en-US" sz="900" dirty="0" err="1">
                <a:solidFill>
                  <a:schemeClr val="tx1"/>
                </a:solidFill>
                <a:latin typeface="Cambria" panose="02040503050406030204" pitchFamily="18" charset="0"/>
                <a:ea typeface="Cambria" panose="02040503050406030204" pitchFamily="18" charset="0"/>
              </a:rPr>
              <a:t>Ekehammar</a:t>
            </a:r>
            <a:r>
              <a:rPr lang="en-US" sz="900" dirty="0">
                <a:solidFill>
                  <a:schemeClr val="tx1"/>
                </a:solidFill>
                <a:latin typeface="Cambria" panose="02040503050406030204" pitchFamily="18" charset="0"/>
                <a:ea typeface="Cambria" panose="02040503050406030204" pitchFamily="18" charset="0"/>
              </a:rPr>
              <a:t>, B. (2019). Motivated social cognition and authoritarianism: is it all about closed-mindedness? </a:t>
            </a:r>
            <a:r>
              <a:rPr lang="en-US" sz="900" i="1" dirty="0">
                <a:solidFill>
                  <a:schemeClr val="tx1"/>
                </a:solidFill>
                <a:latin typeface="Cambria" panose="02040503050406030204" pitchFamily="18" charset="0"/>
                <a:ea typeface="Cambria" panose="02040503050406030204" pitchFamily="18" charset="0"/>
              </a:rPr>
              <a:t>J. </a:t>
            </a:r>
            <a:r>
              <a:rPr lang="en-US" sz="900" i="1" dirty="0" err="1">
                <a:solidFill>
                  <a:schemeClr val="tx1"/>
                </a:solidFill>
                <a:latin typeface="Cambria" panose="02040503050406030204" pitchFamily="18" charset="0"/>
                <a:ea typeface="Cambria" panose="02040503050406030204" pitchFamily="18" charset="0"/>
              </a:rPr>
              <a:t>Individ</a:t>
            </a:r>
            <a:r>
              <a:rPr lang="en-US" sz="900" i="1" dirty="0">
                <a:solidFill>
                  <a:schemeClr val="tx1"/>
                </a:solidFill>
                <a:latin typeface="Cambria" panose="02040503050406030204" pitchFamily="18" charset="0"/>
                <a:ea typeface="Cambria" panose="02040503050406030204" pitchFamily="18" charset="0"/>
              </a:rPr>
              <a:t>. Differ. </a:t>
            </a:r>
            <a:r>
              <a:rPr lang="en-US" sz="900" dirty="0">
                <a:solidFill>
                  <a:schemeClr val="tx1"/>
                </a:solidFill>
                <a:latin typeface="Cambria" panose="02040503050406030204" pitchFamily="18" charset="0"/>
                <a:ea typeface="Cambria" panose="02040503050406030204" pitchFamily="18" charset="0"/>
              </a:rPr>
              <a:t>40, 204–212.</a:t>
            </a:r>
          </a:p>
          <a:p>
            <a:pPr>
              <a:spcBef>
                <a:spcPts val="300"/>
              </a:spcBef>
              <a:buSzPct val="75000"/>
              <a:buFont typeface="Wingdings" panose="05000000000000000000" pitchFamily="2" charset="2"/>
              <a:buChar char="§"/>
            </a:pPr>
            <a:r>
              <a:rPr lang="en-US" sz="900" dirty="0">
                <a:solidFill>
                  <a:schemeClr val="tx1"/>
                </a:solidFill>
                <a:latin typeface="Cambria" panose="02040503050406030204" pitchFamily="18" charset="0"/>
                <a:ea typeface="Cambria" panose="02040503050406030204" pitchFamily="18" charset="0"/>
              </a:rPr>
              <a:t>Chatman, E. A. (1990). Alienation Theory: Application of a Conceptual Framework to a Study of Information among Janitors. </a:t>
            </a:r>
            <a:r>
              <a:rPr lang="en-US" sz="900" i="1" dirty="0">
                <a:solidFill>
                  <a:schemeClr val="tx1"/>
                </a:solidFill>
                <a:latin typeface="Cambria" panose="02040503050406030204" pitchFamily="18" charset="0"/>
                <a:ea typeface="Cambria" panose="02040503050406030204" pitchFamily="18" charset="0"/>
              </a:rPr>
              <a:t>RQ, 29</a:t>
            </a:r>
            <a:r>
              <a:rPr lang="en-US" sz="900" dirty="0">
                <a:solidFill>
                  <a:schemeClr val="tx1"/>
                </a:solidFill>
                <a:latin typeface="Cambria" panose="02040503050406030204" pitchFamily="18" charset="0"/>
                <a:ea typeface="Cambria" panose="02040503050406030204" pitchFamily="18" charset="0"/>
              </a:rPr>
              <a:t>(3), 355–368.</a:t>
            </a:r>
          </a:p>
          <a:p>
            <a:pPr>
              <a:spcBef>
                <a:spcPts val="300"/>
              </a:spcBef>
              <a:buSzPct val="75000"/>
              <a:buFont typeface="Wingdings" panose="05000000000000000000" pitchFamily="2" charset="2"/>
              <a:buChar char="§"/>
            </a:pPr>
            <a:r>
              <a:rPr lang="en-US" sz="900" dirty="0" err="1">
                <a:solidFill>
                  <a:schemeClr val="tx1"/>
                </a:solidFill>
                <a:latin typeface="Cambria" panose="02040503050406030204" pitchFamily="18" charset="0"/>
                <a:ea typeface="Cambria" panose="02040503050406030204" pitchFamily="18" charset="0"/>
              </a:rPr>
              <a:t>Choma</a:t>
            </a:r>
            <a:r>
              <a:rPr lang="en-US" sz="900" dirty="0">
                <a:solidFill>
                  <a:schemeClr val="tx1"/>
                </a:solidFill>
                <a:latin typeface="Cambria" panose="02040503050406030204" pitchFamily="18" charset="0"/>
                <a:ea typeface="Cambria" panose="02040503050406030204" pitchFamily="18" charset="0"/>
              </a:rPr>
              <a:t>, B. L., </a:t>
            </a:r>
            <a:r>
              <a:rPr lang="en-US" sz="900" dirty="0" err="1">
                <a:solidFill>
                  <a:schemeClr val="tx1"/>
                </a:solidFill>
                <a:latin typeface="Cambria" panose="02040503050406030204" pitchFamily="18" charset="0"/>
                <a:ea typeface="Cambria" panose="02040503050406030204" pitchFamily="18" charset="0"/>
              </a:rPr>
              <a:t>Briazu</a:t>
            </a:r>
            <a:r>
              <a:rPr lang="en-US" sz="900" dirty="0">
                <a:solidFill>
                  <a:schemeClr val="tx1"/>
                </a:solidFill>
                <a:latin typeface="Cambria" panose="02040503050406030204" pitchFamily="18" charset="0"/>
                <a:ea typeface="Cambria" panose="02040503050406030204" pitchFamily="18" charset="0"/>
              </a:rPr>
              <a:t>, R. A., Asrani, V., </a:t>
            </a:r>
            <a:r>
              <a:rPr lang="en-US" sz="900" dirty="0" err="1">
                <a:solidFill>
                  <a:schemeClr val="tx1"/>
                </a:solidFill>
                <a:latin typeface="Cambria" panose="02040503050406030204" pitchFamily="18" charset="0"/>
                <a:ea typeface="Cambria" panose="02040503050406030204" pitchFamily="18" charset="0"/>
              </a:rPr>
              <a:t>Cojocariu</a:t>
            </a:r>
            <a:r>
              <a:rPr lang="en-US" sz="900" dirty="0">
                <a:solidFill>
                  <a:schemeClr val="tx1"/>
                </a:solidFill>
                <a:latin typeface="Cambria" panose="02040503050406030204" pitchFamily="18" charset="0"/>
                <a:ea typeface="Cambria" panose="02040503050406030204" pitchFamily="18" charset="0"/>
              </a:rPr>
              <a:t>, A., &amp; </a:t>
            </a:r>
            <a:r>
              <a:rPr lang="en-US" sz="900" dirty="0" err="1">
                <a:solidFill>
                  <a:schemeClr val="tx1"/>
                </a:solidFill>
                <a:latin typeface="Cambria" panose="02040503050406030204" pitchFamily="18" charset="0"/>
                <a:ea typeface="Cambria" panose="02040503050406030204" pitchFamily="18" charset="0"/>
              </a:rPr>
              <a:t>Hanoch</a:t>
            </a:r>
            <a:r>
              <a:rPr lang="en-US" sz="900" dirty="0">
                <a:solidFill>
                  <a:schemeClr val="tx1"/>
                </a:solidFill>
                <a:latin typeface="Cambria" panose="02040503050406030204" pitchFamily="18" charset="0"/>
                <a:ea typeface="Cambria" panose="02040503050406030204" pitchFamily="18" charset="0"/>
              </a:rPr>
              <a:t>, Y. (2024). The politics of red meat consumption and climate change. </a:t>
            </a:r>
            <a:r>
              <a:rPr lang="en-US" sz="900" i="1" dirty="0">
                <a:solidFill>
                  <a:schemeClr val="tx1"/>
                </a:solidFill>
                <a:latin typeface="Cambria" panose="02040503050406030204" pitchFamily="18" charset="0"/>
                <a:ea typeface="Cambria" panose="02040503050406030204" pitchFamily="18" charset="0"/>
              </a:rPr>
              <a:t>Environmental Research Communications, 6</a:t>
            </a:r>
            <a:r>
              <a:rPr lang="en-US" sz="900" dirty="0">
                <a:solidFill>
                  <a:schemeClr val="tx1"/>
                </a:solidFill>
                <a:latin typeface="Cambria" panose="02040503050406030204" pitchFamily="18" charset="0"/>
                <a:ea typeface="Cambria" panose="02040503050406030204" pitchFamily="18" charset="0"/>
              </a:rPr>
              <a:t>(1). https://doi.org/10.1088/2515-7620/ad1c06</a:t>
            </a:r>
          </a:p>
          <a:p>
            <a:pPr>
              <a:spcBef>
                <a:spcPts val="300"/>
              </a:spcBef>
              <a:buSzPct val="75000"/>
              <a:buFont typeface="Wingdings" panose="05000000000000000000" pitchFamily="2" charset="2"/>
              <a:buChar char="§"/>
            </a:pPr>
            <a:r>
              <a:rPr lang="en-US" sz="900" dirty="0">
                <a:solidFill>
                  <a:schemeClr val="tx1"/>
                </a:solidFill>
                <a:latin typeface="Cambria" panose="02040503050406030204" pitchFamily="18" charset="0"/>
                <a:ea typeface="Cambria" panose="02040503050406030204" pitchFamily="18" charset="0"/>
              </a:rPr>
              <a:t>Cuevas, J. A., Dawson, B. L., &amp; Grant, A. C. (2022). An analysis of the relationships between religious orientation, authoritarianism, cross‐cultural interactions, and political views. Analyses of Social Issues and Public Policy : ASAP., 22(1), 408–426. </a:t>
            </a:r>
            <a:r>
              <a:rPr lang="en-US" sz="900" dirty="0">
                <a:solidFill>
                  <a:schemeClr val="tx1"/>
                </a:solidFill>
                <a:latin typeface="Cambria" panose="02040503050406030204" pitchFamily="18" charset="0"/>
                <a:ea typeface="Cambria" panose="02040503050406030204" pitchFamily="18" charset="0"/>
                <a:hlinkClick r:id="rId3"/>
              </a:rPr>
              <a:t>https://doi.org/10.1111/asap.12303</a:t>
            </a:r>
            <a:endParaRPr lang="en-US" sz="900" dirty="0">
              <a:solidFill>
                <a:schemeClr val="tx1"/>
              </a:solidFill>
              <a:latin typeface="Cambria" panose="02040503050406030204" pitchFamily="18" charset="0"/>
              <a:ea typeface="Cambria" panose="02040503050406030204" pitchFamily="18" charset="0"/>
            </a:endParaRPr>
          </a:p>
          <a:p>
            <a:pPr>
              <a:spcBef>
                <a:spcPts val="300"/>
              </a:spcBef>
              <a:buSzPct val="75000"/>
              <a:buFont typeface="Wingdings" panose="05000000000000000000" pitchFamily="2" charset="2"/>
              <a:buChar char="§"/>
            </a:pPr>
            <a:r>
              <a:rPr lang="en-US" sz="900" dirty="0">
                <a:solidFill>
                  <a:schemeClr val="tx1"/>
                </a:solidFill>
                <a:latin typeface="Cambria" panose="02040503050406030204" pitchFamily="18" charset="0"/>
                <a:ea typeface="Cambria" panose="02040503050406030204" pitchFamily="18" charset="0"/>
              </a:rPr>
              <a:t>De </a:t>
            </a:r>
            <a:r>
              <a:rPr lang="en-US" sz="900" dirty="0" err="1">
                <a:solidFill>
                  <a:schemeClr val="tx1"/>
                </a:solidFill>
                <a:latin typeface="Cambria" panose="02040503050406030204" pitchFamily="18" charset="0"/>
                <a:ea typeface="Cambria" panose="02040503050406030204" pitchFamily="18" charset="0"/>
              </a:rPr>
              <a:t>keersmaecker</a:t>
            </a:r>
            <a:r>
              <a:rPr lang="en-US" sz="900" dirty="0">
                <a:solidFill>
                  <a:schemeClr val="tx1"/>
                </a:solidFill>
                <a:latin typeface="Cambria" panose="02040503050406030204" pitchFamily="18" charset="0"/>
                <a:ea typeface="Cambria" panose="02040503050406030204" pitchFamily="18" charset="0"/>
              </a:rPr>
              <a:t>, J. &amp; </a:t>
            </a:r>
            <a:r>
              <a:rPr lang="en-US" sz="900" dirty="0" err="1">
                <a:solidFill>
                  <a:schemeClr val="tx1"/>
                </a:solidFill>
                <a:latin typeface="Cambria" panose="02040503050406030204" pitchFamily="18" charset="0"/>
                <a:ea typeface="Cambria" panose="02040503050406030204" pitchFamily="18" charset="0"/>
              </a:rPr>
              <a:t>Roets</a:t>
            </a:r>
            <a:r>
              <a:rPr lang="en-US" sz="900" dirty="0">
                <a:solidFill>
                  <a:schemeClr val="tx1"/>
                </a:solidFill>
                <a:latin typeface="Cambria" panose="02040503050406030204" pitchFamily="18" charset="0"/>
                <a:ea typeface="Cambria" panose="02040503050406030204" pitchFamily="18" charset="0"/>
              </a:rPr>
              <a:t>, A. Is there an ideological asymmetry in the moral approval of spreading misinformation by politicians? Personality and Individual Differences, 143, 165–169 (2019).</a:t>
            </a:r>
          </a:p>
          <a:p>
            <a:pPr>
              <a:spcBef>
                <a:spcPts val="300"/>
              </a:spcBef>
              <a:buSzPct val="75000"/>
              <a:buFont typeface="Wingdings" panose="05000000000000000000" pitchFamily="2" charset="2"/>
              <a:buChar char="§"/>
            </a:pPr>
            <a:r>
              <a:rPr lang="en-US" sz="900" dirty="0" err="1">
                <a:solidFill>
                  <a:schemeClr val="tx1"/>
                </a:solidFill>
                <a:latin typeface="Cambria" panose="02040503050406030204" pitchFamily="18" charset="0"/>
                <a:ea typeface="Cambria" panose="02040503050406030204" pitchFamily="18" charset="0"/>
              </a:rPr>
              <a:t>Dyrendal</a:t>
            </a:r>
            <a:r>
              <a:rPr lang="en-US" sz="900" dirty="0">
                <a:solidFill>
                  <a:schemeClr val="tx1"/>
                </a:solidFill>
                <a:latin typeface="Cambria" panose="02040503050406030204" pitchFamily="18" charset="0"/>
                <a:ea typeface="Cambria" panose="02040503050406030204" pitchFamily="18" charset="0"/>
              </a:rPr>
              <a:t>, A., </a:t>
            </a:r>
            <a:r>
              <a:rPr lang="en-US" sz="900" dirty="0" err="1">
                <a:solidFill>
                  <a:schemeClr val="tx1"/>
                </a:solidFill>
                <a:latin typeface="Cambria" panose="02040503050406030204" pitchFamily="18" charset="0"/>
                <a:ea typeface="Cambria" panose="02040503050406030204" pitchFamily="18" charset="0"/>
              </a:rPr>
              <a:t>Kennair</a:t>
            </a:r>
            <a:r>
              <a:rPr lang="en-US" sz="900" dirty="0">
                <a:solidFill>
                  <a:schemeClr val="tx1"/>
                </a:solidFill>
                <a:latin typeface="Cambria" panose="02040503050406030204" pitchFamily="18" charset="0"/>
                <a:ea typeface="Cambria" panose="02040503050406030204" pitchFamily="18" charset="0"/>
              </a:rPr>
              <a:t>, L. E. O., &amp; Bendixen, M. (2021). Predictors of belief in conspiracy theory: The role of individual differences in schizotypal traits, paranormal beliefs, social dominance orientation, right wing authoritarianism and conspiracy mentality. Personality and Individual Differences, 173, 110645-. </a:t>
            </a:r>
            <a:r>
              <a:rPr lang="en-US" sz="900" dirty="0">
                <a:solidFill>
                  <a:schemeClr val="tx1"/>
                </a:solidFill>
                <a:latin typeface="Cambria" panose="02040503050406030204" pitchFamily="18" charset="0"/>
                <a:ea typeface="Cambria" panose="02040503050406030204" pitchFamily="18" charset="0"/>
                <a:hlinkClick r:id="rId4"/>
              </a:rPr>
              <a:t>https://doi.org/10.1016/j.paid.2021.110645</a:t>
            </a:r>
            <a:endParaRPr lang="en-US" sz="900" dirty="0">
              <a:solidFill>
                <a:schemeClr val="tx1"/>
              </a:solidFill>
              <a:latin typeface="Cambria" panose="02040503050406030204" pitchFamily="18" charset="0"/>
              <a:ea typeface="Cambria" panose="02040503050406030204" pitchFamily="18" charset="0"/>
            </a:endParaRPr>
          </a:p>
          <a:p>
            <a:pPr>
              <a:spcBef>
                <a:spcPts val="300"/>
              </a:spcBef>
              <a:buSzPct val="75000"/>
              <a:buFont typeface="Wingdings" panose="05000000000000000000" pitchFamily="2" charset="2"/>
              <a:buChar char="§"/>
            </a:pPr>
            <a:r>
              <a:rPr lang="en-US" sz="900" dirty="0">
                <a:solidFill>
                  <a:schemeClr val="tx1"/>
                </a:solidFill>
                <a:latin typeface="Cambria" panose="02040503050406030204" pitchFamily="18" charset="0"/>
                <a:ea typeface="Cambria" panose="02040503050406030204" pitchFamily="18" charset="0"/>
              </a:rPr>
              <a:t>Kerr, J.R. and Wilson, M.S. (2021). Right-wing authoritarianism and social dominance orientation predict rejection of science and scientists. Group Process. Intergroup </a:t>
            </a:r>
            <a:r>
              <a:rPr lang="en-US" sz="900" dirty="0" err="1">
                <a:solidFill>
                  <a:schemeClr val="tx1"/>
                </a:solidFill>
                <a:latin typeface="Cambria" panose="02040503050406030204" pitchFamily="18" charset="0"/>
                <a:ea typeface="Cambria" panose="02040503050406030204" pitchFamily="18" charset="0"/>
              </a:rPr>
              <a:t>Relat</a:t>
            </a:r>
            <a:r>
              <a:rPr lang="en-US" sz="900" dirty="0">
                <a:solidFill>
                  <a:schemeClr val="tx1"/>
                </a:solidFill>
                <a:latin typeface="Cambria" panose="02040503050406030204" pitchFamily="18" charset="0"/>
                <a:ea typeface="Cambria" panose="02040503050406030204" pitchFamily="18" charset="0"/>
              </a:rPr>
              <a:t>. 24, 550–567.</a:t>
            </a:r>
          </a:p>
          <a:p>
            <a:pPr>
              <a:spcBef>
                <a:spcPts val="300"/>
              </a:spcBef>
              <a:buSzPct val="75000"/>
              <a:buFont typeface="Wingdings" panose="05000000000000000000" pitchFamily="2" charset="2"/>
              <a:buChar char="§"/>
            </a:pPr>
            <a:r>
              <a:rPr lang="en-US" sz="900" dirty="0" err="1">
                <a:solidFill>
                  <a:schemeClr val="tx1"/>
                </a:solidFill>
                <a:latin typeface="Cambria" panose="02040503050406030204" pitchFamily="18" charset="0"/>
                <a:ea typeface="Cambria" panose="02040503050406030204" pitchFamily="18" charset="0"/>
              </a:rPr>
              <a:t>Kteily</a:t>
            </a:r>
            <a:r>
              <a:rPr lang="en-US" sz="900" dirty="0">
                <a:solidFill>
                  <a:schemeClr val="tx1"/>
                </a:solidFill>
                <a:latin typeface="Cambria" panose="02040503050406030204" pitchFamily="18" charset="0"/>
                <a:ea typeface="Cambria" panose="02040503050406030204" pitchFamily="18" charset="0"/>
              </a:rPr>
              <a:t>, N., Bruneau, E., </a:t>
            </a:r>
            <a:r>
              <a:rPr lang="en-US" sz="900" dirty="0" err="1">
                <a:solidFill>
                  <a:schemeClr val="tx1"/>
                </a:solidFill>
                <a:latin typeface="Cambria" panose="02040503050406030204" pitchFamily="18" charset="0"/>
                <a:ea typeface="Cambria" panose="02040503050406030204" pitchFamily="18" charset="0"/>
              </a:rPr>
              <a:t>Waytz</a:t>
            </a:r>
            <a:r>
              <a:rPr lang="en-US" sz="900" dirty="0">
                <a:solidFill>
                  <a:schemeClr val="tx1"/>
                </a:solidFill>
                <a:latin typeface="Cambria" panose="02040503050406030204" pitchFamily="18" charset="0"/>
                <a:ea typeface="Cambria" panose="02040503050406030204" pitchFamily="18" charset="0"/>
              </a:rPr>
              <a:t>, A., &amp; Cotterill, S. (2015). The Ascent of Man: Theoretical and Empirical Evidence for Blatant Dehumanization. Journal of Personality and Social Psychology, 109(5), 901–931. </a:t>
            </a:r>
            <a:r>
              <a:rPr lang="en-US" sz="900" dirty="0">
                <a:solidFill>
                  <a:schemeClr val="tx1"/>
                </a:solidFill>
                <a:latin typeface="Cambria" panose="02040503050406030204" pitchFamily="18" charset="0"/>
                <a:ea typeface="Cambria" panose="02040503050406030204" pitchFamily="18" charset="0"/>
                <a:hlinkClick r:id="rId5"/>
              </a:rPr>
              <a:t>https://doi.org/10.1037/pspp0000048</a:t>
            </a:r>
            <a:endParaRPr lang="en-US" sz="900" dirty="0">
              <a:solidFill>
                <a:schemeClr val="tx1"/>
              </a:solidFill>
              <a:latin typeface="Cambria" panose="02040503050406030204" pitchFamily="18" charset="0"/>
              <a:ea typeface="Cambria" panose="02040503050406030204" pitchFamily="18" charset="0"/>
            </a:endParaRPr>
          </a:p>
          <a:p>
            <a:pPr>
              <a:spcBef>
                <a:spcPts val="300"/>
              </a:spcBef>
              <a:buSzPct val="75000"/>
              <a:buFont typeface="Wingdings" panose="05000000000000000000" pitchFamily="2" charset="2"/>
              <a:buChar char="§"/>
            </a:pPr>
            <a:r>
              <a:rPr lang="en-US" sz="900" dirty="0" err="1">
                <a:solidFill>
                  <a:schemeClr val="tx1"/>
                </a:solidFill>
                <a:latin typeface="Cambria" panose="02040503050406030204" pitchFamily="18" charset="0"/>
                <a:ea typeface="Cambria" panose="02040503050406030204" pitchFamily="18" charset="0"/>
              </a:rPr>
              <a:t>Leyens</a:t>
            </a:r>
            <a:r>
              <a:rPr lang="en-US" sz="900" dirty="0">
                <a:solidFill>
                  <a:schemeClr val="tx1"/>
                </a:solidFill>
                <a:latin typeface="Cambria" panose="02040503050406030204" pitchFamily="18" charset="0"/>
                <a:ea typeface="Cambria" panose="02040503050406030204" pitchFamily="18" charset="0"/>
              </a:rPr>
              <a:t>, J., Rodriguez-Perez, A., Rodriguez-Torres, R., Gaunt, R., Paladino, M., Vaes, J.,&amp;</a:t>
            </a:r>
            <a:r>
              <a:rPr lang="en-US" sz="900" dirty="0" err="1">
                <a:solidFill>
                  <a:schemeClr val="tx1"/>
                </a:solidFill>
                <a:latin typeface="Cambria" panose="02040503050406030204" pitchFamily="18" charset="0"/>
                <a:ea typeface="Cambria" panose="02040503050406030204" pitchFamily="18" charset="0"/>
              </a:rPr>
              <a:t>Demoulin</a:t>
            </a:r>
            <a:r>
              <a:rPr lang="en-US" sz="900" dirty="0">
                <a:solidFill>
                  <a:schemeClr val="tx1"/>
                </a:solidFill>
                <a:latin typeface="Cambria" panose="02040503050406030204" pitchFamily="18" charset="0"/>
                <a:ea typeface="Cambria" panose="02040503050406030204" pitchFamily="18" charset="0"/>
              </a:rPr>
              <a:t>, S. (2001). Psychological essentialism and the differential attribution of uniquely human emotions to ingroups and outgroups. European Journal of Social Psychology, 31, 395–411. </a:t>
            </a:r>
            <a:r>
              <a:rPr lang="en-US" sz="900" dirty="0">
                <a:solidFill>
                  <a:schemeClr val="tx1"/>
                </a:solidFill>
                <a:latin typeface="Cambria" panose="02040503050406030204" pitchFamily="18" charset="0"/>
                <a:ea typeface="Cambria" panose="02040503050406030204" pitchFamily="18" charset="0"/>
                <a:hlinkClick r:id="rId6"/>
              </a:rPr>
              <a:t>https://doi.org/10.1002/ejsp.50</a:t>
            </a:r>
            <a:endParaRPr lang="en-US" sz="900" dirty="0">
              <a:solidFill>
                <a:schemeClr val="tx1"/>
              </a:solidFill>
              <a:latin typeface="Cambria" panose="02040503050406030204" pitchFamily="18" charset="0"/>
              <a:ea typeface="Cambria" panose="02040503050406030204" pitchFamily="18" charset="0"/>
            </a:endParaRPr>
          </a:p>
          <a:p>
            <a:pPr>
              <a:spcBef>
                <a:spcPts val="300"/>
              </a:spcBef>
              <a:buSzPct val="75000"/>
              <a:buFont typeface="Wingdings" panose="05000000000000000000" pitchFamily="2" charset="2"/>
              <a:buChar char="§"/>
            </a:pPr>
            <a:r>
              <a:rPr lang="en-US" sz="900" dirty="0">
                <a:solidFill>
                  <a:schemeClr val="tx1"/>
                </a:solidFill>
                <a:latin typeface="Cambria" panose="02040503050406030204" pitchFamily="18" charset="0"/>
                <a:ea typeface="Cambria" panose="02040503050406030204" pitchFamily="18" charset="0"/>
              </a:rPr>
              <a:t>Markowitz, D. M., &amp; </a:t>
            </a:r>
            <a:r>
              <a:rPr lang="en-US" sz="900" dirty="0" err="1">
                <a:solidFill>
                  <a:schemeClr val="tx1"/>
                </a:solidFill>
                <a:latin typeface="Cambria" panose="02040503050406030204" pitchFamily="18" charset="0"/>
                <a:ea typeface="Cambria" panose="02040503050406030204" pitchFamily="18" charset="0"/>
              </a:rPr>
              <a:t>Slovic</a:t>
            </a:r>
            <a:r>
              <a:rPr lang="en-US" sz="900" dirty="0">
                <a:solidFill>
                  <a:schemeClr val="tx1"/>
                </a:solidFill>
                <a:latin typeface="Cambria" panose="02040503050406030204" pitchFamily="18" charset="0"/>
                <a:ea typeface="Cambria" panose="02040503050406030204" pitchFamily="18" charset="0"/>
              </a:rPr>
              <a:t>, P. (2020). Social, psychological, and demographic characteristics of dehumanization toward immigrants. Proceedings of the National Academy of Sciences - PNAS, 117(17), 9260–9269. https://doi.org/10.1073/pnas.1921790117</a:t>
            </a:r>
          </a:p>
          <a:p>
            <a:pPr>
              <a:spcBef>
                <a:spcPts val="300"/>
              </a:spcBef>
              <a:buSzPct val="75000"/>
              <a:buFont typeface="Wingdings" panose="05000000000000000000" pitchFamily="2" charset="2"/>
              <a:buChar char="§"/>
            </a:pPr>
            <a:r>
              <a:rPr lang="en-US" sz="900" dirty="0">
                <a:solidFill>
                  <a:schemeClr val="tx1"/>
                </a:solidFill>
                <a:latin typeface="Cambria" panose="02040503050406030204" pitchFamily="18" charset="0"/>
                <a:ea typeface="Cambria" panose="02040503050406030204" pitchFamily="18" charset="0"/>
              </a:rPr>
              <a:t>Markowitz, D. M., &amp; </a:t>
            </a:r>
            <a:r>
              <a:rPr lang="en-US" sz="900" dirty="0" err="1">
                <a:solidFill>
                  <a:schemeClr val="tx1"/>
                </a:solidFill>
                <a:latin typeface="Cambria" panose="02040503050406030204" pitchFamily="18" charset="0"/>
                <a:ea typeface="Cambria" panose="02040503050406030204" pitchFamily="18" charset="0"/>
              </a:rPr>
              <a:t>Slovic</a:t>
            </a:r>
            <a:r>
              <a:rPr lang="en-US" sz="900" dirty="0">
                <a:solidFill>
                  <a:schemeClr val="tx1"/>
                </a:solidFill>
                <a:latin typeface="Cambria" panose="02040503050406030204" pitchFamily="18" charset="0"/>
                <a:ea typeface="Cambria" panose="02040503050406030204" pitchFamily="18" charset="0"/>
              </a:rPr>
              <a:t>, P. (2021). Why we dehumanize illegal immigrants: A US mixed-methods study. </a:t>
            </a:r>
            <a:r>
              <a:rPr lang="en-US" sz="900" dirty="0" err="1">
                <a:solidFill>
                  <a:schemeClr val="tx1"/>
                </a:solidFill>
                <a:latin typeface="Cambria" panose="02040503050406030204" pitchFamily="18" charset="0"/>
                <a:ea typeface="Cambria" panose="02040503050406030204" pitchFamily="18" charset="0"/>
              </a:rPr>
              <a:t>PloS</a:t>
            </a:r>
            <a:r>
              <a:rPr lang="en-US" sz="900" dirty="0">
                <a:solidFill>
                  <a:schemeClr val="tx1"/>
                </a:solidFill>
                <a:latin typeface="Cambria" panose="02040503050406030204" pitchFamily="18" charset="0"/>
                <a:ea typeface="Cambria" panose="02040503050406030204" pitchFamily="18" charset="0"/>
              </a:rPr>
              <a:t> One, 16(10), e0257912–e0257912. https://doi.org/10.1371/journal.pone.0257912</a:t>
            </a:r>
          </a:p>
          <a:p>
            <a:pPr>
              <a:spcBef>
                <a:spcPts val="300"/>
              </a:spcBef>
              <a:buSzPct val="75000"/>
              <a:buFont typeface="Wingdings" panose="05000000000000000000" pitchFamily="2" charset="2"/>
              <a:buChar char="§"/>
            </a:pPr>
            <a:r>
              <a:rPr lang="en-US" sz="900" dirty="0">
                <a:solidFill>
                  <a:schemeClr val="tx1"/>
                </a:solidFill>
                <a:latin typeface="Cambria" panose="02040503050406030204" pitchFamily="18" charset="0"/>
                <a:ea typeface="Cambria" panose="02040503050406030204" pitchFamily="18" charset="0"/>
              </a:rPr>
              <a:t>Moon, K. and Blackman, D. (2017). A guide to ontology, epistemology, and philosophical perspectives for interdisciplinary researchers. </a:t>
            </a:r>
            <a:r>
              <a:rPr lang="en-US" sz="900" i="1" dirty="0">
                <a:solidFill>
                  <a:schemeClr val="tx1"/>
                </a:solidFill>
                <a:latin typeface="Cambria" panose="02040503050406030204" pitchFamily="18" charset="0"/>
                <a:ea typeface="Cambria" panose="02040503050406030204" pitchFamily="18" charset="0"/>
              </a:rPr>
              <a:t>Integration and Implementation insights: A community blog and repository of resources</a:t>
            </a:r>
            <a:r>
              <a:rPr lang="en-US" sz="900" dirty="0">
                <a:solidFill>
                  <a:schemeClr val="tx1"/>
                </a:solidFill>
                <a:latin typeface="Cambria" panose="02040503050406030204" pitchFamily="18" charset="0"/>
                <a:ea typeface="Cambria" panose="02040503050406030204" pitchFamily="18" charset="0"/>
              </a:rPr>
              <a:t>… </a:t>
            </a:r>
            <a:r>
              <a:rPr lang="en-US" sz="900" dirty="0">
                <a:solidFill>
                  <a:schemeClr val="tx1"/>
                </a:solidFill>
                <a:latin typeface="Cambria" panose="02040503050406030204" pitchFamily="18" charset="0"/>
                <a:ea typeface="Cambria" panose="02040503050406030204" pitchFamily="18" charset="0"/>
                <a:hlinkClick r:id="rId7"/>
              </a:rPr>
              <a:t>https://i2insights.org/2017/05/02/philosophy-for-interdisciplinarity/comment-page-1/</a:t>
            </a:r>
            <a:r>
              <a:rPr lang="en-US" sz="900" dirty="0">
                <a:solidFill>
                  <a:schemeClr val="tx1"/>
                </a:solidFill>
                <a:latin typeface="Cambria" panose="02040503050406030204" pitchFamily="18" charset="0"/>
                <a:ea typeface="Cambria" panose="02040503050406030204" pitchFamily="18" charset="0"/>
              </a:rPr>
              <a:t> </a:t>
            </a:r>
          </a:p>
          <a:p>
            <a:pPr>
              <a:spcBef>
                <a:spcPts val="300"/>
              </a:spcBef>
              <a:buSzPct val="75000"/>
              <a:buFont typeface="Wingdings" panose="05000000000000000000" pitchFamily="2" charset="2"/>
              <a:buChar char="§"/>
            </a:pPr>
            <a:r>
              <a:rPr lang="en-US" sz="900" dirty="0">
                <a:solidFill>
                  <a:schemeClr val="tx1"/>
                </a:solidFill>
                <a:latin typeface="Cambria" panose="02040503050406030204" pitchFamily="18" charset="0"/>
                <a:ea typeface="Cambria" panose="02040503050406030204" pitchFamily="18" charset="0"/>
              </a:rPr>
              <a:t>N. A., B. Z., and </a:t>
            </a:r>
            <a:r>
              <a:rPr lang="en-US" sz="900" dirty="0" err="1">
                <a:solidFill>
                  <a:schemeClr val="tx1"/>
                </a:solidFill>
                <a:latin typeface="Cambria" panose="02040503050406030204" pitchFamily="18" charset="0"/>
                <a:ea typeface="Cambria" panose="02040503050406030204" pitchFamily="18" charset="0"/>
              </a:rPr>
              <a:t>Manjaly</a:t>
            </a:r>
            <a:r>
              <a:rPr lang="en-US" sz="900" dirty="0">
                <a:solidFill>
                  <a:schemeClr val="tx1"/>
                </a:solidFill>
                <a:latin typeface="Cambria" panose="02040503050406030204" pitchFamily="18" charset="0"/>
                <a:ea typeface="Cambria" panose="02040503050406030204" pitchFamily="18" charset="0"/>
              </a:rPr>
              <a:t>, J. A. (2020). Dehumanization of Scheduled Castes and Scheduled Tribes (SC/ST): Evidence from Implicit, Moderate, and Blatant Measures. Analyses of Social Issues and Public Policy, 20(1), 563–583. </a:t>
            </a:r>
            <a:r>
              <a:rPr lang="en-US" sz="900" dirty="0">
                <a:solidFill>
                  <a:schemeClr val="tx1"/>
                </a:solidFill>
                <a:latin typeface="Cambria" panose="02040503050406030204" pitchFamily="18" charset="0"/>
                <a:ea typeface="Cambria" panose="02040503050406030204" pitchFamily="18" charset="0"/>
                <a:hlinkClick r:id="rId8"/>
              </a:rPr>
              <a:t>https://doi.org/10.1111/asap.12214</a:t>
            </a:r>
            <a:endParaRPr lang="en-US" sz="900" dirty="0">
              <a:solidFill>
                <a:schemeClr val="tx1"/>
              </a:solidFill>
              <a:latin typeface="Cambria" panose="02040503050406030204" pitchFamily="18" charset="0"/>
              <a:ea typeface="Cambria" panose="02040503050406030204" pitchFamily="18" charset="0"/>
            </a:endParaRPr>
          </a:p>
          <a:p>
            <a:pPr>
              <a:spcBef>
                <a:spcPts val="300"/>
              </a:spcBef>
              <a:buSzPct val="75000"/>
              <a:buFont typeface="Wingdings" panose="05000000000000000000" pitchFamily="2" charset="2"/>
              <a:buChar char="§"/>
            </a:pPr>
            <a:r>
              <a:rPr lang="en-US" sz="900" dirty="0">
                <a:solidFill>
                  <a:schemeClr val="tx1"/>
                </a:solidFill>
                <a:latin typeface="Cambria" panose="02040503050406030204" pitchFamily="18" charset="0"/>
                <a:ea typeface="Cambria" panose="02040503050406030204" pitchFamily="18" charset="0"/>
              </a:rPr>
              <a:t>Osborne, D., Costello, T.H., </a:t>
            </a:r>
            <a:r>
              <a:rPr lang="en-US" sz="900" dirty="0" err="1">
                <a:solidFill>
                  <a:schemeClr val="tx1"/>
                </a:solidFill>
                <a:latin typeface="Cambria" panose="02040503050406030204" pitchFamily="18" charset="0"/>
                <a:ea typeface="Cambria" panose="02040503050406030204" pitchFamily="18" charset="0"/>
              </a:rPr>
              <a:t>Duckitt</a:t>
            </a:r>
            <a:r>
              <a:rPr lang="en-US" sz="900" dirty="0">
                <a:solidFill>
                  <a:schemeClr val="tx1"/>
                </a:solidFill>
                <a:latin typeface="Cambria" panose="02040503050406030204" pitchFamily="18" charset="0"/>
                <a:ea typeface="Cambria" panose="02040503050406030204" pitchFamily="18" charset="0"/>
              </a:rPr>
              <a:t>, J. et al. (2023) The psychological causes and societal consequences of authoritarianism. Nature Reviews Psychology 2, 220–232. </a:t>
            </a:r>
            <a:r>
              <a:rPr lang="en-US" sz="900" dirty="0">
                <a:solidFill>
                  <a:schemeClr val="tx1"/>
                </a:solidFill>
                <a:latin typeface="Cambria" panose="02040503050406030204" pitchFamily="18" charset="0"/>
                <a:ea typeface="Cambria" panose="02040503050406030204" pitchFamily="18" charset="0"/>
                <a:hlinkClick r:id="rId9"/>
              </a:rPr>
              <a:t>https://doi.org/10.1038/s44159-023-00161-4</a:t>
            </a:r>
            <a:endParaRPr lang="en-US" sz="900" dirty="0">
              <a:solidFill>
                <a:schemeClr val="tx1"/>
              </a:solidFill>
              <a:latin typeface="Cambria" panose="02040503050406030204" pitchFamily="18" charset="0"/>
              <a:ea typeface="Cambria" panose="02040503050406030204" pitchFamily="18" charset="0"/>
            </a:endParaRPr>
          </a:p>
          <a:p>
            <a:pPr>
              <a:spcBef>
                <a:spcPts val="300"/>
              </a:spcBef>
              <a:buSzPct val="75000"/>
              <a:buFont typeface="Wingdings" panose="05000000000000000000" pitchFamily="2" charset="2"/>
              <a:buChar char="§"/>
            </a:pPr>
            <a:r>
              <a:rPr lang="en-US" sz="900" dirty="0">
                <a:solidFill>
                  <a:schemeClr val="tx1"/>
                </a:solidFill>
                <a:latin typeface="Cambria" panose="02040503050406030204" pitchFamily="18" charset="0"/>
                <a:ea typeface="Cambria" panose="02040503050406030204" pitchFamily="18" charset="0"/>
              </a:rPr>
              <a:t>Richey, S. A birther and a truther: the influence of the authoritarian personality on conspiracy beliefs. Politics and Policy, 45, 465–485 (2017).</a:t>
            </a:r>
          </a:p>
          <a:p>
            <a:pPr>
              <a:spcBef>
                <a:spcPts val="300"/>
              </a:spcBef>
              <a:buSzPct val="75000"/>
              <a:buFont typeface="Wingdings" panose="05000000000000000000" pitchFamily="2" charset="2"/>
              <a:buChar char="§"/>
            </a:pPr>
            <a:r>
              <a:rPr lang="en-US" sz="900" dirty="0">
                <a:solidFill>
                  <a:schemeClr val="tx1"/>
                </a:solidFill>
                <a:latin typeface="Cambria" panose="02040503050406030204" pitchFamily="18" charset="0"/>
                <a:ea typeface="Cambria" panose="02040503050406030204" pitchFamily="18" charset="0"/>
              </a:rPr>
              <a:t>Sinclair, A. H., Stanley, M. L. &amp; </a:t>
            </a:r>
            <a:r>
              <a:rPr lang="en-US" sz="900" dirty="0" err="1">
                <a:solidFill>
                  <a:schemeClr val="tx1"/>
                </a:solidFill>
                <a:latin typeface="Cambria" panose="02040503050406030204" pitchFamily="18" charset="0"/>
                <a:ea typeface="Cambria" panose="02040503050406030204" pitchFamily="18" charset="0"/>
              </a:rPr>
              <a:t>Seli</a:t>
            </a:r>
            <a:r>
              <a:rPr lang="en-US" sz="900" dirty="0">
                <a:solidFill>
                  <a:schemeClr val="tx1"/>
                </a:solidFill>
                <a:latin typeface="Cambria" panose="02040503050406030204" pitchFamily="18" charset="0"/>
                <a:ea typeface="Cambria" panose="02040503050406030204" pitchFamily="18" charset="0"/>
              </a:rPr>
              <a:t>, P. (2020). Closed-minded cognition: right-wing authoritarianism is negatively related to belief updating following prediction error. </a:t>
            </a:r>
            <a:r>
              <a:rPr lang="en-US" sz="900" dirty="0" err="1">
                <a:solidFill>
                  <a:schemeClr val="tx1"/>
                </a:solidFill>
                <a:latin typeface="Cambria" panose="02040503050406030204" pitchFamily="18" charset="0"/>
                <a:ea typeface="Cambria" panose="02040503050406030204" pitchFamily="18" charset="0"/>
              </a:rPr>
              <a:t>Psychon</a:t>
            </a:r>
            <a:r>
              <a:rPr lang="en-US" sz="900" dirty="0">
                <a:solidFill>
                  <a:schemeClr val="tx1"/>
                </a:solidFill>
                <a:latin typeface="Cambria" panose="02040503050406030204" pitchFamily="18" charset="0"/>
                <a:ea typeface="Cambria" panose="02040503050406030204" pitchFamily="18" charset="0"/>
              </a:rPr>
              <a:t>. Bull. Rev. 27, 1348–1361.</a:t>
            </a:r>
            <a:endParaRPr lang="nl-NL" sz="900" dirty="0">
              <a:solidFill>
                <a:schemeClr val="tx1"/>
              </a:solidFill>
              <a:latin typeface="Cambria" panose="02040503050406030204" pitchFamily="18" charset="0"/>
              <a:ea typeface="Cambria" panose="02040503050406030204" pitchFamily="18" charset="0"/>
            </a:endParaRPr>
          </a:p>
          <a:p>
            <a:pPr>
              <a:spcBef>
                <a:spcPts val="300"/>
              </a:spcBef>
              <a:buSzPct val="75000"/>
              <a:buFont typeface="Wingdings" panose="05000000000000000000" pitchFamily="2" charset="2"/>
              <a:buChar char="§"/>
            </a:pPr>
            <a:r>
              <a:rPr lang="en-US" sz="900" dirty="0">
                <a:solidFill>
                  <a:schemeClr val="tx1"/>
                </a:solidFill>
                <a:latin typeface="Cambria" panose="02040503050406030204" pitchFamily="18" charset="0"/>
                <a:ea typeface="Cambria" panose="02040503050406030204" pitchFamily="18" charset="0"/>
              </a:rPr>
              <a:t>Stanley, S. K., Wilson, M. S. &amp; </a:t>
            </a:r>
            <a:r>
              <a:rPr lang="en-US" sz="900" dirty="0" err="1">
                <a:solidFill>
                  <a:schemeClr val="tx1"/>
                </a:solidFill>
                <a:latin typeface="Cambria" panose="02040503050406030204" pitchFamily="18" charset="0"/>
                <a:ea typeface="Cambria" panose="02040503050406030204" pitchFamily="18" charset="0"/>
              </a:rPr>
              <a:t>Milfont</a:t>
            </a:r>
            <a:r>
              <a:rPr lang="en-US" sz="900" dirty="0">
                <a:solidFill>
                  <a:schemeClr val="tx1"/>
                </a:solidFill>
                <a:latin typeface="Cambria" panose="02040503050406030204" pitchFamily="18" charset="0"/>
                <a:ea typeface="Cambria" panose="02040503050406030204" pitchFamily="18" charset="0"/>
              </a:rPr>
              <a:t>, T. L. (2017) Exploring short-term longitudinal effects of right-wing authoritarianism and social dominance orientation on environmentalism. Personal. </a:t>
            </a:r>
            <a:r>
              <a:rPr lang="en-US" sz="900" dirty="0" err="1">
                <a:solidFill>
                  <a:schemeClr val="tx1"/>
                </a:solidFill>
                <a:latin typeface="Cambria" panose="02040503050406030204" pitchFamily="18" charset="0"/>
                <a:ea typeface="Cambria" panose="02040503050406030204" pitchFamily="18" charset="0"/>
              </a:rPr>
              <a:t>Individ</a:t>
            </a:r>
            <a:r>
              <a:rPr lang="en-US" sz="900" dirty="0">
                <a:solidFill>
                  <a:schemeClr val="tx1"/>
                </a:solidFill>
                <a:latin typeface="Cambria" panose="02040503050406030204" pitchFamily="18" charset="0"/>
                <a:ea typeface="Cambria" panose="02040503050406030204" pitchFamily="18" charset="0"/>
              </a:rPr>
              <a:t>. Differ. 108, 174–177.</a:t>
            </a:r>
          </a:p>
          <a:p>
            <a:pPr>
              <a:spcBef>
                <a:spcPts val="300"/>
              </a:spcBef>
              <a:buSzPct val="75000"/>
              <a:buFont typeface="Wingdings" panose="05000000000000000000" pitchFamily="2" charset="2"/>
              <a:buChar char="§"/>
            </a:pPr>
            <a:r>
              <a:rPr lang="en-US" sz="900" dirty="0">
                <a:solidFill>
                  <a:schemeClr val="tx1"/>
                </a:solidFill>
                <a:latin typeface="Cambria" panose="02040503050406030204" pitchFamily="18" charset="0"/>
                <a:ea typeface="Cambria" panose="02040503050406030204" pitchFamily="18" charset="0"/>
              </a:rPr>
              <a:t>Van </a:t>
            </a:r>
            <a:r>
              <a:rPr lang="en-US" sz="900" dirty="0" err="1">
                <a:solidFill>
                  <a:schemeClr val="tx1"/>
                </a:solidFill>
                <a:latin typeface="Cambria" panose="02040503050406030204" pitchFamily="18" charset="0"/>
                <a:ea typeface="Cambria" panose="02040503050406030204" pitchFamily="18" charset="0"/>
              </a:rPr>
              <a:t>Hiel</a:t>
            </a:r>
            <a:r>
              <a:rPr lang="en-US" sz="900" dirty="0">
                <a:solidFill>
                  <a:schemeClr val="tx1"/>
                </a:solidFill>
                <a:latin typeface="Cambria" panose="02040503050406030204" pitchFamily="18" charset="0"/>
                <a:ea typeface="Cambria" panose="02040503050406030204" pitchFamily="18" charset="0"/>
              </a:rPr>
              <a:t>, A., </a:t>
            </a:r>
            <a:r>
              <a:rPr lang="en-US" sz="900" dirty="0" err="1">
                <a:solidFill>
                  <a:schemeClr val="tx1"/>
                </a:solidFill>
                <a:latin typeface="Cambria" panose="02040503050406030204" pitchFamily="18" charset="0"/>
                <a:ea typeface="Cambria" panose="02040503050406030204" pitchFamily="18" charset="0"/>
              </a:rPr>
              <a:t>Pandelaere</a:t>
            </a:r>
            <a:r>
              <a:rPr lang="en-US" sz="900" dirty="0">
                <a:solidFill>
                  <a:schemeClr val="tx1"/>
                </a:solidFill>
                <a:latin typeface="Cambria" panose="02040503050406030204" pitchFamily="18" charset="0"/>
                <a:ea typeface="Cambria" panose="02040503050406030204" pitchFamily="18" charset="0"/>
              </a:rPr>
              <a:t>, M. &amp; </a:t>
            </a:r>
            <a:r>
              <a:rPr lang="en-US" sz="900" dirty="0" err="1">
                <a:solidFill>
                  <a:schemeClr val="tx1"/>
                </a:solidFill>
                <a:latin typeface="Cambria" panose="02040503050406030204" pitchFamily="18" charset="0"/>
                <a:ea typeface="Cambria" panose="02040503050406030204" pitchFamily="18" charset="0"/>
              </a:rPr>
              <a:t>Duriez</a:t>
            </a:r>
            <a:r>
              <a:rPr lang="en-US" sz="900" dirty="0">
                <a:solidFill>
                  <a:schemeClr val="tx1"/>
                </a:solidFill>
                <a:latin typeface="Cambria" panose="02040503050406030204" pitchFamily="18" charset="0"/>
                <a:ea typeface="Cambria" panose="02040503050406030204" pitchFamily="18" charset="0"/>
              </a:rPr>
              <a:t>, B. (2004). The impact of need for closure on conservative beliefs and racism: differential mediation by authoritarian submission and authoritarian dominance. Personal. Soc. Psychol. Bull. 30, 824–837.</a:t>
            </a:r>
          </a:p>
          <a:p>
            <a:pPr>
              <a:spcBef>
                <a:spcPts val="300"/>
              </a:spcBef>
              <a:buSzPct val="75000"/>
              <a:buFont typeface="Wingdings" panose="05000000000000000000" pitchFamily="2" charset="2"/>
              <a:buChar char="§"/>
            </a:pPr>
            <a:r>
              <a:rPr lang="en-US" sz="900" dirty="0" err="1">
                <a:solidFill>
                  <a:schemeClr val="tx1"/>
                </a:solidFill>
                <a:latin typeface="Cambria" panose="02040503050406030204" pitchFamily="18" charset="0"/>
                <a:ea typeface="Cambria" panose="02040503050406030204" pitchFamily="18" charset="0"/>
              </a:rPr>
              <a:t>Zmigrod</a:t>
            </a:r>
            <a:r>
              <a:rPr lang="en-US" sz="900" dirty="0">
                <a:solidFill>
                  <a:schemeClr val="tx1"/>
                </a:solidFill>
                <a:latin typeface="Cambria" panose="02040503050406030204" pitchFamily="18" charset="0"/>
                <a:ea typeface="Cambria" panose="02040503050406030204" pitchFamily="18" charset="0"/>
              </a:rPr>
              <a:t>, L., </a:t>
            </a:r>
            <a:r>
              <a:rPr lang="en-US" sz="900" dirty="0" err="1">
                <a:solidFill>
                  <a:schemeClr val="tx1"/>
                </a:solidFill>
                <a:latin typeface="Cambria" panose="02040503050406030204" pitchFamily="18" charset="0"/>
                <a:ea typeface="Cambria" panose="02040503050406030204" pitchFamily="18" charset="0"/>
              </a:rPr>
              <a:t>Rentfrow</a:t>
            </a:r>
            <a:r>
              <a:rPr lang="en-US" sz="900" dirty="0">
                <a:solidFill>
                  <a:schemeClr val="tx1"/>
                </a:solidFill>
                <a:latin typeface="Cambria" panose="02040503050406030204" pitchFamily="18" charset="0"/>
                <a:ea typeface="Cambria" panose="02040503050406030204" pitchFamily="18" charset="0"/>
              </a:rPr>
              <a:t>, P. J. &amp; Robbins, T. W. (2018). Cognitive underpinnings of nationalistic ideology in the context of Brexit. Proc. Natl Acad. Sci. USA 115, E4532–E4540.</a:t>
            </a:r>
          </a:p>
        </p:txBody>
      </p:sp>
      <p:sp>
        <p:nvSpPr>
          <p:cNvPr id="7" name="Google Shape;114;p6">
            <a:extLst>
              <a:ext uri="{FF2B5EF4-FFF2-40B4-BE49-F238E27FC236}">
                <a16:creationId xmlns:a16="http://schemas.microsoft.com/office/drawing/2014/main" id="{0621EB6B-3D10-4032-8EEC-D9F4F92E8AC7}"/>
              </a:ext>
            </a:extLst>
          </p:cNvPr>
          <p:cNvSpPr txBox="1">
            <a:spLocks/>
          </p:cNvSpPr>
          <p:nvPr/>
        </p:nvSpPr>
        <p:spPr>
          <a:xfrm>
            <a:off x="2491350" y="407475"/>
            <a:ext cx="6882728" cy="767788"/>
          </a:xfrm>
          <a:prstGeom prst="rect">
            <a:avLst/>
          </a:prstGeom>
          <a:solidFill>
            <a:schemeClr val="bg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4400"/>
            </a:pPr>
            <a:r>
              <a:rPr lang="en-US" sz="3200" dirty="0">
                <a:latin typeface="Cambria" panose="02040503050406030204" pitchFamily="18" charset="0"/>
                <a:ea typeface="Cambria" panose="02040503050406030204" pitchFamily="18" charset="0"/>
              </a:rPr>
              <a:t>Citations (see paper for full list)</a:t>
            </a:r>
          </a:p>
        </p:txBody>
      </p:sp>
      <p:sp>
        <p:nvSpPr>
          <p:cNvPr id="2" name="Slide Number Placeholder 1">
            <a:extLst>
              <a:ext uri="{FF2B5EF4-FFF2-40B4-BE49-F238E27FC236}">
                <a16:creationId xmlns:a16="http://schemas.microsoft.com/office/drawing/2014/main" id="{0D27A958-2850-43AE-8961-A6E6804D88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Tree>
    <p:extLst>
      <p:ext uri="{BB962C8B-B14F-4D97-AF65-F5344CB8AC3E}">
        <p14:creationId xmlns:p14="http://schemas.microsoft.com/office/powerpoint/2010/main" val="3395791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95">
          <a:extLst>
            <a:ext uri="{FF2B5EF4-FFF2-40B4-BE49-F238E27FC236}">
              <a16:creationId xmlns:a16="http://schemas.microsoft.com/office/drawing/2014/main" id="{AD199701-0A82-D794-66A8-5A6C27B81808}"/>
            </a:ext>
          </a:extLst>
        </p:cNvPr>
        <p:cNvGrpSpPr/>
        <p:nvPr/>
      </p:nvGrpSpPr>
      <p:grpSpPr>
        <a:xfrm>
          <a:off x="0" y="0"/>
          <a:ext cx="0" cy="0"/>
          <a:chOff x="0" y="0"/>
          <a:chExt cx="0" cy="0"/>
        </a:xfrm>
      </p:grpSpPr>
      <p:sp>
        <p:nvSpPr>
          <p:cNvPr id="96" name="Google Shape;96;p3">
            <a:extLst>
              <a:ext uri="{FF2B5EF4-FFF2-40B4-BE49-F238E27FC236}">
                <a16:creationId xmlns:a16="http://schemas.microsoft.com/office/drawing/2014/main" id="{49722965-0C25-183C-08D6-E0EC3E2501CD}"/>
              </a:ext>
            </a:extLst>
          </p:cNvPr>
          <p:cNvSpPr txBox="1">
            <a:spLocks noGrp="1"/>
          </p:cNvSpPr>
          <p:nvPr>
            <p:ph type="title"/>
          </p:nvPr>
        </p:nvSpPr>
        <p:spPr>
          <a:xfrm>
            <a:off x="3585183" y="718938"/>
            <a:ext cx="4648200" cy="785494"/>
          </a:xfrm>
          <a:prstGeom prst="rect">
            <a:avLst/>
          </a:prstGeom>
          <a:solidFill>
            <a:schemeClr val="bg1"/>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3200" dirty="0">
                <a:latin typeface="Cambria" panose="02040503050406030204" pitchFamily="18" charset="0"/>
                <a:ea typeface="Cambria" panose="02040503050406030204" pitchFamily="18" charset="0"/>
              </a:rPr>
              <a:t>Core Research Concerns</a:t>
            </a:r>
            <a:endParaRPr sz="32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042F6B9F-FCCF-4367-811E-61886203A59A}"/>
              </a:ext>
            </a:extLst>
          </p:cNvPr>
          <p:cNvSpPr txBox="1"/>
          <p:nvPr/>
        </p:nvSpPr>
        <p:spPr>
          <a:xfrm>
            <a:off x="1663889" y="2691951"/>
            <a:ext cx="8864222" cy="2246769"/>
          </a:xfrm>
          <a:prstGeom prst="rect">
            <a:avLst/>
          </a:prstGeom>
          <a:solidFill>
            <a:schemeClr val="bg1"/>
          </a:solidFill>
          <a:ln>
            <a:solidFill>
              <a:schemeClr val="accent1"/>
            </a:solidFill>
          </a:ln>
        </p:spPr>
        <p:txBody>
          <a:bodyPr wrap="square">
            <a:spAutoFit/>
          </a:bodyPr>
          <a:lstStyle/>
          <a:p>
            <a:pPr lvl="1"/>
            <a:r>
              <a:rPr lang="en-US" b="1" dirty="0">
                <a:latin typeface="Cambria" panose="02040503050406030204" pitchFamily="18" charset="0"/>
                <a:ea typeface="Cambria" panose="02040503050406030204" pitchFamily="18" charset="0"/>
              </a:rPr>
              <a:t>Overall aims </a:t>
            </a:r>
            <a:r>
              <a:rPr lang="en-US" dirty="0">
                <a:latin typeface="Cambria" panose="02040503050406030204" pitchFamily="18" charset="0"/>
                <a:ea typeface="Cambria" panose="02040503050406030204" pitchFamily="18" charset="0"/>
              </a:rPr>
              <a:t>of this project: </a:t>
            </a:r>
          </a:p>
          <a:p>
            <a:pPr lvl="2"/>
            <a:endParaRPr lang="en-US" dirty="0">
              <a:latin typeface="Cambria" panose="02040503050406030204" pitchFamily="18" charset="0"/>
              <a:ea typeface="Cambria" panose="02040503050406030204" pitchFamily="18" charset="0"/>
            </a:endParaRPr>
          </a:p>
          <a:p>
            <a:pPr lvl="2"/>
            <a:r>
              <a:rPr lang="en-US" i="1" dirty="0">
                <a:latin typeface="Cambria" panose="02040503050406030204" pitchFamily="18" charset="0"/>
                <a:ea typeface="Cambria" panose="02040503050406030204" pitchFamily="18" charset="0"/>
              </a:rPr>
              <a:t>	examine the role dehumanization plays in the spread of misinformation</a:t>
            </a:r>
          </a:p>
          <a:p>
            <a:pPr lvl="2"/>
            <a:endParaRPr lang="en-US" dirty="0">
              <a:latin typeface="Cambria" panose="02040503050406030204" pitchFamily="18" charset="0"/>
              <a:ea typeface="Cambria" panose="02040503050406030204" pitchFamily="18" charset="0"/>
            </a:endParaRPr>
          </a:p>
          <a:p>
            <a:pPr lvl="2"/>
            <a:r>
              <a:rPr lang="en-US" dirty="0">
                <a:latin typeface="Cambria" panose="02040503050406030204" pitchFamily="18" charset="0"/>
                <a:ea typeface="Cambria" panose="02040503050406030204" pitchFamily="18" charset="0"/>
              </a:rPr>
              <a:t>	</a:t>
            </a:r>
            <a:r>
              <a:rPr lang="en-US" dirty="0">
                <a:solidFill>
                  <a:schemeClr val="tx1"/>
                </a:solidFill>
                <a:latin typeface="Cambria" panose="02040503050406030204" pitchFamily="18" charset="0"/>
                <a:ea typeface="Cambria" panose="02040503050406030204" pitchFamily="18" charset="0"/>
              </a:rPr>
              <a:t>Focusing on two things: 1) dehumanization of others [subject of today’s presentation]</a:t>
            </a:r>
          </a:p>
          <a:p>
            <a:pPr lvl="2"/>
            <a:r>
              <a:rPr lang="en-US" dirty="0">
                <a:solidFill>
                  <a:schemeClr val="tx1"/>
                </a:solidFill>
                <a:latin typeface="Cambria" panose="02040503050406030204" pitchFamily="18" charset="0"/>
                <a:ea typeface="Cambria" panose="02040503050406030204" pitchFamily="18" charset="0"/>
              </a:rPr>
              <a:t>			 2) dehumanization of oneself [cf. CHIIR 2025 conference]</a:t>
            </a:r>
          </a:p>
          <a:p>
            <a:pPr lvl="2"/>
            <a:endParaRPr lang="en-US" dirty="0">
              <a:solidFill>
                <a:schemeClr val="tx1"/>
              </a:solidFill>
              <a:latin typeface="Cambria" panose="02040503050406030204" pitchFamily="18" charset="0"/>
              <a:ea typeface="Cambria" panose="02040503050406030204" pitchFamily="18" charset="0"/>
            </a:endParaRPr>
          </a:p>
          <a:p>
            <a:pPr lvl="2"/>
            <a:r>
              <a:rPr lang="en-US" dirty="0">
                <a:solidFill>
                  <a:schemeClr val="tx1"/>
                </a:solidFill>
                <a:latin typeface="Cambria" panose="02040503050406030204" pitchFamily="18" charset="0"/>
                <a:ea typeface="Cambria" panose="02040503050406030204" pitchFamily="18" charset="0"/>
              </a:rPr>
              <a:t>	higher levels of both are hypothesized to increase the belief &amp; subsequent spread of misinformation, 	</a:t>
            </a:r>
            <a:r>
              <a:rPr lang="en-US" i="1" u="sng" dirty="0">
                <a:solidFill>
                  <a:schemeClr val="tx1"/>
                </a:solidFill>
                <a:latin typeface="Cambria" panose="02040503050406030204" pitchFamily="18" charset="0"/>
                <a:ea typeface="Cambria" panose="02040503050406030204" pitchFamily="18" charset="0"/>
              </a:rPr>
              <a:t>especially about outgroups that are the target of such dehumanization</a:t>
            </a:r>
          </a:p>
          <a:p>
            <a:pPr lvl="2"/>
            <a:endParaRPr lang="en-US" i="1" u="sng" dirty="0">
              <a:solidFill>
                <a:srgbClr val="FF0000"/>
              </a:solidFill>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9F2CB91A-DCAA-41F0-BDEF-41163F9FBC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281360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1817914" y="203552"/>
            <a:ext cx="8556171" cy="795531"/>
          </a:xfrm>
          <a:prstGeom prst="rect">
            <a:avLst/>
          </a:prstGeom>
          <a:solidFill>
            <a:schemeClr val="bg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200" dirty="0">
                <a:latin typeface="Cambria" panose="02040503050406030204" pitchFamily="18" charset="0"/>
                <a:ea typeface="Cambria" panose="02040503050406030204" pitchFamily="18" charset="0"/>
              </a:rPr>
              <a:t>Definitions: misinformation &amp; traits associated with its belief &amp; spread | </a:t>
            </a:r>
            <a:r>
              <a:rPr lang="en-US" sz="3200" dirty="0">
                <a:solidFill>
                  <a:srgbClr val="C00000"/>
                </a:solidFill>
                <a:latin typeface="Cambria" panose="02040503050406030204" pitchFamily="18" charset="0"/>
                <a:ea typeface="Cambria" panose="02040503050406030204" pitchFamily="18" charset="0"/>
              </a:rPr>
              <a:t>authoritarianism</a:t>
            </a:r>
            <a:endParaRPr sz="3200" strike="sngStrike" dirty="0">
              <a:solidFill>
                <a:srgbClr val="C00000"/>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171FD246-8471-EDC2-B5BE-283C77E3435F}"/>
              </a:ext>
            </a:extLst>
          </p:cNvPr>
          <p:cNvSpPr txBox="1"/>
          <p:nvPr/>
        </p:nvSpPr>
        <p:spPr>
          <a:xfrm>
            <a:off x="719152" y="2694336"/>
            <a:ext cx="4869401" cy="2252924"/>
          </a:xfrm>
          <a:prstGeom prst="rect">
            <a:avLst/>
          </a:prstGeom>
          <a:solidFill>
            <a:schemeClr val="bg1"/>
          </a:solidFill>
          <a:ln>
            <a:solidFill>
              <a:schemeClr val="accent1"/>
            </a:solidFill>
          </a:ln>
        </p:spPr>
        <p:txBody>
          <a:bodyPr wrap="square">
            <a:spAutoFit/>
          </a:bodyPr>
          <a:lstStyle/>
          <a:p>
            <a:pPr>
              <a:lnSpc>
                <a:spcPct val="90000"/>
              </a:lnSpc>
            </a:pPr>
            <a:r>
              <a:rPr lang="en-US" sz="2000" i="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Misinformation</a:t>
            </a:r>
            <a:r>
              <a:rPr lang="en-US" sz="2000" dirty="0">
                <a:effectLst/>
                <a:latin typeface="Cambria" panose="02040503050406030204" pitchFamily="18" charset="0"/>
                <a:ea typeface="Cambria" panose="02040503050406030204" pitchFamily="18" charset="0"/>
                <a:cs typeface="Times New Roman" panose="02020603050405020304" pitchFamily="18" charset="0"/>
              </a:rPr>
              <a:t>: “the sharing of false or misleading information with others online” </a:t>
            </a:r>
          </a:p>
          <a:p>
            <a:pPr lvl="1">
              <a:lnSpc>
                <a:spcPct val="90000"/>
              </a:lnSpc>
            </a:pPr>
            <a:endParaRPr lang="en-US" dirty="0">
              <a:solidFill>
                <a:srgbClr val="C00000"/>
              </a:solidFill>
              <a:latin typeface="Cambria" panose="02040503050406030204" pitchFamily="18" charset="0"/>
              <a:ea typeface="Cambria" panose="02040503050406030204" pitchFamily="18" charset="0"/>
              <a:cs typeface="Times New Roman" panose="02020603050405020304" pitchFamily="18" charset="0"/>
            </a:endParaRPr>
          </a:p>
          <a:p>
            <a:pPr lvl="1">
              <a:lnSpc>
                <a:spcPct val="90000"/>
              </a:lnSpc>
            </a:pPr>
            <a:r>
              <a:rPr lang="en-US" dirty="0">
                <a:solidFill>
                  <a:srgbClr val="C00000"/>
                </a:solidFill>
                <a:latin typeface="Cambria" panose="02040503050406030204" pitchFamily="18" charset="0"/>
                <a:ea typeface="Cambria" panose="02040503050406030204" pitchFamily="18" charset="0"/>
                <a:cs typeface="Times New Roman" panose="02020603050405020304" pitchFamily="18" charset="0"/>
              </a:rPr>
              <a:t>Including: fake news, false narratives, conspiracy theories, disinformation, &amp;c.</a:t>
            </a:r>
          </a:p>
          <a:p>
            <a:pPr lvl="1">
              <a:lnSpc>
                <a:spcPct val="90000"/>
              </a:lnSpc>
            </a:pPr>
            <a:endParaRPr lang="en-US" dirty="0">
              <a:latin typeface="Cambria" panose="02040503050406030204" pitchFamily="18" charset="0"/>
              <a:ea typeface="Cambria" panose="02040503050406030204" pitchFamily="18" charset="0"/>
              <a:cs typeface="Times New Roman" panose="02020603050405020304" pitchFamily="18" charset="0"/>
            </a:endParaRPr>
          </a:p>
          <a:p>
            <a:pPr lvl="2">
              <a:lnSpc>
                <a:spcPct val="90000"/>
              </a:lnSpc>
            </a:pPr>
            <a:r>
              <a:rPr lang="en-US" sz="2000" dirty="0">
                <a:latin typeface="Cambria" panose="02040503050406030204" pitchFamily="18" charset="0"/>
                <a:ea typeface="Cambria" panose="02040503050406030204" pitchFamily="18" charset="0"/>
                <a:cs typeface="Times New Roman" panose="02020603050405020304" pitchFamily="18" charset="0"/>
              </a:rPr>
              <a:t>One well-established method to study why it spreads is to look at certain characteristics of information users.</a:t>
            </a:r>
          </a:p>
        </p:txBody>
      </p:sp>
      <p:sp>
        <p:nvSpPr>
          <p:cNvPr id="9" name="TextBox 8">
            <a:extLst>
              <a:ext uri="{FF2B5EF4-FFF2-40B4-BE49-F238E27FC236}">
                <a16:creationId xmlns:a16="http://schemas.microsoft.com/office/drawing/2014/main" id="{5E896ECD-AA51-45FB-8875-C9503AFAC7F9}"/>
              </a:ext>
            </a:extLst>
          </p:cNvPr>
          <p:cNvSpPr txBox="1"/>
          <p:nvPr/>
        </p:nvSpPr>
        <p:spPr>
          <a:xfrm>
            <a:off x="9379296" y="5436377"/>
            <a:ext cx="2555582" cy="674031"/>
          </a:xfrm>
          <a:prstGeom prst="rect">
            <a:avLst/>
          </a:prstGeom>
          <a:noFill/>
        </p:spPr>
        <p:txBody>
          <a:bodyPr wrap="square">
            <a:spAutoFit/>
          </a:bodyPr>
          <a:lstStyle/>
          <a:p>
            <a:pPr lvl="3">
              <a:lnSpc>
                <a:spcPct val="90000"/>
              </a:lnSpc>
            </a:pPr>
            <a:r>
              <a:rPr lang="en-US" sz="1400" b="1" dirty="0">
                <a:solidFill>
                  <a:srgbClr val="C00000"/>
                </a:solidFill>
                <a:latin typeface="Cambria" panose="02040503050406030204" pitchFamily="18" charset="0"/>
                <a:ea typeface="Cambria" panose="02040503050406030204" pitchFamily="18" charset="0"/>
                <a:cs typeface="Times New Roman" panose="02020603050405020304" pitchFamily="18" charset="0"/>
              </a:rPr>
              <a:t>Authoritarianism</a:t>
            </a:r>
            <a:r>
              <a:rPr lang="en-US" sz="1400" dirty="0">
                <a:solidFill>
                  <a:srgbClr val="C00000"/>
                </a:solidFill>
                <a:latin typeface="Cambria" panose="02040503050406030204" pitchFamily="18" charset="0"/>
                <a:ea typeface="Cambria" panose="02040503050406030204" pitchFamily="18" charset="0"/>
                <a:cs typeface="Times New Roman" panose="02020603050405020304" pitchFamily="18" charset="0"/>
              </a:rPr>
              <a:t> </a:t>
            </a:r>
            <a:r>
              <a:rPr lang="en-US" sz="1400" dirty="0">
                <a:solidFill>
                  <a:schemeClr val="tx1"/>
                </a:solidFill>
                <a:latin typeface="Cambria" panose="02040503050406030204" pitchFamily="18" charset="0"/>
                <a:ea typeface="Cambria" panose="02040503050406030204" pitchFamily="18" charset="0"/>
                <a:cs typeface="Times New Roman" panose="02020603050405020304" pitchFamily="18" charset="0"/>
              </a:rPr>
              <a:t>is a trait </a:t>
            </a:r>
            <a:r>
              <a:rPr lang="en-US" sz="1400" dirty="0" err="1">
                <a:solidFill>
                  <a:schemeClr val="tx1"/>
                </a:solidFill>
                <a:latin typeface="Cambria" panose="02040503050406030204" pitchFamily="18" charset="0"/>
                <a:ea typeface="Cambria" panose="02040503050406030204" pitchFamily="18" charset="0"/>
                <a:cs typeface="Times New Roman" panose="02020603050405020304" pitchFamily="18" charset="0"/>
              </a:rPr>
              <a:t>ID’d</a:t>
            </a: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sz="1400" dirty="0">
                <a:latin typeface="Cambria" panose="02040503050406030204" pitchFamily="18" charset="0"/>
                <a:ea typeface="Cambria" panose="02040503050406030204" pitchFamily="18" charset="0"/>
                <a:cs typeface="Times New Roman" panose="02020603050405020304" pitchFamily="18" charset="0"/>
              </a:rPr>
              <a:t>but not comprehensively researched</a:t>
            </a:r>
            <a:r>
              <a:rPr lang="en-US" dirty="0">
                <a:latin typeface="Cambria" panose="02040503050406030204" pitchFamily="18" charset="0"/>
                <a:ea typeface="Cambria" panose="02040503050406030204" pitchFamily="18" charset="0"/>
                <a:cs typeface="Times New Roman" panose="02020603050405020304" pitchFamily="18" charset="0"/>
              </a:rPr>
              <a:t> for misinformation</a:t>
            </a:r>
            <a:endParaRPr lang="en-US" sz="1400"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00F35E0-5B3A-4DE5-ADA4-8A1986FEBF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13" name="TextBox 12">
            <a:extLst>
              <a:ext uri="{FF2B5EF4-FFF2-40B4-BE49-F238E27FC236}">
                <a16:creationId xmlns:a16="http://schemas.microsoft.com/office/drawing/2014/main" id="{595435C0-45AC-45BE-8896-AD245D5023BF}"/>
              </a:ext>
            </a:extLst>
          </p:cNvPr>
          <p:cNvSpPr txBox="1"/>
          <p:nvPr/>
        </p:nvSpPr>
        <p:spPr>
          <a:xfrm>
            <a:off x="9403680" y="3820798"/>
            <a:ext cx="2349333" cy="867930"/>
          </a:xfrm>
          <a:prstGeom prst="rect">
            <a:avLst/>
          </a:prstGeom>
          <a:noFill/>
        </p:spPr>
        <p:txBody>
          <a:bodyPr wrap="square">
            <a:spAutoFit/>
          </a:bodyPr>
          <a:lstStyle/>
          <a:p>
            <a:pPr lvl="1">
              <a:lnSpc>
                <a:spcPct val="90000"/>
              </a:lnSpc>
            </a:pPr>
            <a:r>
              <a:rPr lang="en-US" b="1" dirty="0">
                <a:solidFill>
                  <a:srgbClr val="C00000"/>
                </a:solidFill>
                <a:latin typeface="Cambria" panose="02040503050406030204" pitchFamily="18" charset="0"/>
                <a:ea typeface="Cambria" panose="02040503050406030204" pitchFamily="18" charset="0"/>
                <a:cs typeface="Times New Roman" panose="02020603050405020304" pitchFamily="18" charset="0"/>
              </a:rPr>
              <a:t>IB &amp; IL </a:t>
            </a: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approaches overlap with </a:t>
            </a:r>
            <a:r>
              <a:rPr lang="en-US" dirty="0" err="1">
                <a:solidFill>
                  <a:schemeClr val="tx1"/>
                </a:solidFill>
                <a:latin typeface="Cambria" panose="02040503050406030204" pitchFamily="18" charset="0"/>
                <a:ea typeface="Cambria" panose="02040503050406030204" pitchFamily="18" charset="0"/>
                <a:cs typeface="Times New Roman" panose="02020603050405020304" pitchFamily="18" charset="0"/>
              </a:rPr>
              <a:t>misinfo</a:t>
            </a: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 but are just two aspects of the overall research landscape.</a:t>
            </a:r>
          </a:p>
        </p:txBody>
      </p:sp>
      <p:pic>
        <p:nvPicPr>
          <p:cNvPr id="4" name="Picture 3">
            <a:extLst>
              <a:ext uri="{FF2B5EF4-FFF2-40B4-BE49-F238E27FC236}">
                <a16:creationId xmlns:a16="http://schemas.microsoft.com/office/drawing/2014/main" id="{8F13714D-9D1F-4D9E-8DBB-B29160BF9A20}"/>
              </a:ext>
            </a:extLst>
          </p:cNvPr>
          <p:cNvPicPr>
            <a:picLocks noChangeAspect="1"/>
          </p:cNvPicPr>
          <p:nvPr/>
        </p:nvPicPr>
        <p:blipFill>
          <a:blip r:embed="rId3"/>
          <a:stretch>
            <a:fillRect/>
          </a:stretch>
        </p:blipFill>
        <p:spPr>
          <a:xfrm>
            <a:off x="6151180" y="1222193"/>
            <a:ext cx="3197494" cy="5474210"/>
          </a:xfrm>
          <a:prstGeom prst="rect">
            <a:avLst/>
          </a:prstGeom>
        </p:spPr>
      </p:pic>
      <p:sp>
        <p:nvSpPr>
          <p:cNvPr id="6" name="Oval 5">
            <a:extLst>
              <a:ext uri="{FF2B5EF4-FFF2-40B4-BE49-F238E27FC236}">
                <a16:creationId xmlns:a16="http://schemas.microsoft.com/office/drawing/2014/main" id="{D7B5E08A-B1B9-411E-83A9-BB643D7067E9}"/>
              </a:ext>
            </a:extLst>
          </p:cNvPr>
          <p:cNvSpPr/>
          <p:nvPr/>
        </p:nvSpPr>
        <p:spPr>
          <a:xfrm>
            <a:off x="7772399" y="5486400"/>
            <a:ext cx="1269381" cy="589816"/>
          </a:xfrm>
          <a:prstGeom prst="ellipse">
            <a:avLst/>
          </a:prstGeom>
          <a:noFill/>
          <a:ln w="15875">
            <a:solidFill>
              <a:srgbClr val="C00000"/>
            </a:solidFill>
            <a:prstDash val="solid"/>
            <a:extLst>
              <a:ext uri="{C807C97D-BFC1-408E-A445-0C87EB9F89A2}">
                <ask:lineSketchStyleProps xmlns:ask="http://schemas.microsoft.com/office/drawing/2018/sketchyshapes" sd="1219033472">
                  <a:custGeom>
                    <a:avLst/>
                    <a:gdLst>
                      <a:gd name="connsiteX0" fmla="*/ 0 w 1353994"/>
                      <a:gd name="connsiteY0" fmla="*/ 310896 h 621792"/>
                      <a:gd name="connsiteX1" fmla="*/ 676997 w 1353994"/>
                      <a:gd name="connsiteY1" fmla="*/ 0 h 621792"/>
                      <a:gd name="connsiteX2" fmla="*/ 1353994 w 1353994"/>
                      <a:gd name="connsiteY2" fmla="*/ 310896 h 621792"/>
                      <a:gd name="connsiteX3" fmla="*/ 676997 w 1353994"/>
                      <a:gd name="connsiteY3" fmla="*/ 621792 h 621792"/>
                      <a:gd name="connsiteX4" fmla="*/ 0 w 1353994"/>
                      <a:gd name="connsiteY4" fmla="*/ 310896 h 621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3994" h="621792" extrusionOk="0">
                        <a:moveTo>
                          <a:pt x="0" y="310896"/>
                        </a:moveTo>
                        <a:cubicBezTo>
                          <a:pt x="-21826" y="125730"/>
                          <a:pt x="292057" y="4145"/>
                          <a:pt x="676997" y="0"/>
                        </a:cubicBezTo>
                        <a:cubicBezTo>
                          <a:pt x="1092162" y="8688"/>
                          <a:pt x="1330724" y="139933"/>
                          <a:pt x="1353994" y="310896"/>
                        </a:cubicBezTo>
                        <a:cubicBezTo>
                          <a:pt x="1314903" y="520773"/>
                          <a:pt x="1040905" y="676993"/>
                          <a:pt x="676997" y="621792"/>
                        </a:cubicBezTo>
                        <a:cubicBezTo>
                          <a:pt x="270124" y="603749"/>
                          <a:pt x="12960" y="488792"/>
                          <a:pt x="0" y="310896"/>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602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1817914" y="203552"/>
            <a:ext cx="8556171" cy="795531"/>
          </a:xfrm>
          <a:prstGeom prst="rect">
            <a:avLst/>
          </a:prstGeom>
          <a:solidFill>
            <a:schemeClr val="bg1"/>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3200" dirty="0">
                <a:latin typeface="Cambria" panose="02040503050406030204" pitchFamily="18" charset="0"/>
                <a:ea typeface="Cambria" panose="02040503050406030204" pitchFamily="18" charset="0"/>
              </a:rPr>
              <a:t>Definitions: Authoritarianism’s Traits</a:t>
            </a:r>
            <a:endParaRPr sz="3200" strike="sngStrike"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A6D61CA9-4EB8-F846-8163-472CFFCA9C27}"/>
              </a:ext>
            </a:extLst>
          </p:cNvPr>
          <p:cNvSpPr txBox="1"/>
          <p:nvPr/>
        </p:nvSpPr>
        <p:spPr>
          <a:xfrm>
            <a:off x="365761" y="2162246"/>
            <a:ext cx="3337559" cy="3539430"/>
          </a:xfrm>
          <a:prstGeom prst="rect">
            <a:avLst/>
          </a:prstGeom>
          <a:solidFill>
            <a:schemeClr val="bg1"/>
          </a:solidFill>
          <a:ln>
            <a:solidFill>
              <a:schemeClr val="accent1"/>
            </a:solidFill>
          </a:ln>
        </p:spPr>
        <p:txBody>
          <a:bodyPr wrap="square">
            <a:spAutoFit/>
          </a:bodyPr>
          <a:lstStyle/>
          <a:p>
            <a:pPr lvl="1"/>
            <a:r>
              <a:rPr lang="en-US" b="1" dirty="0">
                <a:latin typeface="Cambria" panose="02040503050406030204" pitchFamily="18" charset="0"/>
                <a:ea typeface="Cambria" panose="02040503050406030204" pitchFamily="18" charset="0"/>
              </a:rPr>
              <a:t>Authoritarianism</a:t>
            </a:r>
            <a:r>
              <a:rPr lang="en-US" dirty="0">
                <a:latin typeface="Cambria" panose="02040503050406030204" pitchFamily="18" charset="0"/>
                <a:ea typeface="Cambria" panose="02040503050406030204" pitchFamily="18" charset="0"/>
              </a:rPr>
              <a:t>: </a:t>
            </a:r>
            <a:r>
              <a:rPr lang="en-CA" sz="1400" dirty="0">
                <a:effectLst/>
                <a:latin typeface="Times New Roman" panose="02020603050405020304" pitchFamily="18" charset="0"/>
                <a:ea typeface="Calibri" panose="020F0502020204030204" pitchFamily="34" charset="0"/>
              </a:rPr>
              <a:t>the psychological processes and situational factors that contribute to the desire for people to limit the autonomy of others (Osborne, et al. 2023). </a:t>
            </a:r>
            <a:endParaRPr lang="en-US" dirty="0">
              <a:latin typeface="Cambria" panose="02040503050406030204" pitchFamily="18" charset="0"/>
              <a:ea typeface="Cambria" panose="02040503050406030204" pitchFamily="18" charset="0"/>
            </a:endParaRPr>
          </a:p>
          <a:p>
            <a:pPr lvl="2"/>
            <a:r>
              <a:rPr lang="en-US" dirty="0">
                <a:latin typeface="Cambria" panose="02040503050406030204" pitchFamily="18" charset="0"/>
                <a:ea typeface="Cambria" panose="02040503050406030204" pitchFamily="18" charset="0"/>
              </a:rPr>
              <a:t>Two types generally studied: </a:t>
            </a:r>
          </a:p>
          <a:p>
            <a:pPr lvl="2"/>
            <a:r>
              <a:rPr lang="en-US" dirty="0">
                <a:latin typeface="Cambria" panose="02040503050406030204" pitchFamily="18" charset="0"/>
                <a:ea typeface="Cambria" panose="02040503050406030204" pitchFamily="18" charset="0"/>
              </a:rPr>
              <a:t>	</a:t>
            </a:r>
          </a:p>
          <a:p>
            <a:pPr lvl="2"/>
            <a:r>
              <a:rPr lang="en-US" dirty="0">
                <a:latin typeface="Cambria" panose="02040503050406030204" pitchFamily="18" charset="0"/>
                <a:ea typeface="Cambria" panose="02040503050406030204" pitchFamily="18" charset="0"/>
              </a:rPr>
              <a:t>Right Wing Authoritarianism (RWA)</a:t>
            </a:r>
          </a:p>
          <a:p>
            <a:pPr lvl="2"/>
            <a:endParaRPr lang="en-US" dirty="0">
              <a:latin typeface="Cambria" panose="02040503050406030204" pitchFamily="18" charset="0"/>
              <a:ea typeface="Cambria" panose="02040503050406030204" pitchFamily="18" charset="0"/>
            </a:endParaRPr>
          </a:p>
          <a:p>
            <a:pPr lvl="2"/>
            <a:r>
              <a:rPr lang="en-US" dirty="0">
                <a:latin typeface="Cambria" panose="02040503050406030204" pitchFamily="18" charset="0"/>
                <a:ea typeface="Cambria" panose="02040503050406030204" pitchFamily="18" charset="0"/>
              </a:rPr>
              <a:t>Left Wing Authoritarianism (LWA)</a:t>
            </a:r>
          </a:p>
          <a:p>
            <a:pPr lvl="2"/>
            <a:endParaRPr lang="en-US" dirty="0">
              <a:latin typeface="Cambria" panose="02040503050406030204" pitchFamily="18" charset="0"/>
              <a:ea typeface="Cambria" panose="02040503050406030204" pitchFamily="18" charset="0"/>
            </a:endParaRPr>
          </a:p>
          <a:p>
            <a:pPr lvl="2"/>
            <a:r>
              <a:rPr lang="en-US" dirty="0">
                <a:latin typeface="Cambria" panose="02040503050406030204" pitchFamily="18" charset="0"/>
                <a:ea typeface="Cambria" panose="02040503050406030204" pitchFamily="18" charset="0"/>
              </a:rPr>
              <a:t>Shared traits of RWA/LWA include: desire for conformity, deference to authority, desire to punish those who violate norms, dehumanizing Others</a:t>
            </a:r>
          </a:p>
          <a:p>
            <a:pPr lvl="2"/>
            <a:endParaRPr lang="en-US" dirty="0">
              <a:latin typeface="Cambria" panose="02040503050406030204" pitchFamily="18" charset="0"/>
              <a:ea typeface="Cambria" panose="02040503050406030204" pitchFamily="18" charset="0"/>
            </a:endParaRPr>
          </a:p>
        </p:txBody>
      </p:sp>
      <p:sp>
        <p:nvSpPr>
          <p:cNvPr id="2" name="Flowchart: Connector 1">
            <a:extLst>
              <a:ext uri="{FF2B5EF4-FFF2-40B4-BE49-F238E27FC236}">
                <a16:creationId xmlns:a16="http://schemas.microsoft.com/office/drawing/2014/main" id="{D15EF160-D2CC-4001-B311-9A953A3EAC38}"/>
              </a:ext>
            </a:extLst>
          </p:cNvPr>
          <p:cNvSpPr/>
          <p:nvPr/>
        </p:nvSpPr>
        <p:spPr>
          <a:xfrm>
            <a:off x="4019784" y="1483375"/>
            <a:ext cx="4572000" cy="4572000"/>
          </a:xfrm>
          <a:prstGeom prst="flowChartConnector">
            <a:avLst/>
          </a:prstGeom>
          <a:solidFill>
            <a:srgbClr val="00B050">
              <a:alpha val="4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5288E96A-B490-40C2-96DF-F0F8A9953702}"/>
              </a:ext>
            </a:extLst>
          </p:cNvPr>
          <p:cNvSpPr/>
          <p:nvPr/>
        </p:nvSpPr>
        <p:spPr>
          <a:xfrm>
            <a:off x="6394657" y="1538239"/>
            <a:ext cx="4572000" cy="4572000"/>
          </a:xfrm>
          <a:prstGeom prst="flowChartConnector">
            <a:avLst/>
          </a:prstGeom>
          <a:solidFill>
            <a:srgbClr val="0070C0">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DAEAE75-6F3D-449B-BD2C-EEDAC1849112}"/>
              </a:ext>
            </a:extLst>
          </p:cNvPr>
          <p:cNvSpPr txBox="1"/>
          <p:nvPr/>
        </p:nvSpPr>
        <p:spPr>
          <a:xfrm>
            <a:off x="3862857" y="2058599"/>
            <a:ext cx="2759089" cy="307777"/>
          </a:xfrm>
          <a:prstGeom prst="rect">
            <a:avLst/>
          </a:prstGeom>
          <a:noFill/>
        </p:spPr>
        <p:txBody>
          <a:bodyPr wrap="none" rtlCol="0">
            <a:spAutoFit/>
          </a:bodyPr>
          <a:lstStyle/>
          <a:p>
            <a:r>
              <a:rPr lang="en-US" b="1" dirty="0">
                <a:latin typeface="Cambria" panose="02040503050406030204" pitchFamily="18" charset="0"/>
                <a:ea typeface="Cambria" panose="02040503050406030204" pitchFamily="18" charset="0"/>
              </a:rPr>
              <a:t>Left-Wing Authoritarian (LWA)</a:t>
            </a:r>
          </a:p>
        </p:txBody>
      </p:sp>
      <p:sp>
        <p:nvSpPr>
          <p:cNvPr id="9" name="TextBox 8">
            <a:extLst>
              <a:ext uri="{FF2B5EF4-FFF2-40B4-BE49-F238E27FC236}">
                <a16:creationId xmlns:a16="http://schemas.microsoft.com/office/drawing/2014/main" id="{F0D35E91-B1EC-431D-B29E-D3341B67FD75}"/>
              </a:ext>
            </a:extLst>
          </p:cNvPr>
          <p:cNvSpPr txBox="1"/>
          <p:nvPr/>
        </p:nvSpPr>
        <p:spPr>
          <a:xfrm>
            <a:off x="8329144" y="2058599"/>
            <a:ext cx="2900153" cy="307777"/>
          </a:xfrm>
          <a:prstGeom prst="rect">
            <a:avLst/>
          </a:prstGeom>
          <a:noFill/>
        </p:spPr>
        <p:txBody>
          <a:bodyPr wrap="none" rtlCol="0">
            <a:spAutoFit/>
          </a:bodyPr>
          <a:lstStyle/>
          <a:p>
            <a:r>
              <a:rPr lang="en-US" b="1" dirty="0">
                <a:latin typeface="Cambria" panose="02040503050406030204" pitchFamily="18" charset="0"/>
                <a:ea typeface="Cambria" panose="02040503050406030204" pitchFamily="18" charset="0"/>
              </a:rPr>
              <a:t>Right-Wing Authoritarian (RWA)</a:t>
            </a:r>
          </a:p>
        </p:txBody>
      </p:sp>
      <p:sp>
        <p:nvSpPr>
          <p:cNvPr id="10" name="TextBox 9">
            <a:extLst>
              <a:ext uri="{FF2B5EF4-FFF2-40B4-BE49-F238E27FC236}">
                <a16:creationId xmlns:a16="http://schemas.microsoft.com/office/drawing/2014/main" id="{8C528B6E-0BD0-4190-ADB5-BB244FC2AD8D}"/>
              </a:ext>
            </a:extLst>
          </p:cNvPr>
          <p:cNvSpPr txBox="1"/>
          <p:nvPr/>
        </p:nvSpPr>
        <p:spPr>
          <a:xfrm>
            <a:off x="6423672" y="2846492"/>
            <a:ext cx="2183611" cy="1754326"/>
          </a:xfrm>
          <a:prstGeom prst="rect">
            <a:avLst/>
          </a:prstGeom>
          <a:noFill/>
        </p:spPr>
        <p:txBody>
          <a:bodyPr wrap="none" rtlCol="0">
            <a:spAutoFit/>
          </a:bodyPr>
          <a:lstStyle/>
          <a:p>
            <a:pPr algn="ctr"/>
            <a:r>
              <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*Group conformity*</a:t>
            </a:r>
          </a:p>
          <a:p>
            <a:pPr algn="ctr"/>
            <a:endPar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ctr"/>
            <a:r>
              <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*Less Personal Autonomy*</a:t>
            </a:r>
          </a:p>
          <a:p>
            <a:pPr algn="ctr"/>
            <a:endPar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ctr"/>
            <a:r>
              <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*Deference to Authority*</a:t>
            </a:r>
          </a:p>
          <a:p>
            <a:pPr algn="ctr"/>
            <a:endPar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ctr"/>
            <a:r>
              <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*Desire to punish outsiders*</a:t>
            </a:r>
          </a:p>
          <a:p>
            <a:pPr algn="ctr"/>
            <a:endPar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ctr"/>
            <a:r>
              <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*Dehumanizing Others*</a:t>
            </a:r>
          </a:p>
        </p:txBody>
      </p:sp>
      <p:sp>
        <p:nvSpPr>
          <p:cNvPr id="11" name="TextBox 10">
            <a:extLst>
              <a:ext uri="{FF2B5EF4-FFF2-40B4-BE49-F238E27FC236}">
                <a16:creationId xmlns:a16="http://schemas.microsoft.com/office/drawing/2014/main" id="{BA6E8200-C7EF-49C3-B175-3E5C4EE9C974}"/>
              </a:ext>
            </a:extLst>
          </p:cNvPr>
          <p:cNvSpPr txBox="1"/>
          <p:nvPr/>
        </p:nvSpPr>
        <p:spPr>
          <a:xfrm>
            <a:off x="4288536" y="2762410"/>
            <a:ext cx="1991854" cy="1938992"/>
          </a:xfrm>
          <a:prstGeom prst="rect">
            <a:avLst/>
          </a:prstGeom>
          <a:noFill/>
        </p:spPr>
        <p:txBody>
          <a:bodyPr wrap="square" rtlCol="0">
            <a:spAutoFit/>
          </a:bodyPr>
          <a:lstStyle/>
          <a:p>
            <a:pPr algn="r"/>
            <a:r>
              <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Revolutionary overthrow </a:t>
            </a:r>
          </a:p>
          <a:p>
            <a:pPr algn="r"/>
            <a:r>
              <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“by any means necessary”</a:t>
            </a:r>
          </a:p>
          <a:p>
            <a:pPr algn="r"/>
            <a:endPar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r"/>
            <a:r>
              <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Moral absolutism </a:t>
            </a:r>
          </a:p>
          <a:p>
            <a:pPr algn="r"/>
            <a:r>
              <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 progressive values</a:t>
            </a:r>
          </a:p>
          <a:p>
            <a:pPr algn="r"/>
            <a:endPar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r"/>
            <a:r>
              <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Protection by powerful authorities at expense of individual freedom</a:t>
            </a:r>
          </a:p>
          <a:p>
            <a:pPr algn="r"/>
            <a:endPar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D0476FE9-E83E-414C-B48F-8FBA4171C90B}"/>
              </a:ext>
            </a:extLst>
          </p:cNvPr>
          <p:cNvSpPr txBox="1"/>
          <p:nvPr/>
        </p:nvSpPr>
        <p:spPr>
          <a:xfrm>
            <a:off x="8706051" y="2762410"/>
            <a:ext cx="2235980" cy="1754326"/>
          </a:xfrm>
          <a:prstGeom prst="rect">
            <a:avLst/>
          </a:prstGeom>
          <a:noFill/>
        </p:spPr>
        <p:txBody>
          <a:bodyPr wrap="square" rtlCol="0">
            <a:spAutoFit/>
          </a:bodyPr>
          <a:lstStyle/>
          <a:p>
            <a:r>
              <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Obedience to </a:t>
            </a:r>
          </a:p>
          <a:p>
            <a:r>
              <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established authorities</a:t>
            </a:r>
          </a:p>
          <a:p>
            <a:endPar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Rigid adherence to socially conservative norms</a:t>
            </a:r>
          </a:p>
          <a:p>
            <a:endPar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Strong approval of punitive and coercive social control</a:t>
            </a:r>
          </a:p>
          <a:p>
            <a:endParaRPr lang="en-US" sz="1200" b="1" dirty="0">
              <a:solidFill>
                <a:schemeClr val="bg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6521DDC1-9DF9-48A8-9662-9F99A281B3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16" name="TextBox 15">
            <a:extLst>
              <a:ext uri="{FF2B5EF4-FFF2-40B4-BE49-F238E27FC236}">
                <a16:creationId xmlns:a16="http://schemas.microsoft.com/office/drawing/2014/main" id="{F7456DE2-38F5-4616-B2D2-3E3BA1C7C6D6}"/>
              </a:ext>
            </a:extLst>
          </p:cNvPr>
          <p:cNvSpPr txBox="1"/>
          <p:nvPr/>
        </p:nvSpPr>
        <p:spPr>
          <a:xfrm>
            <a:off x="7595326" y="6110239"/>
            <a:ext cx="3346705" cy="286232"/>
          </a:xfrm>
          <a:prstGeom prst="rect">
            <a:avLst/>
          </a:prstGeom>
          <a:noFill/>
        </p:spPr>
        <p:txBody>
          <a:bodyPr wrap="square">
            <a:spAutoFit/>
          </a:bodyPr>
          <a:lstStyle/>
          <a:p>
            <a:pPr marL="914400" lvl="2" algn="ctr" defTabSz="914400">
              <a:lnSpc>
                <a:spcPct val="90000"/>
              </a:lnSpc>
              <a:spcBef>
                <a:spcPts val="500"/>
              </a:spcBef>
              <a:spcAft>
                <a:spcPts val="0"/>
              </a:spcAft>
              <a:buClrTx/>
              <a:buSzTx/>
              <a:defRPr/>
            </a:pPr>
            <a:r>
              <a:rPr lang="en-US" dirty="0">
                <a:solidFill>
                  <a:prstClr val="black"/>
                </a:solidFill>
                <a:latin typeface="Cambria" panose="02040503050406030204" pitchFamily="18" charset="0"/>
                <a:ea typeface="Cambria" panose="02040503050406030204" pitchFamily="18" charset="0"/>
              </a:rPr>
              <a:t>Source: Osborne, et al, 2023</a:t>
            </a:r>
            <a:endParaRPr lang="en-US"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00673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1817914" y="203552"/>
            <a:ext cx="9475307" cy="795531"/>
          </a:xfrm>
          <a:prstGeom prst="rect">
            <a:avLst/>
          </a:prstGeom>
          <a:solidFill>
            <a:schemeClr val="bg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200" dirty="0">
                <a:latin typeface="Cambria" panose="02040503050406030204" pitchFamily="18" charset="0"/>
                <a:ea typeface="Cambria" panose="02040503050406030204" pitchFamily="18" charset="0"/>
              </a:rPr>
              <a:t>Definitions: dehumanization &amp; infrahumanization</a:t>
            </a:r>
            <a:endParaRPr sz="3200" strike="sngStrike"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A6D61CA9-4EB8-F846-8163-472CFFCA9C27}"/>
              </a:ext>
            </a:extLst>
          </p:cNvPr>
          <p:cNvSpPr txBox="1"/>
          <p:nvPr/>
        </p:nvSpPr>
        <p:spPr>
          <a:xfrm>
            <a:off x="494478" y="1491376"/>
            <a:ext cx="7863138" cy="4185761"/>
          </a:xfrm>
          <a:prstGeom prst="rect">
            <a:avLst/>
          </a:prstGeom>
          <a:solidFill>
            <a:schemeClr val="bg1"/>
          </a:solidFill>
          <a:ln>
            <a:solidFill>
              <a:schemeClr val="accent1"/>
            </a:solidFill>
          </a:ln>
        </p:spPr>
        <p:txBody>
          <a:bodyPr wrap="square">
            <a:spAutoFit/>
          </a:bodyPr>
          <a:lstStyle/>
          <a:p>
            <a:pPr marL="285750" lvl="1"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Dehumanization</a:t>
            </a:r>
            <a:r>
              <a:rPr lang="en-US" dirty="0">
                <a:latin typeface="Cambria" panose="02040503050406030204" pitchFamily="18" charset="0"/>
                <a:ea typeface="Cambria" panose="02040503050406030204" pitchFamily="18" charset="0"/>
              </a:rPr>
              <a:t>:  the way in which members of a particular in-group will blatantly deny primary human characteristics and emotions of those in outgroups; </a:t>
            </a:r>
          </a:p>
          <a:p>
            <a:pPr lvl="2"/>
            <a:endParaRPr lang="en-US" dirty="0">
              <a:latin typeface="Cambria" panose="02040503050406030204" pitchFamily="18" charset="0"/>
              <a:ea typeface="Cambria" panose="02040503050406030204" pitchFamily="18" charset="0"/>
            </a:endParaRPr>
          </a:p>
          <a:p>
            <a:pPr lvl="2"/>
            <a:r>
              <a:rPr lang="en-US" dirty="0">
                <a:latin typeface="Cambria" panose="02040503050406030204" pitchFamily="18" charset="0"/>
                <a:ea typeface="Cambria" panose="02040503050406030204" pitchFamily="18" charset="0"/>
              </a:rPr>
              <a:t>PRIMARY EMOTIONS INCLUDE: </a:t>
            </a:r>
            <a:r>
              <a:rPr lang="en-US" b="1" dirty="0">
                <a:solidFill>
                  <a:srgbClr val="C00000"/>
                </a:solidFill>
                <a:latin typeface="Cambria" panose="02040503050406030204" pitchFamily="18" charset="0"/>
                <a:ea typeface="Cambria" panose="02040503050406030204" pitchFamily="18" charset="0"/>
              </a:rPr>
              <a:t>anger, happiness, fear</a:t>
            </a:r>
          </a:p>
          <a:p>
            <a:pPr lvl="2"/>
            <a:endParaRPr lang="en-US" dirty="0">
              <a:latin typeface="Cambria" panose="02040503050406030204" pitchFamily="18" charset="0"/>
              <a:ea typeface="Cambria" panose="02040503050406030204" pitchFamily="18" charset="0"/>
            </a:endParaRPr>
          </a:p>
          <a:p>
            <a:pPr lvl="2"/>
            <a:r>
              <a:rPr lang="en-US" dirty="0">
                <a:latin typeface="Cambria" panose="02040503050406030204" pitchFamily="18" charset="0"/>
                <a:ea typeface="Cambria" panose="02040503050406030204" pitchFamily="18" charset="0"/>
              </a:rPr>
              <a:t>harmful behavior includes: racism, classism, oppression, and genocide (</a:t>
            </a:r>
            <a:r>
              <a:rPr lang="en-US" dirty="0" err="1">
                <a:latin typeface="Cambria" panose="02040503050406030204" pitchFamily="18" charset="0"/>
                <a:ea typeface="Cambria" panose="02040503050406030204" pitchFamily="18" charset="0"/>
              </a:rPr>
              <a:t>Leyens</a:t>
            </a:r>
            <a:r>
              <a:rPr lang="en-US" dirty="0">
                <a:latin typeface="Cambria" panose="02040503050406030204" pitchFamily="18" charset="0"/>
                <a:ea typeface="Cambria" panose="02040503050406030204" pitchFamily="18" charset="0"/>
              </a:rPr>
              <a:t>, et al., 2001)(</a:t>
            </a:r>
            <a:r>
              <a:rPr lang="en-US" dirty="0" err="1">
                <a:latin typeface="Cambria" panose="02040503050406030204" pitchFamily="18" charset="0"/>
                <a:ea typeface="Cambria" panose="02040503050406030204" pitchFamily="18" charset="0"/>
              </a:rPr>
              <a:t>Kteily</a:t>
            </a:r>
            <a:r>
              <a:rPr lang="en-US" dirty="0">
                <a:latin typeface="Cambria" panose="02040503050406030204" pitchFamily="18" charset="0"/>
                <a:ea typeface="Cambria" panose="02040503050406030204" pitchFamily="18" charset="0"/>
              </a:rPr>
              <a:t>, et al, 2015) (</a:t>
            </a:r>
            <a:r>
              <a:rPr lang="fi-FI" dirty="0">
                <a:latin typeface="Cambria" panose="02040503050406030204" pitchFamily="18" charset="0"/>
                <a:ea typeface="Cambria" panose="02040503050406030204" pitchFamily="18" charset="0"/>
              </a:rPr>
              <a:t>N. A., B. Z., &amp; Manjaly, 2020</a:t>
            </a:r>
            <a:r>
              <a:rPr lang="en-US" dirty="0">
                <a:latin typeface="Cambria" panose="02040503050406030204" pitchFamily="18" charset="0"/>
                <a:ea typeface="Cambria" panose="02040503050406030204" pitchFamily="18" charset="0"/>
              </a:rPr>
              <a:t>) </a:t>
            </a:r>
          </a:p>
          <a:p>
            <a:pPr lvl="2"/>
            <a:endParaRPr lang="en-US" dirty="0">
              <a:latin typeface="Cambria" panose="02040503050406030204" pitchFamily="18" charset="0"/>
              <a:ea typeface="Cambria" panose="02040503050406030204" pitchFamily="18" charset="0"/>
            </a:endParaRPr>
          </a:p>
          <a:p>
            <a:pPr marL="285750" lvl="6"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Infrahumanization:</a:t>
            </a:r>
            <a:r>
              <a:rPr lang="en-US" dirty="0">
                <a:latin typeface="Cambria" panose="02040503050406030204" pitchFamily="18" charset="0"/>
                <a:ea typeface="Cambria" panose="02040503050406030204" pitchFamily="18" charset="0"/>
              </a:rPr>
              <a:t>  subtler day-to-day dehumanizing of others, simultaneously denies the secondary emotions (i.e. </a:t>
            </a:r>
            <a:r>
              <a:rPr lang="en-US" b="1" dirty="0">
                <a:solidFill>
                  <a:srgbClr val="C00000"/>
                </a:solidFill>
                <a:latin typeface="Cambria" panose="02040503050406030204" pitchFamily="18" charset="0"/>
                <a:ea typeface="Cambria" panose="02040503050406030204" pitchFamily="18" charset="0"/>
              </a:rPr>
              <a:t>shame, guilt, compassion</a:t>
            </a:r>
            <a:r>
              <a:rPr lang="en-US" dirty="0">
                <a:latin typeface="Cambria" panose="02040503050406030204" pitchFamily="18" charset="0"/>
                <a:ea typeface="Cambria" panose="02040503050406030204" pitchFamily="18" charset="0"/>
              </a:rPr>
              <a:t>) of those in an outgroup while </a:t>
            </a:r>
            <a:r>
              <a:rPr lang="en-US" i="1" dirty="0">
                <a:latin typeface="Cambria" panose="02040503050406030204" pitchFamily="18" charset="0"/>
                <a:ea typeface="Cambria" panose="02040503050406030204" pitchFamily="18" charset="0"/>
              </a:rPr>
              <a:t>overestimating</a:t>
            </a:r>
            <a:r>
              <a:rPr lang="en-US" dirty="0">
                <a:latin typeface="Cambria" panose="02040503050406030204" pitchFamily="18" charset="0"/>
                <a:ea typeface="Cambria" panose="02040503050406030204" pitchFamily="18" charset="0"/>
              </a:rPr>
              <a:t> the same emotions for those in their group</a:t>
            </a:r>
          </a:p>
          <a:p>
            <a:pPr lvl="1"/>
            <a:endParaRPr lang="en-US" dirty="0">
              <a:latin typeface="Cambria" panose="02040503050406030204" pitchFamily="18" charset="0"/>
              <a:ea typeface="Cambria" panose="02040503050406030204" pitchFamily="18" charset="0"/>
            </a:endParaRPr>
          </a:p>
          <a:p>
            <a:pPr lvl="1"/>
            <a:r>
              <a:rPr lang="en-US" b="1" dirty="0">
                <a:solidFill>
                  <a:schemeClr val="tx1"/>
                </a:solidFill>
                <a:latin typeface="Cambria" panose="02040503050406030204" pitchFamily="18" charset="0"/>
                <a:ea typeface="Cambria" panose="02040503050406030204" pitchFamily="18" charset="0"/>
              </a:rPr>
              <a:t>[As an Aside:] </a:t>
            </a:r>
          </a:p>
          <a:p>
            <a:pPr marL="285750" lvl="1" indent="-285750">
              <a:buFont typeface="Arial" panose="020B0604020202020204" pitchFamily="34" charset="0"/>
              <a:buChar char="•"/>
            </a:pPr>
            <a:r>
              <a:rPr lang="en-US" b="1" dirty="0">
                <a:solidFill>
                  <a:schemeClr val="tx1"/>
                </a:solidFill>
                <a:latin typeface="Cambria" panose="02040503050406030204" pitchFamily="18" charset="0"/>
                <a:ea typeface="Cambria" panose="02040503050406030204" pitchFamily="18" charset="0"/>
              </a:rPr>
              <a:t>Self-dehumanization: </a:t>
            </a:r>
            <a:r>
              <a:rPr lang="en-US" dirty="0">
                <a:solidFill>
                  <a:schemeClr val="tx1"/>
                </a:solidFill>
                <a:latin typeface="Cambria" panose="02040503050406030204" pitchFamily="18" charset="0"/>
                <a:ea typeface="Cambria" panose="02040503050406030204" pitchFamily="18" charset="0"/>
              </a:rPr>
              <a:t>deprecating one’s own self-worth and delegitimizing one’s own humanity</a:t>
            </a:r>
          </a:p>
          <a:p>
            <a:pPr marL="285750" lvl="1" indent="-285750">
              <a:buFont typeface="Arial" panose="020B0604020202020204" pitchFamily="34" charset="0"/>
              <a:buChar char="•"/>
            </a:pPr>
            <a:endParaRPr lang="en-US" dirty="0">
              <a:solidFill>
                <a:schemeClr val="tx1"/>
              </a:solidFill>
              <a:latin typeface="Cambria" panose="02040503050406030204" pitchFamily="18" charset="0"/>
              <a:ea typeface="Cambria" panose="02040503050406030204" pitchFamily="18" charset="0"/>
            </a:endParaRPr>
          </a:p>
          <a:p>
            <a:pPr marL="285750" lvl="5" indent="-285750">
              <a:buFont typeface="Arial" panose="020B0604020202020204" pitchFamily="34" charset="0"/>
              <a:buChar char="•"/>
            </a:pPr>
            <a:r>
              <a:rPr lang="en-US" dirty="0">
                <a:solidFill>
                  <a:schemeClr val="tx1"/>
                </a:solidFill>
                <a:latin typeface="Cambria" panose="02040503050406030204" pitchFamily="18" charset="0"/>
                <a:ea typeface="Cambria" panose="02040503050406030204" pitchFamily="18" charset="0"/>
              </a:rPr>
              <a:t>Those who dehumanize others are also seen to simultaneously dehumanize themselves in response to their own harmful behavior, making the effect of their behavior additionally destructive. (Bastian, et al. 2013) (Bastian and Haslam, 2010). Links to Chatman, 1990 (alienation &amp; self-estrangement)]</a:t>
            </a:r>
          </a:p>
        </p:txBody>
      </p:sp>
      <p:sp>
        <p:nvSpPr>
          <p:cNvPr id="5" name="TextBox 4">
            <a:extLst>
              <a:ext uri="{FF2B5EF4-FFF2-40B4-BE49-F238E27FC236}">
                <a16:creationId xmlns:a16="http://schemas.microsoft.com/office/drawing/2014/main" id="{3D529BAA-27E5-4922-8D2E-3708CD34B5B3}"/>
              </a:ext>
            </a:extLst>
          </p:cNvPr>
          <p:cNvSpPr txBox="1"/>
          <p:nvPr/>
        </p:nvSpPr>
        <p:spPr>
          <a:xfrm>
            <a:off x="8702040" y="3119254"/>
            <a:ext cx="2743201" cy="2031325"/>
          </a:xfrm>
          <a:prstGeom prst="rect">
            <a:avLst/>
          </a:prstGeom>
          <a:solidFill>
            <a:schemeClr val="bg1"/>
          </a:solidFill>
          <a:ln>
            <a:solidFill>
              <a:schemeClr val="accent1"/>
            </a:solidFill>
          </a:ln>
        </p:spPr>
        <p:txBody>
          <a:bodyPr wrap="square">
            <a:spAutoFit/>
          </a:bodyPr>
          <a:lstStyle/>
          <a:p>
            <a:pPr lvl="2"/>
            <a:r>
              <a:rPr lang="en-US" dirty="0">
                <a:latin typeface="Cambria" panose="02040503050406030204" pitchFamily="18" charset="0"/>
                <a:ea typeface="Cambria" panose="02040503050406030204" pitchFamily="18" charset="0"/>
              </a:rPr>
              <a:t>Two main types:  </a:t>
            </a:r>
          </a:p>
          <a:p>
            <a:pPr marL="285750" lvl="2"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lvl="2"/>
            <a:r>
              <a:rPr lang="en-US" dirty="0">
                <a:solidFill>
                  <a:schemeClr val="tx1"/>
                </a:solidFill>
                <a:latin typeface="Cambria" panose="02040503050406030204" pitchFamily="18" charset="0"/>
                <a:ea typeface="Cambria" panose="02040503050406030204" pitchFamily="18" charset="0"/>
              </a:rPr>
              <a:t>1) animalistic (e.g. like a dog, </a:t>
            </a:r>
            <a:r>
              <a:rPr lang="en-US" i="1" dirty="0">
                <a:solidFill>
                  <a:schemeClr val="tx1"/>
                </a:solidFill>
                <a:latin typeface="Cambria" panose="02040503050406030204" pitchFamily="18" charset="0"/>
                <a:ea typeface="Cambria" panose="02040503050406030204" pitchFamily="18" charset="0"/>
              </a:rPr>
              <a:t>subhuman</a:t>
            </a:r>
            <a:r>
              <a:rPr lang="en-US" dirty="0">
                <a:solidFill>
                  <a:schemeClr val="tx1"/>
                </a:solidFill>
                <a:latin typeface="Cambria" panose="02040503050406030204" pitchFamily="18" charset="0"/>
                <a:ea typeface="Cambria" panose="02040503050406030204" pitchFamily="18" charset="0"/>
              </a:rPr>
              <a:t>); </a:t>
            </a:r>
          </a:p>
          <a:p>
            <a:pPr marL="285750" lvl="2" indent="-285750">
              <a:buFont typeface="Arial" panose="020B0604020202020204" pitchFamily="34" charset="0"/>
              <a:buChar char="•"/>
            </a:pPr>
            <a:endParaRPr lang="en-US" dirty="0">
              <a:solidFill>
                <a:schemeClr val="tx1"/>
              </a:solidFill>
              <a:latin typeface="Cambria" panose="02040503050406030204" pitchFamily="18" charset="0"/>
              <a:ea typeface="Cambria" panose="02040503050406030204" pitchFamily="18" charset="0"/>
            </a:endParaRPr>
          </a:p>
          <a:p>
            <a:pPr lvl="2"/>
            <a:r>
              <a:rPr lang="en-US" dirty="0">
                <a:solidFill>
                  <a:schemeClr val="tx1"/>
                </a:solidFill>
                <a:latin typeface="Cambria" panose="02040503050406030204" pitchFamily="18" charset="0"/>
                <a:ea typeface="Cambria" panose="02040503050406030204" pitchFamily="18" charset="0"/>
              </a:rPr>
              <a:t>2) machine-like </a:t>
            </a:r>
            <a:r>
              <a:rPr lang="en-US" dirty="0">
                <a:latin typeface="Cambria" panose="02040503050406030204" pitchFamily="18" charset="0"/>
                <a:ea typeface="Cambria" panose="02040503050406030204" pitchFamily="18" charset="0"/>
              </a:rPr>
              <a:t>(e.g. robotic, unfeeling, </a:t>
            </a:r>
            <a:r>
              <a:rPr lang="en-US" i="1" dirty="0">
                <a:latin typeface="Cambria" panose="02040503050406030204" pitchFamily="18" charset="0"/>
                <a:ea typeface="Cambria" panose="02040503050406030204" pitchFamily="18" charset="0"/>
              </a:rPr>
              <a:t>inhuman)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Leyens</a:t>
            </a:r>
            <a:r>
              <a:rPr lang="en-US" dirty="0">
                <a:latin typeface="Cambria" panose="02040503050406030204" pitchFamily="18" charset="0"/>
                <a:ea typeface="Cambria" panose="02040503050406030204" pitchFamily="18" charset="0"/>
              </a:rPr>
              <a:t>, et al, 2001)</a:t>
            </a:r>
          </a:p>
          <a:p>
            <a:pPr lvl="2"/>
            <a:endParaRPr lang="en-US"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33608F9C-CCAE-4FDE-8D1D-D1E7932BFB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Tree>
    <p:extLst>
      <p:ext uri="{BB962C8B-B14F-4D97-AF65-F5344CB8AC3E}">
        <p14:creationId xmlns:p14="http://schemas.microsoft.com/office/powerpoint/2010/main" val="1670115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2714-69EB-ED8A-15AA-43E8B5217744}"/>
              </a:ext>
            </a:extLst>
          </p:cNvPr>
          <p:cNvSpPr>
            <a:spLocks noGrp="1"/>
          </p:cNvSpPr>
          <p:nvPr>
            <p:ph type="title"/>
          </p:nvPr>
        </p:nvSpPr>
        <p:spPr>
          <a:xfrm>
            <a:off x="356617" y="444643"/>
            <a:ext cx="11274552" cy="748992"/>
          </a:xfrm>
          <a:solidFill>
            <a:schemeClr val="bg1"/>
          </a:solidFill>
        </p:spPr>
        <p:txBody>
          <a:bodyPr/>
          <a:lstStyle/>
          <a:p>
            <a:r>
              <a:rPr lang="en-US" sz="3200" dirty="0">
                <a:effectLst/>
                <a:latin typeface="Cambria" panose="02040503050406030204" pitchFamily="18" charset="0"/>
                <a:ea typeface="Cambria" panose="02040503050406030204" pitchFamily="18" charset="0"/>
                <a:cs typeface="Times New Roman" panose="02020603050405020304" pitchFamily="18" charset="0"/>
              </a:rPr>
              <a:t>Authoritarianism &amp; notable effects related to information use</a:t>
            </a:r>
            <a:endParaRPr lang="en-US" sz="32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A17E95CE-E106-6382-DF02-7FE7AAF99327}"/>
              </a:ext>
            </a:extLst>
          </p:cNvPr>
          <p:cNvSpPr txBox="1"/>
          <p:nvPr/>
        </p:nvSpPr>
        <p:spPr>
          <a:xfrm>
            <a:off x="958162" y="2228864"/>
            <a:ext cx="10071462" cy="3319883"/>
          </a:xfrm>
          <a:prstGeom prst="rect">
            <a:avLst/>
          </a:prstGeom>
          <a:solidFill>
            <a:schemeClr val="bg1"/>
          </a:solidFill>
          <a:ln>
            <a:solidFill>
              <a:schemeClr val="accent1"/>
            </a:solidFill>
          </a:ln>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b="1" dirty="0">
                <a:latin typeface="Cambria" panose="02040503050406030204" pitchFamily="18" charset="0"/>
                <a:ea typeface="Cambria" panose="02040503050406030204" pitchFamily="18" charset="0"/>
              </a:rPr>
              <a:t>Authoritarianism &amp; misinformation: notable effects found in the literature</a:t>
            </a:r>
            <a:endParaRPr lang="en-US" sz="1600" b="1" dirty="0">
              <a:solidFill>
                <a:prstClr val="black"/>
              </a:solidFill>
              <a:latin typeface="Cambria" panose="02040503050406030204" pitchFamily="18" charset="0"/>
              <a:ea typeface="Cambria" panose="02040503050406030204" pitchFamily="18" charset="0"/>
            </a:endParaRPr>
          </a:p>
          <a:p>
            <a:pPr marL="1143000" lvl="2" indent="-228600" defTabSz="914400">
              <a:lnSpc>
                <a:spcPct val="90000"/>
              </a:lnSpc>
              <a:spcBef>
                <a:spcPts val="500"/>
              </a:spcBef>
              <a:spcAft>
                <a:spcPts val="0"/>
              </a:spcAft>
              <a:buClrTx/>
              <a:buSzTx/>
              <a:buFont typeface="Arial" panose="020B0604020202020204" pitchFamily="34" charset="0"/>
              <a:buChar char="•"/>
              <a:defRPr/>
            </a:pPr>
            <a:r>
              <a:rPr lang="en-US" dirty="0">
                <a:solidFill>
                  <a:schemeClr val="tx1"/>
                </a:solidFill>
                <a:latin typeface="Cambria" panose="02040503050406030204" pitchFamily="18" charset="0"/>
                <a:ea typeface="Cambria" panose="02040503050406030204" pitchFamily="18" charset="0"/>
              </a:rPr>
              <a:t>Right Wing Authoritarianism (RWA) </a:t>
            </a:r>
            <a:r>
              <a:rPr lang="en-US" i="1" dirty="0">
                <a:solidFill>
                  <a:schemeClr val="tx1"/>
                </a:solidFill>
                <a:latin typeface="Cambria" panose="02040503050406030204" pitchFamily="18" charset="0"/>
                <a:ea typeface="Cambria" panose="02040503050406030204" pitchFamily="18" charset="0"/>
              </a:rPr>
              <a:t>increases a person’s susceptibility/tolerance to misinformation </a:t>
            </a:r>
            <a:r>
              <a:rPr lang="en-US" dirty="0">
                <a:latin typeface="Cambria" panose="02040503050406030204" pitchFamily="18" charset="0"/>
                <a:ea typeface="Cambria" panose="02040503050406030204" pitchFamily="18" charset="0"/>
              </a:rPr>
              <a:t>(Sinclair, et al)(De </a:t>
            </a:r>
            <a:r>
              <a:rPr lang="en-US" dirty="0" err="1">
                <a:latin typeface="Cambria" panose="02040503050406030204" pitchFamily="18" charset="0"/>
                <a:ea typeface="Cambria" panose="02040503050406030204" pitchFamily="18" charset="0"/>
              </a:rPr>
              <a:t>keersmaecker</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Roets</a:t>
            </a:r>
            <a:r>
              <a:rPr lang="en-US" dirty="0">
                <a:latin typeface="Cambria" panose="02040503050406030204" pitchFamily="18" charset="0"/>
                <a:ea typeface="Cambria" panose="02040503050406030204" pitchFamily="18" charset="0"/>
              </a:rPr>
              <a:t>)</a:t>
            </a:r>
          </a:p>
          <a:p>
            <a:pPr marL="1485900" lvl="3" indent="-228600" defTabSz="914400">
              <a:lnSpc>
                <a:spcPct val="90000"/>
              </a:lnSpc>
              <a:spcBef>
                <a:spcPts val="500"/>
              </a:spcBef>
              <a:spcAft>
                <a:spcPts val="0"/>
              </a:spcAft>
              <a:buClrTx/>
              <a:buSzTx/>
              <a:buFont typeface="Arial" panose="020B0604020202020204" pitchFamily="34" charset="0"/>
              <a:buChar char="•"/>
              <a:defRPr/>
            </a:pPr>
            <a:r>
              <a:rPr lang="en-US" dirty="0">
                <a:latin typeface="Cambria" panose="02040503050406030204" pitchFamily="18" charset="0"/>
                <a:ea typeface="Cambria" panose="02040503050406030204" pitchFamily="18" charset="0"/>
              </a:rPr>
              <a:t>higher levels of RWA associated with a stronger propensity to fall for distorted news that includes prejudicial and opinionated content. </a:t>
            </a:r>
          </a:p>
          <a:p>
            <a:pPr marL="1485900" lvl="3" indent="-228600" defTabSz="914400">
              <a:lnSpc>
                <a:spcPct val="90000"/>
              </a:lnSpc>
              <a:spcBef>
                <a:spcPts val="500"/>
              </a:spcBef>
              <a:spcAft>
                <a:spcPts val="0"/>
              </a:spcAft>
              <a:buClrTx/>
              <a:buSzTx/>
              <a:buFont typeface="Arial" panose="020B0604020202020204" pitchFamily="34" charset="0"/>
              <a:buChar char="•"/>
              <a:defRPr/>
            </a:pPr>
            <a:r>
              <a:rPr lang="en-US" dirty="0">
                <a:latin typeface="Cambria" panose="02040503050406030204" pitchFamily="18" charset="0"/>
                <a:ea typeface="Cambria" panose="02040503050406030204" pitchFamily="18" charset="0"/>
              </a:rPr>
              <a:t>It is clear from this research that RWA would be a strong indicator of a person’s likelihood of sharing and falling for misinformation.</a:t>
            </a:r>
            <a:endParaRPr kumimoji="0" lang="en-US"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914400" lvl="2" defTabSz="914400">
              <a:lnSpc>
                <a:spcPct val="90000"/>
              </a:lnSpc>
              <a:spcBef>
                <a:spcPts val="500"/>
              </a:spcBef>
              <a:spcAft>
                <a:spcPts val="0"/>
              </a:spcAft>
              <a:buClrTx/>
              <a:buSzTx/>
              <a:defRPr/>
            </a:pPr>
            <a:r>
              <a:rPr lang="en-US" b="1" dirty="0">
                <a:solidFill>
                  <a:prstClr val="black"/>
                </a:solidFill>
                <a:latin typeface="Cambria" panose="02040503050406030204" pitchFamily="18" charset="0"/>
                <a:ea typeface="Cambria" panose="02040503050406030204" pitchFamily="18" charset="0"/>
              </a:rPr>
              <a:t>RWA associated with:</a:t>
            </a:r>
          </a:p>
          <a:p>
            <a:pPr marL="1200150" lvl="2" indent="-285750" defTabSz="914400">
              <a:lnSpc>
                <a:spcPct val="90000"/>
              </a:lnSpc>
              <a:spcBef>
                <a:spcPts val="500"/>
              </a:spcBef>
              <a:spcAft>
                <a:spcPts val="0"/>
              </a:spcAft>
              <a:buClrTx/>
              <a:buSzTx/>
              <a:buFont typeface="Arial" panose="020B0604020202020204" pitchFamily="34" charset="0"/>
              <a:buChar char="•"/>
              <a:defRPr/>
            </a:pPr>
            <a:r>
              <a:rPr lang="en-US" dirty="0">
                <a:solidFill>
                  <a:prstClr val="black"/>
                </a:solidFill>
                <a:latin typeface="Cambria" panose="02040503050406030204" pitchFamily="18" charset="0"/>
                <a:ea typeface="Cambria" panose="02040503050406030204" pitchFamily="18" charset="0"/>
              </a:rPr>
              <a:t>lower cognitive engagement and uncritical acceptance of information (Osborne, et al, 2023)</a:t>
            </a:r>
            <a:endParaRPr lang="en-US" dirty="0">
              <a:solidFill>
                <a:srgbClr val="FF0000"/>
              </a:solidFill>
              <a:latin typeface="Cambria" panose="02040503050406030204" pitchFamily="18" charset="0"/>
              <a:ea typeface="Cambria" panose="02040503050406030204" pitchFamily="18" charset="0"/>
            </a:endParaRPr>
          </a:p>
          <a:p>
            <a:pPr marL="1143000" lvl="2" indent="-228600" defTabSz="914400">
              <a:lnSpc>
                <a:spcPct val="90000"/>
              </a:lnSpc>
              <a:spcBef>
                <a:spcPts val="500"/>
              </a:spcBef>
              <a:spcAft>
                <a:spcPts val="0"/>
              </a:spcAft>
              <a:buClrTx/>
              <a:buSzTx/>
              <a:buFont typeface="Arial" panose="020B0604020202020204" pitchFamily="34" charset="0"/>
              <a:buChar char="•"/>
              <a:defRPr/>
            </a:pPr>
            <a:r>
              <a:rPr lang="en-US" dirty="0">
                <a:solidFill>
                  <a:prstClr val="black"/>
                </a:solidFill>
                <a:latin typeface="Cambria" panose="02040503050406030204" pitchFamily="18" charset="0"/>
                <a:ea typeface="Cambria" panose="02040503050406030204" pitchFamily="18" charset="0"/>
              </a:rPr>
              <a:t>the need for ‘epistemic certainty’ in the form of closure, closed-mindedness, &amp; cognitive inflexibility</a:t>
            </a:r>
            <a:r>
              <a:rPr lang="en-US" dirty="0">
                <a:solidFill>
                  <a:srgbClr val="FF000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(Van </a:t>
            </a:r>
            <a:r>
              <a:rPr lang="en-US" dirty="0" err="1">
                <a:latin typeface="Cambria" panose="02040503050406030204" pitchFamily="18" charset="0"/>
                <a:ea typeface="Cambria" panose="02040503050406030204" pitchFamily="18" charset="0"/>
              </a:rPr>
              <a:t>Hiel</a:t>
            </a:r>
            <a:r>
              <a:rPr lang="en-US" dirty="0">
                <a:latin typeface="Cambria" panose="02040503050406030204" pitchFamily="18" charset="0"/>
                <a:ea typeface="Cambria" panose="02040503050406030204" pitchFamily="18" charset="0"/>
              </a:rPr>
              <a:t>, et al, 2004)(Berggren, et al, 2019)(Cuevas, et al., 2022) (</a:t>
            </a:r>
            <a:r>
              <a:rPr lang="en-US" dirty="0" err="1">
                <a:latin typeface="Cambria" panose="02040503050406030204" pitchFamily="18" charset="0"/>
                <a:ea typeface="Cambria" panose="02040503050406030204" pitchFamily="18" charset="0"/>
              </a:rPr>
              <a:t>Zmigrod</a:t>
            </a:r>
            <a:r>
              <a:rPr lang="en-US" dirty="0">
                <a:latin typeface="Cambria" panose="02040503050406030204" pitchFamily="18" charset="0"/>
                <a:ea typeface="Cambria" panose="02040503050406030204" pitchFamily="18" charset="0"/>
              </a:rPr>
              <a:t>, et al., 2018)</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b="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greater belief in conspiracy theories, resistance to climate change, and science denial and skepticism</a:t>
            </a:r>
            <a:r>
              <a:rPr kumimoji="0" lang="en-US"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a:t>
            </a:r>
            <a:r>
              <a:rPr lang="en-US" dirty="0" err="1">
                <a:latin typeface="Cambria" panose="02040503050406030204" pitchFamily="18" charset="0"/>
                <a:ea typeface="Cambria" panose="02040503050406030204" pitchFamily="18" charset="0"/>
              </a:rPr>
              <a:t>Dyrendal</a:t>
            </a:r>
            <a:r>
              <a:rPr lang="en-US" dirty="0">
                <a:latin typeface="Cambria" panose="02040503050406030204" pitchFamily="18" charset="0"/>
                <a:ea typeface="Cambria" panose="02040503050406030204" pitchFamily="18" charset="0"/>
              </a:rPr>
              <a:t>, et al, 2021)(Richey, 2017)(</a:t>
            </a:r>
            <a:r>
              <a:rPr lang="en-US" dirty="0" err="1">
                <a:latin typeface="Cambria" panose="02040503050406030204" pitchFamily="18" charset="0"/>
                <a:ea typeface="Cambria" panose="02040503050406030204" pitchFamily="18" charset="0"/>
              </a:rPr>
              <a:t>Choma</a:t>
            </a:r>
            <a:r>
              <a:rPr lang="en-US" dirty="0">
                <a:latin typeface="Cambria" panose="02040503050406030204" pitchFamily="18" charset="0"/>
                <a:ea typeface="Cambria" panose="02040503050406030204" pitchFamily="18" charset="0"/>
              </a:rPr>
              <a:t>, et al., 2024)(Stanley, et al., 2017)(Kerr &amp; Wilson, 2021)</a:t>
            </a:r>
            <a:endParaRPr kumimoji="0" lang="en-US" b="0" i="0" u="none" strike="noStrike" kern="120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cs typeface="+mn-cs"/>
            </a:endParaRPr>
          </a:p>
          <a:p>
            <a:pPr marL="1143000" lvl="2" indent="-228600" defTabSz="914400">
              <a:lnSpc>
                <a:spcPct val="90000"/>
              </a:lnSpc>
              <a:spcBef>
                <a:spcPts val="500"/>
              </a:spcBef>
              <a:spcAft>
                <a:spcPts val="0"/>
              </a:spcAft>
              <a:buClrTx/>
              <a:buSzTx/>
              <a:buFont typeface="Arial" panose="020B0604020202020204" pitchFamily="34" charset="0"/>
              <a:buChar char="•"/>
              <a:defRPr/>
            </a:pPr>
            <a:r>
              <a:rPr kumimoji="0" lang="en-US"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dehumanization of immigrants</a:t>
            </a:r>
            <a:r>
              <a:rPr lang="en-US" b="1" dirty="0">
                <a:solidFill>
                  <a:prstClr val="black"/>
                </a:solidFill>
                <a:latin typeface="Cambria" panose="02040503050406030204" pitchFamily="18" charset="0"/>
                <a:ea typeface="Cambria" panose="02040503050406030204" pitchFamily="18" charset="0"/>
              </a:rPr>
              <a:t> </a:t>
            </a:r>
            <a:r>
              <a:rPr lang="en-US" dirty="0">
                <a:solidFill>
                  <a:prstClr val="black"/>
                </a:solidFill>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Markowitz and </a:t>
            </a:r>
            <a:r>
              <a:rPr lang="en-US" dirty="0" err="1">
                <a:latin typeface="Cambria" panose="02040503050406030204" pitchFamily="18" charset="0"/>
                <a:ea typeface="Cambria" panose="02040503050406030204" pitchFamily="18" charset="0"/>
              </a:rPr>
              <a:t>Slovic</a:t>
            </a:r>
            <a:r>
              <a:rPr lang="en-US" dirty="0">
                <a:latin typeface="Cambria" panose="02040503050406030204" pitchFamily="18" charset="0"/>
                <a:ea typeface="Cambria" panose="02040503050406030204" pitchFamily="18" charset="0"/>
              </a:rPr>
              <a:t>, 2020 &amp; 2021</a:t>
            </a:r>
            <a:r>
              <a:rPr lang="en-US" dirty="0">
                <a:solidFill>
                  <a:prstClr val="black"/>
                </a:solidFill>
                <a:latin typeface="Cambria" panose="02040503050406030204" pitchFamily="18" charset="0"/>
                <a:ea typeface="Cambria" panose="02040503050406030204" pitchFamily="18" charset="0"/>
              </a:rPr>
              <a:t>)</a:t>
            </a:r>
          </a:p>
        </p:txBody>
      </p:sp>
      <p:sp>
        <p:nvSpPr>
          <p:cNvPr id="3" name="Slide Number Placeholder 2">
            <a:extLst>
              <a:ext uri="{FF2B5EF4-FFF2-40B4-BE49-F238E27FC236}">
                <a16:creationId xmlns:a16="http://schemas.microsoft.com/office/drawing/2014/main" id="{0FDE34C2-F277-491F-8B1E-B44607DE26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Tree>
    <p:extLst>
      <p:ext uri="{BB962C8B-B14F-4D97-AF65-F5344CB8AC3E}">
        <p14:creationId xmlns:p14="http://schemas.microsoft.com/office/powerpoint/2010/main" val="4092720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CE73-6374-4FCA-569F-E94DD8CD3FF5}"/>
              </a:ext>
            </a:extLst>
          </p:cNvPr>
          <p:cNvSpPr>
            <a:spLocks noGrp="1"/>
          </p:cNvSpPr>
          <p:nvPr>
            <p:ph type="title"/>
          </p:nvPr>
        </p:nvSpPr>
        <p:spPr>
          <a:xfrm>
            <a:off x="1093527" y="218364"/>
            <a:ext cx="10004946" cy="748993"/>
          </a:xfrm>
          <a:solidFill>
            <a:schemeClr val="bg1"/>
          </a:solidFill>
        </p:spPr>
        <p:txBody>
          <a:bodyPr/>
          <a:lstStyle/>
          <a:p>
            <a:r>
              <a:rPr kumimoji="0" lang="en-US" sz="3200" b="0" i="0" u="none" strike="noStrike" kern="1200" cap="none" spc="0" normalizeH="0" baseline="0" noProof="0" dirty="0">
                <a:ln w="3175" cmpd="sng">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sym typeface="Calibri"/>
              </a:rPr>
              <a:t>The Role of Authoritarianism in Misinformation Sharing</a:t>
            </a:r>
            <a:endParaRPr lang="en-US" sz="36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5A96FAEE-D4E1-EF86-266C-B84074DD0053}"/>
              </a:ext>
            </a:extLst>
          </p:cNvPr>
          <p:cNvSpPr txBox="1"/>
          <p:nvPr/>
        </p:nvSpPr>
        <p:spPr>
          <a:xfrm>
            <a:off x="2070182" y="2305615"/>
            <a:ext cx="8051635" cy="3108543"/>
          </a:xfrm>
          <a:prstGeom prst="rect">
            <a:avLst/>
          </a:prstGeom>
          <a:solidFill>
            <a:schemeClr val="bg1"/>
          </a:solidFill>
          <a:ln>
            <a:solidFill>
              <a:schemeClr val="accent1"/>
            </a:solidFill>
          </a:ln>
        </p:spPr>
        <p:txBody>
          <a:bodyPr wrap="square">
            <a:spAutoFit/>
          </a:bodyPr>
          <a:lstStyle/>
          <a:p>
            <a:r>
              <a:rPr lang="en-US" b="1" kern="1200" dirty="0">
                <a:ln w="3175" cmpd="sng">
                  <a:noFill/>
                </a:ln>
                <a:solidFill>
                  <a:prstClr val="black"/>
                </a:solidFill>
                <a:latin typeface="Cambria" panose="02040503050406030204" pitchFamily="18" charset="0"/>
                <a:ea typeface="Cambria" panose="02040503050406030204" pitchFamily="18" charset="0"/>
                <a:cs typeface="Times New Roman" panose="02020603050405020304" pitchFamily="18" charset="0"/>
                <a:sym typeface="Calibri"/>
              </a:rPr>
              <a:t>G</a:t>
            </a:r>
            <a:r>
              <a:rPr kumimoji="0" lang="en-US" sz="1400" b="1" u="none" strike="noStrike" kern="1200" cap="none" spc="0" normalizeH="0" baseline="0" noProof="0" dirty="0">
                <a:ln w="3175" cmpd="sng">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sym typeface="Calibri"/>
              </a:rPr>
              <a:t>aps &amp; insights found from the literature </a:t>
            </a:r>
          </a:p>
          <a:p>
            <a:endParaRPr lang="en-US" b="1" kern="1200" dirty="0">
              <a:ln w="3175" cmpd="sng">
                <a:noFill/>
              </a:ln>
              <a:solidFill>
                <a:prstClr val="black"/>
              </a:solidFill>
              <a:latin typeface="Cambria" panose="02040503050406030204" pitchFamily="18" charset="0"/>
              <a:ea typeface="Cambria" panose="02040503050406030204" pitchFamily="18" charset="0"/>
              <a:cs typeface="Times New Roman" panose="02020603050405020304" pitchFamily="18" charset="0"/>
              <a:sym typeface="Calibri"/>
            </a:endParaRPr>
          </a:p>
          <a:p>
            <a:pPr marL="285750" indent="-285750">
              <a:buFont typeface="Arial" panose="020B0604020202020204" pitchFamily="34" charset="0"/>
              <a:buChar char="•"/>
            </a:pPr>
            <a:r>
              <a:rPr lang="en-US" b="1" dirty="0">
                <a:latin typeface="Cambria" panose="02040503050406030204" pitchFamily="18" charset="0"/>
                <a:ea typeface="Cambria" panose="02040503050406030204" pitchFamily="18" charset="0"/>
              </a:rPr>
              <a:t>RWA</a:t>
            </a:r>
            <a:r>
              <a:rPr lang="en-US" dirty="0">
                <a:latin typeface="Cambria" panose="02040503050406030204" pitchFamily="18" charset="0"/>
                <a:ea typeface="Cambria" panose="02040503050406030204" pitchFamily="18" charset="0"/>
              </a:rPr>
              <a:t> is by far the dominant approach to authoritarianism [numerous studies since the 1990s]</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Role of </a:t>
            </a:r>
            <a:r>
              <a:rPr lang="en-US" b="1" dirty="0">
                <a:latin typeface="Cambria" panose="02040503050406030204" pitchFamily="18" charset="0"/>
                <a:ea typeface="Cambria" panose="02040503050406030204" pitchFamily="18" charset="0"/>
              </a:rPr>
              <a:t>Left Wing Authoritarianism (LWA), </a:t>
            </a:r>
            <a:r>
              <a:rPr lang="en-US" dirty="0">
                <a:latin typeface="Cambria" panose="02040503050406030204" pitchFamily="18" charset="0"/>
                <a:ea typeface="Cambria" panose="02040503050406030204" pitchFamily="18" charset="0"/>
              </a:rPr>
              <a:t>however, is understudied, despite overlaps &amp; similarities; [somewhat contested, too, as a phenomenon; esp. with relation to former Soviet subjects]</a:t>
            </a:r>
          </a:p>
          <a:p>
            <a:pPr marL="285750"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 common factor: dehumanization is common to both RWA/LWA, but not studied much in the context of misinformation</a:t>
            </a:r>
          </a:p>
          <a:p>
            <a:pPr marL="285750" indent="-285750">
              <a:buFont typeface="Arial" panose="020B0604020202020204" pitchFamily="34" charset="0"/>
              <a:buChar char="•"/>
            </a:pPr>
            <a:endParaRPr lang="en-US" dirty="0">
              <a:solidFill>
                <a:srgbClr val="FF0000"/>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Importantly,</a:t>
            </a:r>
            <a:r>
              <a:rPr lang="en-US" i="1" dirty="0">
                <a:latin typeface="Cambria" panose="02040503050406030204" pitchFamily="18" charset="0"/>
                <a:ea typeface="Cambria" panose="02040503050406030204" pitchFamily="18" charset="0"/>
              </a:rPr>
              <a:t> there is the link of dehumanization to self-dehumanization: </a:t>
            </a:r>
            <a:r>
              <a:rPr lang="en-US" b="1" dirty="0">
                <a:solidFill>
                  <a:schemeClr val="tx1"/>
                </a:solidFill>
                <a:latin typeface="Cambria" panose="02040503050406030204" pitchFamily="18" charset="0"/>
                <a:ea typeface="Cambria" panose="02040503050406030204" pitchFamily="18" charset="0"/>
              </a:rPr>
              <a:t>those who dehumanize others will attribute similar descriptions to themselves </a:t>
            </a:r>
            <a:r>
              <a:rPr lang="en-US" dirty="0">
                <a:latin typeface="Cambria" panose="02040503050406030204" pitchFamily="18" charset="0"/>
                <a:ea typeface="Cambria" panose="02040503050406030204" pitchFamily="18" charset="0"/>
              </a:rPr>
              <a:t>(Bastian, et al. 2013)</a:t>
            </a:r>
            <a:endParaRPr lang="en-US" i="1" dirty="0">
              <a:solidFill>
                <a:srgbClr val="FF0000"/>
              </a:solidFill>
              <a:latin typeface="Cambria" panose="02040503050406030204" pitchFamily="18" charset="0"/>
              <a:ea typeface="Cambria" panose="02040503050406030204" pitchFamily="18" charset="0"/>
            </a:endParaRPr>
          </a:p>
          <a:p>
            <a:pPr marL="285750" lvl="1" indent="-285750">
              <a:buFont typeface="Arial" panose="020B0604020202020204" pitchFamily="34" charset="0"/>
              <a:buChar char="•"/>
            </a:pPr>
            <a:endParaRPr lang="en-US" dirty="0">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a16="http://schemas.microsoft.com/office/drawing/2014/main" id="{233E3A5B-272F-46D6-A720-D2E2A9FFC9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Tree>
    <p:extLst>
      <p:ext uri="{BB962C8B-B14F-4D97-AF65-F5344CB8AC3E}">
        <p14:creationId xmlns:p14="http://schemas.microsoft.com/office/powerpoint/2010/main" val="379072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006F-7DD7-B7DF-80C4-4D37682A6F1E}"/>
              </a:ext>
            </a:extLst>
          </p:cNvPr>
          <p:cNvSpPr>
            <a:spLocks noGrp="1"/>
          </p:cNvSpPr>
          <p:nvPr>
            <p:ph type="title"/>
          </p:nvPr>
        </p:nvSpPr>
        <p:spPr>
          <a:xfrm>
            <a:off x="1557550" y="208315"/>
            <a:ext cx="9076899" cy="801759"/>
          </a:xfrm>
          <a:solidFill>
            <a:schemeClr val="bg1"/>
          </a:solidFill>
        </p:spPr>
        <p:txBody>
          <a:bodyPr/>
          <a:lstStyle/>
          <a:p>
            <a:r>
              <a:rPr kumimoji="0" lang="en-US" sz="2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Model: authoritarianism, dehumanization, misinformation</a:t>
            </a:r>
            <a:endParaRPr lang="en-US" sz="4800" dirty="0">
              <a:latin typeface="Cambria" panose="02040503050406030204" pitchFamily="18" charset="0"/>
              <a:ea typeface="Cambria" panose="02040503050406030204" pitchFamily="18" charset="0"/>
            </a:endParaRPr>
          </a:p>
        </p:txBody>
      </p:sp>
      <p:pic>
        <p:nvPicPr>
          <p:cNvPr id="5" name="Picture 4" descr="A diagram of a model&#10;&#10;AI-generated content may be incorrect.">
            <a:extLst>
              <a:ext uri="{FF2B5EF4-FFF2-40B4-BE49-F238E27FC236}">
                <a16:creationId xmlns:a16="http://schemas.microsoft.com/office/drawing/2014/main" id="{93DFF7FF-0CA3-9308-3F19-C06FDFF4F888}"/>
              </a:ext>
            </a:extLst>
          </p:cNvPr>
          <p:cNvPicPr/>
          <p:nvPr/>
        </p:nvPicPr>
        <p:blipFill>
          <a:blip r:embed="rId3"/>
          <a:stretch>
            <a:fillRect/>
          </a:stretch>
        </p:blipFill>
        <p:spPr>
          <a:xfrm>
            <a:off x="4630224" y="1614488"/>
            <a:ext cx="7084287" cy="4351338"/>
          </a:xfrm>
          <a:prstGeom prst="rect">
            <a:avLst/>
          </a:prstGeom>
          <a:ln>
            <a:solidFill>
              <a:schemeClr val="accent1"/>
            </a:solidFill>
          </a:ln>
        </p:spPr>
      </p:pic>
      <p:sp>
        <p:nvSpPr>
          <p:cNvPr id="9" name="TextBox 8">
            <a:extLst>
              <a:ext uri="{FF2B5EF4-FFF2-40B4-BE49-F238E27FC236}">
                <a16:creationId xmlns:a16="http://schemas.microsoft.com/office/drawing/2014/main" id="{612F6933-3B73-E785-4613-E7606BB34ED7}"/>
              </a:ext>
            </a:extLst>
          </p:cNvPr>
          <p:cNvSpPr txBox="1"/>
          <p:nvPr/>
        </p:nvSpPr>
        <p:spPr>
          <a:xfrm>
            <a:off x="935519" y="2343607"/>
            <a:ext cx="3106674" cy="2893100"/>
          </a:xfrm>
          <a:prstGeom prst="rect">
            <a:avLst/>
          </a:prstGeom>
          <a:solidFill>
            <a:schemeClr val="bg1"/>
          </a:solidFill>
          <a:ln>
            <a:solidFill>
              <a:schemeClr val="accent1"/>
            </a:solidFill>
          </a:ln>
        </p:spPr>
        <p:txBody>
          <a:bodyPr wrap="square">
            <a:spAutoFit/>
          </a:bodyPr>
          <a:lstStyle/>
          <a:p>
            <a:pPr marL="514350" indent="-514350">
              <a:buFont typeface="+mj-lt"/>
              <a:buAutoNum type="arabicPeriod"/>
            </a:pPr>
            <a:r>
              <a:rPr lang="en-US" dirty="0">
                <a:latin typeface="Cambria" panose="02040503050406030204" pitchFamily="18" charset="0"/>
                <a:ea typeface="Cambria" panose="02040503050406030204" pitchFamily="18" charset="0"/>
              </a:rPr>
              <a:t>A measure of one’s authoritarianism levels</a:t>
            </a:r>
          </a:p>
          <a:p>
            <a:pPr marL="514350" indent="-514350">
              <a:buFont typeface="+mj-lt"/>
              <a:buAutoNum type="arabicPeriod"/>
            </a:pPr>
            <a:r>
              <a:rPr lang="en-US" dirty="0">
                <a:latin typeface="Cambria" panose="02040503050406030204" pitchFamily="18" charset="0"/>
                <a:ea typeface="Cambria" panose="02040503050406030204" pitchFamily="18" charset="0"/>
              </a:rPr>
              <a:t>Threats from intergroup relationships</a:t>
            </a:r>
          </a:p>
          <a:p>
            <a:pPr marL="514350" indent="-514350">
              <a:buFont typeface="+mj-lt"/>
              <a:buAutoNum type="arabicPeriod"/>
            </a:pPr>
            <a:r>
              <a:rPr lang="en-US" dirty="0">
                <a:latin typeface="Cambria" panose="02040503050406030204" pitchFamily="18" charset="0"/>
                <a:ea typeface="Cambria" panose="02040503050406030204" pitchFamily="18" charset="0"/>
              </a:rPr>
              <a:t>Perceptions of outgroup threats</a:t>
            </a:r>
          </a:p>
          <a:p>
            <a:pPr marL="514350" indent="-514350">
              <a:buFont typeface="+mj-lt"/>
              <a:buAutoNum type="arabicPeriod"/>
            </a:pPr>
            <a:r>
              <a:rPr lang="en-US" dirty="0">
                <a:latin typeface="Cambria" panose="02040503050406030204" pitchFamily="18" charset="0"/>
                <a:ea typeface="Cambria" panose="02040503050406030204" pitchFamily="18" charset="0"/>
              </a:rPr>
              <a:t>Prejudice &amp; levels of dehumanization</a:t>
            </a:r>
          </a:p>
          <a:p>
            <a:pPr marL="514350" indent="-514350">
              <a:buFont typeface="+mj-lt"/>
              <a:buAutoNum type="arabicPeriod"/>
            </a:pPr>
            <a:r>
              <a:rPr lang="en-US" dirty="0">
                <a:latin typeface="Cambria" panose="02040503050406030204" pitchFamily="18" charset="0"/>
                <a:ea typeface="Cambria" panose="02040503050406030204" pitchFamily="18" charset="0"/>
              </a:rPr>
              <a:t>Belief &amp; sharing of misinformation</a:t>
            </a:r>
          </a:p>
          <a:p>
            <a:pPr marL="514350" indent="-514350">
              <a:buFont typeface="+mj-lt"/>
              <a:buAutoNum type="arabicPeriod"/>
            </a:pPr>
            <a:r>
              <a:rPr lang="en-US" dirty="0">
                <a:latin typeface="Cambria" panose="02040503050406030204" pitchFamily="18" charset="0"/>
                <a:ea typeface="Cambria" panose="02040503050406030204" pitchFamily="18" charset="0"/>
              </a:rPr>
              <a:t>Level of self-dehumanization and examination of its impact on both (4) and (5)</a:t>
            </a:r>
          </a:p>
        </p:txBody>
      </p:sp>
      <p:sp>
        <p:nvSpPr>
          <p:cNvPr id="12" name="TextBox 11">
            <a:extLst>
              <a:ext uri="{FF2B5EF4-FFF2-40B4-BE49-F238E27FC236}">
                <a16:creationId xmlns:a16="http://schemas.microsoft.com/office/drawing/2014/main" id="{A3609A06-54BD-04A9-06CE-0D2EC6099412}"/>
              </a:ext>
            </a:extLst>
          </p:cNvPr>
          <p:cNvSpPr txBox="1"/>
          <p:nvPr/>
        </p:nvSpPr>
        <p:spPr>
          <a:xfrm>
            <a:off x="9573143" y="5498108"/>
            <a:ext cx="1843209" cy="261610"/>
          </a:xfrm>
          <a:prstGeom prst="rect">
            <a:avLst/>
          </a:prstGeom>
          <a:noFill/>
        </p:spPr>
        <p:txBody>
          <a:bodyPr wrap="square">
            <a:spAutoFit/>
          </a:bodyPr>
          <a:lstStyle/>
          <a:p>
            <a:r>
              <a:rPr lang="en-US" sz="1100" b="1" dirty="0">
                <a:solidFill>
                  <a:srgbClr val="FF0000"/>
                </a:solidFill>
              </a:rPr>
              <a:t>**</a:t>
            </a:r>
            <a:r>
              <a:rPr lang="en-US" sz="1100" dirty="0">
                <a:solidFill>
                  <a:srgbClr val="FF0000"/>
                </a:solidFill>
              </a:rPr>
              <a:t> Lantos &amp; Harris (2021)</a:t>
            </a:r>
            <a:r>
              <a:rPr lang="en-US" sz="1100" dirty="0"/>
              <a:t> </a:t>
            </a:r>
          </a:p>
        </p:txBody>
      </p:sp>
      <p:sp>
        <p:nvSpPr>
          <p:cNvPr id="13" name="TextBox 12">
            <a:extLst>
              <a:ext uri="{FF2B5EF4-FFF2-40B4-BE49-F238E27FC236}">
                <a16:creationId xmlns:a16="http://schemas.microsoft.com/office/drawing/2014/main" id="{30CCC9AA-AFA1-3AB4-DC1F-5BD299C0952E}"/>
              </a:ext>
            </a:extLst>
          </p:cNvPr>
          <p:cNvSpPr txBox="1"/>
          <p:nvPr/>
        </p:nvSpPr>
        <p:spPr>
          <a:xfrm>
            <a:off x="9087368" y="4500201"/>
            <a:ext cx="485775" cy="307777"/>
          </a:xfrm>
          <a:prstGeom prst="rect">
            <a:avLst/>
          </a:prstGeom>
          <a:noFill/>
        </p:spPr>
        <p:txBody>
          <a:bodyPr wrap="square">
            <a:spAutoFit/>
          </a:bodyPr>
          <a:lstStyle/>
          <a:p>
            <a:r>
              <a:rPr lang="en-US" sz="1400" b="1" dirty="0">
                <a:solidFill>
                  <a:srgbClr val="FF0000"/>
                </a:solidFill>
              </a:rPr>
              <a:t>**</a:t>
            </a:r>
            <a:endParaRPr lang="en-US" b="1" dirty="0"/>
          </a:p>
        </p:txBody>
      </p:sp>
      <p:sp>
        <p:nvSpPr>
          <p:cNvPr id="3" name="Slide Number Placeholder 2">
            <a:extLst>
              <a:ext uri="{FF2B5EF4-FFF2-40B4-BE49-F238E27FC236}">
                <a16:creationId xmlns:a16="http://schemas.microsoft.com/office/drawing/2014/main" id="{B667F74E-57DD-4604-BFFA-CFAC3A37CE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Tree>
    <p:extLst>
      <p:ext uri="{BB962C8B-B14F-4D97-AF65-F5344CB8AC3E}">
        <p14:creationId xmlns:p14="http://schemas.microsoft.com/office/powerpoint/2010/main" val="1906295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2654636" y="172344"/>
            <a:ext cx="6882728" cy="767788"/>
          </a:xfrm>
          <a:prstGeom prst="rect">
            <a:avLst/>
          </a:prstGeom>
          <a:solidFill>
            <a:schemeClr val="bg1"/>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3200" dirty="0">
                <a:latin typeface="Cambria" panose="02040503050406030204" pitchFamily="18" charset="0"/>
                <a:ea typeface="Cambria" panose="02040503050406030204" pitchFamily="18" charset="0"/>
              </a:rPr>
              <a:t>Contributions to the discipline: LIS, libraries, information services</a:t>
            </a:r>
            <a:endParaRPr sz="3200" dirty="0">
              <a:latin typeface="Cambria" panose="02040503050406030204" pitchFamily="18" charset="0"/>
              <a:ea typeface="Cambria" panose="02040503050406030204" pitchFamily="18" charset="0"/>
            </a:endParaRPr>
          </a:p>
        </p:txBody>
      </p:sp>
      <p:sp>
        <p:nvSpPr>
          <p:cNvPr id="115" name="Google Shape;115;p6"/>
          <p:cNvSpPr txBox="1">
            <a:spLocks noGrp="1" noChangeAspect="1"/>
          </p:cNvSpPr>
          <p:nvPr>
            <p:ph type="body" idx="1"/>
          </p:nvPr>
        </p:nvSpPr>
        <p:spPr>
          <a:xfrm>
            <a:off x="550985" y="1218406"/>
            <a:ext cx="10808677" cy="5287901"/>
          </a:xfrm>
          <a:prstGeom prst="rect">
            <a:avLst/>
          </a:prstGeom>
          <a:solidFill>
            <a:schemeClr val="bg1"/>
          </a:solidFill>
          <a:ln>
            <a:solidFill>
              <a:schemeClr val="accent1"/>
            </a:solid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r>
              <a:rPr lang="en-US" sz="2000" b="1" dirty="0">
                <a:latin typeface="Cambria" panose="02040503050406030204" pitchFamily="18" charset="0"/>
                <a:ea typeface="Cambria" panose="02040503050406030204" pitchFamily="18" charset="0"/>
              </a:rPr>
              <a:t>Implications to the LIS discipline</a:t>
            </a:r>
            <a:endParaRPr lang="en-US" sz="2000" dirty="0">
              <a:latin typeface="Cambria" panose="02040503050406030204" pitchFamily="18" charset="0"/>
              <a:ea typeface="Cambria" panose="02040503050406030204" pitchFamily="18" charset="0"/>
            </a:endParaRPr>
          </a:p>
          <a:p>
            <a:pPr indent="-457200">
              <a:buSzPts val="2800"/>
            </a:pPr>
            <a:r>
              <a:rPr lang="en-US" sz="2000" dirty="0">
                <a:latin typeface="Cambria" panose="02040503050406030204" pitchFamily="18" charset="0"/>
                <a:ea typeface="Cambria" panose="02040503050406030204" pitchFamily="18" charset="0"/>
              </a:rPr>
              <a:t>Identifies understudied mechanism (dehumanization) in how misinformation about targeted out-groups can spread</a:t>
            </a:r>
          </a:p>
          <a:p>
            <a:pPr indent="-457200">
              <a:buSzPts val="2800"/>
            </a:pPr>
            <a:r>
              <a:rPr lang="en-US" sz="2000" b="1" dirty="0">
                <a:solidFill>
                  <a:schemeClr val="tx1"/>
                </a:solidFill>
                <a:latin typeface="Cambria" panose="02040503050406030204" pitchFamily="18" charset="0"/>
                <a:ea typeface="Cambria" panose="02040503050406030204" pitchFamily="18" charset="0"/>
              </a:rPr>
              <a:t>new approach </a:t>
            </a:r>
            <a:r>
              <a:rPr lang="en-US" sz="2000" dirty="0">
                <a:latin typeface="Cambria" panose="02040503050406030204" pitchFamily="18" charset="0"/>
                <a:ea typeface="Cambria" panose="02040503050406030204" pitchFamily="18" charset="0"/>
              </a:rPr>
              <a:t>to studying influence of authoritarianism for </a:t>
            </a:r>
            <a:r>
              <a:rPr lang="en-US" sz="2000" b="1" i="1" dirty="0">
                <a:latin typeface="Cambria" panose="02040503050406030204" pitchFamily="18" charset="0"/>
                <a:ea typeface="Cambria" panose="02040503050406030204" pitchFamily="18" charset="0"/>
              </a:rPr>
              <a:t>either</a:t>
            </a:r>
            <a:r>
              <a:rPr lang="en-US" sz="2000" dirty="0">
                <a:latin typeface="Cambria" panose="02040503050406030204" pitchFamily="18" charset="0"/>
                <a:ea typeface="Cambria" panose="02040503050406030204" pitchFamily="18" charset="0"/>
              </a:rPr>
              <a:t> left- or right-wing subjects:</a:t>
            </a:r>
          </a:p>
          <a:p>
            <a:pPr lvl="1" indent="-457200">
              <a:buSzPts val="2800"/>
            </a:pPr>
            <a:r>
              <a:rPr lang="en-US" sz="1600" dirty="0">
                <a:latin typeface="Cambria" panose="02040503050406030204" pitchFamily="18" charset="0"/>
                <a:ea typeface="Cambria" panose="02040503050406030204" pitchFamily="18" charset="0"/>
              </a:rPr>
              <a:t>Examines the shared characteristics of political extremists in general</a:t>
            </a:r>
          </a:p>
          <a:p>
            <a:pPr lvl="1" indent="-457200">
              <a:buSzPts val="2800"/>
            </a:pPr>
            <a:r>
              <a:rPr lang="en-US" sz="1600" dirty="0">
                <a:latin typeface="Cambria" panose="02040503050406030204" pitchFamily="18" charset="0"/>
                <a:ea typeface="Cambria" panose="02040503050406030204" pitchFamily="18" charset="0"/>
              </a:rPr>
              <a:t>Meant to be </a:t>
            </a:r>
            <a:r>
              <a:rPr lang="en-US" sz="1600" i="1" dirty="0">
                <a:latin typeface="Cambria" panose="02040503050406030204" pitchFamily="18" charset="0"/>
                <a:ea typeface="Cambria" panose="02040503050406030204" pitchFamily="18" charset="0"/>
              </a:rPr>
              <a:t>apolitical</a:t>
            </a:r>
            <a:r>
              <a:rPr lang="en-US" sz="1600" dirty="0">
                <a:latin typeface="Cambria" panose="02040503050406030204" pitchFamily="18" charset="0"/>
                <a:ea typeface="Cambria" panose="02040503050406030204" pitchFamily="18" charset="0"/>
              </a:rPr>
              <a:t> (or at least a politically balanced) approach; need not focus on RW or LW specifically</a:t>
            </a:r>
          </a:p>
          <a:p>
            <a:pPr indent="-457200">
              <a:buSzPts val="2800"/>
            </a:pPr>
            <a:r>
              <a:rPr lang="en-US" sz="2000" dirty="0">
                <a:latin typeface="Cambria" panose="02040503050406030204" pitchFamily="18" charset="0"/>
                <a:ea typeface="Cambria" panose="02040503050406030204" pitchFamily="18" charset="0"/>
              </a:rPr>
              <a:t>addresses curious problem about why some people don’t seek out certain kinds of information  (even if it is helpful)</a:t>
            </a:r>
          </a:p>
          <a:p>
            <a:pPr indent="-457200">
              <a:buSzPts val="2800"/>
            </a:pPr>
            <a:r>
              <a:rPr lang="en-US" sz="2000" dirty="0">
                <a:latin typeface="Cambria" panose="02040503050406030204" pitchFamily="18" charset="0"/>
                <a:ea typeface="Cambria" panose="02040503050406030204" pitchFamily="18" charset="0"/>
              </a:rPr>
              <a:t>Conceptualization of a broader ‘misinformation need’ in info behavior</a:t>
            </a:r>
          </a:p>
          <a:p>
            <a:pPr indent="-457200">
              <a:buSzPts val="2800"/>
            </a:pPr>
            <a:r>
              <a:rPr lang="en-US" sz="2000" dirty="0">
                <a:latin typeface="Cambria" panose="02040503050406030204" pitchFamily="18" charset="0"/>
                <a:ea typeface="Cambria" panose="02040503050406030204" pitchFamily="18" charset="0"/>
              </a:rPr>
              <a:t>Introduces concept of an ‘</a:t>
            </a:r>
            <a:r>
              <a:rPr lang="en-US" sz="2000" dirty="0">
                <a:solidFill>
                  <a:schemeClr val="tx1"/>
                </a:solidFill>
                <a:latin typeface="Cambria" panose="02040503050406030204" pitchFamily="18" charset="0"/>
                <a:ea typeface="Cambria" panose="02040503050406030204" pitchFamily="18" charset="0"/>
              </a:rPr>
              <a:t>information rage’ that may be a </a:t>
            </a:r>
            <a:r>
              <a:rPr lang="en-US" sz="2000" i="1" dirty="0">
                <a:solidFill>
                  <a:schemeClr val="tx1"/>
                </a:solidFill>
                <a:latin typeface="Cambria" panose="02040503050406030204" pitchFamily="18" charset="0"/>
                <a:ea typeface="Cambria" panose="02040503050406030204" pitchFamily="18" charset="0"/>
              </a:rPr>
              <a:t>reactionary</a:t>
            </a:r>
            <a:r>
              <a:rPr lang="en-US" sz="2000" dirty="0">
                <a:solidFill>
                  <a:schemeClr val="tx1"/>
                </a:solidFill>
                <a:latin typeface="Cambria" panose="02040503050406030204" pitchFamily="18" charset="0"/>
                <a:ea typeface="Cambria" panose="02040503050406030204" pitchFamily="18" charset="0"/>
              </a:rPr>
              <a:t> response to information that falls outside the small worlds of information users:</a:t>
            </a:r>
          </a:p>
          <a:p>
            <a:pPr lvl="1" indent="-457200">
              <a:buSzPts val="2800"/>
            </a:pPr>
            <a:r>
              <a:rPr lang="en-US" sz="1600" dirty="0">
                <a:solidFill>
                  <a:schemeClr val="tx1"/>
                </a:solidFill>
                <a:latin typeface="Cambria" panose="02040503050406030204" pitchFamily="18" charset="0"/>
                <a:ea typeface="Cambria" panose="02040503050406030204" pitchFamily="18" charset="0"/>
              </a:rPr>
              <a:t>like “road rage;” aggressive behaviors around information and its sharing as a result of alienation, ostracism, &amp; self-dehumanization</a:t>
            </a:r>
          </a:p>
        </p:txBody>
      </p:sp>
      <p:sp>
        <p:nvSpPr>
          <p:cNvPr id="2" name="Slide Number Placeholder 1">
            <a:extLst>
              <a:ext uri="{FF2B5EF4-FFF2-40B4-BE49-F238E27FC236}">
                <a16:creationId xmlns:a16="http://schemas.microsoft.com/office/drawing/2014/main" id="{FE3635B2-A9CF-4523-AC7D-3F0E012797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4709</TotalTime>
  <Words>4943</Words>
  <Application>Microsoft Office PowerPoint</Application>
  <PresentationFormat>Widescreen</PresentationFormat>
  <Paragraphs>283</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vt:lpstr>
      <vt:lpstr>Open Sans</vt:lpstr>
      <vt:lpstr>Times New Roman</vt:lpstr>
      <vt:lpstr>Wingdings</vt:lpstr>
      <vt:lpstr>Office Theme</vt:lpstr>
      <vt:lpstr>Exploring dehumanization and infrahumanization as underlying factors in misinformation belief and spread</vt:lpstr>
      <vt:lpstr>Core Research Concerns</vt:lpstr>
      <vt:lpstr>Definitions: misinformation &amp; traits associated with its belief &amp; spread | authoritarianism</vt:lpstr>
      <vt:lpstr>Definitions: Authoritarianism’s Traits</vt:lpstr>
      <vt:lpstr>Definitions: dehumanization &amp; infrahumanization</vt:lpstr>
      <vt:lpstr>Authoritarianism &amp; notable effects related to information use</vt:lpstr>
      <vt:lpstr>The Role of Authoritarianism in Misinformation Sharing</vt:lpstr>
      <vt:lpstr>Model: authoritarianism, dehumanization, misinformation</vt:lpstr>
      <vt:lpstr>Contributions to the discipline: LIS, libraries, information services</vt:lpstr>
      <vt:lpstr>Next steps: project design &amp;  how to measure this phenomenon?</vt:lpstr>
      <vt:lpstr>Thanks! |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Anthony Bernier</dc:creator>
  <cp:lastModifiedBy>Andrew Weiss</cp:lastModifiedBy>
  <cp:revision>155</cp:revision>
  <cp:lastPrinted>2025-05-26T23:45:49Z</cp:lastPrinted>
  <dcterms:modified xsi:type="dcterms:W3CDTF">2025-05-26T23:53:07Z</dcterms:modified>
</cp:coreProperties>
</file>