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8" r:id="rId3"/>
    <p:sldId id="280" r:id="rId4"/>
    <p:sldId id="284" r:id="rId5"/>
    <p:sldId id="260" r:id="rId6"/>
    <p:sldId id="261" r:id="rId7"/>
    <p:sldId id="262" r:id="rId8"/>
    <p:sldId id="263" r:id="rId9"/>
    <p:sldId id="265" r:id="rId10"/>
    <p:sldId id="266" r:id="rId11"/>
    <p:sldId id="269" r:id="rId12"/>
    <p:sldId id="270" r:id="rId13"/>
    <p:sldId id="271" r:id="rId14"/>
    <p:sldId id="273" r:id="rId15"/>
    <p:sldId id="275" r:id="rId16"/>
    <p:sldId id="278" r:id="rId17"/>
    <p:sldId id="279" r:id="rId18"/>
    <p:sldId id="281" r:id="rId19"/>
    <p:sldId id="282" r:id="rId20"/>
    <p:sldId id="283"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563"/>
    <a:srgbClr val="DAEDF2"/>
    <a:srgbClr val="ECF5F8"/>
    <a:srgbClr val="EDD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3557" autoAdjust="0"/>
  </p:normalViewPr>
  <p:slideViewPr>
    <p:cSldViewPr snapToGrid="0">
      <p:cViewPr varScale="1">
        <p:scale>
          <a:sx n="60" d="100"/>
          <a:sy n="60" d="100"/>
        </p:scale>
        <p:origin x="9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AE2DB-C20D-4C1C-AF52-B2E6AC72254F}" type="datetimeFigureOut">
              <a:rPr lang="fr-CA" smtClean="0"/>
              <a:t>2025-05-26</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E3CC-689A-41EE-804B-C25BBF597957}" type="slidenum">
              <a:rPr lang="fr-CA" smtClean="0"/>
              <a:t>‹N°›</a:t>
            </a:fld>
            <a:endParaRPr lang="fr-CA"/>
          </a:p>
        </p:txBody>
      </p:sp>
    </p:spTree>
    <p:extLst>
      <p:ext uri="{BB962C8B-B14F-4D97-AF65-F5344CB8AC3E}">
        <p14:creationId xmlns:p14="http://schemas.microsoft.com/office/powerpoint/2010/main" val="1963104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dirty="0"/>
              <a:t>Talk more about « </a:t>
            </a:r>
            <a:r>
              <a:rPr lang="fr-CA" dirty="0" err="1"/>
              <a:t>we</a:t>
            </a:r>
            <a:r>
              <a:rPr lang="fr-CA" dirty="0"/>
              <a:t> » </a:t>
            </a:r>
            <a:r>
              <a:rPr lang="fr-CA" dirty="0" err="1"/>
              <a:t>with</a:t>
            </a:r>
            <a:r>
              <a:rPr lang="fr-CA" dirty="0"/>
              <a:t> Anton </a:t>
            </a:r>
            <a:r>
              <a:rPr lang="fr-CA" dirty="0" err="1"/>
              <a:t>throughout</a:t>
            </a:r>
            <a:r>
              <a:rPr lang="fr-CA" dirty="0"/>
              <a:t> the </a:t>
            </a:r>
            <a:r>
              <a:rPr lang="fr-CA" dirty="0" err="1"/>
              <a:t>presentation</a:t>
            </a:r>
            <a:endParaRPr lang="fr-CA"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2</a:t>
            </a:fld>
            <a:endParaRPr lang="fr-CA"/>
          </a:p>
        </p:txBody>
      </p:sp>
    </p:spTree>
    <p:extLst>
      <p:ext uri="{BB962C8B-B14F-4D97-AF65-F5344CB8AC3E}">
        <p14:creationId xmlns:p14="http://schemas.microsoft.com/office/powerpoint/2010/main" val="794881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13</a:t>
            </a:fld>
            <a:endParaRPr lang="fr-CA"/>
          </a:p>
        </p:txBody>
      </p:sp>
    </p:spTree>
    <p:extLst>
      <p:ext uri="{BB962C8B-B14F-4D97-AF65-F5344CB8AC3E}">
        <p14:creationId xmlns:p14="http://schemas.microsoft.com/office/powerpoint/2010/main" val="77805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Transition leading into the development of the visualization: “we” developed a visual to better illustrate this conceptualization. </a:t>
            </a:r>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14</a:t>
            </a:fld>
            <a:endParaRPr lang="fr-CA"/>
          </a:p>
        </p:txBody>
      </p:sp>
    </p:spTree>
    <p:extLst>
      <p:ext uri="{BB962C8B-B14F-4D97-AF65-F5344CB8AC3E}">
        <p14:creationId xmlns:p14="http://schemas.microsoft.com/office/powerpoint/2010/main" val="3919462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D62EEA-3331-4199-9307-0A27C692BA9D}" type="slidenum">
              <a:rPr kumimoji="0" lang="fr-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fr-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65071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Cut</a:t>
            </a:r>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17</a:t>
            </a:fld>
            <a:endParaRPr lang="fr-CA"/>
          </a:p>
        </p:txBody>
      </p:sp>
    </p:spTree>
    <p:extLst>
      <p:ext uri="{BB962C8B-B14F-4D97-AF65-F5344CB8AC3E}">
        <p14:creationId xmlns:p14="http://schemas.microsoft.com/office/powerpoint/2010/main" val="2694908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Cut</a:t>
            </a:r>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18</a:t>
            </a:fld>
            <a:endParaRPr lang="fr-CA"/>
          </a:p>
        </p:txBody>
      </p:sp>
    </p:spTree>
    <p:extLst>
      <p:ext uri="{BB962C8B-B14F-4D97-AF65-F5344CB8AC3E}">
        <p14:creationId xmlns:p14="http://schemas.microsoft.com/office/powerpoint/2010/main" val="25655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cs typeface="Arial" panose="020B0604020202020204" pitchFamily="34" charset="0"/>
              </a:rPr>
              <a:t>.</a:t>
            </a:r>
            <a:endParaRPr lang="en-US"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3</a:t>
            </a:fld>
            <a:endParaRPr lang="fr-CA"/>
          </a:p>
        </p:txBody>
      </p:sp>
    </p:spTree>
    <p:extLst>
      <p:ext uri="{BB962C8B-B14F-4D97-AF65-F5344CB8AC3E}">
        <p14:creationId xmlns:p14="http://schemas.microsoft.com/office/powerpoint/2010/main" val="2820228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endParaRPr lang="fr-CA"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5</a:t>
            </a:fld>
            <a:endParaRPr lang="fr-CA"/>
          </a:p>
        </p:txBody>
      </p:sp>
    </p:spTree>
    <p:extLst>
      <p:ext uri="{BB962C8B-B14F-4D97-AF65-F5344CB8AC3E}">
        <p14:creationId xmlns:p14="http://schemas.microsoft.com/office/powerpoint/2010/main" val="81485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6</a:t>
            </a:fld>
            <a:endParaRPr lang="fr-CA"/>
          </a:p>
        </p:txBody>
      </p:sp>
    </p:spTree>
    <p:extLst>
      <p:ext uri="{BB962C8B-B14F-4D97-AF65-F5344CB8AC3E}">
        <p14:creationId xmlns:p14="http://schemas.microsoft.com/office/powerpoint/2010/main" val="254108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7</a:t>
            </a:fld>
            <a:endParaRPr lang="fr-CA"/>
          </a:p>
        </p:txBody>
      </p:sp>
    </p:spTree>
    <p:extLst>
      <p:ext uri="{BB962C8B-B14F-4D97-AF65-F5344CB8AC3E}">
        <p14:creationId xmlns:p14="http://schemas.microsoft.com/office/powerpoint/2010/main" val="334256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endParaRPr lang="en-US" sz="1800" dirty="0">
              <a:effectLst/>
              <a:latin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8</a:t>
            </a:fld>
            <a:endParaRPr lang="fr-CA"/>
          </a:p>
        </p:txBody>
      </p:sp>
    </p:spTree>
    <p:extLst>
      <p:ext uri="{BB962C8B-B14F-4D97-AF65-F5344CB8AC3E}">
        <p14:creationId xmlns:p14="http://schemas.microsoft.com/office/powerpoint/2010/main" val="1474993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9</a:t>
            </a:fld>
            <a:endParaRPr lang="fr-CA"/>
          </a:p>
        </p:txBody>
      </p:sp>
    </p:spTree>
    <p:extLst>
      <p:ext uri="{BB962C8B-B14F-4D97-AF65-F5344CB8AC3E}">
        <p14:creationId xmlns:p14="http://schemas.microsoft.com/office/powerpoint/2010/main" val="1432508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10</a:t>
            </a:fld>
            <a:endParaRPr lang="fr-CA"/>
          </a:p>
        </p:txBody>
      </p:sp>
    </p:spTree>
    <p:extLst>
      <p:ext uri="{BB962C8B-B14F-4D97-AF65-F5344CB8AC3E}">
        <p14:creationId xmlns:p14="http://schemas.microsoft.com/office/powerpoint/2010/main" val="4233492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F97E3CC-689A-41EE-804B-C25BBF597957}" type="slidenum">
              <a:rPr lang="fr-CA" smtClean="0"/>
              <a:t>11</a:t>
            </a:fld>
            <a:endParaRPr lang="fr-CA"/>
          </a:p>
        </p:txBody>
      </p:sp>
    </p:spTree>
    <p:extLst>
      <p:ext uri="{BB962C8B-B14F-4D97-AF65-F5344CB8AC3E}">
        <p14:creationId xmlns:p14="http://schemas.microsoft.com/office/powerpoint/2010/main" val="335777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58540F-C91E-0EB0-06EE-9A2F56CFED9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5F248A17-2358-FD88-06A0-3AEBC81E9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FC35A68C-232D-5E04-3DDE-FE3D8F11917A}"/>
              </a:ext>
            </a:extLst>
          </p:cNvPr>
          <p:cNvSpPr>
            <a:spLocks noGrp="1"/>
          </p:cNvSpPr>
          <p:nvPr>
            <p:ph type="dt" sz="half" idx="10"/>
          </p:nvPr>
        </p:nvSpPr>
        <p:spPr/>
        <p:txBody>
          <a:bodyPr/>
          <a:lstStyle/>
          <a:p>
            <a:fld id="{D8C09571-7EEE-4144-907F-7873C758E459}" type="datetime1">
              <a:rPr lang="fr-CA" smtClean="0"/>
              <a:t>2025-05-26</a:t>
            </a:fld>
            <a:endParaRPr lang="fr-CA"/>
          </a:p>
        </p:txBody>
      </p:sp>
      <p:sp>
        <p:nvSpPr>
          <p:cNvPr id="5" name="Espace réservé du pied de page 4">
            <a:extLst>
              <a:ext uri="{FF2B5EF4-FFF2-40B4-BE49-F238E27FC236}">
                <a16:creationId xmlns:a16="http://schemas.microsoft.com/office/drawing/2014/main" id="{5CB82D3C-D3FE-915A-3237-002E6494F36F}"/>
              </a:ext>
            </a:extLst>
          </p:cNvPr>
          <p:cNvSpPr>
            <a:spLocks noGrp="1"/>
          </p:cNvSpPr>
          <p:nvPr>
            <p:ph type="ftr" sz="quarter" idx="11"/>
          </p:nvPr>
        </p:nvSpPr>
        <p:spPr/>
        <p:txBody>
          <a:bodyPr/>
          <a:lstStyle/>
          <a:p>
            <a:r>
              <a:rPr lang="fr-CA"/>
              <a:t>2025 Adelaide Tracey - CC-BY</a:t>
            </a:r>
          </a:p>
        </p:txBody>
      </p:sp>
      <p:sp>
        <p:nvSpPr>
          <p:cNvPr id="6" name="Espace réservé du numéro de diapositive 5">
            <a:extLst>
              <a:ext uri="{FF2B5EF4-FFF2-40B4-BE49-F238E27FC236}">
                <a16:creationId xmlns:a16="http://schemas.microsoft.com/office/drawing/2014/main" id="{01E57B1E-58F0-7A88-3F07-62AEB5535D35}"/>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399031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A09D03-9658-41DC-5903-497C628E498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1A410C2-8E04-E6D4-FE75-032ABD1138B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A8FBAEA-CCA7-FB14-885D-0D34157023B9}"/>
              </a:ext>
            </a:extLst>
          </p:cNvPr>
          <p:cNvSpPr>
            <a:spLocks noGrp="1"/>
          </p:cNvSpPr>
          <p:nvPr>
            <p:ph type="dt" sz="half" idx="10"/>
          </p:nvPr>
        </p:nvSpPr>
        <p:spPr/>
        <p:txBody>
          <a:bodyPr/>
          <a:lstStyle/>
          <a:p>
            <a:fld id="{075B5149-35F8-4069-8927-2FE7DFFEC0CB}" type="datetime1">
              <a:rPr lang="fr-CA" smtClean="0"/>
              <a:t>2025-05-26</a:t>
            </a:fld>
            <a:endParaRPr lang="fr-CA"/>
          </a:p>
        </p:txBody>
      </p:sp>
      <p:sp>
        <p:nvSpPr>
          <p:cNvPr id="5" name="Espace réservé du pied de page 4">
            <a:extLst>
              <a:ext uri="{FF2B5EF4-FFF2-40B4-BE49-F238E27FC236}">
                <a16:creationId xmlns:a16="http://schemas.microsoft.com/office/drawing/2014/main" id="{346F86E9-FA9E-2846-47B0-F517FB6DC0D1}"/>
              </a:ext>
            </a:extLst>
          </p:cNvPr>
          <p:cNvSpPr>
            <a:spLocks noGrp="1"/>
          </p:cNvSpPr>
          <p:nvPr>
            <p:ph type="ftr" sz="quarter" idx="11"/>
          </p:nvPr>
        </p:nvSpPr>
        <p:spPr/>
        <p:txBody>
          <a:bodyPr/>
          <a:lstStyle/>
          <a:p>
            <a:r>
              <a:rPr lang="fr-CA"/>
              <a:t>2025 Adelaide Tracey - CC-BY</a:t>
            </a:r>
          </a:p>
        </p:txBody>
      </p:sp>
      <p:sp>
        <p:nvSpPr>
          <p:cNvPr id="6" name="Espace réservé du numéro de diapositive 5">
            <a:extLst>
              <a:ext uri="{FF2B5EF4-FFF2-40B4-BE49-F238E27FC236}">
                <a16:creationId xmlns:a16="http://schemas.microsoft.com/office/drawing/2014/main" id="{CDE26F31-18A4-4134-425C-BFB370325480}"/>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3929236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F510F88-5355-F4C7-DA1A-3AC8A4D5483A}"/>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AA4A4B8-0E15-D92F-A6FC-02C623AA724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5FB6464-5C02-95A2-FF97-F762FAF84E47}"/>
              </a:ext>
            </a:extLst>
          </p:cNvPr>
          <p:cNvSpPr>
            <a:spLocks noGrp="1"/>
          </p:cNvSpPr>
          <p:nvPr>
            <p:ph type="dt" sz="half" idx="10"/>
          </p:nvPr>
        </p:nvSpPr>
        <p:spPr/>
        <p:txBody>
          <a:bodyPr/>
          <a:lstStyle/>
          <a:p>
            <a:fld id="{38FFD53A-25F0-4182-B927-7946C8E31C6A}" type="datetime1">
              <a:rPr lang="fr-CA" smtClean="0"/>
              <a:t>2025-05-26</a:t>
            </a:fld>
            <a:endParaRPr lang="fr-CA"/>
          </a:p>
        </p:txBody>
      </p:sp>
      <p:sp>
        <p:nvSpPr>
          <p:cNvPr id="5" name="Espace réservé du pied de page 4">
            <a:extLst>
              <a:ext uri="{FF2B5EF4-FFF2-40B4-BE49-F238E27FC236}">
                <a16:creationId xmlns:a16="http://schemas.microsoft.com/office/drawing/2014/main" id="{1D020478-6B38-4D6D-00F4-F558F592C69A}"/>
              </a:ext>
            </a:extLst>
          </p:cNvPr>
          <p:cNvSpPr>
            <a:spLocks noGrp="1"/>
          </p:cNvSpPr>
          <p:nvPr>
            <p:ph type="ftr" sz="quarter" idx="11"/>
          </p:nvPr>
        </p:nvSpPr>
        <p:spPr/>
        <p:txBody>
          <a:bodyPr/>
          <a:lstStyle/>
          <a:p>
            <a:r>
              <a:rPr lang="fr-CA"/>
              <a:t>2025 Adelaide Tracey - CC-BY</a:t>
            </a:r>
          </a:p>
        </p:txBody>
      </p:sp>
      <p:sp>
        <p:nvSpPr>
          <p:cNvPr id="6" name="Espace réservé du numéro de diapositive 5">
            <a:extLst>
              <a:ext uri="{FF2B5EF4-FFF2-40B4-BE49-F238E27FC236}">
                <a16:creationId xmlns:a16="http://schemas.microsoft.com/office/drawing/2014/main" id="{90D4150E-4216-924F-0A5B-90107237BBA2}"/>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3435165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B6F17-918F-D353-C012-075331B9456F}"/>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0DD97B01-3C99-3DD3-4ECC-378D2C91CBD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FE2DECF-BE12-C3B5-591E-C35DE2667DF6}"/>
              </a:ext>
            </a:extLst>
          </p:cNvPr>
          <p:cNvSpPr>
            <a:spLocks noGrp="1"/>
          </p:cNvSpPr>
          <p:nvPr>
            <p:ph type="dt" sz="half" idx="10"/>
          </p:nvPr>
        </p:nvSpPr>
        <p:spPr/>
        <p:txBody>
          <a:bodyPr/>
          <a:lstStyle/>
          <a:p>
            <a:fld id="{4297467B-14B1-49DB-B5DF-0E501B048B52}" type="datetime1">
              <a:rPr lang="fr-CA" smtClean="0"/>
              <a:t>2025-05-26</a:t>
            </a:fld>
            <a:endParaRPr lang="fr-CA"/>
          </a:p>
        </p:txBody>
      </p:sp>
      <p:sp>
        <p:nvSpPr>
          <p:cNvPr id="5" name="Espace réservé du pied de page 4">
            <a:extLst>
              <a:ext uri="{FF2B5EF4-FFF2-40B4-BE49-F238E27FC236}">
                <a16:creationId xmlns:a16="http://schemas.microsoft.com/office/drawing/2014/main" id="{D1919F46-82D5-7678-65D1-F1B1141A87B1}"/>
              </a:ext>
            </a:extLst>
          </p:cNvPr>
          <p:cNvSpPr>
            <a:spLocks noGrp="1"/>
          </p:cNvSpPr>
          <p:nvPr>
            <p:ph type="ftr" sz="quarter" idx="11"/>
          </p:nvPr>
        </p:nvSpPr>
        <p:spPr/>
        <p:txBody>
          <a:bodyPr/>
          <a:lstStyle/>
          <a:p>
            <a:r>
              <a:rPr lang="fr-CA"/>
              <a:t>2025 Adelaide Tracey - CC-BY</a:t>
            </a:r>
          </a:p>
        </p:txBody>
      </p:sp>
      <p:sp>
        <p:nvSpPr>
          <p:cNvPr id="6" name="Espace réservé du numéro de diapositive 5">
            <a:extLst>
              <a:ext uri="{FF2B5EF4-FFF2-40B4-BE49-F238E27FC236}">
                <a16:creationId xmlns:a16="http://schemas.microsoft.com/office/drawing/2014/main" id="{F7D94D51-4D41-1D16-8EF0-7B996BD992E8}"/>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204737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95358C-40C3-A839-3F48-AC209178E1E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9C6C354-F731-57D8-A130-F9E241D09A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2E8D282-E5A8-2022-FDA7-D360581D57B8}"/>
              </a:ext>
            </a:extLst>
          </p:cNvPr>
          <p:cNvSpPr>
            <a:spLocks noGrp="1"/>
          </p:cNvSpPr>
          <p:nvPr>
            <p:ph type="dt" sz="half" idx="10"/>
          </p:nvPr>
        </p:nvSpPr>
        <p:spPr/>
        <p:txBody>
          <a:bodyPr/>
          <a:lstStyle/>
          <a:p>
            <a:fld id="{A7B29F2D-CEDF-48BA-A9A8-9ED1E8CB4132}" type="datetime1">
              <a:rPr lang="fr-CA" smtClean="0"/>
              <a:t>2025-05-26</a:t>
            </a:fld>
            <a:endParaRPr lang="fr-CA"/>
          </a:p>
        </p:txBody>
      </p:sp>
      <p:sp>
        <p:nvSpPr>
          <p:cNvPr id="5" name="Espace réservé du pied de page 4">
            <a:extLst>
              <a:ext uri="{FF2B5EF4-FFF2-40B4-BE49-F238E27FC236}">
                <a16:creationId xmlns:a16="http://schemas.microsoft.com/office/drawing/2014/main" id="{9A820826-2004-E30F-3D0A-04E1AA75F8A1}"/>
              </a:ext>
            </a:extLst>
          </p:cNvPr>
          <p:cNvSpPr>
            <a:spLocks noGrp="1"/>
          </p:cNvSpPr>
          <p:nvPr>
            <p:ph type="ftr" sz="quarter" idx="11"/>
          </p:nvPr>
        </p:nvSpPr>
        <p:spPr/>
        <p:txBody>
          <a:bodyPr/>
          <a:lstStyle/>
          <a:p>
            <a:r>
              <a:rPr lang="fr-CA"/>
              <a:t>2025 Adelaide Tracey - CC-BY</a:t>
            </a:r>
          </a:p>
        </p:txBody>
      </p:sp>
      <p:sp>
        <p:nvSpPr>
          <p:cNvPr id="6" name="Espace réservé du numéro de diapositive 5">
            <a:extLst>
              <a:ext uri="{FF2B5EF4-FFF2-40B4-BE49-F238E27FC236}">
                <a16:creationId xmlns:a16="http://schemas.microsoft.com/office/drawing/2014/main" id="{6D9F2EDF-3F97-36AF-E7F4-85BE40F75536}"/>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71642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5B4D96-9A3C-B91C-4460-43A629FDFA8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A0DF265E-0DC2-47FF-C617-F3A62248C5C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43513012-8B4F-E9DE-0521-E146105BCA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BB08BAF-4409-72DB-4559-2BB276D85BBA}"/>
              </a:ext>
            </a:extLst>
          </p:cNvPr>
          <p:cNvSpPr>
            <a:spLocks noGrp="1"/>
          </p:cNvSpPr>
          <p:nvPr>
            <p:ph type="dt" sz="half" idx="10"/>
          </p:nvPr>
        </p:nvSpPr>
        <p:spPr/>
        <p:txBody>
          <a:bodyPr/>
          <a:lstStyle/>
          <a:p>
            <a:fld id="{FB538090-F17D-4010-AE83-6455C5E267A0}" type="datetime1">
              <a:rPr lang="fr-CA" smtClean="0"/>
              <a:t>2025-05-26</a:t>
            </a:fld>
            <a:endParaRPr lang="fr-CA"/>
          </a:p>
        </p:txBody>
      </p:sp>
      <p:sp>
        <p:nvSpPr>
          <p:cNvPr id="6" name="Espace réservé du pied de page 5">
            <a:extLst>
              <a:ext uri="{FF2B5EF4-FFF2-40B4-BE49-F238E27FC236}">
                <a16:creationId xmlns:a16="http://schemas.microsoft.com/office/drawing/2014/main" id="{3EF06C96-4E02-C302-E782-1CFCD3666C59}"/>
              </a:ext>
            </a:extLst>
          </p:cNvPr>
          <p:cNvSpPr>
            <a:spLocks noGrp="1"/>
          </p:cNvSpPr>
          <p:nvPr>
            <p:ph type="ftr" sz="quarter" idx="11"/>
          </p:nvPr>
        </p:nvSpPr>
        <p:spPr/>
        <p:txBody>
          <a:bodyPr/>
          <a:lstStyle/>
          <a:p>
            <a:r>
              <a:rPr lang="fr-CA"/>
              <a:t>2025 Adelaide Tracey - CC-BY</a:t>
            </a:r>
          </a:p>
        </p:txBody>
      </p:sp>
      <p:sp>
        <p:nvSpPr>
          <p:cNvPr id="7" name="Espace réservé du numéro de diapositive 6">
            <a:extLst>
              <a:ext uri="{FF2B5EF4-FFF2-40B4-BE49-F238E27FC236}">
                <a16:creationId xmlns:a16="http://schemas.microsoft.com/office/drawing/2014/main" id="{BDB9AEEC-DFC8-D26C-0F70-15530BB9040B}"/>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81142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72342-5B5A-17CA-6A5B-62336F0CA59B}"/>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DE7CB3B-33A3-1E55-DAE6-05EF86A6E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82B9815-4E32-AC71-FD93-25DF56488AD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FBB2B436-9E2D-E041-2AED-EE8633105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913E3EA-2C27-77B3-38C0-373D6E436E4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1BDC940F-72CD-B0DB-F712-98C274C8BE61}"/>
              </a:ext>
            </a:extLst>
          </p:cNvPr>
          <p:cNvSpPr>
            <a:spLocks noGrp="1"/>
          </p:cNvSpPr>
          <p:nvPr>
            <p:ph type="dt" sz="half" idx="10"/>
          </p:nvPr>
        </p:nvSpPr>
        <p:spPr/>
        <p:txBody>
          <a:bodyPr/>
          <a:lstStyle/>
          <a:p>
            <a:fld id="{E84FF057-5490-4766-9FE8-E982A5C4B2B1}" type="datetime1">
              <a:rPr lang="fr-CA" smtClean="0"/>
              <a:t>2025-05-26</a:t>
            </a:fld>
            <a:endParaRPr lang="fr-CA"/>
          </a:p>
        </p:txBody>
      </p:sp>
      <p:sp>
        <p:nvSpPr>
          <p:cNvPr id="8" name="Espace réservé du pied de page 7">
            <a:extLst>
              <a:ext uri="{FF2B5EF4-FFF2-40B4-BE49-F238E27FC236}">
                <a16:creationId xmlns:a16="http://schemas.microsoft.com/office/drawing/2014/main" id="{3A181793-F857-8751-2BA2-3E5D6D641E80}"/>
              </a:ext>
            </a:extLst>
          </p:cNvPr>
          <p:cNvSpPr>
            <a:spLocks noGrp="1"/>
          </p:cNvSpPr>
          <p:nvPr>
            <p:ph type="ftr" sz="quarter" idx="11"/>
          </p:nvPr>
        </p:nvSpPr>
        <p:spPr/>
        <p:txBody>
          <a:bodyPr/>
          <a:lstStyle/>
          <a:p>
            <a:r>
              <a:rPr lang="fr-CA"/>
              <a:t>2025 Adelaide Tracey - CC-BY</a:t>
            </a:r>
          </a:p>
        </p:txBody>
      </p:sp>
      <p:sp>
        <p:nvSpPr>
          <p:cNvPr id="9" name="Espace réservé du numéro de diapositive 8">
            <a:extLst>
              <a:ext uri="{FF2B5EF4-FFF2-40B4-BE49-F238E27FC236}">
                <a16:creationId xmlns:a16="http://schemas.microsoft.com/office/drawing/2014/main" id="{42C0ED20-2BEB-D976-480A-1F49837CC4C5}"/>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130193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59C398-AF02-4CD4-D3D2-C94C72CF647D}"/>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3C2BA280-7B92-3A8B-2AAB-F99C363F7AF4}"/>
              </a:ext>
            </a:extLst>
          </p:cNvPr>
          <p:cNvSpPr>
            <a:spLocks noGrp="1"/>
          </p:cNvSpPr>
          <p:nvPr>
            <p:ph type="dt" sz="half" idx="10"/>
          </p:nvPr>
        </p:nvSpPr>
        <p:spPr/>
        <p:txBody>
          <a:bodyPr/>
          <a:lstStyle/>
          <a:p>
            <a:fld id="{543604B1-FDA9-4A14-BA3B-802553C33778}" type="datetime1">
              <a:rPr lang="fr-CA" smtClean="0"/>
              <a:t>2025-05-26</a:t>
            </a:fld>
            <a:endParaRPr lang="fr-CA"/>
          </a:p>
        </p:txBody>
      </p:sp>
      <p:sp>
        <p:nvSpPr>
          <p:cNvPr id="4" name="Espace réservé du pied de page 3">
            <a:extLst>
              <a:ext uri="{FF2B5EF4-FFF2-40B4-BE49-F238E27FC236}">
                <a16:creationId xmlns:a16="http://schemas.microsoft.com/office/drawing/2014/main" id="{7CDA1273-5507-7A8D-1B2D-F9CE947396B5}"/>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D709963B-8F8F-5B34-7525-CFD03DCA5507}"/>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80663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BC5666E-15E7-0C6D-B695-B3B3B5D5749D}"/>
              </a:ext>
            </a:extLst>
          </p:cNvPr>
          <p:cNvSpPr>
            <a:spLocks noGrp="1"/>
          </p:cNvSpPr>
          <p:nvPr>
            <p:ph type="dt" sz="half" idx="10"/>
          </p:nvPr>
        </p:nvSpPr>
        <p:spPr/>
        <p:txBody>
          <a:bodyPr/>
          <a:lstStyle/>
          <a:p>
            <a:fld id="{52A073C9-BFD6-46BE-8443-4AFA44721CC0}" type="datetime1">
              <a:rPr lang="fr-CA" smtClean="0"/>
              <a:t>2025-05-26</a:t>
            </a:fld>
            <a:endParaRPr lang="fr-CA"/>
          </a:p>
        </p:txBody>
      </p:sp>
      <p:sp>
        <p:nvSpPr>
          <p:cNvPr id="3" name="Espace réservé du pied de page 2">
            <a:extLst>
              <a:ext uri="{FF2B5EF4-FFF2-40B4-BE49-F238E27FC236}">
                <a16:creationId xmlns:a16="http://schemas.microsoft.com/office/drawing/2014/main" id="{8E067B9B-B962-89D3-A615-1A30F7E3EC34}"/>
              </a:ext>
            </a:extLst>
          </p:cNvPr>
          <p:cNvSpPr>
            <a:spLocks noGrp="1"/>
          </p:cNvSpPr>
          <p:nvPr>
            <p:ph type="ftr" sz="quarter" idx="11"/>
          </p:nvPr>
        </p:nvSpPr>
        <p:spPr/>
        <p:txBody>
          <a:bodyPr/>
          <a:lstStyle/>
          <a:p>
            <a:r>
              <a:rPr lang="fr-CA"/>
              <a:t>2025 Adelaide Tracey - CC-BY</a:t>
            </a:r>
          </a:p>
        </p:txBody>
      </p:sp>
      <p:sp>
        <p:nvSpPr>
          <p:cNvPr id="4" name="Espace réservé du numéro de diapositive 3">
            <a:extLst>
              <a:ext uri="{FF2B5EF4-FFF2-40B4-BE49-F238E27FC236}">
                <a16:creationId xmlns:a16="http://schemas.microsoft.com/office/drawing/2014/main" id="{2C468F1F-313C-2E1E-42B1-9A136D167599}"/>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376015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852401-47A7-F30A-4A98-0FD3336E06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F14C9D06-F281-D1E2-7D8A-8AF19432A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23854D64-400F-C0CB-DB12-3DE6E01C3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5D8E189-4B19-4E7D-69C7-01ECEE4B3DF0}"/>
              </a:ext>
            </a:extLst>
          </p:cNvPr>
          <p:cNvSpPr>
            <a:spLocks noGrp="1"/>
          </p:cNvSpPr>
          <p:nvPr>
            <p:ph type="dt" sz="half" idx="10"/>
          </p:nvPr>
        </p:nvSpPr>
        <p:spPr/>
        <p:txBody>
          <a:bodyPr/>
          <a:lstStyle/>
          <a:p>
            <a:fld id="{A01CF4B8-7EF8-47BF-8252-2B0C9B30611E}" type="datetime1">
              <a:rPr lang="fr-CA" smtClean="0"/>
              <a:t>2025-05-26</a:t>
            </a:fld>
            <a:endParaRPr lang="fr-CA"/>
          </a:p>
        </p:txBody>
      </p:sp>
      <p:sp>
        <p:nvSpPr>
          <p:cNvPr id="6" name="Espace réservé du pied de page 5">
            <a:extLst>
              <a:ext uri="{FF2B5EF4-FFF2-40B4-BE49-F238E27FC236}">
                <a16:creationId xmlns:a16="http://schemas.microsoft.com/office/drawing/2014/main" id="{BC943C42-7620-E1B4-24F5-9DCFE1483C2D}"/>
              </a:ext>
            </a:extLst>
          </p:cNvPr>
          <p:cNvSpPr>
            <a:spLocks noGrp="1"/>
          </p:cNvSpPr>
          <p:nvPr>
            <p:ph type="ftr" sz="quarter" idx="11"/>
          </p:nvPr>
        </p:nvSpPr>
        <p:spPr/>
        <p:txBody>
          <a:bodyPr/>
          <a:lstStyle/>
          <a:p>
            <a:r>
              <a:rPr lang="fr-CA"/>
              <a:t>2025 Adelaide Tracey - CC-BY</a:t>
            </a:r>
          </a:p>
        </p:txBody>
      </p:sp>
      <p:sp>
        <p:nvSpPr>
          <p:cNvPr id="7" name="Espace réservé du numéro de diapositive 6">
            <a:extLst>
              <a:ext uri="{FF2B5EF4-FFF2-40B4-BE49-F238E27FC236}">
                <a16:creationId xmlns:a16="http://schemas.microsoft.com/office/drawing/2014/main" id="{B74BDA3B-90E0-ABD7-F00C-DED547B8312A}"/>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11464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03E1D0-960E-A822-45C3-E1BE3CD04C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5B9C397-AEA3-38AB-0D90-836D40FD8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4E3BEEBF-4EBC-BBF7-5FD1-501DD2BA3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38F6C8-2D68-5065-233D-5FC8AB884DFE}"/>
              </a:ext>
            </a:extLst>
          </p:cNvPr>
          <p:cNvSpPr>
            <a:spLocks noGrp="1"/>
          </p:cNvSpPr>
          <p:nvPr>
            <p:ph type="dt" sz="half" idx="10"/>
          </p:nvPr>
        </p:nvSpPr>
        <p:spPr/>
        <p:txBody>
          <a:bodyPr/>
          <a:lstStyle/>
          <a:p>
            <a:fld id="{47FBC15B-BCA8-4821-B62B-E14CA534DFC6}" type="datetime1">
              <a:rPr lang="fr-CA" smtClean="0"/>
              <a:t>2025-05-26</a:t>
            </a:fld>
            <a:endParaRPr lang="fr-CA"/>
          </a:p>
        </p:txBody>
      </p:sp>
      <p:sp>
        <p:nvSpPr>
          <p:cNvPr id="6" name="Espace réservé du pied de page 5">
            <a:extLst>
              <a:ext uri="{FF2B5EF4-FFF2-40B4-BE49-F238E27FC236}">
                <a16:creationId xmlns:a16="http://schemas.microsoft.com/office/drawing/2014/main" id="{1D44F6FE-28AD-9600-961D-FE86C5E23C79}"/>
              </a:ext>
            </a:extLst>
          </p:cNvPr>
          <p:cNvSpPr>
            <a:spLocks noGrp="1"/>
          </p:cNvSpPr>
          <p:nvPr>
            <p:ph type="ftr" sz="quarter" idx="11"/>
          </p:nvPr>
        </p:nvSpPr>
        <p:spPr/>
        <p:txBody>
          <a:bodyPr/>
          <a:lstStyle/>
          <a:p>
            <a:r>
              <a:rPr lang="fr-CA"/>
              <a:t>2025 Adelaide Tracey - CC-BY</a:t>
            </a:r>
          </a:p>
        </p:txBody>
      </p:sp>
      <p:sp>
        <p:nvSpPr>
          <p:cNvPr id="7" name="Espace réservé du numéro de diapositive 6">
            <a:extLst>
              <a:ext uri="{FF2B5EF4-FFF2-40B4-BE49-F238E27FC236}">
                <a16:creationId xmlns:a16="http://schemas.microsoft.com/office/drawing/2014/main" id="{5B8E773B-64CC-0537-EE34-0D35BB9300BF}"/>
              </a:ext>
            </a:extLst>
          </p:cNvPr>
          <p:cNvSpPr>
            <a:spLocks noGrp="1"/>
          </p:cNvSpPr>
          <p:nvPr>
            <p:ph type="sldNum" sz="quarter" idx="12"/>
          </p:nvPr>
        </p:nvSpPr>
        <p:spPr/>
        <p:txBody>
          <a:bodyPr/>
          <a:lstStyle/>
          <a:p>
            <a:fld id="{1F56D180-0412-4E3E-AB51-98B05AB06B93}" type="slidenum">
              <a:rPr lang="fr-CA" smtClean="0"/>
              <a:t>‹N°›</a:t>
            </a:fld>
            <a:endParaRPr lang="fr-CA"/>
          </a:p>
        </p:txBody>
      </p:sp>
    </p:spTree>
    <p:extLst>
      <p:ext uri="{BB962C8B-B14F-4D97-AF65-F5344CB8AC3E}">
        <p14:creationId xmlns:p14="http://schemas.microsoft.com/office/powerpoint/2010/main" val="217292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F5F8"/>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BA6853-2DAA-C4BB-AC7F-EA06B8907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4392009A-1D8D-74A7-CE4C-32FCDE733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CC8F380-B337-2DCC-EDA2-2836C089B9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BEF600-5DC0-4CAA-8021-CE4E2E73B025}" type="datetime1">
              <a:rPr lang="fr-CA" smtClean="0"/>
              <a:t>2025-05-26</a:t>
            </a:fld>
            <a:endParaRPr lang="fr-CA"/>
          </a:p>
        </p:txBody>
      </p:sp>
      <p:sp>
        <p:nvSpPr>
          <p:cNvPr id="5" name="Espace réservé du pied de page 4">
            <a:extLst>
              <a:ext uri="{FF2B5EF4-FFF2-40B4-BE49-F238E27FC236}">
                <a16:creationId xmlns:a16="http://schemas.microsoft.com/office/drawing/2014/main" id="{BCC3E5C8-4EFD-EFBC-244D-24352F051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fr-CA"/>
              <a:t>2025 Adelaide Tracey - CC-BY</a:t>
            </a:r>
          </a:p>
        </p:txBody>
      </p:sp>
      <p:sp>
        <p:nvSpPr>
          <p:cNvPr id="6" name="Espace réservé du numéro de diapositive 5">
            <a:extLst>
              <a:ext uri="{FF2B5EF4-FFF2-40B4-BE49-F238E27FC236}">
                <a16:creationId xmlns:a16="http://schemas.microsoft.com/office/drawing/2014/main" id="{1180AFAA-2274-E3F2-DF93-4724B44E9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56D180-0412-4E3E-AB51-98B05AB06B93}" type="slidenum">
              <a:rPr lang="fr-CA" smtClean="0"/>
              <a:t>‹N°›</a:t>
            </a:fld>
            <a:endParaRPr lang="fr-CA"/>
          </a:p>
        </p:txBody>
      </p:sp>
    </p:spTree>
    <p:extLst>
      <p:ext uri="{BB962C8B-B14F-4D97-AF65-F5344CB8AC3E}">
        <p14:creationId xmlns:p14="http://schemas.microsoft.com/office/powerpoint/2010/main" val="9598470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i.org/10.1080/00987913.2022.2110851" TargetMode="External"/><Relationship Id="rId13" Type="http://schemas.openxmlformats.org/officeDocument/2006/relationships/hyperlink" Target="https://doi.org/10.1108/RSR-03-2023-0031" TargetMode="External"/><Relationship Id="rId18" Type="http://schemas.openxmlformats.org/officeDocument/2006/relationships/hyperlink" Target="https://doi.org/10.1108/IntR-07-2016-0204" TargetMode="External"/><Relationship Id="rId3" Type="http://schemas.openxmlformats.org/officeDocument/2006/relationships/hyperlink" Target="https://www.ala.org/bbooks/book-ban-data" TargetMode="External"/><Relationship Id="rId7" Type="http://schemas.openxmlformats.org/officeDocument/2006/relationships/hyperlink" Target="https://doi.org/10.5860/lrts.66n1.48" TargetMode="External"/><Relationship Id="rId12" Type="http://schemas.openxmlformats.org/officeDocument/2006/relationships/hyperlink" Target="https://doi.org/10.1108/JD-08-2018-0124" TargetMode="External"/><Relationship Id="rId17" Type="http://schemas.openxmlformats.org/officeDocument/2006/relationships/hyperlink" Target="https://doi.org/10.1016/j.acalib.2021.102420" TargetMode="External"/><Relationship Id="rId2" Type="http://schemas.openxmlformats.org/officeDocument/2006/relationships/hyperlink" Target="https://doi.org/10.1108/DPRG-05-2021-0071" TargetMode="External"/><Relationship Id="rId16" Type="http://schemas.openxmlformats.org/officeDocument/2006/relationships/hyperlink" Target="https://doi.org/10.1108/RSR-03-2023-0032" TargetMode="External"/><Relationship Id="rId1" Type="http://schemas.openxmlformats.org/officeDocument/2006/relationships/slideLayout" Target="../slideLayouts/slideLayout2.xml"/><Relationship Id="rId6" Type="http://schemas.openxmlformats.org/officeDocument/2006/relationships/hyperlink" Target="https://doi.org/10.1080/01639374.2022.2090039" TargetMode="External"/><Relationship Id="rId11" Type="http://schemas.openxmlformats.org/officeDocument/2006/relationships/hyperlink" Target="https://doi.org/10.1108/JD-05-2019-0102" TargetMode="External"/><Relationship Id="rId5" Type="http://schemas.openxmlformats.org/officeDocument/2006/relationships/hyperlink" Target="https://doi.org/10.5771/0943-7444-2018-6-517" TargetMode="External"/><Relationship Id="rId15" Type="http://schemas.openxmlformats.org/officeDocument/2006/relationships/hyperlink" Target="https://doi.org/10.1080/01639374.2022.2134246" TargetMode="External"/><Relationship Id="rId10" Type="http://schemas.openxmlformats.org/officeDocument/2006/relationships/hyperlink" Target="https://doi.org/10.5860/rusq.58.4.7144" TargetMode="External"/><Relationship Id="rId4" Type="http://schemas.openxmlformats.org/officeDocument/2006/relationships/hyperlink" Target="https://doi.org/10.1353/pla.2023.a901564" TargetMode="External"/><Relationship Id="rId9" Type="http://schemas.openxmlformats.org/officeDocument/2006/relationships/hyperlink" Target="https://doi.org/10.15760/comminfolit.2021.15.1.9" TargetMode="External"/><Relationship Id="rId14" Type="http://schemas.openxmlformats.org/officeDocument/2006/relationships/hyperlink" Target="https://doi.org/10.1108/CC-05-2021-001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5F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55A2A-C5D7-73D0-7DA4-4CEEE07D375D}"/>
              </a:ext>
            </a:extLst>
          </p:cNvPr>
          <p:cNvSpPr>
            <a:spLocks noGrp="1"/>
          </p:cNvSpPr>
          <p:nvPr>
            <p:ph type="ctrTitle"/>
          </p:nvPr>
        </p:nvSpPr>
        <p:spPr/>
        <p:txBody>
          <a:bodyPr/>
          <a:lstStyle/>
          <a:p>
            <a:r>
              <a:rPr lang="en-US" noProof="0" dirty="0">
                <a:latin typeface="Baskerville Old Face" panose="02020602080505020303" pitchFamily="18" charset="0"/>
              </a:rPr>
              <a:t>Cycles of Bias</a:t>
            </a:r>
          </a:p>
        </p:txBody>
      </p:sp>
      <p:sp>
        <p:nvSpPr>
          <p:cNvPr id="3" name="Sous-titre 2">
            <a:extLst>
              <a:ext uri="{FF2B5EF4-FFF2-40B4-BE49-F238E27FC236}">
                <a16:creationId xmlns:a16="http://schemas.microsoft.com/office/drawing/2014/main" id="{2361733D-7529-1CB7-D339-649E49544533}"/>
              </a:ext>
            </a:extLst>
          </p:cNvPr>
          <p:cNvSpPr>
            <a:spLocks noGrp="1"/>
          </p:cNvSpPr>
          <p:nvPr>
            <p:ph type="subTitle" idx="1"/>
          </p:nvPr>
        </p:nvSpPr>
        <p:spPr/>
        <p:txBody>
          <a:bodyPr>
            <a:normAutofit fontScale="92500" lnSpcReduction="20000"/>
          </a:bodyPr>
          <a:lstStyle/>
          <a:p>
            <a:r>
              <a:rPr lang="en-US" sz="3900" noProof="0" dirty="0">
                <a:latin typeface="Baskerville Old Face" panose="02020602080505020303" pitchFamily="18" charset="0"/>
              </a:rPr>
              <a:t>Soft Censorship in Libraries</a:t>
            </a:r>
          </a:p>
          <a:p>
            <a:endParaRPr lang="en-US" noProof="0" dirty="0">
              <a:latin typeface="Baskerville Old Face" panose="02020602080505020303" pitchFamily="18" charset="0"/>
            </a:endParaRPr>
          </a:p>
          <a:p>
            <a:r>
              <a:rPr lang="en-US" noProof="0" dirty="0">
                <a:latin typeface="Baskerville Old Face" panose="02020602080505020303" pitchFamily="18" charset="0"/>
              </a:rPr>
              <a:t>Adelaide Tracey, Université de Montréal</a:t>
            </a:r>
          </a:p>
          <a:p>
            <a:r>
              <a:rPr lang="en-US" noProof="0" dirty="0">
                <a:latin typeface="Baskerville Old Face" panose="02020602080505020303" pitchFamily="18" charset="0"/>
              </a:rPr>
              <a:t>Anton Boudreau Ninkov, Université de Montréal</a:t>
            </a:r>
          </a:p>
          <a:p>
            <a:endParaRPr lang="en-US" noProof="0" dirty="0">
              <a:latin typeface="Baskerville Old Face" panose="02020602080505020303" pitchFamily="18" charset="0"/>
            </a:endParaRPr>
          </a:p>
        </p:txBody>
      </p:sp>
      <p:sp>
        <p:nvSpPr>
          <p:cNvPr id="5" name="Espace réservé du numéro de diapositive 4">
            <a:extLst>
              <a:ext uri="{FF2B5EF4-FFF2-40B4-BE49-F238E27FC236}">
                <a16:creationId xmlns:a16="http://schemas.microsoft.com/office/drawing/2014/main" id="{7B8D41BA-65D2-6A9D-DB35-D6265CCE2641}"/>
              </a:ext>
            </a:extLst>
          </p:cNvPr>
          <p:cNvSpPr>
            <a:spLocks noGrp="1"/>
          </p:cNvSpPr>
          <p:nvPr>
            <p:ph type="sldNum" sz="quarter" idx="12"/>
          </p:nvPr>
        </p:nvSpPr>
        <p:spPr/>
        <p:txBody>
          <a:bodyPr/>
          <a:lstStyle/>
          <a:p>
            <a:fld id="{1F56D180-0412-4E3E-AB51-98B05AB06B93}" type="slidenum">
              <a:rPr lang="fr-CA" smtClean="0"/>
              <a:t>1</a:t>
            </a:fld>
            <a:endParaRPr lang="fr-CA"/>
          </a:p>
        </p:txBody>
      </p:sp>
      <p:cxnSp>
        <p:nvCxnSpPr>
          <p:cNvPr id="7" name="Connecteur droit 6">
            <a:extLst>
              <a:ext uri="{FF2B5EF4-FFF2-40B4-BE49-F238E27FC236}">
                <a16:creationId xmlns:a16="http://schemas.microsoft.com/office/drawing/2014/main" id="{34F4A882-28F5-08A1-914B-78D64C0EA608}"/>
              </a:ext>
            </a:extLst>
          </p:cNvPr>
          <p:cNvCxnSpPr>
            <a:cxnSpLocks/>
          </p:cNvCxnSpPr>
          <p:nvPr/>
        </p:nvCxnSpPr>
        <p:spPr>
          <a:xfrm>
            <a:off x="3474720" y="5547360"/>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
        <p:nvSpPr>
          <p:cNvPr id="4" name="Espace réservé du pied de page 3">
            <a:extLst>
              <a:ext uri="{FF2B5EF4-FFF2-40B4-BE49-F238E27FC236}">
                <a16:creationId xmlns:a16="http://schemas.microsoft.com/office/drawing/2014/main" id="{A3A44640-04C0-7A84-E3FF-63620C1B7F0A}"/>
              </a:ext>
            </a:extLst>
          </p:cNvPr>
          <p:cNvSpPr>
            <a:spLocks noGrp="1"/>
          </p:cNvSpPr>
          <p:nvPr>
            <p:ph type="ftr" sz="quarter" idx="11"/>
          </p:nvPr>
        </p:nvSpPr>
        <p:spPr/>
        <p:txBody>
          <a:bodyPr/>
          <a:lstStyle/>
          <a:p>
            <a:r>
              <a:rPr lang="fr-CA"/>
              <a:t>2025 Adelaide Tracey - CC-BY</a:t>
            </a:r>
          </a:p>
        </p:txBody>
      </p:sp>
    </p:spTree>
    <p:extLst>
      <p:ext uri="{BB962C8B-B14F-4D97-AF65-F5344CB8AC3E}">
        <p14:creationId xmlns:p14="http://schemas.microsoft.com/office/powerpoint/2010/main" val="2949953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9D8827-A9B3-1D83-12D8-D54EDFFBB81F}"/>
              </a:ext>
            </a:extLst>
          </p:cNvPr>
          <p:cNvSpPr>
            <a:spLocks noGrp="1"/>
          </p:cNvSpPr>
          <p:nvPr>
            <p:ph type="title"/>
          </p:nvPr>
        </p:nvSpPr>
        <p:spPr/>
        <p:txBody>
          <a:bodyPr/>
          <a:lstStyle/>
          <a:p>
            <a:r>
              <a:rPr lang="en-US" dirty="0">
                <a:latin typeface="Baskerville Old Face" panose="02020602080505020303" pitchFamily="18" charset="0"/>
              </a:rPr>
              <a:t>Tacit bias</a:t>
            </a:r>
          </a:p>
        </p:txBody>
      </p:sp>
      <p:sp>
        <p:nvSpPr>
          <p:cNvPr id="3" name="Espace réservé du contenu 2">
            <a:extLst>
              <a:ext uri="{FF2B5EF4-FFF2-40B4-BE49-F238E27FC236}">
                <a16:creationId xmlns:a16="http://schemas.microsoft.com/office/drawing/2014/main" id="{D2E76057-6CF1-D252-0B0E-6494C69EFA06}"/>
              </a:ext>
            </a:extLst>
          </p:cNvPr>
          <p:cNvSpPr>
            <a:spLocks noGrp="1"/>
          </p:cNvSpPr>
          <p:nvPr>
            <p:ph idx="1"/>
          </p:nvPr>
        </p:nvSpPr>
        <p:spPr/>
        <p:txBody>
          <a:bodyPr/>
          <a:lstStyle/>
          <a:p>
            <a:pPr marL="0" indent="0">
              <a:buNone/>
            </a:pPr>
            <a:r>
              <a:rPr lang="en-US" sz="3200" dirty="0">
                <a:latin typeface="Baskerville Old Face" panose="02020602080505020303" pitchFamily="18" charset="0"/>
              </a:rPr>
              <a:t>Neutrality as </a:t>
            </a:r>
            <a:r>
              <a:rPr lang="en-US" sz="3200" i="1" dirty="0">
                <a:latin typeface="Baskerville Old Face" panose="02020602080505020303" pitchFamily="18" charset="0"/>
              </a:rPr>
              <a:t>tacit bias: </a:t>
            </a:r>
            <a:r>
              <a:rPr lang="en-US" sz="3200" dirty="0">
                <a:latin typeface="Baskerville Old Face" panose="02020602080505020303" pitchFamily="18" charset="0"/>
              </a:rPr>
              <a:t>defaulting to the dominant societal values</a:t>
            </a:r>
          </a:p>
          <a:p>
            <a:pPr lvl="1"/>
            <a:r>
              <a:rPr lang="en-US" sz="2800" dirty="0">
                <a:latin typeface="Baskerville Old Face" panose="02020602080505020303" pitchFamily="18" charset="0"/>
              </a:rPr>
              <a:t>“hidden values conception” (MacDonald and Birdi, 2020).</a:t>
            </a:r>
          </a:p>
          <a:p>
            <a:pPr marL="0" indent="0">
              <a:buNone/>
            </a:pPr>
            <a:r>
              <a:rPr lang="en-US" sz="3200" dirty="0">
                <a:latin typeface="Baskerville Old Face" panose="02020602080505020303" pitchFamily="18" charset="0"/>
              </a:rPr>
              <a:t>Unconscious reinforcement of the status quo (MacDonald and Birdi, 2020).</a:t>
            </a:r>
          </a:p>
          <a:p>
            <a:pPr marL="0" indent="0">
              <a:buNone/>
            </a:pPr>
            <a:r>
              <a:rPr lang="en-US" sz="3200" dirty="0">
                <a:latin typeface="Baskerville Old Face" panose="02020602080505020303" pitchFamily="18" charset="0"/>
              </a:rPr>
              <a:t>Documentation systems make certain identities unrecognizable.</a:t>
            </a:r>
          </a:p>
          <a:p>
            <a:pPr lvl="1"/>
            <a:r>
              <a:rPr lang="en-US" sz="2800" dirty="0">
                <a:latin typeface="Baskerville Old Face" panose="02020602080505020303" pitchFamily="18" charset="0"/>
              </a:rPr>
              <a:t>Ex.: binary view of sex and gender which leads to a lack of discoverability for certain trans/nonbinary identities (Ness, 2024).</a:t>
            </a:r>
          </a:p>
          <a:p>
            <a:endParaRPr lang="en-US" dirty="0">
              <a:latin typeface="Baskerville Old Face" panose="02020602080505020303" pitchFamily="18" charset="0"/>
            </a:endParaRPr>
          </a:p>
        </p:txBody>
      </p:sp>
      <p:sp>
        <p:nvSpPr>
          <p:cNvPr id="4" name="Ellipse 3">
            <a:extLst>
              <a:ext uri="{FF2B5EF4-FFF2-40B4-BE49-F238E27FC236}">
                <a16:creationId xmlns:a16="http://schemas.microsoft.com/office/drawing/2014/main" id="{43B0F61E-4D37-5D6E-0B9B-856D06617160}"/>
              </a:ext>
            </a:extLst>
          </p:cNvPr>
          <p:cNvSpPr/>
          <p:nvPr/>
        </p:nvSpPr>
        <p:spPr>
          <a:xfrm>
            <a:off x="287079" y="3296313"/>
            <a:ext cx="11353800" cy="2630268"/>
          </a:xfrm>
          <a:prstGeom prst="ellipse">
            <a:avLst/>
          </a:prstGeom>
          <a:solidFill>
            <a:srgbClr val="C00000">
              <a:alpha val="2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Espace réservé du pied de page 4">
            <a:extLst>
              <a:ext uri="{FF2B5EF4-FFF2-40B4-BE49-F238E27FC236}">
                <a16:creationId xmlns:a16="http://schemas.microsoft.com/office/drawing/2014/main" id="{823AF9CC-02A6-EBCE-DBDD-8A3615BC65C9}"/>
              </a:ext>
            </a:extLst>
          </p:cNvPr>
          <p:cNvSpPr>
            <a:spLocks noGrp="1"/>
          </p:cNvSpPr>
          <p:nvPr>
            <p:ph type="ftr" sz="quarter" idx="11"/>
          </p:nvPr>
        </p:nvSpPr>
        <p:spPr/>
        <p:txBody>
          <a:bodyPr/>
          <a:lstStyle/>
          <a:p>
            <a:r>
              <a:rPr lang="fr-CA"/>
              <a:t>2025 Adelaide Tracey - CC-BY</a:t>
            </a:r>
          </a:p>
        </p:txBody>
      </p:sp>
      <p:sp>
        <p:nvSpPr>
          <p:cNvPr id="6" name="Espace réservé du numéro de diapositive 5">
            <a:extLst>
              <a:ext uri="{FF2B5EF4-FFF2-40B4-BE49-F238E27FC236}">
                <a16:creationId xmlns:a16="http://schemas.microsoft.com/office/drawing/2014/main" id="{D047EA10-5FEE-A234-50B2-22E631FDBE9B}"/>
              </a:ext>
            </a:extLst>
          </p:cNvPr>
          <p:cNvSpPr>
            <a:spLocks noGrp="1"/>
          </p:cNvSpPr>
          <p:nvPr>
            <p:ph type="sldNum" sz="quarter" idx="12"/>
          </p:nvPr>
        </p:nvSpPr>
        <p:spPr/>
        <p:txBody>
          <a:bodyPr/>
          <a:lstStyle/>
          <a:p>
            <a:fld id="{1F56D180-0412-4E3E-AB51-98B05AB06B93}" type="slidenum">
              <a:rPr lang="fr-CA" smtClean="0"/>
              <a:t>10</a:t>
            </a:fld>
            <a:endParaRPr lang="fr-CA"/>
          </a:p>
        </p:txBody>
      </p:sp>
      <p:cxnSp>
        <p:nvCxnSpPr>
          <p:cNvPr id="7" name="Connecteur droit 6">
            <a:extLst>
              <a:ext uri="{FF2B5EF4-FFF2-40B4-BE49-F238E27FC236}">
                <a16:creationId xmlns:a16="http://schemas.microsoft.com/office/drawing/2014/main" id="{3D1C573D-995F-A45A-D915-9578DAF7F7FA}"/>
              </a:ext>
            </a:extLst>
          </p:cNvPr>
          <p:cNvCxnSpPr>
            <a:cxnSpLocks/>
          </p:cNvCxnSpPr>
          <p:nvPr/>
        </p:nvCxnSpPr>
        <p:spPr>
          <a:xfrm>
            <a:off x="838200" y="1603367"/>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705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2DC158-41B9-E204-D439-C8957EDDD346}"/>
              </a:ext>
            </a:extLst>
          </p:cNvPr>
          <p:cNvSpPr>
            <a:spLocks noGrp="1"/>
          </p:cNvSpPr>
          <p:nvPr>
            <p:ph type="title"/>
          </p:nvPr>
        </p:nvSpPr>
        <p:spPr/>
        <p:txBody>
          <a:bodyPr/>
          <a:lstStyle/>
          <a:p>
            <a:r>
              <a:rPr lang="en-US" dirty="0">
                <a:latin typeface="Baskerville Old Face" panose="02020602080505020303" pitchFamily="18" charset="0"/>
              </a:rPr>
              <a:t>(3) Subject headings</a:t>
            </a:r>
          </a:p>
        </p:txBody>
      </p:sp>
      <p:sp>
        <p:nvSpPr>
          <p:cNvPr id="3" name="Espace réservé du contenu 2">
            <a:extLst>
              <a:ext uri="{FF2B5EF4-FFF2-40B4-BE49-F238E27FC236}">
                <a16:creationId xmlns:a16="http://schemas.microsoft.com/office/drawing/2014/main" id="{F0481971-D405-B9C8-3E64-AFE3C65604B3}"/>
              </a:ext>
            </a:extLst>
          </p:cNvPr>
          <p:cNvSpPr>
            <a:spLocks noGrp="1"/>
          </p:cNvSpPr>
          <p:nvPr>
            <p:ph idx="1"/>
          </p:nvPr>
        </p:nvSpPr>
        <p:spPr/>
        <p:txBody>
          <a:bodyPr>
            <a:normAutofit/>
          </a:bodyPr>
          <a:lstStyle/>
          <a:p>
            <a:pPr marL="0" indent="0">
              <a:buNone/>
            </a:pPr>
            <a:r>
              <a:rPr lang="en-US" sz="3200" dirty="0">
                <a:latin typeface="Baskerville Old Face" panose="02020602080505020303" pitchFamily="18" charset="0"/>
                <a:ea typeface="Calibri" panose="020F0502020204030204" pitchFamily="34" charset="0"/>
                <a:cs typeface="Arial" panose="020B0604020202020204" pitchFamily="34" charset="0"/>
              </a:rPr>
              <a:t>Subject headings are powerful: a label that builds knowledge about a given document (</a:t>
            </a:r>
            <a:r>
              <a:rPr lang="en-US" sz="3200" dirty="0" err="1">
                <a:latin typeface="Baskerville Old Face" panose="02020602080505020303" pitchFamily="18" charset="0"/>
                <a:ea typeface="Calibri" panose="020F0502020204030204" pitchFamily="34" charset="0"/>
                <a:cs typeface="Arial" panose="020B0604020202020204" pitchFamily="34" charset="0"/>
              </a:rPr>
              <a:t>Spyers</a:t>
            </a:r>
            <a:r>
              <a:rPr lang="en-US" sz="3200" dirty="0">
                <a:latin typeface="Baskerville Old Face" panose="02020602080505020303" pitchFamily="18" charset="0"/>
                <a:ea typeface="Calibri" panose="020F0502020204030204" pitchFamily="34" charset="0"/>
                <a:cs typeface="Arial" panose="020B0604020202020204" pitchFamily="34" charset="0"/>
              </a:rPr>
              <a:t>-Duran, 2022).</a:t>
            </a:r>
          </a:p>
          <a:p>
            <a:pPr marL="0" indent="0">
              <a:buNone/>
            </a:pPr>
            <a:r>
              <a:rPr lang="en-US" sz="3200" dirty="0">
                <a:latin typeface="Baskerville Old Face" panose="02020602080505020303" pitchFamily="18" charset="0"/>
                <a:ea typeface="Calibri" panose="020F0502020204030204" pitchFamily="34" charset="0"/>
                <a:cs typeface="Arial" panose="020B0604020202020204" pitchFamily="34" charset="0"/>
              </a:rPr>
              <a:t>B</a:t>
            </a:r>
            <a:r>
              <a:rPr lang="en-US" sz="3200" dirty="0">
                <a:effectLst/>
                <a:latin typeface="Baskerville Old Face" panose="02020602080505020303" pitchFamily="18" charset="0"/>
                <a:ea typeface="Calibri" panose="020F0502020204030204" pitchFamily="34" charset="0"/>
                <a:cs typeface="Arial" panose="020B0604020202020204" pitchFamily="34" charset="0"/>
              </a:rPr>
              <a:t>iases come to light when the system “fails”—when applied to documents with “perspectives outside white heteropatriarchy” or in “new or emerging disciplines” (Bullard et al., 2022, p. 600). </a:t>
            </a:r>
          </a:p>
          <a:p>
            <a:pPr>
              <a:buFont typeface="Wingdings" panose="05000000000000000000" pitchFamily="2" charset="2"/>
              <a:buChar char="Ø"/>
            </a:pPr>
            <a:r>
              <a:rPr lang="en-US" sz="3200" b="1" i="1" dirty="0">
                <a:latin typeface="Baskerville Old Face" panose="02020602080505020303" pitchFamily="18" charset="0"/>
                <a:cs typeface="Arial" panose="020B0604020202020204" pitchFamily="34" charset="0"/>
              </a:rPr>
              <a:t> Literary warrant in LCSH</a:t>
            </a:r>
            <a:endParaRPr lang="en-US" sz="3200" dirty="0">
              <a:latin typeface="Calibri" panose="020F0502020204030204" pitchFamily="34" charset="0"/>
              <a:cs typeface="Arial" panose="020B0604020202020204" pitchFamily="34" charset="0"/>
            </a:endParaRPr>
          </a:p>
        </p:txBody>
      </p:sp>
      <p:sp>
        <p:nvSpPr>
          <p:cNvPr id="4" name="Espace réservé du pied de page 3">
            <a:extLst>
              <a:ext uri="{FF2B5EF4-FFF2-40B4-BE49-F238E27FC236}">
                <a16:creationId xmlns:a16="http://schemas.microsoft.com/office/drawing/2014/main" id="{BEBE0D7F-4230-EFD3-31F2-5B625365DE4B}"/>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23729102-E0E6-9C6F-5CDC-C3811ED84837}"/>
              </a:ext>
            </a:extLst>
          </p:cNvPr>
          <p:cNvSpPr>
            <a:spLocks noGrp="1"/>
          </p:cNvSpPr>
          <p:nvPr>
            <p:ph type="sldNum" sz="quarter" idx="12"/>
          </p:nvPr>
        </p:nvSpPr>
        <p:spPr/>
        <p:txBody>
          <a:bodyPr/>
          <a:lstStyle/>
          <a:p>
            <a:fld id="{1F56D180-0412-4E3E-AB51-98B05AB06B93}" type="slidenum">
              <a:rPr lang="fr-CA" smtClean="0"/>
              <a:t>11</a:t>
            </a:fld>
            <a:endParaRPr lang="fr-CA"/>
          </a:p>
        </p:txBody>
      </p:sp>
      <p:cxnSp>
        <p:nvCxnSpPr>
          <p:cNvPr id="6" name="Connecteur droit 5">
            <a:extLst>
              <a:ext uri="{FF2B5EF4-FFF2-40B4-BE49-F238E27FC236}">
                <a16:creationId xmlns:a16="http://schemas.microsoft.com/office/drawing/2014/main" id="{8317658E-4656-16B4-0565-7162890E8F1D}"/>
              </a:ext>
            </a:extLst>
          </p:cNvPr>
          <p:cNvCxnSpPr>
            <a:cxnSpLocks/>
          </p:cNvCxnSpPr>
          <p:nvPr/>
        </p:nvCxnSpPr>
        <p:spPr>
          <a:xfrm>
            <a:off x="838200" y="1541583"/>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99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8CA30-4F9A-2F1E-787D-586AE2E61675}"/>
              </a:ext>
            </a:extLst>
          </p:cNvPr>
          <p:cNvSpPr>
            <a:spLocks noGrp="1"/>
          </p:cNvSpPr>
          <p:nvPr>
            <p:ph type="title"/>
          </p:nvPr>
        </p:nvSpPr>
        <p:spPr/>
        <p:txBody>
          <a:bodyPr/>
          <a:lstStyle/>
          <a:p>
            <a:r>
              <a:rPr lang="en-US" dirty="0">
                <a:latin typeface="Baskerville Old Face" panose="02020602080505020303" pitchFamily="18" charset="0"/>
              </a:rPr>
              <a:t>Structural biases</a:t>
            </a:r>
          </a:p>
        </p:txBody>
      </p:sp>
      <p:sp>
        <p:nvSpPr>
          <p:cNvPr id="3" name="Espace réservé du contenu 2">
            <a:extLst>
              <a:ext uri="{FF2B5EF4-FFF2-40B4-BE49-F238E27FC236}">
                <a16:creationId xmlns:a16="http://schemas.microsoft.com/office/drawing/2014/main" id="{5807E6FC-B9C8-82AC-7EB4-D62071DE7130}"/>
              </a:ext>
            </a:extLst>
          </p:cNvPr>
          <p:cNvSpPr>
            <a:spLocks noGrp="1"/>
          </p:cNvSpPr>
          <p:nvPr>
            <p:ph idx="1"/>
          </p:nvPr>
        </p:nvSpPr>
        <p:spPr/>
        <p:txBody>
          <a:bodyPr>
            <a:normAutofit/>
          </a:bodyPr>
          <a:lstStyle/>
          <a:p>
            <a:pPr marL="0" indent="0">
              <a:buNone/>
            </a:pPr>
            <a:r>
              <a:rPr lang="en-US" sz="3600" dirty="0">
                <a:latin typeface="Baskerville Old Face" panose="02020602080505020303" pitchFamily="18" charset="0"/>
              </a:rPr>
              <a:t> “Indians” used throughout LCSH as term for American indigenous groups (Bullard et al., 2022).</a:t>
            </a:r>
          </a:p>
          <a:p>
            <a:pPr lvl="1"/>
            <a:r>
              <a:rPr lang="en-US" sz="3200" dirty="0">
                <a:latin typeface="Baskerville Old Face" panose="02020602080505020303" pitchFamily="18" charset="0"/>
              </a:rPr>
              <a:t>No longer used in professional discourse </a:t>
            </a:r>
          </a:p>
          <a:p>
            <a:pPr lvl="1"/>
            <a:r>
              <a:rPr lang="en-US" sz="3200" dirty="0">
                <a:latin typeface="Baskerville Old Face" panose="02020602080505020303" pitchFamily="18" charset="0"/>
              </a:rPr>
              <a:t>Pejorative </a:t>
            </a:r>
          </a:p>
          <a:p>
            <a:pPr lvl="1"/>
            <a:r>
              <a:rPr lang="en-US" sz="3200" dirty="0">
                <a:latin typeface="Baskerville Old Face" panose="02020602080505020303" pitchFamily="18" charset="0"/>
              </a:rPr>
              <a:t>“Colonialism” as a subject heading frequently absent</a:t>
            </a:r>
          </a:p>
          <a:p>
            <a:pPr lvl="1"/>
            <a:r>
              <a:rPr lang="en-US" sz="3200" dirty="0">
                <a:latin typeface="Baskerville Old Face" panose="02020602080505020303" pitchFamily="18" charset="0"/>
              </a:rPr>
              <a:t>Ambiguity with India = lack of discoverability</a:t>
            </a:r>
          </a:p>
        </p:txBody>
      </p:sp>
      <p:sp>
        <p:nvSpPr>
          <p:cNvPr id="4" name="Ellipse 3">
            <a:extLst>
              <a:ext uri="{FF2B5EF4-FFF2-40B4-BE49-F238E27FC236}">
                <a16:creationId xmlns:a16="http://schemas.microsoft.com/office/drawing/2014/main" id="{3F6D4918-B10F-A684-BA7C-0524EFA85521}"/>
              </a:ext>
            </a:extLst>
          </p:cNvPr>
          <p:cNvSpPr/>
          <p:nvPr/>
        </p:nvSpPr>
        <p:spPr>
          <a:xfrm>
            <a:off x="1029585" y="4267107"/>
            <a:ext cx="8603512" cy="1047122"/>
          </a:xfrm>
          <a:prstGeom prst="ellipse">
            <a:avLst/>
          </a:prstGeom>
          <a:solidFill>
            <a:srgbClr val="C00000">
              <a:alpha val="2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Espace réservé du pied de page 4">
            <a:extLst>
              <a:ext uri="{FF2B5EF4-FFF2-40B4-BE49-F238E27FC236}">
                <a16:creationId xmlns:a16="http://schemas.microsoft.com/office/drawing/2014/main" id="{9DB9D39F-A3EF-9A80-3CA4-4458A74F126E}"/>
              </a:ext>
            </a:extLst>
          </p:cNvPr>
          <p:cNvSpPr>
            <a:spLocks noGrp="1"/>
          </p:cNvSpPr>
          <p:nvPr>
            <p:ph type="ftr" sz="quarter" idx="11"/>
          </p:nvPr>
        </p:nvSpPr>
        <p:spPr/>
        <p:txBody>
          <a:bodyPr/>
          <a:lstStyle/>
          <a:p>
            <a:r>
              <a:rPr lang="fr-CA"/>
              <a:t>2025 Adelaide Tracey - CC-BY</a:t>
            </a:r>
          </a:p>
        </p:txBody>
      </p:sp>
      <p:sp>
        <p:nvSpPr>
          <p:cNvPr id="6" name="Espace réservé du numéro de diapositive 5">
            <a:extLst>
              <a:ext uri="{FF2B5EF4-FFF2-40B4-BE49-F238E27FC236}">
                <a16:creationId xmlns:a16="http://schemas.microsoft.com/office/drawing/2014/main" id="{74165616-75E8-7DBE-3994-0B681CDCC629}"/>
              </a:ext>
            </a:extLst>
          </p:cNvPr>
          <p:cNvSpPr>
            <a:spLocks noGrp="1"/>
          </p:cNvSpPr>
          <p:nvPr>
            <p:ph type="sldNum" sz="quarter" idx="12"/>
          </p:nvPr>
        </p:nvSpPr>
        <p:spPr/>
        <p:txBody>
          <a:bodyPr/>
          <a:lstStyle/>
          <a:p>
            <a:fld id="{1F56D180-0412-4E3E-AB51-98B05AB06B93}" type="slidenum">
              <a:rPr lang="fr-CA" smtClean="0"/>
              <a:t>12</a:t>
            </a:fld>
            <a:endParaRPr lang="fr-CA"/>
          </a:p>
        </p:txBody>
      </p:sp>
      <p:cxnSp>
        <p:nvCxnSpPr>
          <p:cNvPr id="7" name="Connecteur droit 6">
            <a:extLst>
              <a:ext uri="{FF2B5EF4-FFF2-40B4-BE49-F238E27FC236}">
                <a16:creationId xmlns:a16="http://schemas.microsoft.com/office/drawing/2014/main" id="{6740E816-8897-AB3E-9E2C-D3AA56941A96}"/>
              </a:ext>
            </a:extLst>
          </p:cNvPr>
          <p:cNvCxnSpPr>
            <a:cxnSpLocks/>
          </p:cNvCxnSpPr>
          <p:nvPr/>
        </p:nvCxnSpPr>
        <p:spPr>
          <a:xfrm>
            <a:off x="706806" y="1543771"/>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57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D21DE-3B6F-C6B5-78AE-8A772229B899}"/>
              </a:ext>
            </a:extLst>
          </p:cNvPr>
          <p:cNvSpPr>
            <a:spLocks noGrp="1"/>
          </p:cNvSpPr>
          <p:nvPr>
            <p:ph type="title"/>
          </p:nvPr>
        </p:nvSpPr>
        <p:spPr/>
        <p:txBody>
          <a:bodyPr/>
          <a:lstStyle/>
          <a:p>
            <a:r>
              <a:rPr lang="en-US" dirty="0">
                <a:latin typeface="Baskerville Old Face" panose="02020602080505020303" pitchFamily="18" charset="0"/>
              </a:rPr>
              <a:t>Radical cataloguing </a:t>
            </a:r>
            <a:endParaRPr lang="en-US" dirty="0"/>
          </a:p>
        </p:txBody>
      </p:sp>
      <p:sp>
        <p:nvSpPr>
          <p:cNvPr id="3" name="Espace réservé du contenu 2">
            <a:extLst>
              <a:ext uri="{FF2B5EF4-FFF2-40B4-BE49-F238E27FC236}">
                <a16:creationId xmlns:a16="http://schemas.microsoft.com/office/drawing/2014/main" id="{1CDD7010-A598-4283-FC39-4A4EEEAF3A48}"/>
              </a:ext>
            </a:extLst>
          </p:cNvPr>
          <p:cNvSpPr>
            <a:spLocks noGrp="1"/>
          </p:cNvSpPr>
          <p:nvPr>
            <p:ph idx="1"/>
          </p:nvPr>
        </p:nvSpPr>
        <p:spPr/>
        <p:txBody>
          <a:bodyPr>
            <a:normAutofit/>
          </a:bodyPr>
          <a:lstStyle/>
          <a:p>
            <a:pPr marL="0" indent="0">
              <a:buNone/>
            </a:pPr>
            <a:r>
              <a:rPr lang="en-US" sz="3600" dirty="0">
                <a:latin typeface="Baskerville Old Face" panose="02020602080505020303" pitchFamily="18" charset="0"/>
              </a:rPr>
              <a:t>Alternative subject headings systems as a potential solution (</a:t>
            </a:r>
            <a:r>
              <a:rPr lang="en-US" sz="3600" dirty="0" err="1">
                <a:latin typeface="Baskerville Old Face" panose="02020602080505020303" pitchFamily="18" charset="0"/>
              </a:rPr>
              <a:t>Spyers</a:t>
            </a:r>
            <a:r>
              <a:rPr lang="en-US" sz="3600" dirty="0">
                <a:latin typeface="Baskerville Old Face" panose="02020602080505020303" pitchFamily="18" charset="0"/>
              </a:rPr>
              <a:t>-Duran et al., 2022; Campbell et al., 2022):</a:t>
            </a:r>
          </a:p>
          <a:p>
            <a:pPr lvl="1"/>
            <a:r>
              <a:rPr lang="en-US" sz="3200" dirty="0">
                <a:latin typeface="Baskerville Old Face" panose="02020602080505020303" pitchFamily="18" charset="0"/>
              </a:rPr>
              <a:t>Local lists where available</a:t>
            </a:r>
          </a:p>
          <a:p>
            <a:pPr lvl="1"/>
            <a:r>
              <a:rPr lang="en-US" sz="3200" dirty="0">
                <a:latin typeface="Baskerville Old Face" panose="02020602080505020303" pitchFamily="18" charset="0"/>
              </a:rPr>
              <a:t>Sear’s list</a:t>
            </a:r>
          </a:p>
          <a:p>
            <a:pPr lvl="1"/>
            <a:r>
              <a:rPr lang="en-US" sz="3200" dirty="0">
                <a:effectLst/>
                <a:latin typeface="Baskerville Old Face" panose="02020602080505020303" pitchFamily="18" charset="0"/>
                <a:ea typeface="Calibri" panose="020F0502020204030204" pitchFamily="34" charset="0"/>
                <a:cs typeface="Arial" panose="020B0604020202020204" pitchFamily="34" charset="0"/>
              </a:rPr>
              <a:t>First Nations House of Learning Subject Headings </a:t>
            </a:r>
          </a:p>
          <a:p>
            <a:pPr lvl="1"/>
            <a:r>
              <a:rPr lang="en-US" sz="3200" dirty="0">
                <a:latin typeface="Baskerville Old Face" panose="02020602080505020303" pitchFamily="18" charset="0"/>
              </a:rPr>
              <a:t>Manitoba Archival Information Network vocabulary</a:t>
            </a:r>
          </a:p>
        </p:txBody>
      </p:sp>
      <p:sp>
        <p:nvSpPr>
          <p:cNvPr id="4" name="Espace réservé du pied de page 3">
            <a:extLst>
              <a:ext uri="{FF2B5EF4-FFF2-40B4-BE49-F238E27FC236}">
                <a16:creationId xmlns:a16="http://schemas.microsoft.com/office/drawing/2014/main" id="{F46837A9-EF17-197C-11BC-BC280678C2E6}"/>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3CFCC7A8-E17B-0B61-4AF0-FA728781F4DA}"/>
              </a:ext>
            </a:extLst>
          </p:cNvPr>
          <p:cNvSpPr>
            <a:spLocks noGrp="1"/>
          </p:cNvSpPr>
          <p:nvPr>
            <p:ph type="sldNum" sz="quarter" idx="12"/>
          </p:nvPr>
        </p:nvSpPr>
        <p:spPr/>
        <p:txBody>
          <a:bodyPr/>
          <a:lstStyle/>
          <a:p>
            <a:fld id="{1F56D180-0412-4E3E-AB51-98B05AB06B93}" type="slidenum">
              <a:rPr lang="fr-CA" smtClean="0"/>
              <a:t>13</a:t>
            </a:fld>
            <a:endParaRPr lang="fr-CA"/>
          </a:p>
        </p:txBody>
      </p:sp>
      <p:cxnSp>
        <p:nvCxnSpPr>
          <p:cNvPr id="6" name="Connecteur droit 5">
            <a:extLst>
              <a:ext uri="{FF2B5EF4-FFF2-40B4-BE49-F238E27FC236}">
                <a16:creationId xmlns:a16="http://schemas.microsoft.com/office/drawing/2014/main" id="{B9E99280-23AA-A466-EAC6-A6A15F7E9C85}"/>
              </a:ext>
            </a:extLst>
          </p:cNvPr>
          <p:cNvCxnSpPr>
            <a:cxnSpLocks/>
          </p:cNvCxnSpPr>
          <p:nvPr/>
        </p:nvCxnSpPr>
        <p:spPr>
          <a:xfrm>
            <a:off x="838200" y="1531414"/>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651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B21F7-ACA6-3ED0-C8C7-38F1D38F88D7}"/>
              </a:ext>
            </a:extLst>
          </p:cNvPr>
          <p:cNvSpPr>
            <a:spLocks noGrp="1"/>
          </p:cNvSpPr>
          <p:nvPr>
            <p:ph type="title"/>
          </p:nvPr>
        </p:nvSpPr>
        <p:spPr/>
        <p:txBody>
          <a:bodyPr/>
          <a:lstStyle/>
          <a:p>
            <a:r>
              <a:rPr lang="en-US" dirty="0">
                <a:latin typeface="Baskerville Old Face" panose="02020602080505020303" pitchFamily="18" charset="0"/>
              </a:rPr>
              <a:t>(4) Hiring and publishing</a:t>
            </a:r>
          </a:p>
        </p:txBody>
      </p:sp>
      <p:sp>
        <p:nvSpPr>
          <p:cNvPr id="3" name="Espace réservé du contenu 2">
            <a:extLst>
              <a:ext uri="{FF2B5EF4-FFF2-40B4-BE49-F238E27FC236}">
                <a16:creationId xmlns:a16="http://schemas.microsoft.com/office/drawing/2014/main" id="{7F94DAE1-2C3B-72D0-5715-FFE7A9B192BE}"/>
              </a:ext>
            </a:extLst>
          </p:cNvPr>
          <p:cNvSpPr>
            <a:spLocks noGrp="1"/>
          </p:cNvSpPr>
          <p:nvPr>
            <p:ph idx="1"/>
          </p:nvPr>
        </p:nvSpPr>
        <p:spPr/>
        <p:txBody>
          <a:bodyPr>
            <a:normAutofit/>
          </a:bodyPr>
          <a:lstStyle/>
          <a:p>
            <a:pPr>
              <a:buFont typeface="Wingdings" panose="05000000000000000000" pitchFamily="2" charset="2"/>
              <a:buChar char="Ø"/>
            </a:pPr>
            <a:r>
              <a:rPr lang="en-US" dirty="0">
                <a:latin typeface="Baskerville Old Face" panose="02020602080505020303" pitchFamily="18" charset="0"/>
              </a:rPr>
              <a:t> Library staff should reflect their communities; this doesn’t always happen, in part due to biases during hiring (Leonard, 2019).</a:t>
            </a:r>
          </a:p>
          <a:p>
            <a:pPr>
              <a:buFont typeface="Wingdings" panose="05000000000000000000" pitchFamily="2" charset="2"/>
              <a:buChar char="Ø"/>
            </a:pPr>
            <a:r>
              <a:rPr lang="en-US" dirty="0">
                <a:latin typeface="Baskerville Old Face" panose="02020602080505020303" pitchFamily="18" charset="0"/>
              </a:rPr>
              <a:t> Library collections should reflect a broad range of voices; this doesn’t always happen due to biases in publishing (Price, 2022). </a:t>
            </a:r>
          </a:p>
          <a:p>
            <a:pPr marL="457200" lvl="1" indent="0">
              <a:buNone/>
            </a:pPr>
            <a:endParaRPr lang="en-US" dirty="0">
              <a:latin typeface="Baskerville Old Face" panose="02020602080505020303" pitchFamily="18" charset="0"/>
            </a:endParaRPr>
          </a:p>
          <a:p>
            <a:pPr marL="0" indent="0">
              <a:buNone/>
            </a:pPr>
            <a:r>
              <a:rPr lang="en-US" sz="3200" dirty="0">
                <a:latin typeface="Baskerville Old Face" panose="02020602080505020303" pitchFamily="18" charset="0"/>
              </a:rPr>
              <a:t>Silence in staff, silence in collection</a:t>
            </a:r>
          </a:p>
          <a:p>
            <a:pPr lvl="1"/>
            <a:r>
              <a:rPr lang="en-US" sz="2800" dirty="0">
                <a:latin typeface="Baskerville Old Face" panose="02020602080505020303" pitchFamily="18" charset="0"/>
              </a:rPr>
              <a:t>Reduced capacity to determine appropriate situations and language for </a:t>
            </a:r>
            <a:r>
              <a:rPr lang="en-US" sz="2800" b="1" dirty="0">
                <a:latin typeface="Baskerville Old Face" panose="02020602080505020303" pitchFamily="18" charset="0"/>
              </a:rPr>
              <a:t>content labels</a:t>
            </a:r>
            <a:r>
              <a:rPr lang="en-US" sz="2800" dirty="0">
                <a:latin typeface="Baskerville Old Face" panose="02020602080505020303" pitchFamily="18" charset="0"/>
              </a:rPr>
              <a:t>, identify </a:t>
            </a:r>
            <a:r>
              <a:rPr lang="en-US" sz="2800" b="1" dirty="0">
                <a:latin typeface="Baskerville Old Face" panose="02020602080505020303" pitchFamily="18" charset="0"/>
              </a:rPr>
              <a:t>outdated subject headings</a:t>
            </a:r>
            <a:r>
              <a:rPr lang="en-US" sz="2800" dirty="0">
                <a:latin typeface="Baskerville Old Face" panose="02020602080505020303" pitchFamily="18" charset="0"/>
              </a:rPr>
              <a:t>, implement </a:t>
            </a:r>
            <a:r>
              <a:rPr lang="en-US" sz="2800" b="1" dirty="0">
                <a:latin typeface="Baskerville Old Face" panose="02020602080505020303" pitchFamily="18" charset="0"/>
              </a:rPr>
              <a:t>alternative cataloging schema</a:t>
            </a:r>
            <a:r>
              <a:rPr lang="en-US" sz="2800" dirty="0">
                <a:latin typeface="Baskerville Old Face" panose="02020602080505020303" pitchFamily="18" charset="0"/>
              </a:rPr>
              <a:t>, and point out other structural biases. </a:t>
            </a:r>
          </a:p>
        </p:txBody>
      </p:sp>
      <p:sp>
        <p:nvSpPr>
          <p:cNvPr id="4" name="Ellipse 3">
            <a:extLst>
              <a:ext uri="{FF2B5EF4-FFF2-40B4-BE49-F238E27FC236}">
                <a16:creationId xmlns:a16="http://schemas.microsoft.com/office/drawing/2014/main" id="{294ED3A7-6373-4DC7-6CD5-56BBB74BF079}"/>
              </a:ext>
            </a:extLst>
          </p:cNvPr>
          <p:cNvSpPr/>
          <p:nvPr/>
        </p:nvSpPr>
        <p:spPr>
          <a:xfrm>
            <a:off x="767316" y="3726713"/>
            <a:ext cx="6274982" cy="1015409"/>
          </a:xfrm>
          <a:prstGeom prst="ellipse">
            <a:avLst/>
          </a:prstGeom>
          <a:solidFill>
            <a:srgbClr val="C00000">
              <a:alpha val="2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Espace réservé du pied de page 4">
            <a:extLst>
              <a:ext uri="{FF2B5EF4-FFF2-40B4-BE49-F238E27FC236}">
                <a16:creationId xmlns:a16="http://schemas.microsoft.com/office/drawing/2014/main" id="{3870D902-9610-9BDB-1161-935AC832CFD4}"/>
              </a:ext>
            </a:extLst>
          </p:cNvPr>
          <p:cNvSpPr>
            <a:spLocks noGrp="1"/>
          </p:cNvSpPr>
          <p:nvPr>
            <p:ph type="ftr" sz="quarter" idx="11"/>
          </p:nvPr>
        </p:nvSpPr>
        <p:spPr/>
        <p:txBody>
          <a:bodyPr/>
          <a:lstStyle/>
          <a:p>
            <a:r>
              <a:rPr lang="fr-CA"/>
              <a:t>2025 Adelaide Tracey - CC-BY</a:t>
            </a:r>
          </a:p>
        </p:txBody>
      </p:sp>
      <p:sp>
        <p:nvSpPr>
          <p:cNvPr id="6" name="Espace réservé du numéro de diapositive 5">
            <a:extLst>
              <a:ext uri="{FF2B5EF4-FFF2-40B4-BE49-F238E27FC236}">
                <a16:creationId xmlns:a16="http://schemas.microsoft.com/office/drawing/2014/main" id="{77EFD1CB-A80A-4648-3E1B-E65F2AA24B09}"/>
              </a:ext>
            </a:extLst>
          </p:cNvPr>
          <p:cNvSpPr>
            <a:spLocks noGrp="1"/>
          </p:cNvSpPr>
          <p:nvPr>
            <p:ph type="sldNum" sz="quarter" idx="12"/>
          </p:nvPr>
        </p:nvSpPr>
        <p:spPr/>
        <p:txBody>
          <a:bodyPr/>
          <a:lstStyle/>
          <a:p>
            <a:fld id="{1F56D180-0412-4E3E-AB51-98B05AB06B93}" type="slidenum">
              <a:rPr lang="fr-CA" smtClean="0"/>
              <a:t>14</a:t>
            </a:fld>
            <a:endParaRPr lang="fr-CA"/>
          </a:p>
        </p:txBody>
      </p:sp>
      <p:cxnSp>
        <p:nvCxnSpPr>
          <p:cNvPr id="7" name="Connecteur droit 6">
            <a:extLst>
              <a:ext uri="{FF2B5EF4-FFF2-40B4-BE49-F238E27FC236}">
                <a16:creationId xmlns:a16="http://schemas.microsoft.com/office/drawing/2014/main" id="{60052012-0D90-85C2-0C49-817F42DA6EFA}"/>
              </a:ext>
            </a:extLst>
          </p:cNvPr>
          <p:cNvCxnSpPr>
            <a:cxnSpLocks/>
          </p:cNvCxnSpPr>
          <p:nvPr/>
        </p:nvCxnSpPr>
        <p:spPr>
          <a:xfrm>
            <a:off x="853440" y="1568484"/>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82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D842EFD-5D76-41F8-66A6-CA67DDBCC405}"/>
              </a:ext>
            </a:extLst>
          </p:cNvPr>
          <p:cNvSpPr txBox="1"/>
          <p:nvPr/>
        </p:nvSpPr>
        <p:spPr>
          <a:xfrm>
            <a:off x="8046229" y="2687264"/>
            <a:ext cx="223283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Library staff</a:t>
            </a:r>
          </a:p>
        </p:txBody>
      </p:sp>
      <p:sp>
        <p:nvSpPr>
          <p:cNvPr id="5" name="ZoneTexte 4">
            <a:extLst>
              <a:ext uri="{FF2B5EF4-FFF2-40B4-BE49-F238E27FC236}">
                <a16:creationId xmlns:a16="http://schemas.microsoft.com/office/drawing/2014/main" id="{6D1883E8-6BDC-C248-8007-9B08C0D39859}"/>
              </a:ext>
            </a:extLst>
          </p:cNvPr>
          <p:cNvSpPr txBox="1"/>
          <p:nvPr/>
        </p:nvSpPr>
        <p:spPr>
          <a:xfrm>
            <a:off x="912933" y="2675771"/>
            <a:ext cx="369736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Collection + services</a:t>
            </a:r>
          </a:p>
        </p:txBody>
      </p:sp>
      <p:sp>
        <p:nvSpPr>
          <p:cNvPr id="6" name="ZoneTexte 5">
            <a:extLst>
              <a:ext uri="{FF2B5EF4-FFF2-40B4-BE49-F238E27FC236}">
                <a16:creationId xmlns:a16="http://schemas.microsoft.com/office/drawing/2014/main" id="{3C95F0DA-7E74-D942-DE1E-07A978D8CCDF}"/>
              </a:ext>
            </a:extLst>
          </p:cNvPr>
          <p:cNvSpPr txBox="1"/>
          <p:nvPr/>
        </p:nvSpPr>
        <p:spPr>
          <a:xfrm>
            <a:off x="5243522" y="4155806"/>
            <a:ext cx="2209610"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Decisions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Labeling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Expositions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Organization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Reference, etc.</a:t>
            </a:r>
          </a:p>
        </p:txBody>
      </p:sp>
      <p:sp>
        <p:nvSpPr>
          <p:cNvPr id="7" name="ZoneTexte 6">
            <a:extLst>
              <a:ext uri="{FF2B5EF4-FFF2-40B4-BE49-F238E27FC236}">
                <a16:creationId xmlns:a16="http://schemas.microsoft.com/office/drawing/2014/main" id="{B4CF1044-3C03-E343-D6D0-CB40D0233EAF}"/>
              </a:ext>
            </a:extLst>
          </p:cNvPr>
          <p:cNvSpPr txBox="1"/>
          <p:nvPr/>
        </p:nvSpPr>
        <p:spPr>
          <a:xfrm>
            <a:off x="4807688" y="471376"/>
            <a:ext cx="25766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Publishing industry</a:t>
            </a:r>
          </a:p>
        </p:txBody>
      </p:sp>
      <p:sp>
        <p:nvSpPr>
          <p:cNvPr id="8" name="ZoneTexte 7">
            <a:extLst>
              <a:ext uri="{FF2B5EF4-FFF2-40B4-BE49-F238E27FC236}">
                <a16:creationId xmlns:a16="http://schemas.microsoft.com/office/drawing/2014/main" id="{53E49646-DABC-9E69-4183-029A66EF6BF7}"/>
              </a:ext>
            </a:extLst>
          </p:cNvPr>
          <p:cNvSpPr txBox="1"/>
          <p:nvPr/>
        </p:nvSpPr>
        <p:spPr>
          <a:xfrm>
            <a:off x="4502000" y="1774716"/>
            <a:ext cx="318799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Documentation systems</a:t>
            </a:r>
          </a:p>
        </p:txBody>
      </p:sp>
      <p:sp>
        <p:nvSpPr>
          <p:cNvPr id="9" name="ZoneTexte 8">
            <a:extLst>
              <a:ext uri="{FF2B5EF4-FFF2-40B4-BE49-F238E27FC236}">
                <a16:creationId xmlns:a16="http://schemas.microsoft.com/office/drawing/2014/main" id="{0911B7E6-5F24-85D2-2FBC-0B472407A126}"/>
              </a:ext>
            </a:extLst>
          </p:cNvPr>
          <p:cNvSpPr txBox="1"/>
          <p:nvPr/>
        </p:nvSpPr>
        <p:spPr>
          <a:xfrm>
            <a:off x="5272860" y="1169212"/>
            <a:ext cx="16462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Literary warrant</a:t>
            </a:r>
          </a:p>
        </p:txBody>
      </p:sp>
      <p:sp>
        <p:nvSpPr>
          <p:cNvPr id="10" name="Flèche : chevron 9">
            <a:extLst>
              <a:ext uri="{FF2B5EF4-FFF2-40B4-BE49-F238E27FC236}">
                <a16:creationId xmlns:a16="http://schemas.microsoft.com/office/drawing/2014/main" id="{308A1C21-7EBE-12BA-9159-80A90910FB90}"/>
              </a:ext>
            </a:extLst>
          </p:cNvPr>
          <p:cNvSpPr/>
          <p:nvPr/>
        </p:nvSpPr>
        <p:spPr>
          <a:xfrm rot="5400000">
            <a:off x="5988006" y="1528106"/>
            <a:ext cx="215982" cy="277237"/>
          </a:xfrm>
          <a:prstGeom prst="chevron">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1" name="Flèche : chevron 10">
            <a:extLst>
              <a:ext uri="{FF2B5EF4-FFF2-40B4-BE49-F238E27FC236}">
                <a16:creationId xmlns:a16="http://schemas.microsoft.com/office/drawing/2014/main" id="{F72B1D8C-CDDB-F970-7B64-E276C6AFA323}"/>
              </a:ext>
            </a:extLst>
          </p:cNvPr>
          <p:cNvSpPr/>
          <p:nvPr/>
        </p:nvSpPr>
        <p:spPr>
          <a:xfrm rot="5400000">
            <a:off x="5988006" y="912508"/>
            <a:ext cx="215982" cy="277237"/>
          </a:xfrm>
          <a:prstGeom prst="chevron">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7" name="Arc 26">
            <a:extLst>
              <a:ext uri="{FF2B5EF4-FFF2-40B4-BE49-F238E27FC236}">
                <a16:creationId xmlns:a16="http://schemas.microsoft.com/office/drawing/2014/main" id="{A6AC14D7-84F1-DEB3-449E-DC6C701E511D}"/>
              </a:ext>
            </a:extLst>
          </p:cNvPr>
          <p:cNvSpPr/>
          <p:nvPr/>
        </p:nvSpPr>
        <p:spPr>
          <a:xfrm rot="16200000">
            <a:off x="2614197" y="505147"/>
            <a:ext cx="3992200" cy="4386323"/>
          </a:xfrm>
          <a:prstGeom prst="arc">
            <a:avLst/>
          </a:prstGeom>
          <a:ln w="50800">
            <a:solidFill>
              <a:schemeClr val="tx2">
                <a:lumMod val="75000"/>
                <a:lumOff val="25000"/>
              </a:schemeClr>
            </a:solidFill>
            <a:head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Arc 28">
            <a:extLst>
              <a:ext uri="{FF2B5EF4-FFF2-40B4-BE49-F238E27FC236}">
                <a16:creationId xmlns:a16="http://schemas.microsoft.com/office/drawing/2014/main" id="{338539C3-F450-3452-4A4C-EE742CFD0EAD}"/>
              </a:ext>
            </a:extLst>
          </p:cNvPr>
          <p:cNvSpPr/>
          <p:nvPr/>
        </p:nvSpPr>
        <p:spPr>
          <a:xfrm rot="17763298">
            <a:off x="2540838" y="1563945"/>
            <a:ext cx="2498145" cy="2902569"/>
          </a:xfrm>
          <a:prstGeom prst="arc">
            <a:avLst>
              <a:gd name="adj1" fmla="val 15803733"/>
              <a:gd name="adj2" fmla="val 205320"/>
            </a:avLst>
          </a:prstGeom>
          <a:ln w="50800">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1" name="Arc 30">
            <a:extLst>
              <a:ext uri="{FF2B5EF4-FFF2-40B4-BE49-F238E27FC236}">
                <a16:creationId xmlns:a16="http://schemas.microsoft.com/office/drawing/2014/main" id="{2EF46867-A867-0B22-BFE8-8CFDE7CBBB9F}"/>
              </a:ext>
            </a:extLst>
          </p:cNvPr>
          <p:cNvSpPr/>
          <p:nvPr/>
        </p:nvSpPr>
        <p:spPr>
          <a:xfrm>
            <a:off x="5628478" y="732322"/>
            <a:ext cx="3962087" cy="3962087"/>
          </a:xfrm>
          <a:prstGeom prst="arc">
            <a:avLst/>
          </a:prstGeom>
          <a:ln w="50800">
            <a:solidFill>
              <a:schemeClr val="tx2">
                <a:lumMod val="75000"/>
                <a:lumOff val="25000"/>
              </a:schemeClr>
            </a:solidFill>
            <a:head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3" name="Arc 32">
            <a:extLst>
              <a:ext uri="{FF2B5EF4-FFF2-40B4-BE49-F238E27FC236}">
                <a16:creationId xmlns:a16="http://schemas.microsoft.com/office/drawing/2014/main" id="{E87843CB-F70D-7223-551D-9B1B7ECCD178}"/>
              </a:ext>
            </a:extLst>
          </p:cNvPr>
          <p:cNvSpPr/>
          <p:nvPr/>
        </p:nvSpPr>
        <p:spPr>
          <a:xfrm rot="4229625" flipH="1">
            <a:off x="6941382" y="1588673"/>
            <a:ext cx="2498145" cy="2902569"/>
          </a:xfrm>
          <a:prstGeom prst="arc">
            <a:avLst>
              <a:gd name="adj1" fmla="val 15803733"/>
              <a:gd name="adj2" fmla="val 205320"/>
            </a:avLst>
          </a:prstGeom>
          <a:ln w="50800">
            <a:solidFill>
              <a:schemeClr val="tx2">
                <a:lumMod val="75000"/>
                <a:lumOff val="25000"/>
              </a:schemeClr>
            </a:solidFill>
            <a:headEnd type="none" w="lg" len="lg"/>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4" name="Flèche : chevron 33">
            <a:extLst>
              <a:ext uri="{FF2B5EF4-FFF2-40B4-BE49-F238E27FC236}">
                <a16:creationId xmlns:a16="http://schemas.microsoft.com/office/drawing/2014/main" id="{481EDD74-B43F-2CF8-8E9A-45B95E3C7F53}"/>
              </a:ext>
            </a:extLst>
          </p:cNvPr>
          <p:cNvSpPr/>
          <p:nvPr/>
        </p:nvSpPr>
        <p:spPr>
          <a:xfrm rot="10800000">
            <a:off x="10415663" y="2860910"/>
            <a:ext cx="215982" cy="277237"/>
          </a:xfrm>
          <a:prstGeom prst="chevron">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 name="ZoneTexte 1">
            <a:extLst>
              <a:ext uri="{FF2B5EF4-FFF2-40B4-BE49-F238E27FC236}">
                <a16:creationId xmlns:a16="http://schemas.microsoft.com/office/drawing/2014/main" id="{26AAEBBE-BCB8-E172-A5BA-CA04E51E6429}"/>
              </a:ext>
            </a:extLst>
          </p:cNvPr>
          <p:cNvSpPr txBox="1"/>
          <p:nvPr/>
        </p:nvSpPr>
        <p:spPr>
          <a:xfrm>
            <a:off x="8609718" y="3245204"/>
            <a:ext cx="2021927" cy="7386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Diversity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Range of experiences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Awareness</a:t>
            </a:r>
          </a:p>
        </p:txBody>
      </p:sp>
      <p:sp>
        <p:nvSpPr>
          <p:cNvPr id="3" name="Arc 2">
            <a:extLst>
              <a:ext uri="{FF2B5EF4-FFF2-40B4-BE49-F238E27FC236}">
                <a16:creationId xmlns:a16="http://schemas.microsoft.com/office/drawing/2014/main" id="{01C23915-077D-A918-F870-2E4C082990E6}"/>
              </a:ext>
            </a:extLst>
          </p:cNvPr>
          <p:cNvSpPr/>
          <p:nvPr/>
        </p:nvSpPr>
        <p:spPr>
          <a:xfrm rot="5400000">
            <a:off x="6022876" y="1985398"/>
            <a:ext cx="2420910" cy="2585104"/>
          </a:xfrm>
          <a:prstGeom prst="arc">
            <a:avLst>
              <a:gd name="adj1" fmla="val 16200000"/>
              <a:gd name="adj2" fmla="val 52691"/>
            </a:avLst>
          </a:prstGeom>
          <a:ln w="50800">
            <a:solidFill>
              <a:schemeClr val="tx2">
                <a:lumMod val="25000"/>
                <a:lumOff val="75000"/>
              </a:schemeClr>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2" name="Arc 11">
            <a:extLst>
              <a:ext uri="{FF2B5EF4-FFF2-40B4-BE49-F238E27FC236}">
                <a16:creationId xmlns:a16="http://schemas.microsoft.com/office/drawing/2014/main" id="{1676D498-9610-CFE0-CD0C-BF16BF0B72B7}"/>
              </a:ext>
            </a:extLst>
          </p:cNvPr>
          <p:cNvSpPr/>
          <p:nvPr/>
        </p:nvSpPr>
        <p:spPr>
          <a:xfrm rot="10800000">
            <a:off x="3822220" y="2035662"/>
            <a:ext cx="2283152" cy="2464676"/>
          </a:xfrm>
          <a:prstGeom prst="arc">
            <a:avLst>
              <a:gd name="adj1" fmla="val 16200000"/>
              <a:gd name="adj2" fmla="val 52691"/>
            </a:avLst>
          </a:prstGeom>
          <a:ln w="50800">
            <a:solidFill>
              <a:schemeClr val="tx2">
                <a:lumMod val="25000"/>
                <a:lumOff val="75000"/>
              </a:schemeClr>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3" name="ZoneTexte 12">
            <a:extLst>
              <a:ext uri="{FF2B5EF4-FFF2-40B4-BE49-F238E27FC236}">
                <a16:creationId xmlns:a16="http://schemas.microsoft.com/office/drawing/2014/main" id="{5C8E8392-8756-94BA-A712-B60062D244AF}"/>
              </a:ext>
            </a:extLst>
          </p:cNvPr>
          <p:cNvSpPr txBox="1"/>
          <p:nvPr/>
        </p:nvSpPr>
        <p:spPr>
          <a:xfrm>
            <a:off x="2130531" y="3204933"/>
            <a:ext cx="1516602" cy="73866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Discoverability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Range of perspectives</a:t>
            </a:r>
          </a:p>
        </p:txBody>
      </p:sp>
      <p:sp>
        <p:nvSpPr>
          <p:cNvPr id="16" name="ZoneTexte 15">
            <a:extLst>
              <a:ext uri="{FF2B5EF4-FFF2-40B4-BE49-F238E27FC236}">
                <a16:creationId xmlns:a16="http://schemas.microsoft.com/office/drawing/2014/main" id="{860E3C3F-10E7-4482-B6B3-F9BB750482D4}"/>
              </a:ext>
            </a:extLst>
          </p:cNvPr>
          <p:cNvSpPr txBox="1"/>
          <p:nvPr/>
        </p:nvSpPr>
        <p:spPr>
          <a:xfrm>
            <a:off x="10717043" y="2830370"/>
            <a:ext cx="136354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Hiring practices</a:t>
            </a:r>
          </a:p>
        </p:txBody>
      </p:sp>
      <p:sp>
        <p:nvSpPr>
          <p:cNvPr id="21" name="ZoneTexte 20">
            <a:extLst>
              <a:ext uri="{FF2B5EF4-FFF2-40B4-BE49-F238E27FC236}">
                <a16:creationId xmlns:a16="http://schemas.microsoft.com/office/drawing/2014/main" id="{730FD42C-8066-091A-8E83-C8E22E1B1106}"/>
              </a:ext>
            </a:extLst>
          </p:cNvPr>
          <p:cNvSpPr txBox="1"/>
          <p:nvPr/>
        </p:nvSpPr>
        <p:spPr>
          <a:xfrm rot="19097575">
            <a:off x="7496359" y="3637718"/>
            <a:ext cx="112153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Make</a:t>
            </a:r>
          </a:p>
        </p:txBody>
      </p:sp>
      <p:sp>
        <p:nvSpPr>
          <p:cNvPr id="22" name="ZoneTexte 21">
            <a:extLst>
              <a:ext uri="{FF2B5EF4-FFF2-40B4-BE49-F238E27FC236}">
                <a16:creationId xmlns:a16="http://schemas.microsoft.com/office/drawing/2014/main" id="{6EF5989A-2748-4284-653E-8F781A4C61CB}"/>
              </a:ext>
            </a:extLst>
          </p:cNvPr>
          <p:cNvSpPr txBox="1"/>
          <p:nvPr/>
        </p:nvSpPr>
        <p:spPr>
          <a:xfrm rot="600423">
            <a:off x="8311157" y="1284282"/>
            <a:ext cx="59712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Use</a:t>
            </a:r>
          </a:p>
        </p:txBody>
      </p:sp>
      <p:sp>
        <p:nvSpPr>
          <p:cNvPr id="24" name="ZoneTexte 23">
            <a:extLst>
              <a:ext uri="{FF2B5EF4-FFF2-40B4-BE49-F238E27FC236}">
                <a16:creationId xmlns:a16="http://schemas.microsoft.com/office/drawing/2014/main" id="{1C76D2E8-9B6B-A7C9-F893-AC2DBF89C882}"/>
              </a:ext>
            </a:extLst>
          </p:cNvPr>
          <p:cNvSpPr txBox="1"/>
          <p:nvPr/>
        </p:nvSpPr>
        <p:spPr>
          <a:xfrm rot="20555197">
            <a:off x="3123545" y="1160442"/>
            <a:ext cx="112153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Build</a:t>
            </a:r>
          </a:p>
        </p:txBody>
      </p:sp>
      <p:sp>
        <p:nvSpPr>
          <p:cNvPr id="25" name="ZoneTexte 24">
            <a:extLst>
              <a:ext uri="{FF2B5EF4-FFF2-40B4-BE49-F238E27FC236}">
                <a16:creationId xmlns:a16="http://schemas.microsoft.com/office/drawing/2014/main" id="{4BF6259D-748F-7098-C0E3-B154576EBB31}"/>
              </a:ext>
            </a:extLst>
          </p:cNvPr>
          <p:cNvSpPr txBox="1"/>
          <p:nvPr/>
        </p:nvSpPr>
        <p:spPr>
          <a:xfrm rot="1836272">
            <a:off x="4105709" y="3957224"/>
            <a:ext cx="112153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Affect</a:t>
            </a:r>
          </a:p>
        </p:txBody>
      </p:sp>
      <p:cxnSp>
        <p:nvCxnSpPr>
          <p:cNvPr id="35" name="Connecteur droit avec flèche 34">
            <a:extLst>
              <a:ext uri="{FF2B5EF4-FFF2-40B4-BE49-F238E27FC236}">
                <a16:creationId xmlns:a16="http://schemas.microsoft.com/office/drawing/2014/main" id="{CBDA1B7A-6956-4425-83B3-B9C501EE5741}"/>
              </a:ext>
            </a:extLst>
          </p:cNvPr>
          <p:cNvCxnSpPr>
            <a:cxnSpLocks/>
          </p:cNvCxnSpPr>
          <p:nvPr/>
        </p:nvCxnSpPr>
        <p:spPr>
          <a:xfrm>
            <a:off x="8288958" y="5810159"/>
            <a:ext cx="1282738" cy="0"/>
          </a:xfrm>
          <a:prstGeom prst="straightConnector1">
            <a:avLst/>
          </a:prstGeom>
          <a:ln w="50800">
            <a:solidFill>
              <a:schemeClr val="tx2">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7" name="Connecteur droit avec flèche 36">
            <a:extLst>
              <a:ext uri="{FF2B5EF4-FFF2-40B4-BE49-F238E27FC236}">
                <a16:creationId xmlns:a16="http://schemas.microsoft.com/office/drawing/2014/main" id="{344CD361-893B-6A1C-C22C-6D201FC64342}"/>
              </a:ext>
            </a:extLst>
          </p:cNvPr>
          <p:cNvCxnSpPr>
            <a:cxnSpLocks/>
          </p:cNvCxnSpPr>
          <p:nvPr/>
        </p:nvCxnSpPr>
        <p:spPr>
          <a:xfrm>
            <a:off x="8289109" y="6447110"/>
            <a:ext cx="1282738" cy="0"/>
          </a:xfrm>
          <a:prstGeom prst="straightConnector1">
            <a:avLst/>
          </a:prstGeom>
          <a:ln w="50800">
            <a:solidFill>
              <a:schemeClr val="tx2">
                <a:lumMod val="25000"/>
                <a:lumOff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0" name="ZoneTexte 39">
            <a:extLst>
              <a:ext uri="{FF2B5EF4-FFF2-40B4-BE49-F238E27FC236}">
                <a16:creationId xmlns:a16="http://schemas.microsoft.com/office/drawing/2014/main" id="{AF805577-0D3E-3F87-4B47-1500EF267957}"/>
              </a:ext>
            </a:extLst>
          </p:cNvPr>
          <p:cNvSpPr txBox="1"/>
          <p:nvPr/>
        </p:nvSpPr>
        <p:spPr>
          <a:xfrm>
            <a:off x="9709264" y="5602356"/>
            <a:ext cx="12827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Systemic</a:t>
            </a:r>
          </a:p>
        </p:txBody>
      </p:sp>
      <p:sp>
        <p:nvSpPr>
          <p:cNvPr id="41" name="ZoneTexte 40">
            <a:extLst>
              <a:ext uri="{FF2B5EF4-FFF2-40B4-BE49-F238E27FC236}">
                <a16:creationId xmlns:a16="http://schemas.microsoft.com/office/drawing/2014/main" id="{97190D7C-057E-B9AB-B843-A3C62FCAAD4C}"/>
              </a:ext>
            </a:extLst>
          </p:cNvPr>
          <p:cNvSpPr txBox="1"/>
          <p:nvPr/>
        </p:nvSpPr>
        <p:spPr>
          <a:xfrm>
            <a:off x="9709264" y="6262444"/>
            <a:ext cx="12827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Individual</a:t>
            </a:r>
          </a:p>
        </p:txBody>
      </p:sp>
      <p:sp>
        <p:nvSpPr>
          <p:cNvPr id="14" name="Espace réservé du pied de page 13">
            <a:extLst>
              <a:ext uri="{FF2B5EF4-FFF2-40B4-BE49-F238E27FC236}">
                <a16:creationId xmlns:a16="http://schemas.microsoft.com/office/drawing/2014/main" id="{03602707-72A6-E854-7212-1D5AF63B535C}"/>
              </a:ext>
            </a:extLst>
          </p:cNvPr>
          <p:cNvSpPr>
            <a:spLocks noGrp="1"/>
          </p:cNvSpPr>
          <p:nvPr>
            <p:ph type="ftr" sz="quarter" idx="11"/>
          </p:nvPr>
        </p:nvSpPr>
        <p:spPr/>
        <p:txBody>
          <a:bodyPr/>
          <a:lstStyle/>
          <a:p>
            <a:r>
              <a:rPr lang="fr-CA"/>
              <a:t>2025 Adelaide Tracey - CC-BY</a:t>
            </a:r>
          </a:p>
        </p:txBody>
      </p:sp>
      <p:sp>
        <p:nvSpPr>
          <p:cNvPr id="15" name="Espace réservé du numéro de diapositive 14">
            <a:extLst>
              <a:ext uri="{FF2B5EF4-FFF2-40B4-BE49-F238E27FC236}">
                <a16:creationId xmlns:a16="http://schemas.microsoft.com/office/drawing/2014/main" id="{B80BE23D-26CC-9DCF-653E-AEB9B33EED0D}"/>
              </a:ext>
            </a:extLst>
          </p:cNvPr>
          <p:cNvSpPr>
            <a:spLocks noGrp="1"/>
          </p:cNvSpPr>
          <p:nvPr>
            <p:ph type="sldNum" sz="quarter" idx="12"/>
          </p:nvPr>
        </p:nvSpPr>
        <p:spPr/>
        <p:txBody>
          <a:bodyPr/>
          <a:lstStyle/>
          <a:p>
            <a:fld id="{1F56D180-0412-4E3E-AB51-98B05AB06B93}" type="slidenum">
              <a:rPr lang="fr-CA" smtClean="0"/>
              <a:t>15</a:t>
            </a:fld>
            <a:endParaRPr lang="fr-CA"/>
          </a:p>
        </p:txBody>
      </p:sp>
      <p:sp>
        <p:nvSpPr>
          <p:cNvPr id="17" name="ZoneTexte 16">
            <a:extLst>
              <a:ext uri="{FF2B5EF4-FFF2-40B4-BE49-F238E27FC236}">
                <a16:creationId xmlns:a16="http://schemas.microsoft.com/office/drawing/2014/main" id="{03F68C62-51EB-ECD5-8E22-50735E15AB93}"/>
              </a:ext>
            </a:extLst>
          </p:cNvPr>
          <p:cNvSpPr txBox="1"/>
          <p:nvPr/>
        </p:nvSpPr>
        <p:spPr>
          <a:xfrm>
            <a:off x="5407360" y="2687264"/>
            <a:ext cx="1839368" cy="523220"/>
          </a:xfrm>
          <a:prstGeom prst="rect">
            <a:avLst/>
          </a:prstGeom>
          <a:noFill/>
        </p:spPr>
        <p:txBody>
          <a:bodyPr wrap="square" rtlCol="0">
            <a:spAutoFit/>
          </a:bodyPr>
          <a:lstStyle/>
          <a:p>
            <a:r>
              <a:rPr lang="en-US" sz="2800" b="1" dirty="0">
                <a:latin typeface="Baskerville Old Face" panose="02020602080505020303" pitchFamily="18" charset="0"/>
              </a:rPr>
              <a:t>Neutrality</a:t>
            </a:r>
          </a:p>
        </p:txBody>
      </p:sp>
    </p:spTree>
    <p:extLst>
      <p:ext uri="{BB962C8B-B14F-4D97-AF65-F5344CB8AC3E}">
        <p14:creationId xmlns:p14="http://schemas.microsoft.com/office/powerpoint/2010/main" val="252468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27" grpId="0" animBg="1"/>
      <p:bldP spid="29" grpId="0" animBg="1"/>
      <p:bldP spid="31" grpId="0" animBg="1"/>
      <p:bldP spid="33" grpId="0" animBg="1"/>
      <p:bldP spid="34" grpId="0" animBg="1"/>
      <p:bldP spid="2" grpId="0"/>
      <p:bldP spid="3" grpId="0" animBg="1"/>
      <p:bldP spid="12" grpId="0" animBg="1"/>
      <p:bldP spid="13" grpId="0"/>
      <p:bldP spid="16" grpId="0"/>
      <p:bldP spid="21" grpId="0"/>
      <p:bldP spid="22" grpId="0"/>
      <p:bldP spid="24" grpId="0"/>
      <p:bldP spid="2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E157DF-D416-DF7E-42C0-0CBD3C306711}"/>
              </a:ext>
            </a:extLst>
          </p:cNvPr>
          <p:cNvSpPr>
            <a:spLocks noGrp="1"/>
          </p:cNvSpPr>
          <p:nvPr>
            <p:ph type="title"/>
          </p:nvPr>
        </p:nvSpPr>
        <p:spPr/>
        <p:txBody>
          <a:bodyPr/>
          <a:lstStyle/>
          <a:p>
            <a:r>
              <a:rPr lang="en-US" dirty="0">
                <a:latin typeface="Baskerville Old Face" panose="02020602080505020303" pitchFamily="18" charset="0"/>
              </a:rPr>
              <a:t>So, what is soft censorship?</a:t>
            </a:r>
          </a:p>
        </p:txBody>
      </p:sp>
      <p:sp>
        <p:nvSpPr>
          <p:cNvPr id="3" name="Espace réservé du contenu 2">
            <a:extLst>
              <a:ext uri="{FF2B5EF4-FFF2-40B4-BE49-F238E27FC236}">
                <a16:creationId xmlns:a16="http://schemas.microsoft.com/office/drawing/2014/main" id="{0984CDBA-2BFB-66F2-6A62-A182202746F1}"/>
              </a:ext>
            </a:extLst>
          </p:cNvPr>
          <p:cNvSpPr>
            <a:spLocks noGrp="1"/>
          </p:cNvSpPr>
          <p:nvPr>
            <p:ph idx="1"/>
          </p:nvPr>
        </p:nvSpPr>
        <p:spPr/>
        <p:txBody>
          <a:bodyPr>
            <a:normAutofit/>
          </a:bodyPr>
          <a:lstStyle/>
          <a:p>
            <a:pPr marL="0" indent="0">
              <a:buNone/>
            </a:pPr>
            <a:r>
              <a:rPr lang="en-US" sz="3200" dirty="0">
                <a:effectLst/>
                <a:latin typeface="Baskerville Old Face" panose="02020602080505020303" pitchFamily="18" charset="0"/>
                <a:ea typeface="Calibri" panose="020F0502020204030204" pitchFamily="34" charset="0"/>
                <a:cs typeface="Arial" panose="020B0604020202020204" pitchFamily="34" charset="0"/>
              </a:rPr>
              <a:t>(1) is enacted by a person, knowingly or unknowingly</a:t>
            </a:r>
          </a:p>
          <a:p>
            <a:pPr marL="0" indent="0">
              <a:buNone/>
            </a:pPr>
            <a:r>
              <a:rPr lang="en-US" sz="3200" dirty="0">
                <a:latin typeface="Baskerville Old Face" panose="02020602080505020303" pitchFamily="18" charset="0"/>
              </a:rPr>
              <a:t>(2) is motivated by harm reduction</a:t>
            </a:r>
          </a:p>
          <a:p>
            <a:pPr marL="0" indent="0">
              <a:buNone/>
            </a:pPr>
            <a:r>
              <a:rPr lang="en-US" sz="3200" dirty="0">
                <a:latin typeface="Baskerville Old Face" panose="02020602080505020303" pitchFamily="18" charset="0"/>
              </a:rPr>
              <a:t>(3) is a result of individual and structural biases</a:t>
            </a:r>
          </a:p>
          <a:p>
            <a:pPr marL="0" indent="0">
              <a:buNone/>
            </a:pPr>
            <a:r>
              <a:rPr lang="en-US" sz="3200" dirty="0">
                <a:latin typeface="Baskerville Old Face" panose="02020602080505020303" pitchFamily="18" charset="0"/>
              </a:rPr>
              <a:t>(4) indirectly reduces access to information</a:t>
            </a:r>
          </a:p>
          <a:p>
            <a:pPr marL="0" indent="0">
              <a:buNone/>
            </a:pPr>
            <a:r>
              <a:rPr lang="en-US" sz="3200" dirty="0">
                <a:latin typeface="Baskerville Old Face" panose="02020602080505020303" pitchFamily="18" charset="0"/>
              </a:rPr>
              <a:t>(5) solutions often involve directly consulting those whom soft censorship harms the most.</a:t>
            </a:r>
          </a:p>
        </p:txBody>
      </p:sp>
      <p:sp>
        <p:nvSpPr>
          <p:cNvPr id="4" name="Espace réservé du pied de page 3">
            <a:extLst>
              <a:ext uri="{FF2B5EF4-FFF2-40B4-BE49-F238E27FC236}">
                <a16:creationId xmlns:a16="http://schemas.microsoft.com/office/drawing/2014/main" id="{E5EA70E6-7A20-B6C2-22AB-1937EB36B734}"/>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24E06A82-FAB4-8450-78CF-F6CA7321393F}"/>
              </a:ext>
            </a:extLst>
          </p:cNvPr>
          <p:cNvSpPr>
            <a:spLocks noGrp="1"/>
          </p:cNvSpPr>
          <p:nvPr>
            <p:ph type="sldNum" sz="quarter" idx="12"/>
          </p:nvPr>
        </p:nvSpPr>
        <p:spPr/>
        <p:txBody>
          <a:bodyPr/>
          <a:lstStyle/>
          <a:p>
            <a:fld id="{1F56D180-0412-4E3E-AB51-98B05AB06B93}" type="slidenum">
              <a:rPr lang="fr-CA" smtClean="0"/>
              <a:t>16</a:t>
            </a:fld>
            <a:endParaRPr lang="fr-CA"/>
          </a:p>
        </p:txBody>
      </p:sp>
      <p:cxnSp>
        <p:nvCxnSpPr>
          <p:cNvPr id="6" name="Connecteur droit 5">
            <a:extLst>
              <a:ext uri="{FF2B5EF4-FFF2-40B4-BE49-F238E27FC236}">
                <a16:creationId xmlns:a16="http://schemas.microsoft.com/office/drawing/2014/main" id="{A3AA7A65-674F-9DAF-2FD1-D68FE3C6C7F5}"/>
              </a:ext>
            </a:extLst>
          </p:cNvPr>
          <p:cNvCxnSpPr>
            <a:cxnSpLocks/>
          </p:cNvCxnSpPr>
          <p:nvPr/>
        </p:nvCxnSpPr>
        <p:spPr>
          <a:xfrm>
            <a:off x="838200" y="1615724"/>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09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4EDC0D-6DAE-56D5-033E-85D08E61104D}"/>
              </a:ext>
            </a:extLst>
          </p:cNvPr>
          <p:cNvSpPr>
            <a:spLocks noGrp="1"/>
          </p:cNvSpPr>
          <p:nvPr>
            <p:ph type="title"/>
          </p:nvPr>
        </p:nvSpPr>
        <p:spPr/>
        <p:txBody>
          <a:bodyPr/>
          <a:lstStyle/>
          <a:p>
            <a:r>
              <a:rPr lang="en-US" dirty="0">
                <a:latin typeface="Baskerville Old Face" panose="02020602080505020303" pitchFamily="18" charset="0"/>
              </a:rPr>
              <a:t>Values: the heart of the discussion</a:t>
            </a:r>
          </a:p>
        </p:txBody>
      </p:sp>
      <p:sp>
        <p:nvSpPr>
          <p:cNvPr id="3" name="Espace réservé du contenu 2">
            <a:extLst>
              <a:ext uri="{FF2B5EF4-FFF2-40B4-BE49-F238E27FC236}">
                <a16:creationId xmlns:a16="http://schemas.microsoft.com/office/drawing/2014/main" id="{CF054580-AB68-3207-9F76-C60CE807A54C}"/>
              </a:ext>
            </a:extLst>
          </p:cNvPr>
          <p:cNvSpPr>
            <a:spLocks noGrp="1"/>
          </p:cNvSpPr>
          <p:nvPr>
            <p:ph idx="1"/>
          </p:nvPr>
        </p:nvSpPr>
        <p:spPr/>
        <p:txBody>
          <a:bodyPr>
            <a:normAutofit/>
          </a:bodyPr>
          <a:lstStyle/>
          <a:p>
            <a:pPr marL="0" indent="0">
              <a:buNone/>
            </a:pPr>
            <a:r>
              <a:rPr lang="en-US" sz="3200" dirty="0">
                <a:latin typeface="Baskerville Old Face" panose="02020602080505020303" pitchFamily="18" charset="0"/>
                <a:ea typeface="Calibri" panose="020F0502020204030204" pitchFamily="34" charset="0"/>
                <a:cs typeface="Arial" panose="020B0604020202020204" pitchFamily="34" charset="0"/>
              </a:rPr>
              <a:t>I</a:t>
            </a:r>
            <a:r>
              <a:rPr lang="en-US" sz="3200" dirty="0">
                <a:effectLst/>
                <a:latin typeface="Baskerville Old Face" panose="02020602080505020303" pitchFamily="18" charset="0"/>
                <a:ea typeface="Calibri" panose="020F0502020204030204" pitchFamily="34" charset="0"/>
                <a:cs typeface="Arial" panose="020B0604020202020204" pitchFamily="34" charset="0"/>
              </a:rPr>
              <a:t>t is possible for individuals to disagree on what constitutes a violent affront.</a:t>
            </a:r>
          </a:p>
          <a:p>
            <a:pPr lvl="1"/>
            <a:r>
              <a:rPr lang="en-US" sz="2800" dirty="0">
                <a:latin typeface="Baskerville Old Face" panose="02020602080505020303" pitchFamily="18" charset="0"/>
              </a:rPr>
              <a:t>Librarian A might consider genuinely consider books on transgenderism to be harmful to their community and refuse to purchase them. </a:t>
            </a:r>
          </a:p>
          <a:p>
            <a:pPr lvl="1"/>
            <a:r>
              <a:rPr lang="en-US" sz="2800" dirty="0">
                <a:latin typeface="Baskerville Old Face" panose="02020602080505020303" pitchFamily="18" charset="0"/>
              </a:rPr>
              <a:t>Librarian B might see this as a limit on intellectual freedom that marginalizes the transgender community. </a:t>
            </a:r>
          </a:p>
        </p:txBody>
      </p:sp>
      <p:sp>
        <p:nvSpPr>
          <p:cNvPr id="4" name="Espace réservé du pied de page 3">
            <a:extLst>
              <a:ext uri="{FF2B5EF4-FFF2-40B4-BE49-F238E27FC236}">
                <a16:creationId xmlns:a16="http://schemas.microsoft.com/office/drawing/2014/main" id="{585865E0-F086-67FA-C8A6-18F4B94D2DAE}"/>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BAC8EF20-FBF6-1199-0C85-19454DE2CB22}"/>
              </a:ext>
            </a:extLst>
          </p:cNvPr>
          <p:cNvSpPr>
            <a:spLocks noGrp="1"/>
          </p:cNvSpPr>
          <p:nvPr>
            <p:ph type="sldNum" sz="quarter" idx="12"/>
          </p:nvPr>
        </p:nvSpPr>
        <p:spPr/>
        <p:txBody>
          <a:bodyPr/>
          <a:lstStyle/>
          <a:p>
            <a:fld id="{1F56D180-0412-4E3E-AB51-98B05AB06B93}" type="slidenum">
              <a:rPr lang="fr-CA" smtClean="0"/>
              <a:t>17</a:t>
            </a:fld>
            <a:endParaRPr lang="fr-CA"/>
          </a:p>
        </p:txBody>
      </p:sp>
      <p:cxnSp>
        <p:nvCxnSpPr>
          <p:cNvPr id="6" name="Connecteur droit 5">
            <a:extLst>
              <a:ext uri="{FF2B5EF4-FFF2-40B4-BE49-F238E27FC236}">
                <a16:creationId xmlns:a16="http://schemas.microsoft.com/office/drawing/2014/main" id="{8CE93236-2DD8-2411-A6CE-288EE4987793}"/>
              </a:ext>
            </a:extLst>
          </p:cNvPr>
          <p:cNvCxnSpPr>
            <a:cxnSpLocks/>
          </p:cNvCxnSpPr>
          <p:nvPr/>
        </p:nvCxnSpPr>
        <p:spPr>
          <a:xfrm>
            <a:off x="853440" y="1556127"/>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5912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A4B6CC-DDBC-0F9E-A354-FEA8C7EBAC2E}"/>
              </a:ext>
            </a:extLst>
          </p:cNvPr>
          <p:cNvSpPr>
            <a:spLocks noGrp="1"/>
          </p:cNvSpPr>
          <p:nvPr>
            <p:ph type="title"/>
          </p:nvPr>
        </p:nvSpPr>
        <p:spPr/>
        <p:txBody>
          <a:bodyPr/>
          <a:lstStyle/>
          <a:p>
            <a:r>
              <a:rPr lang="fr-CA" dirty="0">
                <a:latin typeface="Baskerville Old Face" panose="02020602080505020303" pitchFamily="18" charset="0"/>
              </a:rPr>
              <a:t>A </a:t>
            </a:r>
            <a:r>
              <a:rPr lang="fr-CA" dirty="0" err="1">
                <a:latin typeface="Baskerville Old Face" panose="02020602080505020303" pitchFamily="18" charset="0"/>
              </a:rPr>
              <a:t>comparison</a:t>
            </a:r>
            <a:r>
              <a:rPr lang="fr-CA" dirty="0">
                <a:latin typeface="Baskerville Old Face" panose="02020602080505020303" pitchFamily="18" charset="0"/>
              </a:rPr>
              <a:t> of values</a:t>
            </a:r>
            <a:endParaRPr lang="en-US" dirty="0">
              <a:latin typeface="Baskerville Old Face" panose="02020602080505020303" pitchFamily="18" charset="0"/>
            </a:endParaRPr>
          </a:p>
        </p:txBody>
      </p:sp>
      <p:sp>
        <p:nvSpPr>
          <p:cNvPr id="3" name="Espace réservé du contenu 2">
            <a:extLst>
              <a:ext uri="{FF2B5EF4-FFF2-40B4-BE49-F238E27FC236}">
                <a16:creationId xmlns:a16="http://schemas.microsoft.com/office/drawing/2014/main" id="{DCD394A9-10A4-F8FD-DC97-EC3AE66A3338}"/>
              </a:ext>
            </a:extLst>
          </p:cNvPr>
          <p:cNvSpPr>
            <a:spLocks noGrp="1"/>
          </p:cNvSpPr>
          <p:nvPr>
            <p:ph idx="1"/>
          </p:nvPr>
        </p:nvSpPr>
        <p:spPr/>
        <p:txBody>
          <a:bodyPr/>
          <a:lstStyle/>
          <a:p>
            <a:pPr marL="0" indent="0">
              <a:buNone/>
            </a:pPr>
            <a:r>
              <a:rPr lang="en-US" sz="3200" dirty="0">
                <a:latin typeface="Baskerville Old Face" panose="02020602080505020303" pitchFamily="18" charset="0"/>
              </a:rPr>
              <a:t>“Is it appropriate that a public library collection include material containing soft pornography photographs such as those in Playboy or some photography magazines?” (Curry, 1997, p. 81). </a:t>
            </a:r>
          </a:p>
          <a:p>
            <a:pPr lvl="1"/>
            <a:r>
              <a:rPr lang="en-US" sz="2800" dirty="0">
                <a:latin typeface="Baskerville Old Face" panose="02020602080505020303" pitchFamily="18" charset="0"/>
              </a:rPr>
              <a:t>Of the Canadian library directors surveyed, 90% agreed while only 30% of their British counterparts agreed. </a:t>
            </a:r>
          </a:p>
          <a:p>
            <a:pPr lvl="1"/>
            <a:endParaRPr lang="en-US" dirty="0">
              <a:latin typeface="Baskerville Old Face" panose="02020602080505020303" pitchFamily="18" charset="0"/>
            </a:endParaRPr>
          </a:p>
          <a:p>
            <a:pPr marL="0" indent="0">
              <a:buNone/>
            </a:pPr>
            <a:endParaRPr lang="en-US" dirty="0">
              <a:latin typeface="Baskerville Old Face" panose="02020602080505020303" pitchFamily="18" charset="0"/>
            </a:endParaRPr>
          </a:p>
        </p:txBody>
      </p:sp>
      <p:sp>
        <p:nvSpPr>
          <p:cNvPr id="4" name="Espace réservé du pied de page 3">
            <a:extLst>
              <a:ext uri="{FF2B5EF4-FFF2-40B4-BE49-F238E27FC236}">
                <a16:creationId xmlns:a16="http://schemas.microsoft.com/office/drawing/2014/main" id="{E4DFC489-2BE1-5664-A971-1B923F36BF72}"/>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BE787D12-9A92-D9D5-89DA-86E20767BB3E}"/>
              </a:ext>
            </a:extLst>
          </p:cNvPr>
          <p:cNvSpPr>
            <a:spLocks noGrp="1"/>
          </p:cNvSpPr>
          <p:nvPr>
            <p:ph type="sldNum" sz="quarter" idx="12"/>
          </p:nvPr>
        </p:nvSpPr>
        <p:spPr/>
        <p:txBody>
          <a:bodyPr/>
          <a:lstStyle/>
          <a:p>
            <a:fld id="{1F56D180-0412-4E3E-AB51-98B05AB06B93}" type="slidenum">
              <a:rPr lang="fr-CA" smtClean="0"/>
              <a:t>18</a:t>
            </a:fld>
            <a:endParaRPr lang="fr-CA"/>
          </a:p>
        </p:txBody>
      </p:sp>
      <p:cxnSp>
        <p:nvCxnSpPr>
          <p:cNvPr id="6" name="Connecteur droit 5">
            <a:extLst>
              <a:ext uri="{FF2B5EF4-FFF2-40B4-BE49-F238E27FC236}">
                <a16:creationId xmlns:a16="http://schemas.microsoft.com/office/drawing/2014/main" id="{4EC7C9C8-D56E-1755-6B54-2870475B6EBC}"/>
              </a:ext>
            </a:extLst>
          </p:cNvPr>
          <p:cNvCxnSpPr>
            <a:cxnSpLocks/>
          </p:cNvCxnSpPr>
          <p:nvPr/>
        </p:nvCxnSpPr>
        <p:spPr>
          <a:xfrm>
            <a:off x="838200" y="1556128"/>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82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63814-E4E2-485A-151F-F13C624C2E39}"/>
              </a:ext>
            </a:extLst>
          </p:cNvPr>
          <p:cNvSpPr>
            <a:spLocks noGrp="1"/>
          </p:cNvSpPr>
          <p:nvPr>
            <p:ph type="title"/>
          </p:nvPr>
        </p:nvSpPr>
        <p:spPr/>
        <p:txBody>
          <a:bodyPr/>
          <a:lstStyle/>
          <a:p>
            <a:r>
              <a:rPr lang="fr-CA" dirty="0">
                <a:latin typeface="Baskerville Old Face" panose="02020602080505020303" pitchFamily="18" charset="0"/>
              </a:rPr>
              <a:t>Next </a:t>
            </a:r>
            <a:r>
              <a:rPr lang="fr-CA" dirty="0" err="1">
                <a:latin typeface="Baskerville Old Face" panose="02020602080505020303" pitchFamily="18" charset="0"/>
              </a:rPr>
              <a:t>steps</a:t>
            </a:r>
            <a:endParaRPr lang="en-US" dirty="0">
              <a:latin typeface="Baskerville Old Face" panose="02020602080505020303" pitchFamily="18" charset="0"/>
            </a:endParaRPr>
          </a:p>
        </p:txBody>
      </p:sp>
      <p:sp>
        <p:nvSpPr>
          <p:cNvPr id="3" name="Espace réservé du contenu 2">
            <a:extLst>
              <a:ext uri="{FF2B5EF4-FFF2-40B4-BE49-F238E27FC236}">
                <a16:creationId xmlns:a16="http://schemas.microsoft.com/office/drawing/2014/main" id="{9601A3BD-E75E-5B77-16EB-EA438CAFC1BB}"/>
              </a:ext>
            </a:extLst>
          </p:cNvPr>
          <p:cNvSpPr>
            <a:spLocks noGrp="1"/>
          </p:cNvSpPr>
          <p:nvPr>
            <p:ph idx="1"/>
          </p:nvPr>
        </p:nvSpPr>
        <p:spPr/>
        <p:txBody>
          <a:bodyPr>
            <a:normAutofit/>
          </a:bodyPr>
          <a:lstStyle/>
          <a:p>
            <a:pPr marL="0" indent="0">
              <a:buNone/>
            </a:pPr>
            <a:r>
              <a:rPr lang="fr-CA" sz="3200" dirty="0">
                <a:latin typeface="Baskerville Old Face" panose="02020602080505020303" pitchFamily="18" charset="0"/>
              </a:rPr>
              <a:t>To </a:t>
            </a:r>
            <a:r>
              <a:rPr lang="fr-CA" sz="3200" dirty="0" err="1">
                <a:latin typeface="Baskerville Old Face" panose="02020602080505020303" pitchFamily="18" charset="0"/>
              </a:rPr>
              <a:t>reduce</a:t>
            </a:r>
            <a:r>
              <a:rPr lang="fr-CA" sz="3200" dirty="0">
                <a:latin typeface="Baskerville Old Face" panose="02020602080505020303" pitchFamily="18" charset="0"/>
              </a:rPr>
              <a:t> the </a:t>
            </a:r>
            <a:r>
              <a:rPr lang="fr-CA" sz="3200" dirty="0" err="1">
                <a:latin typeface="Baskerville Old Face" panose="02020602080505020303" pitchFamily="18" charset="0"/>
              </a:rPr>
              <a:t>potential</a:t>
            </a:r>
            <a:r>
              <a:rPr lang="fr-CA" sz="3200" dirty="0">
                <a:latin typeface="Baskerville Old Face" panose="02020602080505020303" pitchFamily="18" charset="0"/>
              </a:rPr>
              <a:t> for soft censorship in </a:t>
            </a:r>
            <a:r>
              <a:rPr lang="fr-CA" sz="3200" dirty="0" err="1">
                <a:latin typeface="Baskerville Old Face" panose="02020602080505020303" pitchFamily="18" charset="0"/>
              </a:rPr>
              <a:t>our</a:t>
            </a:r>
            <a:r>
              <a:rPr lang="fr-CA" sz="3200" dirty="0">
                <a:latin typeface="Baskerville Old Face" panose="02020602080505020303" pitchFamily="18" charset="0"/>
              </a:rPr>
              <a:t> </a:t>
            </a:r>
            <a:r>
              <a:rPr lang="fr-CA" sz="3200" dirty="0" err="1">
                <a:latin typeface="Baskerville Old Face" panose="02020602080505020303" pitchFamily="18" charset="0"/>
              </a:rPr>
              <a:t>libraries</a:t>
            </a:r>
            <a:r>
              <a:rPr lang="fr-CA" sz="3200" dirty="0">
                <a:latin typeface="Baskerville Old Face" panose="02020602080505020303" pitchFamily="18" charset="0"/>
              </a:rPr>
              <a:t>:</a:t>
            </a:r>
            <a:endParaRPr lang="fr-CA" sz="2800" dirty="0">
              <a:latin typeface="Baskerville Old Face" panose="02020602080505020303" pitchFamily="18" charset="0"/>
            </a:endParaRPr>
          </a:p>
          <a:p>
            <a:pPr lvl="1"/>
            <a:r>
              <a:rPr lang="fr-CA" sz="2800" dirty="0">
                <a:latin typeface="Baskerville Old Face" panose="02020602080505020303" pitchFamily="18" charset="0"/>
              </a:rPr>
              <a:t>Introspection: </a:t>
            </a:r>
            <a:r>
              <a:rPr lang="fr-CA" sz="2800" dirty="0" err="1">
                <a:latin typeface="Baskerville Old Face" panose="02020602080505020303" pitchFamily="18" charset="0"/>
              </a:rPr>
              <a:t>personal</a:t>
            </a:r>
            <a:r>
              <a:rPr lang="fr-CA" sz="2800" dirty="0">
                <a:latin typeface="Baskerville Old Face" panose="02020602080505020303" pitchFamily="18" charset="0"/>
              </a:rPr>
              <a:t> values and actions, as </a:t>
            </a:r>
            <a:r>
              <a:rPr lang="fr-CA" sz="2800" dirty="0" err="1">
                <a:latin typeface="Baskerville Old Face" panose="02020602080505020303" pitchFamily="18" charset="0"/>
              </a:rPr>
              <a:t>well</a:t>
            </a:r>
            <a:r>
              <a:rPr lang="fr-CA" sz="2800" dirty="0">
                <a:latin typeface="Baskerville Old Face" panose="02020602080505020303" pitchFamily="18" charset="0"/>
              </a:rPr>
              <a:t> as </a:t>
            </a:r>
            <a:r>
              <a:rPr lang="fr-CA" sz="2800" dirty="0" err="1">
                <a:latin typeface="Baskerville Old Face" panose="02020602080505020303" pitchFamily="18" charset="0"/>
              </a:rPr>
              <a:t>our</a:t>
            </a:r>
            <a:r>
              <a:rPr lang="fr-CA" sz="2800" dirty="0">
                <a:latin typeface="Baskerville Old Face" panose="02020602080505020303" pitchFamily="18" charset="0"/>
              </a:rPr>
              <a:t> </a:t>
            </a:r>
            <a:r>
              <a:rPr lang="fr-CA" sz="2800" dirty="0" err="1">
                <a:latin typeface="Baskerville Old Face" panose="02020602080505020303" pitchFamily="18" charset="0"/>
              </a:rPr>
              <a:t>systems</a:t>
            </a:r>
            <a:r>
              <a:rPr lang="fr-CA" sz="2800" dirty="0">
                <a:latin typeface="Baskerville Old Face" panose="02020602080505020303" pitchFamily="18" charset="0"/>
              </a:rPr>
              <a:t>.</a:t>
            </a:r>
          </a:p>
          <a:p>
            <a:pPr lvl="1"/>
            <a:r>
              <a:rPr lang="fr-CA" sz="2800" dirty="0">
                <a:latin typeface="Baskerville Old Face" panose="02020602080505020303" pitchFamily="18" charset="0"/>
              </a:rPr>
              <a:t>Consult </a:t>
            </a:r>
            <a:r>
              <a:rPr lang="fr-CA" sz="2800" dirty="0" err="1">
                <a:latin typeface="Baskerville Old Face" panose="02020602080505020303" pitchFamily="18" charset="0"/>
              </a:rPr>
              <a:t>with</a:t>
            </a:r>
            <a:r>
              <a:rPr lang="fr-CA" sz="2800" dirty="0">
                <a:latin typeface="Baskerville Old Face" panose="02020602080505020303" pitchFamily="18" charset="0"/>
              </a:rPr>
              <a:t> </a:t>
            </a:r>
            <a:r>
              <a:rPr lang="fr-CA" sz="2800" dirty="0" err="1">
                <a:latin typeface="Baskerville Old Face" panose="02020602080505020303" pitchFamily="18" charset="0"/>
              </a:rPr>
              <a:t>others</a:t>
            </a:r>
            <a:r>
              <a:rPr lang="fr-CA" sz="2800" dirty="0">
                <a:latin typeface="Baskerville Old Face" panose="02020602080505020303" pitchFamily="18" charset="0"/>
              </a:rPr>
              <a:t>, </a:t>
            </a:r>
            <a:r>
              <a:rPr lang="fr-CA" sz="2800" dirty="0" err="1">
                <a:latin typeface="Baskerville Old Face" panose="02020602080505020303" pitchFamily="18" charset="0"/>
              </a:rPr>
              <a:t>both</a:t>
            </a:r>
            <a:r>
              <a:rPr lang="fr-CA" sz="2800" dirty="0">
                <a:latin typeface="Baskerville Old Face" panose="02020602080505020303" pitchFamily="18" charset="0"/>
              </a:rPr>
              <a:t> </a:t>
            </a:r>
            <a:r>
              <a:rPr lang="fr-CA" sz="2800" dirty="0" err="1">
                <a:latin typeface="Baskerville Old Face" panose="02020602080505020303" pitchFamily="18" charset="0"/>
              </a:rPr>
              <a:t>professionals</a:t>
            </a:r>
            <a:r>
              <a:rPr lang="fr-CA" sz="2800" dirty="0">
                <a:latin typeface="Baskerville Old Face" panose="02020602080505020303" pitchFamily="18" charset="0"/>
              </a:rPr>
              <a:t> and patrons.</a:t>
            </a:r>
            <a:endParaRPr lang="en-US" sz="2800" dirty="0">
              <a:latin typeface="Baskerville Old Face" panose="02020602080505020303" pitchFamily="18" charset="0"/>
            </a:endParaRPr>
          </a:p>
          <a:p>
            <a:pPr lvl="1"/>
            <a:endParaRPr lang="en-US" sz="2800" dirty="0">
              <a:latin typeface="Baskerville Old Face" panose="02020602080505020303" pitchFamily="18" charset="0"/>
            </a:endParaRPr>
          </a:p>
          <a:p>
            <a:pPr marL="0" indent="0">
              <a:buNone/>
            </a:pPr>
            <a:r>
              <a:rPr lang="en-US" sz="3200" dirty="0">
                <a:latin typeface="Baskerville Old Face" panose="02020602080505020303" pitchFamily="18" charset="0"/>
              </a:rPr>
              <a:t>Future studies:</a:t>
            </a:r>
          </a:p>
          <a:p>
            <a:pPr lvl="1"/>
            <a:r>
              <a:rPr lang="en-US" sz="2800" dirty="0">
                <a:latin typeface="Baskerville Old Face" panose="02020602080505020303" pitchFamily="18" charset="0"/>
              </a:rPr>
              <a:t>More work into content warnings: how do they affect intellectual freedom and how to craft them.</a:t>
            </a:r>
          </a:p>
          <a:p>
            <a:pPr lvl="1"/>
            <a:r>
              <a:rPr lang="en-US" sz="2800" dirty="0">
                <a:latin typeface="Baskerville Old Face" panose="02020602080505020303" pitchFamily="18" charset="0"/>
              </a:rPr>
              <a:t>Other areas: acquisitions, weeding, the physical placement of materials, policies, reference. </a:t>
            </a:r>
            <a:endParaRPr lang="fr-CA" sz="2800" dirty="0">
              <a:latin typeface="Baskerville Old Face" panose="02020602080505020303" pitchFamily="18" charset="0"/>
            </a:endParaRPr>
          </a:p>
        </p:txBody>
      </p:sp>
      <p:sp>
        <p:nvSpPr>
          <p:cNvPr id="4" name="Espace réservé du pied de page 3">
            <a:extLst>
              <a:ext uri="{FF2B5EF4-FFF2-40B4-BE49-F238E27FC236}">
                <a16:creationId xmlns:a16="http://schemas.microsoft.com/office/drawing/2014/main" id="{9E4A733A-26EB-1B78-658B-49EC41CE3B64}"/>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6732700B-1673-CCD0-5A8F-49FA4DE813EB}"/>
              </a:ext>
            </a:extLst>
          </p:cNvPr>
          <p:cNvSpPr>
            <a:spLocks noGrp="1"/>
          </p:cNvSpPr>
          <p:nvPr>
            <p:ph type="sldNum" sz="quarter" idx="12"/>
          </p:nvPr>
        </p:nvSpPr>
        <p:spPr/>
        <p:txBody>
          <a:bodyPr/>
          <a:lstStyle/>
          <a:p>
            <a:fld id="{1F56D180-0412-4E3E-AB51-98B05AB06B93}" type="slidenum">
              <a:rPr lang="fr-CA" smtClean="0"/>
              <a:t>19</a:t>
            </a:fld>
            <a:endParaRPr lang="fr-CA"/>
          </a:p>
        </p:txBody>
      </p:sp>
      <p:cxnSp>
        <p:nvCxnSpPr>
          <p:cNvPr id="6" name="Connecteur droit 5">
            <a:extLst>
              <a:ext uri="{FF2B5EF4-FFF2-40B4-BE49-F238E27FC236}">
                <a16:creationId xmlns:a16="http://schemas.microsoft.com/office/drawing/2014/main" id="{0051BCCA-EC23-2910-95BC-16777E114404}"/>
              </a:ext>
            </a:extLst>
          </p:cNvPr>
          <p:cNvCxnSpPr>
            <a:cxnSpLocks/>
          </p:cNvCxnSpPr>
          <p:nvPr/>
        </p:nvCxnSpPr>
        <p:spPr>
          <a:xfrm>
            <a:off x="838200" y="1531414"/>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01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37A53-D6E2-73F7-A336-9A5DDFC7DA18}"/>
              </a:ext>
            </a:extLst>
          </p:cNvPr>
          <p:cNvSpPr>
            <a:spLocks noGrp="1"/>
          </p:cNvSpPr>
          <p:nvPr>
            <p:ph type="title"/>
          </p:nvPr>
        </p:nvSpPr>
        <p:spPr/>
        <p:txBody>
          <a:bodyPr/>
          <a:lstStyle/>
          <a:p>
            <a:r>
              <a:rPr lang="en-US" dirty="0">
                <a:latin typeface="Baskerville Old Face" panose="02020602080505020303" pitchFamily="18" charset="0"/>
              </a:rPr>
              <a:t>Research question &amp; objective</a:t>
            </a:r>
            <a:endParaRPr lang="en-US" noProof="0" dirty="0">
              <a:latin typeface="Baskerville Old Face" panose="02020602080505020303" pitchFamily="18" charset="0"/>
            </a:endParaRPr>
          </a:p>
        </p:txBody>
      </p:sp>
      <p:sp>
        <p:nvSpPr>
          <p:cNvPr id="3" name="Espace réservé du contenu 2">
            <a:extLst>
              <a:ext uri="{FF2B5EF4-FFF2-40B4-BE49-F238E27FC236}">
                <a16:creationId xmlns:a16="http://schemas.microsoft.com/office/drawing/2014/main" id="{9EA4CC32-A251-41BA-426A-E1557531D334}"/>
              </a:ext>
            </a:extLst>
          </p:cNvPr>
          <p:cNvSpPr>
            <a:spLocks noGrp="1"/>
          </p:cNvSpPr>
          <p:nvPr>
            <p:ph idx="1"/>
          </p:nvPr>
        </p:nvSpPr>
        <p:spPr/>
        <p:txBody>
          <a:bodyPr>
            <a:normAutofit/>
          </a:bodyPr>
          <a:lstStyle/>
          <a:p>
            <a:pPr>
              <a:buFont typeface="Wingdings" panose="05000000000000000000" pitchFamily="2" charset="2"/>
              <a:buChar char="Ø"/>
            </a:pPr>
            <a:r>
              <a:rPr lang="en-US" dirty="0">
                <a:latin typeface="Baskerville Old Face" panose="02020602080505020303" pitchFamily="18" charset="0"/>
              </a:rPr>
              <a:t> </a:t>
            </a:r>
            <a:r>
              <a:rPr lang="en-US" sz="3200" dirty="0">
                <a:latin typeface="Baskerville Old Face" panose="02020602080505020303" pitchFamily="18" charset="0"/>
              </a:rPr>
              <a:t>W</a:t>
            </a:r>
            <a:r>
              <a:rPr lang="en-US" sz="3200" noProof="0" dirty="0">
                <a:latin typeface="Baskerville Old Face" panose="02020602080505020303" pitchFamily="18" charset="0"/>
              </a:rPr>
              <a:t>hat is soft censorship and how does it manifest in our practices?</a:t>
            </a:r>
            <a:endParaRPr lang="en-US" sz="3200" dirty="0">
              <a:latin typeface="Baskerville Old Face" panose="02020602080505020303" pitchFamily="18" charset="0"/>
            </a:endParaRPr>
          </a:p>
          <a:p>
            <a:pPr>
              <a:buFont typeface="Wingdings" panose="05000000000000000000" pitchFamily="2" charset="2"/>
              <a:buChar char="Ø"/>
            </a:pPr>
            <a:r>
              <a:rPr lang="en-US" sz="3200" noProof="0" dirty="0">
                <a:latin typeface="Baskerville Old Face" panose="02020602080505020303" pitchFamily="18" charset="0"/>
              </a:rPr>
              <a:t> Research aims to conceptualize this nascent research topic in the context of libraries.</a:t>
            </a:r>
          </a:p>
          <a:p>
            <a:pPr lvl="1"/>
            <a:r>
              <a:rPr lang="en-US" sz="2800" dirty="0">
                <a:latin typeface="Baskerville Old Face" panose="02020602080505020303" pitchFamily="18" charset="0"/>
              </a:rPr>
              <a:t> Existing definitions</a:t>
            </a:r>
          </a:p>
          <a:p>
            <a:pPr lvl="1"/>
            <a:r>
              <a:rPr lang="en-US" sz="2800" dirty="0">
                <a:latin typeface="Baskerville Old Face" panose="02020602080505020303" pitchFamily="18" charset="0"/>
              </a:rPr>
              <a:t> Investigation of library practices</a:t>
            </a:r>
          </a:p>
          <a:p>
            <a:pPr lvl="1"/>
            <a:r>
              <a:rPr lang="en-US" sz="2800" dirty="0">
                <a:latin typeface="Baskerville Old Face" panose="02020602080505020303" pitchFamily="18" charset="0"/>
              </a:rPr>
              <a:t> Synthesis for a cohesive understanding of the phenomenon</a:t>
            </a:r>
          </a:p>
        </p:txBody>
      </p:sp>
      <p:sp>
        <p:nvSpPr>
          <p:cNvPr id="4" name="Espace réservé du pied de page 3">
            <a:extLst>
              <a:ext uri="{FF2B5EF4-FFF2-40B4-BE49-F238E27FC236}">
                <a16:creationId xmlns:a16="http://schemas.microsoft.com/office/drawing/2014/main" id="{172E3FA6-D1F1-27A7-9EB2-3D9A8D017593}"/>
              </a:ext>
            </a:extLst>
          </p:cNvPr>
          <p:cNvSpPr>
            <a:spLocks noGrp="1"/>
          </p:cNvSpPr>
          <p:nvPr>
            <p:ph type="ftr" sz="quarter" idx="11"/>
          </p:nvPr>
        </p:nvSpPr>
        <p:spPr/>
        <p:txBody>
          <a:bodyPr/>
          <a:lstStyle/>
          <a:p>
            <a:r>
              <a:rPr lang="fr-CA"/>
              <a:t>2025 Adelaide Tracey - CC-BY</a:t>
            </a:r>
            <a:endParaRPr lang="fr-CA" dirty="0"/>
          </a:p>
        </p:txBody>
      </p:sp>
      <p:sp>
        <p:nvSpPr>
          <p:cNvPr id="5" name="Espace réservé du numéro de diapositive 4">
            <a:extLst>
              <a:ext uri="{FF2B5EF4-FFF2-40B4-BE49-F238E27FC236}">
                <a16:creationId xmlns:a16="http://schemas.microsoft.com/office/drawing/2014/main" id="{63C529DD-B406-5382-6D1F-4307CB953411}"/>
              </a:ext>
            </a:extLst>
          </p:cNvPr>
          <p:cNvSpPr>
            <a:spLocks noGrp="1"/>
          </p:cNvSpPr>
          <p:nvPr>
            <p:ph type="sldNum" sz="quarter" idx="12"/>
          </p:nvPr>
        </p:nvSpPr>
        <p:spPr/>
        <p:txBody>
          <a:bodyPr/>
          <a:lstStyle/>
          <a:p>
            <a:fld id="{1F56D180-0412-4E3E-AB51-98B05AB06B93}" type="slidenum">
              <a:rPr lang="fr-CA" smtClean="0"/>
              <a:t>2</a:t>
            </a:fld>
            <a:endParaRPr lang="fr-CA"/>
          </a:p>
        </p:txBody>
      </p:sp>
      <p:cxnSp>
        <p:nvCxnSpPr>
          <p:cNvPr id="9" name="Connecteur droit 8">
            <a:extLst>
              <a:ext uri="{FF2B5EF4-FFF2-40B4-BE49-F238E27FC236}">
                <a16:creationId xmlns:a16="http://schemas.microsoft.com/office/drawing/2014/main" id="{6D3ACBAE-67FF-26DD-52F2-A1EC72AE493D}"/>
              </a:ext>
            </a:extLst>
          </p:cNvPr>
          <p:cNvCxnSpPr>
            <a:cxnSpLocks/>
          </p:cNvCxnSpPr>
          <p:nvPr/>
        </p:nvCxnSpPr>
        <p:spPr>
          <a:xfrm>
            <a:off x="853440" y="1506701"/>
            <a:ext cx="6791369"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9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E42535-71ED-BB0D-A1ED-0A8C8CA5EB52}"/>
              </a:ext>
            </a:extLst>
          </p:cNvPr>
          <p:cNvSpPr>
            <a:spLocks noGrp="1"/>
          </p:cNvSpPr>
          <p:nvPr>
            <p:ph type="title"/>
          </p:nvPr>
        </p:nvSpPr>
        <p:spPr/>
        <p:txBody>
          <a:bodyPr/>
          <a:lstStyle/>
          <a:p>
            <a:r>
              <a:rPr lang="fr-CA" dirty="0" err="1">
                <a:latin typeface="Baskerville Old Face" panose="02020602080505020303" pitchFamily="18" charset="0"/>
              </a:rPr>
              <a:t>References</a:t>
            </a:r>
            <a:endParaRPr lang="en-US" dirty="0">
              <a:latin typeface="Baskerville Old Face" panose="02020602080505020303" pitchFamily="18" charset="0"/>
            </a:endParaRPr>
          </a:p>
        </p:txBody>
      </p:sp>
      <p:sp>
        <p:nvSpPr>
          <p:cNvPr id="3" name="Espace réservé du contenu 2">
            <a:extLst>
              <a:ext uri="{FF2B5EF4-FFF2-40B4-BE49-F238E27FC236}">
                <a16:creationId xmlns:a16="http://schemas.microsoft.com/office/drawing/2014/main" id="{EEE55604-EA27-3EA7-A772-B46681AB0C58}"/>
              </a:ext>
            </a:extLst>
          </p:cNvPr>
          <p:cNvSpPr>
            <a:spLocks noGrp="1"/>
          </p:cNvSpPr>
          <p:nvPr>
            <p:ph idx="1"/>
          </p:nvPr>
        </p:nvSpPr>
        <p:spPr/>
        <p:txBody>
          <a:bodyPr>
            <a:normAutofit fontScale="32500" lnSpcReduction="20000"/>
          </a:bodyPr>
          <a:lstStyle/>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Al Ashry, M. (2023). Arab Authorities Use Digital Surveillance to Control Press Freedom: Journalists’ Perceptions.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Digital Policy Regulation and Governance</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25</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(3), 250‑266.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2"/>
              </a:rPr>
              <a:t>https://doi.org/10.1108/DPRG-05-2021-0071</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American Library Association. (n. d.).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Book Ban Data</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Banned Books.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3"/>
              </a:rPr>
              <a:t>https://www.ala.org/bbooks/book-ban-data</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Antelman, K. (2023). Content Warnings and Censorship.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Portal: Libraries and the Academy</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23</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(3), 461‑484.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4"/>
              </a:rPr>
              <a:t>https://doi.org/10.1353/pla.2023.a901564</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err="1">
                <a:effectLst/>
                <a:latin typeface="Baskerville Old Face" panose="02020602080505020303" pitchFamily="18" charset="0"/>
                <a:ea typeface="Times New Roman" panose="02020603050405020304" pitchFamily="18" charset="0"/>
                <a:cs typeface="Calibri" panose="020F0502020204030204" pitchFamily="34" charset="0"/>
              </a:rPr>
              <a:t>Barité</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M. (2018). Literary Warrant.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KO Knowledge Organization</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45</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(6), 517‑536.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5"/>
              </a:rPr>
              <a:t>https://doi.org/10.5771/0943-7444-2018-6-517</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Bullard, J., Watson, B., &amp; </a:t>
            </a:r>
            <a:r>
              <a:rPr lang="en-US" sz="2800" kern="0" dirty="0" err="1">
                <a:effectLst/>
                <a:latin typeface="Baskerville Old Face" panose="02020602080505020303" pitchFamily="18" charset="0"/>
                <a:ea typeface="Times New Roman" panose="02020603050405020304" pitchFamily="18" charset="0"/>
                <a:cs typeface="Calibri" panose="020F0502020204030204" pitchFamily="34" charset="0"/>
              </a:rPr>
              <a:t>Purdome</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C. (2022). Misrepresentation in the Surrogate: Author Critiques of “Indians of North America” Subject Headings.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Cataloging &amp; Classification Quarterly</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60</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(6‑7), 599‑619.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6"/>
              </a:rPr>
              <a:t>https://doi.org/10.1080/01639374.2022.2090039</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Campbell, H. M., Dieckman, C. S., Teal, W., &amp; Wintermute, H. E. (2022). Improving Subject Headings for Iowa Indigenous Peoples.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Library Resources &amp; Technical Services</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66</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(1), 48.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7"/>
              </a:rPr>
              <a:t>https://doi.org/10.5860/lrts.66n1.48</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Cooke, N. A., &amp; Harris, C. N. (2023). The Softer Side of Censorship.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Journal of Intellectual Freedom and Privacy</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8</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(1), 4‑9. Library &amp; Information Science Abstracts (LISA).</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Curry, A. (1997).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The Limits of Tolerance: Censorship and Intellectual Freedom in Public Libraries</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The Scarecrow Press; </a:t>
            </a:r>
            <a:r>
              <a:rPr lang="en-US" sz="2800" kern="0" dirty="0" err="1">
                <a:effectLst/>
                <a:latin typeface="Baskerville Old Face" panose="02020602080505020303" pitchFamily="18" charset="0"/>
                <a:ea typeface="Times New Roman" panose="02020603050405020304" pitchFamily="18" charset="0"/>
                <a:cs typeface="Calibri" panose="020F0502020204030204" pitchFamily="34" charset="0"/>
              </a:rPr>
              <a:t>WorldCat</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Hollis, S. S. (2022). Know Means Know: Using Radical Empathy to Define Consent in Digital Archiving.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Serials Review</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48</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(3‑4), 222‑224.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8"/>
              </a:rPr>
              <a:t>https://doi.org/10.1080/00987913.2022.2110851</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Langan, K. A. (2021). The Library Language Game: Information Literacy through the Lens of Wittgenstein’s Language Games.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Communications in Information Literacy</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15</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(1), 104-118,104A.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9"/>
              </a:rPr>
              <a:t>https://doi.org/10.15760/comminfolit.2021.15.1.9</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Leonard, E. (2019). Career Conversations: Disability and Hiring.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Reference &amp; User Services Quarterly</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58</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(4), 202‑204.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0"/>
              </a:rPr>
              <a:t>https://doi.org/10.5860/rusq.58.4.7144"&gt;10.5860/rusq.58.4.7144</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Macdonald, S., &amp; Birdi, B. (2020). The Concept of Neutrality: A New Approach.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Journal of Documentation</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76</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(1), 333‑353.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1"/>
              </a:rPr>
              <a:t>https://doi.org/10.1108/JD-05-2019-0102</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Montenegro, M. (2019). Subverting the Universality of Metadata Standards: The TK Labels as a Tool to Promote Indigenous Data Sovereignty.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Journal of Documentation</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75</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(4), 731‑749.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2"/>
              </a:rPr>
              <a:t>https://doi.org/10.1108/JD-08-2018-0124</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Ness, C. (2024). Dismantling Structural and Individual Cisgenderism In Illinois Libraries: A Descriptive Research Study on Cisnormativity, Transprejudice and Biases Against Transgender and Nonbinary Populations.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Reference Services Review</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52</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(1), 114‑132.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3"/>
              </a:rPr>
              <a:t>https://doi.org/10.1108/RSR-03-2023-0031</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Panievsky, A. (2021). Covering Populist Media Criticism: When Journalists’ Professional Norms Turn Against Them.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International Journal of Communication</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15</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2136‑2155.</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Price, A. C. (2022). Barriers to an Inclusive Academic Library Collection.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Collection and Curation</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41</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(3), 97‑100.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4"/>
              </a:rPr>
              <a:t>https://doi.org/10.1108/CC-05-2021-0018</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err="1">
                <a:effectLst/>
                <a:latin typeface="Baskerville Old Face" panose="02020602080505020303" pitchFamily="18" charset="0"/>
                <a:ea typeface="Times New Roman" panose="02020603050405020304" pitchFamily="18" charset="0"/>
                <a:cs typeface="Calibri" panose="020F0502020204030204" pitchFamily="34" charset="0"/>
              </a:rPr>
              <a:t>Spyers</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-Duran, P., Deng, S., </a:t>
            </a:r>
            <a:r>
              <a:rPr lang="en-US" sz="2800" kern="0" dirty="0" err="1">
                <a:effectLst/>
                <a:latin typeface="Baskerville Old Face" panose="02020602080505020303" pitchFamily="18" charset="0"/>
                <a:ea typeface="Times New Roman" panose="02020603050405020304" pitchFamily="18" charset="0"/>
                <a:cs typeface="Calibri" panose="020F0502020204030204" pitchFamily="34" charset="0"/>
              </a:rPr>
              <a:t>Dovydaitis</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 Piascik, J., &amp; Shrauger, K. (2022). Juvenile Biography Collection: EDI Analysis and Enhancement.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Cataloging &amp; Classification Quarterly</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60</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(8), 836‑857.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5"/>
              </a:rPr>
              <a:t>https://doi.org/10.1080/01639374.2022.2134246</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Sykes-Kunk, J. C., Camacho, A., &amp; Enriquez, S. (2024). Small Axe: Chipping Away At Special Collections Barriers To Inclusivity.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Reference Services Review</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52</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(1), 100‑113.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6"/>
              </a:rPr>
              <a:t>https://doi.org/10.1108/RSR-03-2023-0032</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VandeBurgt, M. M., Rodgers, B. M., &amp; Brown, K. (2021). Testimonies: The Rewards and Challenges of Letting Their Voices Be Heard.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Journal of Academic Librarianship</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47</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(5), 1. Library &amp; Information Science Abstracts (LISA).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7"/>
              </a:rPr>
              <a:t>https://doi.org/10.1016/j.acalib.2021.102420</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indent="-304800">
              <a:lnSpc>
                <a:spcPct val="120000"/>
              </a:lnSpc>
              <a:spcBef>
                <a:spcPts val="0"/>
              </a:spcBef>
              <a:buNone/>
            </a:pP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Zhong, Z., Wang, T., &amp; Huang, M. (2017). Does the Great Fire Wall Cause Self-Censorship? The Effects of Perceived Internet Regulation and the Justification of Regulation.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Internet Research</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US" sz="2800" i="1" kern="0" dirty="0">
                <a:effectLst/>
                <a:latin typeface="Baskerville Old Face" panose="02020602080505020303" pitchFamily="18" charset="0"/>
                <a:ea typeface="Times New Roman" panose="02020603050405020304" pitchFamily="18" charset="0"/>
                <a:cs typeface="Calibri" panose="020F0502020204030204" pitchFamily="34" charset="0"/>
              </a:rPr>
              <a:t>27</a:t>
            </a:r>
            <a:r>
              <a:rPr lang="en-US" sz="2800" kern="0" dirty="0">
                <a:effectLst/>
                <a:latin typeface="Baskerville Old Face" panose="02020602080505020303" pitchFamily="18" charset="0"/>
                <a:ea typeface="Times New Roman" panose="02020603050405020304" pitchFamily="18" charset="0"/>
                <a:cs typeface="Calibri" panose="020F0502020204030204" pitchFamily="34" charset="0"/>
              </a:rPr>
              <a:t>(4), 974‑990. </a:t>
            </a:r>
            <a:r>
              <a:rPr lang="en-US" sz="2800" u="sng" kern="0" dirty="0">
                <a:solidFill>
                  <a:srgbClr val="0000FF"/>
                </a:solidFill>
                <a:effectLst/>
                <a:latin typeface="Baskerville Old Face" panose="02020602080505020303" pitchFamily="18" charset="0"/>
                <a:ea typeface="Times New Roman" panose="02020603050405020304" pitchFamily="18" charset="0"/>
                <a:cs typeface="Calibri" panose="020F0502020204030204" pitchFamily="34" charset="0"/>
                <a:hlinkClick r:id="rId18"/>
              </a:rPr>
              <a:t>https://doi.org/10.1108/IntR-07-2016-0204</a:t>
            </a:r>
            <a:endParaRPr lang="fr-CA" sz="2400" kern="100" dirty="0">
              <a:effectLst/>
              <a:latin typeface="Baskerville Old Face" panose="02020602080505020303" pitchFamily="18" charset="0"/>
              <a:ea typeface="Calibri" panose="020F0502020204030204" pitchFamily="34" charset="0"/>
              <a:cs typeface="Arial" panose="020B0604020202020204" pitchFamily="34" charset="0"/>
            </a:endParaRPr>
          </a:p>
          <a:p>
            <a:pPr marL="0" indent="0">
              <a:lnSpc>
                <a:spcPct val="120000"/>
              </a:lnSpc>
              <a:spcBef>
                <a:spcPts val="0"/>
              </a:spcBef>
              <a:buNone/>
            </a:pPr>
            <a:endParaRPr lang="en-US" dirty="0">
              <a:latin typeface="Baskerville Old Face" panose="02020602080505020303" pitchFamily="18" charset="0"/>
            </a:endParaRPr>
          </a:p>
        </p:txBody>
      </p:sp>
      <p:sp>
        <p:nvSpPr>
          <p:cNvPr id="4" name="Espace réservé du pied de page 3">
            <a:extLst>
              <a:ext uri="{FF2B5EF4-FFF2-40B4-BE49-F238E27FC236}">
                <a16:creationId xmlns:a16="http://schemas.microsoft.com/office/drawing/2014/main" id="{67F6F17B-B5DA-5796-DF5D-10E08E6C0AB8}"/>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2F768BF0-BC65-D8A8-9A94-F9FE23C3DA17}"/>
              </a:ext>
            </a:extLst>
          </p:cNvPr>
          <p:cNvSpPr>
            <a:spLocks noGrp="1"/>
          </p:cNvSpPr>
          <p:nvPr>
            <p:ph type="sldNum" sz="quarter" idx="12"/>
          </p:nvPr>
        </p:nvSpPr>
        <p:spPr/>
        <p:txBody>
          <a:bodyPr/>
          <a:lstStyle/>
          <a:p>
            <a:fld id="{1F56D180-0412-4E3E-AB51-98B05AB06B93}" type="slidenum">
              <a:rPr lang="fr-CA" smtClean="0"/>
              <a:t>20</a:t>
            </a:fld>
            <a:endParaRPr lang="fr-CA"/>
          </a:p>
        </p:txBody>
      </p:sp>
      <p:cxnSp>
        <p:nvCxnSpPr>
          <p:cNvPr id="6" name="Connecteur droit 5">
            <a:extLst>
              <a:ext uri="{FF2B5EF4-FFF2-40B4-BE49-F238E27FC236}">
                <a16:creationId xmlns:a16="http://schemas.microsoft.com/office/drawing/2014/main" id="{8A8B9AE4-6B38-3DDA-5DA3-F40281EAE582}"/>
              </a:ext>
            </a:extLst>
          </p:cNvPr>
          <p:cNvCxnSpPr>
            <a:cxnSpLocks/>
          </p:cNvCxnSpPr>
          <p:nvPr/>
        </p:nvCxnSpPr>
        <p:spPr>
          <a:xfrm>
            <a:off x="853440" y="1519058"/>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87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7D841E-BF36-29F8-3B19-3A59340C46B8}"/>
              </a:ext>
            </a:extLst>
          </p:cNvPr>
          <p:cNvSpPr>
            <a:spLocks noGrp="1"/>
          </p:cNvSpPr>
          <p:nvPr>
            <p:ph type="title"/>
          </p:nvPr>
        </p:nvSpPr>
        <p:spPr/>
        <p:txBody>
          <a:bodyPr/>
          <a:lstStyle/>
          <a:p>
            <a:r>
              <a:rPr lang="en-US" dirty="0">
                <a:latin typeface="Baskerville Old Face" panose="02020602080505020303" pitchFamily="18" charset="0"/>
              </a:rPr>
              <a:t>Existing definitions</a:t>
            </a:r>
          </a:p>
        </p:txBody>
      </p:sp>
      <p:sp>
        <p:nvSpPr>
          <p:cNvPr id="3" name="Espace réservé du contenu 2">
            <a:extLst>
              <a:ext uri="{FF2B5EF4-FFF2-40B4-BE49-F238E27FC236}">
                <a16:creationId xmlns:a16="http://schemas.microsoft.com/office/drawing/2014/main" id="{B1065E99-761F-66D8-B082-57E4AFA54677}"/>
              </a:ext>
            </a:extLst>
          </p:cNvPr>
          <p:cNvSpPr>
            <a:spLocks noGrp="1"/>
          </p:cNvSpPr>
          <p:nvPr>
            <p:ph idx="1"/>
          </p:nvPr>
        </p:nvSpPr>
        <p:spPr/>
        <p:txBody>
          <a:bodyPr>
            <a:normAutofit/>
          </a:bodyPr>
          <a:lstStyle/>
          <a:p>
            <a:pPr marL="0" indent="0">
              <a:buNone/>
            </a:pPr>
            <a:r>
              <a:rPr lang="en-US" sz="3200" dirty="0">
                <a:latin typeface="Baskerville Old Face" panose="02020602080505020303" pitchFamily="18" charset="0"/>
              </a:rPr>
              <a:t>Hard censorship: visible, intentional removal of information.</a:t>
            </a:r>
            <a:endParaRPr lang="en-US" sz="3200" noProof="0" dirty="0">
              <a:latin typeface="Baskerville Old Face" panose="02020602080505020303" pitchFamily="18" charset="0"/>
            </a:endParaRPr>
          </a:p>
          <a:p>
            <a:pPr marL="0" indent="0">
              <a:buNone/>
            </a:pPr>
            <a:r>
              <a:rPr lang="en-US" sz="3200" noProof="0" dirty="0">
                <a:latin typeface="Baskerville Old Face" panose="02020602080505020303" pitchFamily="18" charset="0"/>
              </a:rPr>
              <a:t>Soft censorship:</a:t>
            </a:r>
          </a:p>
          <a:p>
            <a:pPr lvl="1"/>
            <a:r>
              <a:rPr lang="en-US" noProof="0" dirty="0">
                <a:latin typeface="Baskerville Old Face" panose="02020602080505020303" pitchFamily="18" charset="0"/>
              </a:rPr>
              <a:t>Zhong et al. (2017): Great Firewall of China.</a:t>
            </a:r>
          </a:p>
          <a:p>
            <a:pPr lvl="1"/>
            <a:r>
              <a:rPr lang="en-US" dirty="0">
                <a:latin typeface="Baskerville Old Face" panose="02020602080505020303" pitchFamily="18" charset="0"/>
              </a:rPr>
              <a:t>Al-Ashry (2023): Digital surveillance of journalists by Arab governments.</a:t>
            </a:r>
          </a:p>
          <a:p>
            <a:pPr lvl="1"/>
            <a:r>
              <a:rPr lang="en-US" noProof="0" dirty="0">
                <a:latin typeface="Baskerville Old Face" panose="02020602080505020303" pitchFamily="18" charset="0"/>
              </a:rPr>
              <a:t>Panievsky (2021): Self-defense to avoid criticism.</a:t>
            </a:r>
          </a:p>
          <a:p>
            <a:pPr lvl="1"/>
            <a:r>
              <a:rPr lang="en-US" noProof="0" dirty="0">
                <a:latin typeface="Baskerville Old Face" panose="02020602080505020303" pitchFamily="18" charset="0"/>
              </a:rPr>
              <a:t>Cooke &amp; Harris (2023): “book banning is an obvious and purposeful act…soft censorship, which is rooted in implicit bias, is equally detrimental and even more insidious” (p. 5). </a:t>
            </a:r>
          </a:p>
          <a:p>
            <a:pPr marL="457200" lvl="1" indent="0">
              <a:buNone/>
            </a:pPr>
            <a:endParaRPr lang="en-US" dirty="0">
              <a:latin typeface="Baskerville Old Face" panose="02020602080505020303" pitchFamily="18" charset="0"/>
            </a:endParaRPr>
          </a:p>
        </p:txBody>
      </p:sp>
      <p:sp>
        <p:nvSpPr>
          <p:cNvPr id="4" name="Espace réservé du pied de page 3">
            <a:extLst>
              <a:ext uri="{FF2B5EF4-FFF2-40B4-BE49-F238E27FC236}">
                <a16:creationId xmlns:a16="http://schemas.microsoft.com/office/drawing/2014/main" id="{04EE881A-06F7-8B59-161C-D963CBD2A930}"/>
              </a:ext>
            </a:extLst>
          </p:cNvPr>
          <p:cNvSpPr>
            <a:spLocks noGrp="1"/>
          </p:cNvSpPr>
          <p:nvPr>
            <p:ph type="ftr" sz="quarter" idx="11"/>
          </p:nvPr>
        </p:nvSpPr>
        <p:spPr/>
        <p:txBody>
          <a:bodyPr/>
          <a:lstStyle/>
          <a:p>
            <a:r>
              <a:rPr lang="fr-CA"/>
              <a:t>2025 Adelaide Tracey - CC-BY</a:t>
            </a:r>
            <a:endParaRPr lang="fr-CA" dirty="0"/>
          </a:p>
        </p:txBody>
      </p:sp>
      <p:sp>
        <p:nvSpPr>
          <p:cNvPr id="5" name="Espace réservé du numéro de diapositive 4">
            <a:extLst>
              <a:ext uri="{FF2B5EF4-FFF2-40B4-BE49-F238E27FC236}">
                <a16:creationId xmlns:a16="http://schemas.microsoft.com/office/drawing/2014/main" id="{8F7C4DC6-70C6-EA8D-5329-CA5908599638}"/>
              </a:ext>
            </a:extLst>
          </p:cNvPr>
          <p:cNvSpPr>
            <a:spLocks noGrp="1"/>
          </p:cNvSpPr>
          <p:nvPr>
            <p:ph type="sldNum" sz="quarter" idx="12"/>
          </p:nvPr>
        </p:nvSpPr>
        <p:spPr/>
        <p:txBody>
          <a:bodyPr/>
          <a:lstStyle/>
          <a:p>
            <a:fld id="{1F56D180-0412-4E3E-AB51-98B05AB06B93}" type="slidenum">
              <a:rPr lang="fr-CA" smtClean="0"/>
              <a:t>3</a:t>
            </a:fld>
            <a:endParaRPr lang="fr-CA"/>
          </a:p>
        </p:txBody>
      </p:sp>
      <p:cxnSp>
        <p:nvCxnSpPr>
          <p:cNvPr id="7" name="Connecteur droit 6">
            <a:extLst>
              <a:ext uri="{FF2B5EF4-FFF2-40B4-BE49-F238E27FC236}">
                <a16:creationId xmlns:a16="http://schemas.microsoft.com/office/drawing/2014/main" id="{4CB90410-1893-C5AB-B73C-F20F540D0EB3}"/>
              </a:ext>
            </a:extLst>
          </p:cNvPr>
          <p:cNvCxnSpPr>
            <a:cxnSpLocks/>
          </p:cNvCxnSpPr>
          <p:nvPr/>
        </p:nvCxnSpPr>
        <p:spPr>
          <a:xfrm>
            <a:off x="838200" y="1556127"/>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71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3396E-9C1D-5D77-EB67-B1882072C7AB}"/>
              </a:ext>
            </a:extLst>
          </p:cNvPr>
          <p:cNvSpPr>
            <a:spLocks noGrp="1"/>
          </p:cNvSpPr>
          <p:nvPr>
            <p:ph type="title"/>
          </p:nvPr>
        </p:nvSpPr>
        <p:spPr/>
        <p:txBody>
          <a:bodyPr/>
          <a:lstStyle/>
          <a:p>
            <a:r>
              <a:rPr lang="en-US" dirty="0">
                <a:latin typeface="Baskerville Old Face" panose="02020602080505020303" pitchFamily="18" charset="0"/>
              </a:rPr>
              <a:t>In practice</a:t>
            </a:r>
          </a:p>
        </p:txBody>
      </p:sp>
      <p:sp>
        <p:nvSpPr>
          <p:cNvPr id="3" name="Espace réservé du contenu 2">
            <a:extLst>
              <a:ext uri="{FF2B5EF4-FFF2-40B4-BE49-F238E27FC236}">
                <a16:creationId xmlns:a16="http://schemas.microsoft.com/office/drawing/2014/main" id="{C954F8E7-3525-54A5-4876-780C9FDD5534}"/>
              </a:ext>
            </a:extLst>
          </p:cNvPr>
          <p:cNvSpPr>
            <a:spLocks noGrp="1"/>
          </p:cNvSpPr>
          <p:nvPr>
            <p:ph idx="1"/>
          </p:nvPr>
        </p:nvSpPr>
        <p:spPr/>
        <p:txBody>
          <a:bodyPr/>
          <a:lstStyle/>
          <a:p>
            <a:pPr marL="0" indent="0">
              <a:buNone/>
            </a:pPr>
            <a:r>
              <a:rPr lang="en-US" sz="3200" dirty="0">
                <a:latin typeface="Baskerville Old Face" panose="02020602080505020303" pitchFamily="18" charset="0"/>
              </a:rPr>
              <a:t>(1) Labeling</a:t>
            </a:r>
          </a:p>
          <a:p>
            <a:pPr marL="0" indent="0">
              <a:buNone/>
            </a:pPr>
            <a:r>
              <a:rPr lang="en-US" sz="3200" dirty="0">
                <a:latin typeface="Baskerville Old Face" panose="02020602080505020303" pitchFamily="18" charset="0"/>
              </a:rPr>
              <a:t>(2) Neutrality</a:t>
            </a:r>
          </a:p>
          <a:p>
            <a:pPr marL="0" indent="0">
              <a:buNone/>
            </a:pPr>
            <a:r>
              <a:rPr lang="en-US" sz="3200" dirty="0">
                <a:latin typeface="Baskerville Old Face" panose="02020602080505020303" pitchFamily="18" charset="0"/>
              </a:rPr>
              <a:t>(3) Subject headings</a:t>
            </a:r>
          </a:p>
          <a:p>
            <a:pPr marL="0" indent="0">
              <a:buNone/>
            </a:pPr>
            <a:r>
              <a:rPr lang="en-US" sz="3200" dirty="0">
                <a:latin typeface="Baskerville Old Face" panose="02020602080505020303" pitchFamily="18" charset="0"/>
              </a:rPr>
              <a:t>(4) Hiring &amp; publishing</a:t>
            </a:r>
          </a:p>
          <a:p>
            <a:pPr>
              <a:buFont typeface="Wingdings" panose="05000000000000000000" pitchFamily="2" charset="2"/>
              <a:buChar char="Ø"/>
            </a:pPr>
            <a:endParaRPr lang="en-US" dirty="0">
              <a:latin typeface="Baskerville Old Face" panose="02020602080505020303" pitchFamily="18" charset="0"/>
            </a:endParaRPr>
          </a:p>
          <a:p>
            <a:pPr marL="0" indent="0">
              <a:buNone/>
            </a:pPr>
            <a:endParaRPr lang="en-US" dirty="0">
              <a:latin typeface="Baskerville Old Face" panose="02020602080505020303" pitchFamily="18" charset="0"/>
            </a:endParaRPr>
          </a:p>
        </p:txBody>
      </p:sp>
      <p:sp>
        <p:nvSpPr>
          <p:cNvPr id="4" name="Espace réservé du pied de page 3">
            <a:extLst>
              <a:ext uri="{FF2B5EF4-FFF2-40B4-BE49-F238E27FC236}">
                <a16:creationId xmlns:a16="http://schemas.microsoft.com/office/drawing/2014/main" id="{C4831752-B3B5-9C32-293E-FEC3162348DD}"/>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A5A232F0-EBA8-5F68-F07A-5AB5AA2BED90}"/>
              </a:ext>
            </a:extLst>
          </p:cNvPr>
          <p:cNvSpPr>
            <a:spLocks noGrp="1"/>
          </p:cNvSpPr>
          <p:nvPr>
            <p:ph type="sldNum" sz="quarter" idx="12"/>
          </p:nvPr>
        </p:nvSpPr>
        <p:spPr/>
        <p:txBody>
          <a:bodyPr/>
          <a:lstStyle/>
          <a:p>
            <a:fld id="{1F56D180-0412-4E3E-AB51-98B05AB06B93}" type="slidenum">
              <a:rPr lang="fr-CA" smtClean="0"/>
              <a:t>4</a:t>
            </a:fld>
            <a:endParaRPr lang="fr-CA"/>
          </a:p>
        </p:txBody>
      </p:sp>
      <p:sp>
        <p:nvSpPr>
          <p:cNvPr id="6" name="Flèche : chevron 5">
            <a:extLst>
              <a:ext uri="{FF2B5EF4-FFF2-40B4-BE49-F238E27FC236}">
                <a16:creationId xmlns:a16="http://schemas.microsoft.com/office/drawing/2014/main" id="{E67B2E88-FE91-E298-031D-AD8C1F7878A8}"/>
              </a:ext>
            </a:extLst>
          </p:cNvPr>
          <p:cNvSpPr/>
          <p:nvPr/>
        </p:nvSpPr>
        <p:spPr>
          <a:xfrm>
            <a:off x="5796883" y="2388885"/>
            <a:ext cx="598233" cy="1002433"/>
          </a:xfrm>
          <a:prstGeom prst="chevron">
            <a:avLst/>
          </a:prstGeom>
          <a:solidFill>
            <a:schemeClr val="tx2">
              <a:lumMod val="10000"/>
              <a:lumOff val="90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ZoneTexte 7">
            <a:extLst>
              <a:ext uri="{FF2B5EF4-FFF2-40B4-BE49-F238E27FC236}">
                <a16:creationId xmlns:a16="http://schemas.microsoft.com/office/drawing/2014/main" id="{72EF892C-5BB5-0A32-6B51-FF4D1315E237}"/>
              </a:ext>
            </a:extLst>
          </p:cNvPr>
          <p:cNvSpPr txBox="1"/>
          <p:nvPr/>
        </p:nvSpPr>
        <p:spPr>
          <a:xfrm>
            <a:off x="7474688" y="2105272"/>
            <a:ext cx="4008475" cy="1569660"/>
          </a:xfrm>
          <a:prstGeom prst="rect">
            <a:avLst/>
          </a:prstGeom>
          <a:noFill/>
        </p:spPr>
        <p:txBody>
          <a:bodyPr wrap="square" rtlCol="0">
            <a:spAutoFit/>
          </a:bodyPr>
          <a:lstStyle/>
          <a:p>
            <a:pPr>
              <a:buFont typeface="Wingdings" panose="05000000000000000000" pitchFamily="2" charset="2"/>
              <a:buChar char="Ø"/>
            </a:pPr>
            <a:r>
              <a:rPr lang="en-US" sz="3200" dirty="0">
                <a:latin typeface="Baskerville Old Face" panose="02020602080505020303" pitchFamily="18" charset="0"/>
              </a:rPr>
              <a:t> Working definition</a:t>
            </a:r>
          </a:p>
          <a:p>
            <a:pPr>
              <a:buFont typeface="Wingdings" panose="05000000000000000000" pitchFamily="2" charset="2"/>
              <a:buChar char="Ø"/>
            </a:pPr>
            <a:r>
              <a:rPr lang="en-US" sz="3200" dirty="0">
                <a:latin typeface="Baskerville Old Face" panose="02020602080505020303" pitchFamily="18" charset="0"/>
              </a:rPr>
              <a:t> Visualization</a:t>
            </a:r>
          </a:p>
          <a:p>
            <a:pPr>
              <a:buFont typeface="Wingdings" panose="05000000000000000000" pitchFamily="2" charset="2"/>
              <a:buChar char="Ø"/>
            </a:pPr>
            <a:r>
              <a:rPr lang="en-US" sz="3200" dirty="0">
                <a:latin typeface="Baskerville Old Face" panose="02020602080505020303" pitchFamily="18" charset="0"/>
              </a:rPr>
              <a:t> Next steps</a:t>
            </a:r>
          </a:p>
        </p:txBody>
      </p:sp>
      <p:cxnSp>
        <p:nvCxnSpPr>
          <p:cNvPr id="9" name="Connecteur droit 8">
            <a:extLst>
              <a:ext uri="{FF2B5EF4-FFF2-40B4-BE49-F238E27FC236}">
                <a16:creationId xmlns:a16="http://schemas.microsoft.com/office/drawing/2014/main" id="{3FCB3E9C-DCEE-7861-2598-A1E0EF7A5B72}"/>
              </a:ext>
            </a:extLst>
          </p:cNvPr>
          <p:cNvCxnSpPr>
            <a:cxnSpLocks/>
          </p:cNvCxnSpPr>
          <p:nvPr/>
        </p:nvCxnSpPr>
        <p:spPr>
          <a:xfrm>
            <a:off x="838200" y="1513597"/>
            <a:ext cx="3627475"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80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9E061-0AFC-3257-1358-5F48236D776B}"/>
              </a:ext>
            </a:extLst>
          </p:cNvPr>
          <p:cNvSpPr>
            <a:spLocks noGrp="1"/>
          </p:cNvSpPr>
          <p:nvPr>
            <p:ph type="title"/>
          </p:nvPr>
        </p:nvSpPr>
        <p:spPr/>
        <p:txBody>
          <a:bodyPr/>
          <a:lstStyle/>
          <a:p>
            <a:r>
              <a:rPr lang="en-US" noProof="0" dirty="0">
                <a:latin typeface="Baskerville Old Face" panose="02020602080505020303" pitchFamily="18" charset="0"/>
              </a:rPr>
              <a:t>(1) Labeling</a:t>
            </a:r>
          </a:p>
        </p:txBody>
      </p:sp>
      <p:sp>
        <p:nvSpPr>
          <p:cNvPr id="3" name="Espace réservé du contenu 2">
            <a:extLst>
              <a:ext uri="{FF2B5EF4-FFF2-40B4-BE49-F238E27FC236}">
                <a16:creationId xmlns:a16="http://schemas.microsoft.com/office/drawing/2014/main" id="{B3961283-E892-01D9-3E99-07AC8CDAB2CB}"/>
              </a:ext>
            </a:extLst>
          </p:cNvPr>
          <p:cNvSpPr>
            <a:spLocks noGrp="1"/>
          </p:cNvSpPr>
          <p:nvPr>
            <p:ph idx="1"/>
          </p:nvPr>
        </p:nvSpPr>
        <p:spPr/>
        <p:txBody>
          <a:bodyPr>
            <a:normAutofit/>
          </a:bodyPr>
          <a:lstStyle/>
          <a:p>
            <a:pPr marL="0" indent="0">
              <a:buNone/>
            </a:pPr>
            <a:r>
              <a:rPr lang="en-US" sz="3200" noProof="0" dirty="0">
                <a:latin typeface="Baskerville Old Face" panose="02020602080505020303" pitchFamily="18" charset="0"/>
              </a:rPr>
              <a:t>Identifying labels</a:t>
            </a:r>
          </a:p>
          <a:p>
            <a:pPr lvl="1"/>
            <a:r>
              <a:rPr lang="en-US" sz="2800" noProof="0" dirty="0">
                <a:latin typeface="Baskerville Old Face" panose="02020602080505020303" pitchFamily="18" charset="0"/>
              </a:rPr>
              <a:t>Directional signage: circulation desk, reference, bathrooms</a:t>
            </a:r>
            <a:endParaRPr lang="en-US" sz="2800" dirty="0">
              <a:latin typeface="Baskerville Old Face" panose="02020602080505020303" pitchFamily="18" charset="0"/>
            </a:endParaRPr>
          </a:p>
          <a:p>
            <a:pPr lvl="1"/>
            <a:r>
              <a:rPr lang="en-US" sz="2800" dirty="0">
                <a:latin typeface="Baskerville Old Face" panose="02020602080505020303" pitchFamily="18" charset="0"/>
              </a:rPr>
              <a:t>Signage by type </a:t>
            </a:r>
            <a:r>
              <a:rPr lang="en-US" sz="2800" noProof="0" dirty="0">
                <a:latin typeface="Baskerville Old Face" panose="02020602080505020303" pitchFamily="18" charset="0"/>
              </a:rPr>
              <a:t>of documents: CDs, fiction, mystery</a:t>
            </a:r>
            <a:endParaRPr lang="en-US" sz="2800" dirty="0">
              <a:latin typeface="Baskerville Old Face" panose="02020602080505020303" pitchFamily="18" charset="0"/>
            </a:endParaRPr>
          </a:p>
          <a:p>
            <a:pPr lvl="1"/>
            <a:r>
              <a:rPr lang="en-US" sz="2800" noProof="0" dirty="0">
                <a:latin typeface="Baskerville Old Face" panose="02020602080505020303" pitchFamily="18" charset="0"/>
              </a:rPr>
              <a:t>Bar codes</a:t>
            </a:r>
            <a:endParaRPr lang="en-US" sz="2800" dirty="0">
              <a:latin typeface="Baskerville Old Face" panose="02020602080505020303" pitchFamily="18" charset="0"/>
            </a:endParaRPr>
          </a:p>
          <a:p>
            <a:pPr marL="457200" lvl="1" indent="0">
              <a:buNone/>
            </a:pPr>
            <a:endParaRPr lang="en-US" dirty="0">
              <a:latin typeface="Baskerville Old Face" panose="02020602080505020303" pitchFamily="18" charset="0"/>
            </a:endParaRPr>
          </a:p>
          <a:p>
            <a:pPr marL="0" indent="0">
              <a:buNone/>
            </a:pPr>
            <a:r>
              <a:rPr lang="en-US" sz="3200" noProof="0" dirty="0">
                <a:latin typeface="Baskerville Old Face" panose="02020602080505020303" pitchFamily="18" charset="0"/>
              </a:rPr>
              <a:t>Qualifying labels</a:t>
            </a:r>
          </a:p>
          <a:p>
            <a:pPr lvl="1"/>
            <a:r>
              <a:rPr lang="en-US" sz="2800" dirty="0">
                <a:latin typeface="Baskerville Old Face" panose="02020602080505020303" pitchFamily="18" charset="0"/>
              </a:rPr>
              <a:t>Dewey number</a:t>
            </a:r>
          </a:p>
          <a:p>
            <a:pPr lvl="1"/>
            <a:r>
              <a:rPr lang="en-US" sz="2800" noProof="0" dirty="0">
                <a:latin typeface="Baskerville Old Face" panose="02020602080505020303" pitchFamily="18" charset="0"/>
              </a:rPr>
              <a:t>Subject headings</a:t>
            </a:r>
          </a:p>
          <a:p>
            <a:pPr lvl="1"/>
            <a:r>
              <a:rPr lang="en-US" sz="2800" dirty="0">
                <a:latin typeface="Baskerville Old Face" panose="02020602080505020303" pitchFamily="18" charset="0"/>
              </a:rPr>
              <a:t>Content warnings </a:t>
            </a:r>
            <a:endParaRPr lang="en-US" sz="2800" noProof="0" dirty="0">
              <a:latin typeface="Baskerville Old Face" panose="02020602080505020303" pitchFamily="18" charset="0"/>
            </a:endParaRPr>
          </a:p>
          <a:p>
            <a:pPr marL="0" indent="0">
              <a:buNone/>
            </a:pPr>
            <a:endParaRPr lang="en-US" noProof="0" dirty="0">
              <a:latin typeface="Baskerville Old Face" panose="02020602080505020303" pitchFamily="18" charset="0"/>
            </a:endParaRPr>
          </a:p>
        </p:txBody>
      </p:sp>
      <p:sp>
        <p:nvSpPr>
          <p:cNvPr id="4" name="Espace réservé du pied de page 3">
            <a:extLst>
              <a:ext uri="{FF2B5EF4-FFF2-40B4-BE49-F238E27FC236}">
                <a16:creationId xmlns:a16="http://schemas.microsoft.com/office/drawing/2014/main" id="{F45445A3-F87B-2937-453C-85B0B7EB3EB1}"/>
              </a:ext>
            </a:extLst>
          </p:cNvPr>
          <p:cNvSpPr>
            <a:spLocks noGrp="1"/>
          </p:cNvSpPr>
          <p:nvPr>
            <p:ph type="ftr" sz="quarter" idx="11"/>
          </p:nvPr>
        </p:nvSpPr>
        <p:spPr/>
        <p:txBody>
          <a:bodyPr/>
          <a:lstStyle/>
          <a:p>
            <a:r>
              <a:rPr lang="fr-CA"/>
              <a:t>2025 Adelaide Tracey - CC-BY</a:t>
            </a:r>
            <a:endParaRPr lang="fr-CA" dirty="0"/>
          </a:p>
        </p:txBody>
      </p:sp>
      <p:sp>
        <p:nvSpPr>
          <p:cNvPr id="5" name="Espace réservé du numéro de diapositive 4">
            <a:extLst>
              <a:ext uri="{FF2B5EF4-FFF2-40B4-BE49-F238E27FC236}">
                <a16:creationId xmlns:a16="http://schemas.microsoft.com/office/drawing/2014/main" id="{5D975B17-2295-2411-E93D-60775670291D}"/>
              </a:ext>
            </a:extLst>
          </p:cNvPr>
          <p:cNvSpPr>
            <a:spLocks noGrp="1"/>
          </p:cNvSpPr>
          <p:nvPr>
            <p:ph type="sldNum" sz="quarter" idx="12"/>
          </p:nvPr>
        </p:nvSpPr>
        <p:spPr/>
        <p:txBody>
          <a:bodyPr/>
          <a:lstStyle/>
          <a:p>
            <a:fld id="{1F56D180-0412-4E3E-AB51-98B05AB06B93}" type="slidenum">
              <a:rPr lang="fr-CA" smtClean="0"/>
              <a:t>5</a:t>
            </a:fld>
            <a:endParaRPr lang="fr-CA"/>
          </a:p>
        </p:txBody>
      </p:sp>
      <p:cxnSp>
        <p:nvCxnSpPr>
          <p:cNvPr id="7" name="Connecteur droit 6">
            <a:extLst>
              <a:ext uri="{FF2B5EF4-FFF2-40B4-BE49-F238E27FC236}">
                <a16:creationId xmlns:a16="http://schemas.microsoft.com/office/drawing/2014/main" id="{63ADE948-D9A8-6C3B-6AB9-353DE8E38D87}"/>
              </a:ext>
            </a:extLst>
          </p:cNvPr>
          <p:cNvCxnSpPr>
            <a:cxnSpLocks/>
          </p:cNvCxnSpPr>
          <p:nvPr/>
        </p:nvCxnSpPr>
        <p:spPr>
          <a:xfrm>
            <a:off x="632666" y="1519057"/>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76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FDC6154-41F1-CAA9-A222-3475E2425A25}"/>
              </a:ext>
            </a:extLst>
          </p:cNvPr>
          <p:cNvSpPr>
            <a:spLocks noGrp="1"/>
          </p:cNvSpPr>
          <p:nvPr>
            <p:ph idx="1"/>
          </p:nvPr>
        </p:nvSpPr>
        <p:spPr/>
        <p:txBody>
          <a:bodyPr>
            <a:normAutofit/>
          </a:bodyPr>
          <a:lstStyle/>
          <a:p>
            <a:pPr marL="0" indent="0">
              <a:buNone/>
            </a:pPr>
            <a:r>
              <a:rPr lang="en-US" sz="3200" dirty="0">
                <a:latin typeface="Baskerville Old Face" panose="02020602080505020303" pitchFamily="18" charset="0"/>
              </a:rPr>
              <a:t>Often, a </a:t>
            </a:r>
            <a:r>
              <a:rPr lang="en-US" sz="3200" noProof="0" dirty="0">
                <a:latin typeface="Baskerville Old Face" panose="02020602080505020303" pitchFamily="18" charset="0"/>
              </a:rPr>
              <a:t>label that alerts the reader that a certain document is “offensive” or objectionable</a:t>
            </a:r>
            <a:r>
              <a:rPr lang="en-US" sz="3200" dirty="0">
                <a:latin typeface="Baskerville Old Face" panose="02020602080505020303" pitchFamily="18" charset="0"/>
              </a:rPr>
              <a:t> in some way</a:t>
            </a:r>
            <a:r>
              <a:rPr lang="en-US" sz="3200" noProof="0" dirty="0">
                <a:latin typeface="Baskerville Old Face" panose="02020602080505020303" pitchFamily="18" charset="0"/>
              </a:rPr>
              <a:t> (Antelman, 2023).</a:t>
            </a:r>
            <a:endParaRPr lang="en-US" sz="3200" dirty="0">
              <a:latin typeface="Baskerville Old Face" panose="02020602080505020303" pitchFamily="18" charset="0"/>
            </a:endParaRPr>
          </a:p>
          <a:p>
            <a:pPr lvl="1"/>
            <a:r>
              <a:rPr lang="en-US" sz="2800" dirty="0">
                <a:latin typeface="Baskerville Old Face" panose="02020602080505020303" pitchFamily="18" charset="0"/>
              </a:rPr>
              <a:t>Protection for the reader</a:t>
            </a:r>
          </a:p>
          <a:p>
            <a:pPr lvl="1"/>
            <a:r>
              <a:rPr lang="en-US" sz="2800" dirty="0">
                <a:latin typeface="Baskerville Old Face" panose="02020602080505020303" pitchFamily="18" charset="0"/>
              </a:rPr>
              <a:t>Protection for the library</a:t>
            </a:r>
          </a:p>
          <a:p>
            <a:pPr lvl="1"/>
            <a:r>
              <a:rPr lang="en-US" sz="2800" dirty="0">
                <a:latin typeface="Baskerville Old Face" panose="02020602080505020303" pitchFamily="18" charset="0"/>
              </a:rPr>
              <a:t>Performative allyship </a:t>
            </a:r>
          </a:p>
          <a:p>
            <a:pPr marL="0" indent="0">
              <a:buNone/>
            </a:pPr>
            <a:r>
              <a:rPr lang="en-US" sz="3200" noProof="0" dirty="0">
                <a:latin typeface="Baskerville Old Face" panose="02020602080505020303" pitchFamily="18" charset="0"/>
              </a:rPr>
              <a:t>Offense is subjective </a:t>
            </a:r>
            <a:r>
              <a:rPr lang="en-US" sz="3200" noProof="0" dirty="0">
                <a:latin typeface="Baskerville Old Face" panose="02020602080505020303" pitchFamily="18" charset="0"/>
                <a:sym typeface="Wingdings" panose="05000000000000000000" pitchFamily="2" charset="2"/>
              </a:rPr>
              <a:t></a:t>
            </a:r>
            <a:r>
              <a:rPr lang="en-US" sz="3200" dirty="0">
                <a:latin typeface="Baskerville Old Face" panose="02020602080505020303" pitchFamily="18" charset="0"/>
                <a:sym typeface="Wingdings" panose="05000000000000000000" pitchFamily="2" charset="2"/>
              </a:rPr>
              <a:t> </a:t>
            </a:r>
            <a:r>
              <a:rPr lang="en-US" sz="3200" dirty="0">
                <a:latin typeface="Baskerville Old Face" panose="02020602080505020303" pitchFamily="18" charset="0"/>
              </a:rPr>
              <a:t>Restriction on intellectual freedom</a:t>
            </a:r>
            <a:endParaRPr lang="en-US" sz="3200" noProof="0" dirty="0">
              <a:latin typeface="Baskerville Old Face" panose="02020602080505020303" pitchFamily="18" charset="0"/>
            </a:endParaRPr>
          </a:p>
        </p:txBody>
      </p:sp>
      <p:sp>
        <p:nvSpPr>
          <p:cNvPr id="4" name="Ellipse 3">
            <a:extLst>
              <a:ext uri="{FF2B5EF4-FFF2-40B4-BE49-F238E27FC236}">
                <a16:creationId xmlns:a16="http://schemas.microsoft.com/office/drawing/2014/main" id="{1501FD97-FA67-19E0-DF89-9158A9BEEFF2}"/>
              </a:ext>
            </a:extLst>
          </p:cNvPr>
          <p:cNvSpPr/>
          <p:nvPr/>
        </p:nvSpPr>
        <p:spPr>
          <a:xfrm>
            <a:off x="4566787" y="3894968"/>
            <a:ext cx="6246523" cy="1038539"/>
          </a:xfrm>
          <a:prstGeom prst="ellipse">
            <a:avLst/>
          </a:prstGeom>
          <a:solidFill>
            <a:srgbClr val="C00000">
              <a:alpha val="2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a:extLst>
              <a:ext uri="{FF2B5EF4-FFF2-40B4-BE49-F238E27FC236}">
                <a16:creationId xmlns:a16="http://schemas.microsoft.com/office/drawing/2014/main" id="{05EBBD6C-B743-9C71-4E90-252990FB94DA}"/>
              </a:ext>
            </a:extLst>
          </p:cNvPr>
          <p:cNvSpPr>
            <a:spLocks noGrp="1"/>
          </p:cNvSpPr>
          <p:nvPr>
            <p:ph type="title"/>
          </p:nvPr>
        </p:nvSpPr>
        <p:spPr/>
        <p:txBody>
          <a:bodyPr/>
          <a:lstStyle/>
          <a:p>
            <a:r>
              <a:rPr lang="en-US" noProof="0" dirty="0">
                <a:latin typeface="Baskerville Old Face" panose="02020602080505020303" pitchFamily="18" charset="0"/>
              </a:rPr>
              <a:t>Content warnings</a:t>
            </a:r>
          </a:p>
        </p:txBody>
      </p:sp>
      <p:sp>
        <p:nvSpPr>
          <p:cNvPr id="5" name="Espace réservé du pied de page 4">
            <a:extLst>
              <a:ext uri="{FF2B5EF4-FFF2-40B4-BE49-F238E27FC236}">
                <a16:creationId xmlns:a16="http://schemas.microsoft.com/office/drawing/2014/main" id="{00E061CD-8517-3159-8294-2790DD41C889}"/>
              </a:ext>
            </a:extLst>
          </p:cNvPr>
          <p:cNvSpPr>
            <a:spLocks noGrp="1"/>
          </p:cNvSpPr>
          <p:nvPr>
            <p:ph type="ftr" sz="quarter" idx="11"/>
          </p:nvPr>
        </p:nvSpPr>
        <p:spPr/>
        <p:txBody>
          <a:bodyPr/>
          <a:lstStyle/>
          <a:p>
            <a:r>
              <a:rPr lang="fr-CA" dirty="0"/>
              <a:t>2025 Adelaide Tracey - CC-BY</a:t>
            </a:r>
          </a:p>
        </p:txBody>
      </p:sp>
      <p:sp>
        <p:nvSpPr>
          <p:cNvPr id="6" name="Espace réservé du numéro de diapositive 5">
            <a:extLst>
              <a:ext uri="{FF2B5EF4-FFF2-40B4-BE49-F238E27FC236}">
                <a16:creationId xmlns:a16="http://schemas.microsoft.com/office/drawing/2014/main" id="{B3BB1F53-4EB8-9DFE-8B0E-3FA3F96523CE}"/>
              </a:ext>
            </a:extLst>
          </p:cNvPr>
          <p:cNvSpPr>
            <a:spLocks noGrp="1"/>
          </p:cNvSpPr>
          <p:nvPr>
            <p:ph type="sldNum" sz="quarter" idx="12"/>
          </p:nvPr>
        </p:nvSpPr>
        <p:spPr/>
        <p:txBody>
          <a:bodyPr/>
          <a:lstStyle/>
          <a:p>
            <a:fld id="{1F56D180-0412-4E3E-AB51-98B05AB06B93}" type="slidenum">
              <a:rPr lang="fr-CA" smtClean="0"/>
              <a:t>6</a:t>
            </a:fld>
            <a:endParaRPr lang="fr-CA"/>
          </a:p>
        </p:txBody>
      </p:sp>
      <p:cxnSp>
        <p:nvCxnSpPr>
          <p:cNvPr id="8" name="Connecteur droit 7">
            <a:extLst>
              <a:ext uri="{FF2B5EF4-FFF2-40B4-BE49-F238E27FC236}">
                <a16:creationId xmlns:a16="http://schemas.microsoft.com/office/drawing/2014/main" id="{8ABF0A4C-9CA2-A074-E64D-E6D0B8EC8EC7}"/>
              </a:ext>
            </a:extLst>
          </p:cNvPr>
          <p:cNvCxnSpPr>
            <a:cxnSpLocks/>
          </p:cNvCxnSpPr>
          <p:nvPr/>
        </p:nvCxnSpPr>
        <p:spPr>
          <a:xfrm>
            <a:off x="838200" y="1543771"/>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675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B579FC-EF7E-EDC0-B409-85F1F037E5D9}"/>
              </a:ext>
            </a:extLst>
          </p:cNvPr>
          <p:cNvSpPr>
            <a:spLocks noGrp="1"/>
          </p:cNvSpPr>
          <p:nvPr>
            <p:ph type="title"/>
          </p:nvPr>
        </p:nvSpPr>
        <p:spPr/>
        <p:txBody>
          <a:bodyPr/>
          <a:lstStyle/>
          <a:p>
            <a:r>
              <a:rPr lang="en-US" dirty="0">
                <a:latin typeface="Baskerville Old Face" panose="02020602080505020303" pitchFamily="18" charset="0"/>
              </a:rPr>
              <a:t>Offense vs. harm</a:t>
            </a:r>
          </a:p>
        </p:txBody>
      </p:sp>
      <p:sp>
        <p:nvSpPr>
          <p:cNvPr id="3" name="Espace réservé du contenu 2">
            <a:extLst>
              <a:ext uri="{FF2B5EF4-FFF2-40B4-BE49-F238E27FC236}">
                <a16:creationId xmlns:a16="http://schemas.microsoft.com/office/drawing/2014/main" id="{FA7D03BF-0AB6-6EEC-EEA0-3FA96B78F437}"/>
              </a:ext>
            </a:extLst>
          </p:cNvPr>
          <p:cNvSpPr>
            <a:spLocks noGrp="1"/>
          </p:cNvSpPr>
          <p:nvPr>
            <p:ph idx="1"/>
          </p:nvPr>
        </p:nvSpPr>
        <p:spPr/>
        <p:txBody>
          <a:bodyPr>
            <a:normAutofit/>
          </a:bodyPr>
          <a:lstStyle/>
          <a:p>
            <a:pPr marL="0" indent="0">
              <a:buNone/>
            </a:pPr>
            <a:r>
              <a:rPr lang="en-US" sz="3200" dirty="0">
                <a:latin typeface="Baskerville Old Face" panose="02020602080505020303" pitchFamily="18" charset="0"/>
              </a:rPr>
              <a:t>Offense is a subjective experience, harm is a violent experience (Antelman, 2023).</a:t>
            </a:r>
          </a:p>
          <a:p>
            <a:pPr lvl="1"/>
            <a:r>
              <a:rPr lang="en-US" sz="2800" dirty="0">
                <a:latin typeface="Baskerville Old Face" panose="02020602080505020303" pitchFamily="18" charset="0"/>
              </a:rPr>
              <a:t>Genuine psychological distress </a:t>
            </a:r>
            <a:r>
              <a:rPr lang="en-US" sz="2800" dirty="0">
                <a:latin typeface="Baskerville Old Face" panose="02020602080505020303" pitchFamily="18" charset="0"/>
                <a:sym typeface="Wingdings" panose="05000000000000000000" pitchFamily="2" charset="2"/>
              </a:rPr>
              <a:t> content warning could be merited</a:t>
            </a:r>
          </a:p>
          <a:p>
            <a:pPr marL="457200" lvl="1" indent="0">
              <a:buNone/>
            </a:pPr>
            <a:endParaRPr lang="en-US" sz="2800" dirty="0">
              <a:latin typeface="Baskerville Old Face" panose="02020602080505020303" pitchFamily="18" charset="0"/>
            </a:endParaRPr>
          </a:p>
          <a:p>
            <a:pPr marL="0" indent="0">
              <a:buNone/>
            </a:pPr>
            <a:r>
              <a:rPr lang="en-US" sz="3200" dirty="0">
                <a:latin typeface="Baskerville Old Face" panose="02020602080505020303" pitchFamily="18" charset="0"/>
              </a:rPr>
              <a:t>Harmful content should be recognized as such (VandeBurgt et al., 2021).</a:t>
            </a:r>
          </a:p>
          <a:p>
            <a:pPr lvl="1"/>
            <a:r>
              <a:rPr lang="en-US" sz="2800" dirty="0">
                <a:latin typeface="Baskerville Old Face" panose="02020602080505020303" pitchFamily="18" charset="0"/>
              </a:rPr>
              <a:t>Collective healing </a:t>
            </a:r>
          </a:p>
          <a:p>
            <a:pPr lvl="1"/>
            <a:r>
              <a:rPr lang="en-US" sz="2800" dirty="0">
                <a:latin typeface="Baskerville Old Face" panose="02020602080505020303" pitchFamily="18" charset="0"/>
              </a:rPr>
              <a:t>Validation of painful experiences</a:t>
            </a:r>
          </a:p>
        </p:txBody>
      </p:sp>
      <p:sp>
        <p:nvSpPr>
          <p:cNvPr id="4" name="Espace réservé du pied de page 3">
            <a:extLst>
              <a:ext uri="{FF2B5EF4-FFF2-40B4-BE49-F238E27FC236}">
                <a16:creationId xmlns:a16="http://schemas.microsoft.com/office/drawing/2014/main" id="{41FFD565-79D9-D2BE-0D62-4A03DC24304E}"/>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21BC9F43-7673-9E97-37BA-DD5DC2F89B01}"/>
              </a:ext>
            </a:extLst>
          </p:cNvPr>
          <p:cNvSpPr>
            <a:spLocks noGrp="1"/>
          </p:cNvSpPr>
          <p:nvPr>
            <p:ph type="sldNum" sz="quarter" idx="12"/>
          </p:nvPr>
        </p:nvSpPr>
        <p:spPr/>
        <p:txBody>
          <a:bodyPr/>
          <a:lstStyle/>
          <a:p>
            <a:fld id="{1F56D180-0412-4E3E-AB51-98B05AB06B93}" type="slidenum">
              <a:rPr lang="fr-CA" smtClean="0"/>
              <a:t>7</a:t>
            </a:fld>
            <a:endParaRPr lang="fr-CA"/>
          </a:p>
        </p:txBody>
      </p:sp>
      <p:cxnSp>
        <p:nvCxnSpPr>
          <p:cNvPr id="6" name="Connecteur droit 5">
            <a:extLst>
              <a:ext uri="{FF2B5EF4-FFF2-40B4-BE49-F238E27FC236}">
                <a16:creationId xmlns:a16="http://schemas.microsoft.com/office/drawing/2014/main" id="{6EA33B4D-E849-53DB-1094-89F7D7A1756C}"/>
              </a:ext>
            </a:extLst>
          </p:cNvPr>
          <p:cNvCxnSpPr>
            <a:cxnSpLocks/>
          </p:cNvCxnSpPr>
          <p:nvPr/>
        </p:nvCxnSpPr>
        <p:spPr>
          <a:xfrm>
            <a:off x="838200" y="1531414"/>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90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A5E27-254A-272D-0BC6-7B3498EDD599}"/>
              </a:ext>
            </a:extLst>
          </p:cNvPr>
          <p:cNvSpPr>
            <a:spLocks noGrp="1"/>
          </p:cNvSpPr>
          <p:nvPr>
            <p:ph type="title"/>
          </p:nvPr>
        </p:nvSpPr>
        <p:spPr/>
        <p:txBody>
          <a:bodyPr/>
          <a:lstStyle/>
          <a:p>
            <a:r>
              <a:rPr lang="en-US" dirty="0">
                <a:latin typeface="Baskerville Old Face" panose="02020602080505020303" pitchFamily="18" charset="0"/>
              </a:rPr>
              <a:t>Crafting appropriate content warnings</a:t>
            </a:r>
          </a:p>
        </p:txBody>
      </p:sp>
      <p:sp>
        <p:nvSpPr>
          <p:cNvPr id="3" name="Espace réservé du contenu 2">
            <a:extLst>
              <a:ext uri="{FF2B5EF4-FFF2-40B4-BE49-F238E27FC236}">
                <a16:creationId xmlns:a16="http://schemas.microsoft.com/office/drawing/2014/main" id="{2FC0AE0A-D475-A96A-DEBB-ECF4CE52BD48}"/>
              </a:ext>
            </a:extLst>
          </p:cNvPr>
          <p:cNvSpPr>
            <a:spLocks noGrp="1"/>
          </p:cNvSpPr>
          <p:nvPr>
            <p:ph idx="1"/>
          </p:nvPr>
        </p:nvSpPr>
        <p:spPr/>
        <p:txBody>
          <a:bodyPr>
            <a:normAutofit/>
          </a:bodyPr>
          <a:lstStyle/>
          <a:p>
            <a:pPr marL="0" indent="0">
              <a:buNone/>
            </a:pPr>
            <a:r>
              <a:rPr lang="en-US" sz="3200" dirty="0">
                <a:latin typeface="Baskerville Old Face" panose="02020602080505020303" pitchFamily="18" charset="0"/>
              </a:rPr>
              <a:t>High bar: careful consideration before applying (Antelman, 2023)</a:t>
            </a:r>
          </a:p>
          <a:p>
            <a:pPr marL="0" indent="0">
              <a:buNone/>
            </a:pPr>
            <a:r>
              <a:rPr lang="en-US" sz="3200" dirty="0">
                <a:latin typeface="Baskerville Old Face" panose="02020602080505020303" pitchFamily="18" charset="0"/>
              </a:rPr>
              <a:t>Consult the subjects (VandeBurgt et al., 2021)</a:t>
            </a:r>
          </a:p>
          <a:p>
            <a:pPr lvl="1"/>
            <a:r>
              <a:rPr lang="en-US" sz="2800" dirty="0">
                <a:latin typeface="Baskerville Old Face" panose="02020602080505020303" pitchFamily="18" charset="0"/>
              </a:rPr>
              <a:t>Those who may be harmed by a document’s content may be most apt at providing appropriate wording for a content warning.</a:t>
            </a:r>
          </a:p>
          <a:p>
            <a:pPr lvl="1"/>
            <a:r>
              <a:rPr lang="en-US" sz="2800" dirty="0">
                <a:latin typeface="Baskerville Old Face" panose="02020602080505020303" pitchFamily="18" charset="0"/>
              </a:rPr>
              <a:t>State what the document </a:t>
            </a:r>
            <a:r>
              <a:rPr lang="en-US" sz="2800" i="1" dirty="0">
                <a:latin typeface="Baskerville Old Face" panose="02020602080505020303" pitchFamily="18" charset="0"/>
              </a:rPr>
              <a:t>contains</a:t>
            </a:r>
            <a:r>
              <a:rPr lang="en-US" sz="2800" dirty="0">
                <a:latin typeface="Baskerville Old Face" panose="02020602080505020303" pitchFamily="18" charset="0"/>
              </a:rPr>
              <a:t>, not what the content </a:t>
            </a:r>
            <a:r>
              <a:rPr lang="en-US" sz="2800" i="1" dirty="0">
                <a:latin typeface="Baskerville Old Face" panose="02020602080505020303" pitchFamily="18" charset="0"/>
              </a:rPr>
              <a:t>is.</a:t>
            </a:r>
          </a:p>
        </p:txBody>
      </p:sp>
      <p:sp>
        <p:nvSpPr>
          <p:cNvPr id="4" name="Espace réservé du pied de page 3">
            <a:extLst>
              <a:ext uri="{FF2B5EF4-FFF2-40B4-BE49-F238E27FC236}">
                <a16:creationId xmlns:a16="http://schemas.microsoft.com/office/drawing/2014/main" id="{CE225EC8-2737-56E0-52A6-1E90B2A3EEA0}"/>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1B0588EE-0AB2-196E-7A08-E796BE0CAB29}"/>
              </a:ext>
            </a:extLst>
          </p:cNvPr>
          <p:cNvSpPr>
            <a:spLocks noGrp="1"/>
          </p:cNvSpPr>
          <p:nvPr>
            <p:ph type="sldNum" sz="quarter" idx="12"/>
          </p:nvPr>
        </p:nvSpPr>
        <p:spPr/>
        <p:txBody>
          <a:bodyPr/>
          <a:lstStyle/>
          <a:p>
            <a:fld id="{1F56D180-0412-4E3E-AB51-98B05AB06B93}" type="slidenum">
              <a:rPr lang="fr-CA" smtClean="0"/>
              <a:t>8</a:t>
            </a:fld>
            <a:endParaRPr lang="fr-CA"/>
          </a:p>
        </p:txBody>
      </p:sp>
      <p:cxnSp>
        <p:nvCxnSpPr>
          <p:cNvPr id="6" name="Connecteur droit 5">
            <a:extLst>
              <a:ext uri="{FF2B5EF4-FFF2-40B4-BE49-F238E27FC236}">
                <a16:creationId xmlns:a16="http://schemas.microsoft.com/office/drawing/2014/main" id="{8859B0EE-33D8-6EE7-21F9-7B5EE4715277}"/>
              </a:ext>
            </a:extLst>
          </p:cNvPr>
          <p:cNvCxnSpPr>
            <a:cxnSpLocks/>
          </p:cNvCxnSpPr>
          <p:nvPr/>
        </p:nvCxnSpPr>
        <p:spPr>
          <a:xfrm>
            <a:off x="838200" y="1519058"/>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124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D2F10-A92C-0AB5-AB34-370A73D433AD}"/>
              </a:ext>
            </a:extLst>
          </p:cNvPr>
          <p:cNvSpPr>
            <a:spLocks noGrp="1"/>
          </p:cNvSpPr>
          <p:nvPr>
            <p:ph type="title"/>
          </p:nvPr>
        </p:nvSpPr>
        <p:spPr/>
        <p:txBody>
          <a:bodyPr/>
          <a:lstStyle/>
          <a:p>
            <a:r>
              <a:rPr lang="en-US" dirty="0">
                <a:latin typeface="Baskerville Old Face" panose="02020602080505020303" pitchFamily="18" charset="0"/>
              </a:rPr>
              <a:t>(2) Neutrality</a:t>
            </a:r>
          </a:p>
        </p:txBody>
      </p:sp>
      <p:sp>
        <p:nvSpPr>
          <p:cNvPr id="3" name="Espace réservé du contenu 2">
            <a:extLst>
              <a:ext uri="{FF2B5EF4-FFF2-40B4-BE49-F238E27FC236}">
                <a16:creationId xmlns:a16="http://schemas.microsoft.com/office/drawing/2014/main" id="{2E288CDB-7782-BD05-4986-01BB8E5B375D}"/>
              </a:ext>
            </a:extLst>
          </p:cNvPr>
          <p:cNvSpPr>
            <a:spLocks noGrp="1"/>
          </p:cNvSpPr>
          <p:nvPr>
            <p:ph idx="1"/>
          </p:nvPr>
        </p:nvSpPr>
        <p:spPr/>
        <p:txBody>
          <a:bodyPr>
            <a:normAutofit/>
          </a:bodyPr>
          <a:lstStyle/>
          <a:p>
            <a:pPr>
              <a:buFont typeface="Wingdings" panose="05000000000000000000" pitchFamily="2" charset="2"/>
              <a:buChar char="Ø"/>
            </a:pPr>
            <a:r>
              <a:rPr lang="en-US" dirty="0">
                <a:effectLst/>
                <a:latin typeface="Baskerville Old Face" panose="02020602080505020303" pitchFamily="18" charset="0"/>
                <a:ea typeface="Calibri" panose="020F0502020204030204" pitchFamily="34" charset="0"/>
                <a:cs typeface="Arial" panose="020B0604020202020204" pitchFamily="34" charset="0"/>
              </a:rPr>
              <a:t> “Egalitarian commitment to not favour one entity over another” (Macdonald and Birdi, 2020, p. 334)</a:t>
            </a:r>
          </a:p>
          <a:p>
            <a:pPr>
              <a:buFont typeface="Wingdings" panose="05000000000000000000" pitchFamily="2" charset="2"/>
              <a:buChar char="Ø"/>
            </a:pPr>
            <a:r>
              <a:rPr lang="en-US" dirty="0">
                <a:effectLst/>
                <a:latin typeface="Baskerville Old Face" panose="02020602080505020303" pitchFamily="18" charset="0"/>
                <a:ea typeface="Calibri" panose="020F0502020204030204" pitchFamily="34" charset="0"/>
                <a:cs typeface="Arial" panose="020B0604020202020204" pitchFamily="34" charset="0"/>
              </a:rPr>
              <a:t> “Conforming to the system’s expectations,” systems which uphold the status quo of white supremacy, Western norms, and exclusion of diverse voices from the literary and cultural record (Cooke and Harris, 2023, p. </a:t>
            </a:r>
            <a:r>
              <a:rPr lang="en-US" dirty="0">
                <a:latin typeface="Baskerville Old Face" panose="02020602080505020303" pitchFamily="18" charset="0"/>
                <a:ea typeface="Calibri" panose="020F0502020204030204" pitchFamily="34" charset="0"/>
                <a:cs typeface="Arial" panose="020B0604020202020204" pitchFamily="34" charset="0"/>
              </a:rPr>
              <a:t>4).</a:t>
            </a:r>
          </a:p>
          <a:p>
            <a:pPr>
              <a:buFont typeface="Wingdings" panose="05000000000000000000" pitchFamily="2" charset="2"/>
              <a:buChar char="Ø"/>
            </a:pPr>
            <a:r>
              <a:rPr lang="en-US" dirty="0">
                <a:latin typeface="Baskerville Old Face" panose="02020602080505020303" pitchFamily="18" charset="0"/>
                <a:ea typeface="Calibri" panose="020F0502020204030204" pitchFamily="34" charset="0"/>
                <a:cs typeface="Arial" panose="020B0604020202020204" pitchFamily="34" charset="0"/>
              </a:rPr>
              <a:t> Hypocrisy in the values of the library profession (Macdonald and Birdi, 2020)</a:t>
            </a:r>
            <a:endParaRPr lang="en-US" dirty="0">
              <a:effectLst/>
              <a:latin typeface="Baskerville Old Face" panose="02020602080505020303" pitchFamily="18" charset="0"/>
              <a:ea typeface="Calibri" panose="020F0502020204030204" pitchFamily="34" charset="0"/>
              <a:cs typeface="Arial" panose="020B0604020202020204" pitchFamily="34" charset="0"/>
            </a:endParaRPr>
          </a:p>
        </p:txBody>
      </p:sp>
      <p:sp>
        <p:nvSpPr>
          <p:cNvPr id="4" name="Espace réservé du pied de page 3">
            <a:extLst>
              <a:ext uri="{FF2B5EF4-FFF2-40B4-BE49-F238E27FC236}">
                <a16:creationId xmlns:a16="http://schemas.microsoft.com/office/drawing/2014/main" id="{E7A0221D-E06F-8B3A-E699-7F4ACC0766E8}"/>
              </a:ext>
            </a:extLst>
          </p:cNvPr>
          <p:cNvSpPr>
            <a:spLocks noGrp="1"/>
          </p:cNvSpPr>
          <p:nvPr>
            <p:ph type="ftr" sz="quarter" idx="11"/>
          </p:nvPr>
        </p:nvSpPr>
        <p:spPr/>
        <p:txBody>
          <a:bodyPr/>
          <a:lstStyle/>
          <a:p>
            <a:r>
              <a:rPr lang="fr-CA"/>
              <a:t>2025 Adelaide Tracey - CC-BY</a:t>
            </a:r>
          </a:p>
        </p:txBody>
      </p:sp>
      <p:sp>
        <p:nvSpPr>
          <p:cNvPr id="5" name="Espace réservé du numéro de diapositive 4">
            <a:extLst>
              <a:ext uri="{FF2B5EF4-FFF2-40B4-BE49-F238E27FC236}">
                <a16:creationId xmlns:a16="http://schemas.microsoft.com/office/drawing/2014/main" id="{AFE299F2-28F9-36D7-3A6F-AC0AFC58E357}"/>
              </a:ext>
            </a:extLst>
          </p:cNvPr>
          <p:cNvSpPr>
            <a:spLocks noGrp="1"/>
          </p:cNvSpPr>
          <p:nvPr>
            <p:ph type="sldNum" sz="quarter" idx="12"/>
          </p:nvPr>
        </p:nvSpPr>
        <p:spPr/>
        <p:txBody>
          <a:bodyPr/>
          <a:lstStyle/>
          <a:p>
            <a:fld id="{1F56D180-0412-4E3E-AB51-98B05AB06B93}" type="slidenum">
              <a:rPr lang="fr-CA" smtClean="0"/>
              <a:t>9</a:t>
            </a:fld>
            <a:endParaRPr lang="fr-CA"/>
          </a:p>
        </p:txBody>
      </p:sp>
      <p:cxnSp>
        <p:nvCxnSpPr>
          <p:cNvPr id="6" name="Connecteur droit 5">
            <a:extLst>
              <a:ext uri="{FF2B5EF4-FFF2-40B4-BE49-F238E27FC236}">
                <a16:creationId xmlns:a16="http://schemas.microsoft.com/office/drawing/2014/main" id="{D621D362-2D4B-FCCE-E673-11BE48ED8AA1}"/>
              </a:ext>
            </a:extLst>
          </p:cNvPr>
          <p:cNvCxnSpPr>
            <a:cxnSpLocks/>
          </p:cNvCxnSpPr>
          <p:nvPr/>
        </p:nvCxnSpPr>
        <p:spPr>
          <a:xfrm>
            <a:off x="838200" y="1543771"/>
            <a:ext cx="5242560" cy="0"/>
          </a:xfrm>
          <a:prstGeom prst="line">
            <a:avLst/>
          </a:prstGeom>
          <a:ln w="50800">
            <a:solidFill>
              <a:srgbClr val="23556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39849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12663</TotalTime>
  <Words>2155</Words>
  <Application>Microsoft Office PowerPoint</Application>
  <PresentationFormat>Grand écran</PresentationFormat>
  <Paragraphs>210</Paragraphs>
  <Slides>20</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Aptos</vt:lpstr>
      <vt:lpstr>Aptos Display</vt:lpstr>
      <vt:lpstr>Arial</vt:lpstr>
      <vt:lpstr>Baskerville Old Face</vt:lpstr>
      <vt:lpstr>Calibri</vt:lpstr>
      <vt:lpstr>Wingdings</vt:lpstr>
      <vt:lpstr>Thème Office</vt:lpstr>
      <vt:lpstr>Cycles of Bias</vt:lpstr>
      <vt:lpstr>Research question &amp; objective</vt:lpstr>
      <vt:lpstr>Existing definitions</vt:lpstr>
      <vt:lpstr>In practice</vt:lpstr>
      <vt:lpstr>(1) Labeling</vt:lpstr>
      <vt:lpstr>Content warnings</vt:lpstr>
      <vt:lpstr>Offense vs. harm</vt:lpstr>
      <vt:lpstr>Crafting appropriate content warnings</vt:lpstr>
      <vt:lpstr>(2) Neutrality</vt:lpstr>
      <vt:lpstr>Tacit bias</vt:lpstr>
      <vt:lpstr>(3) Subject headings</vt:lpstr>
      <vt:lpstr>Structural biases</vt:lpstr>
      <vt:lpstr>Radical cataloguing </vt:lpstr>
      <vt:lpstr>(4) Hiring and publishing</vt:lpstr>
      <vt:lpstr>Présentation PowerPoint</vt:lpstr>
      <vt:lpstr>So, what is soft censorship?</vt:lpstr>
      <vt:lpstr>Values: the heart of the discussion</vt:lpstr>
      <vt:lpstr>A comparison of values</vt:lpstr>
      <vt:lpstr>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Adelaide Tracey</dc:creator>
  <cp:lastModifiedBy>Adelaide Tracey</cp:lastModifiedBy>
  <cp:revision>188</cp:revision>
  <dcterms:created xsi:type="dcterms:W3CDTF">2025-05-07T00:52:00Z</dcterms:created>
  <dcterms:modified xsi:type="dcterms:W3CDTF">2025-05-27T00:46:53Z</dcterms:modified>
</cp:coreProperties>
</file>