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5" r:id="rId11"/>
    <p:sldId id="269" r:id="rId12"/>
    <p:sldId id="270" r:id="rId13"/>
    <p:sldId id="272" r:id="rId14"/>
    <p:sldId id="264" r:id="rId15"/>
    <p:sldId id="266" r:id="rId16"/>
    <p:sldId id="267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6316"/>
  </p:normalViewPr>
  <p:slideViewPr>
    <p:cSldViewPr snapToGrid="0" snapToObjects="1">
      <p:cViewPr varScale="1">
        <p:scale>
          <a:sx n="85" d="100"/>
          <a:sy n="85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44 total projects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A8-B04B-BC90-EE7AF01EA231}"/>
              </c:ext>
            </c:extLst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A8-B04B-BC90-EE7AF01EA2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A8-B04B-BC90-EE7AF01EA2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A8-B04B-BC90-EE7AF01EA231}"/>
              </c:ext>
            </c:extLst>
          </c:dPt>
          <c:cat>
            <c:strRef>
              <c:f>Sheet1!$A$2:$A$5</c:f>
              <c:strCache>
                <c:ptCount val="4"/>
                <c:pt idx="0">
                  <c:v>Standalone</c:v>
                </c:pt>
                <c:pt idx="1">
                  <c:v>Adaptation/Derivative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C6-344E-806B-392E6210D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language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F8-034C-A91E-658A593AA412}"/>
              </c:ext>
            </c:extLst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F8-034C-A91E-658A593AA412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F8-034C-A91E-658A593AA4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F8-034C-A91E-658A593AA412}"/>
              </c:ext>
            </c:extLst>
          </c:dPt>
          <c:cat>
            <c:strRef>
              <c:f>Sheet1!$A$2:$A$5</c:f>
              <c:strCache>
                <c:ptCount val="4"/>
                <c:pt idx="0">
                  <c:v>English Only</c:v>
                </c:pt>
                <c:pt idx="1">
                  <c:v>French Only</c:v>
                </c:pt>
                <c:pt idx="2">
                  <c:v>Bi- or Multilingual 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13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6-394B-BD54-242591D50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language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95-7147-A8AA-6165F08BD641}"/>
              </c:ext>
            </c:extLst>
          </c:dPt>
          <c:dPt>
            <c:idx val="1"/>
            <c:bubble3D val="0"/>
            <c:explosion val="24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95-7147-A8AA-6165F08BD641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95-7147-A8AA-6165F08BD6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95-7147-A8AA-6165F08BD641}"/>
              </c:ext>
            </c:extLst>
          </c:dPt>
          <c:cat>
            <c:strRef>
              <c:f>Sheet1!$A$2:$A$5</c:f>
              <c:strCache>
                <c:ptCount val="4"/>
                <c:pt idx="0">
                  <c:v>English Only</c:v>
                </c:pt>
                <c:pt idx="1">
                  <c:v>French Only</c:v>
                </c:pt>
                <c:pt idx="2">
                  <c:v>Bi- or Multilingual 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13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95-7147-A8AA-6165F08BD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89376273684093"/>
          <c:y val="0.26930448298025383"/>
          <c:w val="0.52371596423735778"/>
          <c:h val="0.703120557263569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language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3A-354B-8D7C-967C1A6853CF}"/>
              </c:ext>
            </c:extLst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A-354B-8D7C-967C1A6853CF}"/>
              </c:ext>
            </c:extLst>
          </c:dPt>
          <c:dPt>
            <c:idx val="2"/>
            <c:bubble3D val="0"/>
            <c:explosion val="17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3A-354B-8D7C-967C1A6853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3A-354B-8D7C-967C1A6853CF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3A-354B-8D7C-967C1A6853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English Only</c:v>
                </c:pt>
                <c:pt idx="1">
                  <c:v>French Only</c:v>
                </c:pt>
                <c:pt idx="2">
                  <c:v>Bi- or Multilingual 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14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3A-354B-8D7C-967C1A6853C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538739672600994E-2"/>
          <c:y val="2.9334654826278308E-2"/>
          <c:w val="0.68046341106095054"/>
          <c:h val="0.83208017316637095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80-384A-847A-EC600CE711FE}"/>
              </c:ext>
            </c:extLst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80-384A-847A-EC600CE711F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80-384A-847A-EC600CE711FE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80-384A-847A-EC600CE711FE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80-384A-847A-EC600CE711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English only</c:v>
                </c:pt>
                <c:pt idx="1">
                  <c:v>French Only</c:v>
                </c:pt>
                <c:pt idx="2">
                  <c:v>Multilingual</c:v>
                </c:pt>
                <c:pt idx="3">
                  <c:v>bilingual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A-5444-8824-1F83568AFF72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systems working with IKO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BC-9746-9E64-31C722772852}"/>
              </c:ext>
            </c:extLst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C-9746-9E64-31C7227728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DBE-3D4C-9605-5BA9539CC7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BE-3D4C-9605-5BA9539CC7D5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BE-3D4C-9605-5BA9539CC7D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BE-3D4C-9605-5BA9539CC7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non-IKO</c:v>
                </c:pt>
                <c:pt idx="1">
                  <c:v>IKO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E-3D4C-9605-5BA9539CC7D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8642790354330714"/>
          <c:y val="0.90677282807745885"/>
          <c:w val="9.4822096456692914E-2"/>
          <c:h val="9.25832866275045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3DBB-1751-8342-BC94-79FFE7C8430B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52B25-2B70-2440-8BB5-1F32F73D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2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0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8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3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8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9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3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2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52B25-2B70-2440-8BB5-1F32F73D76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21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91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0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A543-1570-2F45-BDAA-F0BB31A8AA4F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370FED-0FA2-5D44-B424-F0E86E2A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erkina@gv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ulia.bullard@ubc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03/ss_ama.main_bon.chr.2015.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80/01639374.2017.138264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1639374.2015.100966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C71E-9B4A-7349-B502-4EF3E0FE8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Landscape of Contemporary Canadian Subject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B75B7-09D5-2C4B-A286-0B70572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Amber Dierking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dierkina@gvsu.edu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/ @</a:t>
            </a:r>
            <a:r>
              <a:rPr lang="en-US" dirty="0" err="1">
                <a:solidFill>
                  <a:schemeClr val="tx1"/>
                </a:solidFill>
              </a:rPr>
              <a:t>king_ofthedeer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Dr. Julia Bullard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julia.bullard@ubc.ca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/ @</a:t>
            </a:r>
            <a:r>
              <a:rPr lang="en-US" dirty="0" err="1">
                <a:solidFill>
                  <a:schemeClr val="tx1"/>
                </a:solidFill>
              </a:rPr>
              <a:t>julzbullard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A932-8B63-0C4E-9910-75978A08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explore the patterns beyond the numbers (and their consequences)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3CCD-5CA7-2649-ADF2-D37FEEAC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many come specifically from LC/LCSH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many were Canadian and are re-forming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Not all adaptations/derivatives come from US systems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Size/usage/complexity/impact</a:t>
            </a:r>
          </a:p>
        </p:txBody>
      </p:sp>
    </p:spTree>
    <p:extLst>
      <p:ext uri="{BB962C8B-B14F-4D97-AF65-F5344CB8AC3E}">
        <p14:creationId xmlns:p14="http://schemas.microsoft.com/office/powerpoint/2010/main" val="275293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79F1DD-E86D-C943-8091-EE7B9B18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77" y="0"/>
            <a:ext cx="7446945" cy="68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7AD-2DCB-0D45-A531-3D2DB8FA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LC/LCSH adaptations/derivatives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34072-BA2C-9B45-BF2F-1DD4B24ED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010" y="1930400"/>
            <a:ext cx="9041187" cy="3468927"/>
          </a:xfrm>
        </p:spPr>
      </p:pic>
    </p:spTree>
    <p:extLst>
      <p:ext uri="{BB962C8B-B14F-4D97-AF65-F5344CB8AC3E}">
        <p14:creationId xmlns:p14="http://schemas.microsoft.com/office/powerpoint/2010/main" val="21963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E454-0B73-D844-BCA2-AEC88B41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being re-absorbed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DF333-1688-214C-9F59-59D8ABA15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51" y="1930400"/>
            <a:ext cx="8596312" cy="1431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05CEC-47DD-664F-A726-61F64B9FD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1" y="3648578"/>
            <a:ext cx="9938479" cy="13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1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59BD-81D1-184F-AEF1-FF2D4C2E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EF92-9EBE-9C4F-BF09-A06BB87D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654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Tons of influence from the US</a:t>
            </a:r>
          </a:p>
          <a:p>
            <a:r>
              <a:rPr lang="en-US" sz="2400" dirty="0"/>
              <a:t>Canadian supplements with limited shelf lives</a:t>
            </a:r>
          </a:p>
          <a:p>
            <a:r>
              <a:rPr lang="en-US" sz="2400" dirty="0"/>
              <a:t>Standalone Canadian born systems either have limited scope and/or aren’t widely used</a:t>
            </a:r>
          </a:p>
          <a:p>
            <a:r>
              <a:rPr lang="en-US" sz="2400" dirty="0"/>
              <a:t>Of the active sites of original growth and research, many emphasize Indigenous knowledge organization</a:t>
            </a:r>
          </a:p>
          <a:p>
            <a:r>
              <a:rPr lang="en-US" sz="2400" dirty="0"/>
              <a:t>Gaps in the scholarship</a:t>
            </a:r>
          </a:p>
        </p:txBody>
      </p:sp>
    </p:spTree>
    <p:extLst>
      <p:ext uri="{BB962C8B-B14F-4D97-AF65-F5344CB8AC3E}">
        <p14:creationId xmlns:p14="http://schemas.microsoft.com/office/powerpoint/2010/main" val="198822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DA85-4035-D040-815C-8EB1D959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1CC1-6760-FB40-8F65-A0F18154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Findings suggest next approaches for analysis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are these systems into other national and cultural initiatives?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Which systems do not meet needs for Canadian and Indigenous scholarship?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Who else is working on Canada-US infrastructure?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Starting points for more detailed analysis of individual systems and their histories</a:t>
            </a:r>
          </a:p>
        </p:txBody>
      </p:sp>
    </p:spTree>
    <p:extLst>
      <p:ext uri="{BB962C8B-B14F-4D97-AF65-F5344CB8AC3E}">
        <p14:creationId xmlns:p14="http://schemas.microsoft.com/office/powerpoint/2010/main" val="15969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9278-E04A-1E49-BF3F-E81A3073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AB04-5F9B-3140-89E1-7FFA2202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302"/>
            <a:ext cx="10515600" cy="57936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</a:t>
            </a:r>
            <a:r>
              <a:rPr lang="fr-FR" dirty="0" err="1"/>
              <a:t>élair</a:t>
            </a:r>
            <a:r>
              <a:rPr lang="fr-FR" dirty="0"/>
              <a:t>, </a:t>
            </a:r>
            <a:r>
              <a:rPr lang="fr-FR" dirty="0" err="1"/>
              <a:t>Jo-Anne</a:t>
            </a:r>
            <a:r>
              <a:rPr lang="fr-FR" dirty="0"/>
              <a:t>, Fran</a:t>
            </a:r>
            <a:r>
              <a:rPr lang="pt-PT" dirty="0"/>
              <a:t>ç</a:t>
            </a:r>
            <a:r>
              <a:rPr lang="en-US" dirty="0" err="1"/>
              <a:t>oise</a:t>
            </a:r>
            <a:r>
              <a:rPr lang="en-US" dirty="0"/>
              <a:t> Bourdon, and Michel </a:t>
            </a:r>
            <a:r>
              <a:rPr lang="en-US" dirty="0" err="1"/>
              <a:t>Mingam</a:t>
            </a:r>
            <a:r>
              <a:rPr lang="en-US" dirty="0"/>
              <a:t>. (2005). “</a:t>
            </a:r>
            <a:r>
              <a:rPr lang="fr-FR" dirty="0"/>
              <a:t>Le répertoire de vedettes-matière et RAMEAU: Deux langages d</a:t>
            </a:r>
            <a:r>
              <a:rPr lang="en-US" dirty="0"/>
              <a:t>’</a:t>
            </a:r>
            <a:r>
              <a:rPr lang="fr-FR" dirty="0"/>
              <a:t>indexation en </a:t>
            </a:r>
            <a:r>
              <a:rPr lang="fr-FR" dirty="0" err="1"/>
              <a:t>fran</a:t>
            </a:r>
            <a:r>
              <a:rPr lang="pt-PT" dirty="0"/>
              <a:t>ç</a:t>
            </a:r>
            <a:r>
              <a:rPr lang="fr-FR" dirty="0"/>
              <a:t>ais: Un luxe nécessaire.</a:t>
            </a:r>
            <a:r>
              <a:rPr lang="en-US" dirty="0"/>
              <a:t>” </a:t>
            </a:r>
            <a:r>
              <a:rPr lang="en-US" i="1" dirty="0"/>
              <a:t>Paper presented at World Library and Information Congress</a:t>
            </a:r>
            <a:r>
              <a:rPr lang="en-US" dirty="0"/>
              <a:t>: 71st IFLA General Conference and Council, </a:t>
            </a:r>
            <a:r>
              <a:rPr lang="en-US" dirty="0" err="1"/>
              <a:t>Oslow</a:t>
            </a:r>
            <a:r>
              <a:rPr lang="en-US" dirty="0"/>
              <a:t>, Norway, August 17. http://</a:t>
            </a:r>
            <a:r>
              <a:rPr lang="en-US" dirty="0" err="1"/>
              <a:t>archive.ifla.org</a:t>
            </a:r>
            <a:r>
              <a:rPr lang="en-US" dirty="0"/>
              <a:t>/IV/ifla71/papers/145f-Belair_Bourdon_Mingam.pdf.</a:t>
            </a:r>
          </a:p>
          <a:p>
            <a:r>
              <a:rPr lang="en-US" dirty="0"/>
              <a:t>Bone, C. (2016). Modifications to the Library of Congress Subject Headings for use by Manitoba archives (pp. 1–8). Presented at the IFLA World Library and Information Congress, Columbus, Ohio. </a:t>
            </a:r>
            <a:r>
              <a:rPr lang="en-US" u="sng" dirty="0">
                <a:hlinkClick r:id="rId3"/>
              </a:rPr>
              <a:t>https://doi.org/10.5203/ss_ama.main_bon.chr.2015.1</a:t>
            </a:r>
            <a:endParaRPr lang="en-US" dirty="0"/>
          </a:p>
          <a:p>
            <a:r>
              <a:rPr lang="en-US" dirty="0"/>
              <a:t>Bone, C., &amp; Lougheed, B. (2018). Library of Congress Subject Headings Related to Indigenous Peoples: Changing LCSH for Use in a Canadian Archival Context.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56(1), 83–95. </a:t>
            </a:r>
            <a:r>
              <a:rPr lang="en-US" u="sng" dirty="0">
                <a:hlinkClick r:id="rId4"/>
              </a:rPr>
              <a:t>https://doi.org/10.1080/01639374.2017.1382641</a:t>
            </a:r>
            <a:endParaRPr lang="en-US" dirty="0"/>
          </a:p>
          <a:p>
            <a:r>
              <a:rPr lang="en-US" dirty="0"/>
              <a:t>Cherry, A. &amp; </a:t>
            </a:r>
            <a:r>
              <a:rPr lang="en-US" dirty="0" err="1"/>
              <a:t>Mukunda</a:t>
            </a:r>
            <a:r>
              <a:rPr lang="en-US" dirty="0"/>
              <a:t>, K. (2015) A Case Study in Indigenous Classification: Revisiting and Reviving the Brian Deer Scheme,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en-US" i="1" dirty="0"/>
              <a:t> Quarterly</a:t>
            </a:r>
            <a:r>
              <a:rPr lang="en-US" dirty="0"/>
              <a:t>, 53:5-6, 548-567, DOI: 10.1080/01639374.2015.1008717</a:t>
            </a:r>
          </a:p>
          <a:p>
            <a:r>
              <a:rPr lang="en-US" dirty="0"/>
              <a:t>Desrochers, N. (2013). Bilingual conundrums: A study of the use of subject headings pertaining to </a:t>
            </a:r>
            <a:r>
              <a:rPr lang="en-US" dirty="0" err="1"/>
              <a:t>qu</a:t>
            </a:r>
            <a:r>
              <a:rPr lang="fr-FR" dirty="0" err="1"/>
              <a:t>é</a:t>
            </a:r>
            <a:r>
              <a:rPr lang="en-US" dirty="0" err="1"/>
              <a:t>bec</a:t>
            </a:r>
            <a:r>
              <a:rPr lang="en-US" dirty="0"/>
              <a:t> as a distinct Society/</a:t>
            </a:r>
            <a:r>
              <a:rPr lang="fr-FR" dirty="0"/>
              <a:t>Équivalences énigmatiques : Représentation du </a:t>
            </a:r>
            <a:r>
              <a:rPr lang="fr-FR" dirty="0" err="1"/>
              <a:t>québec</a:t>
            </a:r>
            <a:r>
              <a:rPr lang="fr-FR" dirty="0"/>
              <a:t> en tant que </a:t>
            </a:r>
            <a:r>
              <a:rPr lang="fr-FR" dirty="0" err="1"/>
              <a:t>socié</a:t>
            </a:r>
            <a:r>
              <a:rPr lang="en-US" dirty="0"/>
              <a:t>t</a:t>
            </a:r>
            <a:r>
              <a:rPr lang="fr-FR" dirty="0" err="1"/>
              <a:t>é</a:t>
            </a:r>
            <a:r>
              <a:rPr lang="fr-FR" dirty="0"/>
              <a:t> distincte dans les systèmes de vedettes-</a:t>
            </a:r>
            <a:r>
              <a:rPr lang="fr-FR" dirty="0" err="1"/>
              <a:t>matiè</a:t>
            </a:r>
            <a:r>
              <a:rPr lang="it-IT" dirty="0"/>
              <a:t>re.</a:t>
            </a:r>
            <a:r>
              <a:rPr lang="en-US" i="1" dirty="0"/>
              <a:t> Canadian Journal of Information and Library Science</a:t>
            </a:r>
            <a:r>
              <a:rPr lang="en-US" dirty="0"/>
              <a:t>, 37(1), 1-23. doi:10.1353/ils.2013.0005</a:t>
            </a:r>
          </a:p>
          <a:p>
            <a:r>
              <a:rPr lang="it-IT" dirty="0" err="1"/>
              <a:t>Dolbec</a:t>
            </a:r>
            <a:r>
              <a:rPr lang="it-IT" dirty="0"/>
              <a:t>, D. (2006). Le </a:t>
            </a:r>
            <a:r>
              <a:rPr lang="it-IT" dirty="0" err="1"/>
              <a:t>r</a:t>
            </a:r>
            <a:r>
              <a:rPr lang="fr-FR" dirty="0" err="1"/>
              <a:t>épertoire</a:t>
            </a:r>
            <a:r>
              <a:rPr lang="fr-FR" dirty="0"/>
              <a:t> de vedettes-matière : Outil du XXIe </a:t>
            </a:r>
            <a:r>
              <a:rPr lang="fr-FR" dirty="0" err="1"/>
              <a:t>siè</a:t>
            </a:r>
            <a:r>
              <a:rPr lang="it-IT" dirty="0" err="1"/>
              <a:t>cle</a:t>
            </a:r>
            <a:r>
              <a:rPr lang="it-IT" dirty="0"/>
              <a:t>. </a:t>
            </a:r>
            <a:r>
              <a:rPr lang="fr-FR" i="1" dirty="0"/>
              <a:t>Documentation Et Bibliothèques</a:t>
            </a:r>
            <a:r>
              <a:rPr lang="en-US" dirty="0"/>
              <a:t>, 52(2), 99-108. doi:10.7202/1030013ar</a:t>
            </a:r>
          </a:p>
          <a:p>
            <a:r>
              <a:rPr lang="en-US" dirty="0"/>
              <a:t>Doyle, A. (2006). Naming and reclaiming Indigenous knowledges in public institutions: Intersections of landscape and experience. In G. </a:t>
            </a:r>
            <a:r>
              <a:rPr lang="en-US" dirty="0" err="1"/>
              <a:t>Budin</a:t>
            </a:r>
            <a:r>
              <a:rPr lang="en-US" dirty="0"/>
              <a:t>, C. </a:t>
            </a:r>
            <a:r>
              <a:rPr lang="en-US" dirty="0" err="1"/>
              <a:t>Swertz</a:t>
            </a:r>
            <a:r>
              <a:rPr lang="en-US" dirty="0"/>
              <a:t>, &amp; K. </a:t>
            </a:r>
            <a:r>
              <a:rPr lang="en-US" dirty="0" err="1"/>
              <a:t>Mitgutsch</a:t>
            </a:r>
            <a:r>
              <a:rPr lang="en-US" dirty="0"/>
              <a:t> (Eds.), </a:t>
            </a:r>
            <a:r>
              <a:rPr lang="en-US" i="1" dirty="0"/>
              <a:t>Advances in Knowledge Organization</a:t>
            </a:r>
            <a:r>
              <a:rPr lang="en-US" dirty="0"/>
              <a:t>: Vol. 10. Knowledge Organization for a Global Learning Society: </a:t>
            </a:r>
            <a:r>
              <a:rPr lang="en-US" i="1" dirty="0"/>
              <a:t>Proceedings of the Ninth International ISKO Conference</a:t>
            </a:r>
            <a:r>
              <a:rPr lang="en-US" dirty="0"/>
              <a:t>, 4-7 July 2006, Vienna, Austria (pp. 435-442). </a:t>
            </a:r>
            <a:r>
              <a:rPr lang="en-US" dirty="0" err="1"/>
              <a:t>Würzberg</a:t>
            </a:r>
            <a:r>
              <a:rPr lang="en-US" dirty="0"/>
              <a:t>, Germany: Ergon.  Retrieved from http://</a:t>
            </a:r>
            <a:r>
              <a:rPr lang="en-US" dirty="0" err="1"/>
              <a:t>arizona.openrepository.com</a:t>
            </a:r>
            <a:r>
              <a:rPr lang="en-US" dirty="0"/>
              <a:t>/</a:t>
            </a:r>
            <a:r>
              <a:rPr lang="en-US" dirty="0" err="1"/>
              <a:t>arizona</a:t>
            </a:r>
            <a:r>
              <a:rPr lang="en-US" dirty="0"/>
              <a:t>/bitstream/10150/105581/1/Naming_and_Reclaiming_Doyle06.pdf</a:t>
            </a:r>
          </a:p>
          <a:p>
            <a:r>
              <a:rPr lang="en-US" dirty="0"/>
              <a:t>Doyle, A. M., Lawson, K., &amp; Dupont, S. (2015). Indigenization of knowledge organization at the </a:t>
            </a:r>
            <a:r>
              <a:rPr lang="en-US" u="sng" dirty="0"/>
              <a:t>X</a:t>
            </a:r>
            <a:r>
              <a:rPr lang="en-US" dirty="0"/>
              <a:t>wi7</a:t>
            </a:r>
            <a:r>
              <a:rPr lang="en-US" u="sng" dirty="0"/>
              <a:t>x</a:t>
            </a:r>
            <a:r>
              <a:rPr lang="en-US" dirty="0"/>
              <a:t>wa library. </a:t>
            </a:r>
            <a:r>
              <a:rPr lang="en-US" i="1" dirty="0"/>
              <a:t>Journal of Library and Information Studies</a:t>
            </a:r>
            <a:r>
              <a:rPr lang="en-US" dirty="0"/>
              <a:t>, 13(2), 107-134. doi:10.6182/jlis.2015.13(2).107</a:t>
            </a:r>
          </a:p>
          <a:p>
            <a:r>
              <a:rPr lang="en-US" dirty="0"/>
              <a:t>Dunn, H. (2015). Adopting a Classification System for Collections of Cultural Objects: A comparison of Nomenclature 4.0 and the Parks Canada Classification System. Retrieved from https://</a:t>
            </a:r>
            <a:r>
              <a:rPr lang="en-US" dirty="0" err="1"/>
              <a:t>www.canada.ca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/heritage-information-network/services/collections-documentation-standards/adopting-classification-system-</a:t>
            </a:r>
            <a:r>
              <a:rPr lang="en-US" dirty="0" err="1"/>
              <a:t>collections.html</a:t>
            </a:r>
            <a:endParaRPr lang="en-US" dirty="0"/>
          </a:p>
          <a:p>
            <a:r>
              <a:rPr lang="fr-FR" dirty="0" err="1"/>
              <a:t>Fadaie</a:t>
            </a:r>
            <a:r>
              <a:rPr lang="fr-FR" dirty="0"/>
              <a:t> </a:t>
            </a:r>
            <a:r>
              <a:rPr lang="fr-FR" dirty="0" err="1"/>
              <a:t>Araghi</a:t>
            </a:r>
            <a:r>
              <a:rPr lang="en-US" dirty="0"/>
              <a:t>, G. (2004) A New Scheme for Library Classification,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38:2, 75-98, DOI: 10.1300/J104v38n02_07</a:t>
            </a:r>
          </a:p>
          <a:p>
            <a:r>
              <a:rPr lang="en-US" dirty="0" err="1"/>
              <a:t>Farnel</a:t>
            </a:r>
            <a:r>
              <a:rPr lang="en-US" dirty="0"/>
              <a:t>, S., </a:t>
            </a:r>
            <a:r>
              <a:rPr lang="en-US" dirty="0" err="1"/>
              <a:t>Koufogiannakis</a:t>
            </a:r>
            <a:r>
              <a:rPr lang="en-US" dirty="0"/>
              <a:t>, D., </a:t>
            </a:r>
            <a:r>
              <a:rPr lang="en-US" dirty="0" err="1"/>
              <a:t>Laroque</a:t>
            </a:r>
            <a:r>
              <a:rPr lang="en-US" dirty="0"/>
              <a:t>, S., Bigelow, I., </a:t>
            </a:r>
            <a:r>
              <a:rPr lang="en-US" dirty="0" err="1"/>
              <a:t>Carr</a:t>
            </a:r>
            <a:r>
              <a:rPr lang="en-US" dirty="0"/>
              <a:t>-Wiggin, A., </a:t>
            </a:r>
            <a:r>
              <a:rPr lang="en-US" dirty="0" err="1"/>
              <a:t>Feisst</a:t>
            </a:r>
            <a:r>
              <a:rPr lang="en-US" dirty="0"/>
              <a:t>, D., &amp; Lar-Son, K. (2018). Rethinking representation: Indigenous peoples and contexts at the university of </a:t>
            </a:r>
            <a:r>
              <a:rPr lang="en-US" dirty="0" err="1"/>
              <a:t>alberta</a:t>
            </a:r>
            <a:r>
              <a:rPr lang="en-US" dirty="0"/>
              <a:t> libraries. </a:t>
            </a:r>
            <a:r>
              <a:rPr lang="en-US" i="1" dirty="0"/>
              <a:t>The International Journal of Information, Diversity, &amp; Inclusion</a:t>
            </a:r>
            <a:r>
              <a:rPr lang="en-US" dirty="0"/>
              <a:t> (IJIDI), 2(3) doi:10.33137/ijidi.v2i3.32190</a:t>
            </a:r>
          </a:p>
        </p:txBody>
      </p:sp>
    </p:spTree>
    <p:extLst>
      <p:ext uri="{BB962C8B-B14F-4D97-AF65-F5344CB8AC3E}">
        <p14:creationId xmlns:p14="http://schemas.microsoft.com/office/powerpoint/2010/main" val="382921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2551-0F62-9246-99AB-AEFC2A6E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882"/>
            <a:ext cx="11123952" cy="653571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Farnel</a:t>
            </a:r>
            <a:r>
              <a:rPr lang="en-US" dirty="0"/>
              <a:t>, S., Shiri, A., Campbell, S., Cockney, C., </a:t>
            </a:r>
            <a:r>
              <a:rPr lang="en-US" dirty="0" err="1"/>
              <a:t>Rathi</a:t>
            </a:r>
            <a:r>
              <a:rPr lang="en-US" dirty="0"/>
              <a:t>, D., &amp; </a:t>
            </a:r>
            <a:r>
              <a:rPr lang="en-US" dirty="0" err="1"/>
              <a:t>Stobbs</a:t>
            </a:r>
            <a:r>
              <a:rPr lang="en-US" dirty="0"/>
              <a:t>, R. (2017). A community-driven metadata framework for describing cultural resources: The digital library north project.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 55(5), 289-306. doi:10.1080/01639374.2017.1312723</a:t>
            </a:r>
          </a:p>
          <a:p>
            <a:r>
              <a:rPr lang="fr-FR" dirty="0" err="1"/>
              <a:t>Filiatrault</a:t>
            </a:r>
            <a:r>
              <a:rPr lang="fr-FR" dirty="0"/>
              <a:t>, M. &amp; Hudon, M. (2014). De la classification et des jeux : l</a:t>
            </a:r>
            <a:r>
              <a:rPr lang="en-US" dirty="0"/>
              <a:t>’</a:t>
            </a:r>
            <a:r>
              <a:rPr lang="pt-PT" dirty="0" err="1"/>
              <a:t>exp</a:t>
            </a:r>
            <a:r>
              <a:rPr lang="fr-FR" dirty="0" err="1"/>
              <a:t>érience</a:t>
            </a:r>
            <a:r>
              <a:rPr lang="fr-FR" dirty="0"/>
              <a:t> de</a:t>
            </a:r>
            <a:r>
              <a:rPr lang="en-US" dirty="0"/>
              <a:t> l’</a:t>
            </a:r>
            <a:r>
              <a:rPr lang="fr-FR" dirty="0"/>
              <a:t>UQO au campus de </a:t>
            </a:r>
            <a:r>
              <a:rPr lang="fr-FR" dirty="0" err="1"/>
              <a:t>Saint-Jé</a:t>
            </a:r>
            <a:r>
              <a:rPr lang="en-US" dirty="0" err="1"/>
              <a:t>rô</a:t>
            </a:r>
            <a:r>
              <a:rPr lang="it-IT" dirty="0"/>
              <a:t>me. </a:t>
            </a:r>
            <a:r>
              <a:rPr lang="fr-FR" i="1" dirty="0"/>
              <a:t>Documentation et bibliothèques</a:t>
            </a:r>
            <a:r>
              <a:rPr lang="en-US" dirty="0"/>
              <a:t>, 60, (4), 174–188. https://</a:t>
            </a:r>
            <a:r>
              <a:rPr lang="en-US" dirty="0" err="1"/>
              <a:t>doi.org</a:t>
            </a:r>
            <a:r>
              <a:rPr lang="en-US" dirty="0"/>
              <a:t>/10.7202/1026486ar</a:t>
            </a:r>
          </a:p>
          <a:p>
            <a:r>
              <a:rPr lang="en-US" dirty="0"/>
              <a:t>Gibson, M. (2011). Innovative 21st century classification schemes for elementary school libraries. </a:t>
            </a:r>
            <a:r>
              <a:rPr lang="it-IT" i="1" dirty="0" err="1"/>
              <a:t>Feliciter</a:t>
            </a:r>
            <a:r>
              <a:rPr lang="en-US" dirty="0"/>
              <a:t>, 57(2), 48.</a:t>
            </a:r>
          </a:p>
          <a:p>
            <a:r>
              <a:rPr lang="en-US" dirty="0"/>
              <a:t>Goodrum, A., Hibbard, E., Fels, D., &amp; Woodcock, K. (2008). The Creation of </a:t>
            </a:r>
            <a:r>
              <a:rPr lang="en-US" dirty="0" err="1"/>
              <a:t>Keysigns</a:t>
            </a:r>
            <a:r>
              <a:rPr lang="en-US" dirty="0"/>
              <a:t>: American Sign Language Metadata. </a:t>
            </a:r>
            <a:r>
              <a:rPr lang="en-US" i="1" dirty="0"/>
              <a:t>Culture and Identity in Knowledge Organization: Proceedings of the tenth international ISKO conference</a:t>
            </a:r>
            <a:r>
              <a:rPr lang="en-US" dirty="0"/>
              <a:t>, 5-8 august 2008, </a:t>
            </a:r>
            <a:r>
              <a:rPr lang="en-US" dirty="0" err="1"/>
              <a:t>Montr</a:t>
            </a:r>
            <a:r>
              <a:rPr lang="fr-FR" dirty="0" err="1"/>
              <a:t>é</a:t>
            </a:r>
            <a:r>
              <a:rPr lang="pt-PT" dirty="0"/>
              <a:t>al, Canada.</a:t>
            </a:r>
            <a:endParaRPr lang="en-US" dirty="0"/>
          </a:p>
          <a:p>
            <a:r>
              <a:rPr lang="en-US" dirty="0"/>
              <a:t>Holley, R. P. (2008). Subject access tools in </a:t>
            </a:r>
            <a:r>
              <a:rPr lang="en-US" dirty="0" err="1"/>
              <a:t>english</a:t>
            </a:r>
            <a:r>
              <a:rPr lang="en-US" dirty="0"/>
              <a:t> for </a:t>
            </a:r>
            <a:r>
              <a:rPr lang="en-US" dirty="0" err="1"/>
              <a:t>canadian</a:t>
            </a:r>
            <a:r>
              <a:rPr lang="en-US" dirty="0"/>
              <a:t> topics. </a:t>
            </a:r>
            <a:r>
              <a:rPr lang="en-US" i="1" dirty="0"/>
              <a:t>Library Resources &amp; Technical Services</a:t>
            </a:r>
            <a:r>
              <a:rPr lang="en-US" dirty="0"/>
              <a:t>, 52(2), 29-43. doi:10.5860/lrts.52n2.29</a:t>
            </a:r>
          </a:p>
          <a:p>
            <a:r>
              <a:rPr lang="en-US" dirty="0"/>
              <a:t>Lambert, F. (2011) Do Provenance-Based Classification Schemes Have a Role in Libraries and Information </a:t>
            </a:r>
            <a:r>
              <a:rPr lang="en-US" dirty="0" err="1"/>
              <a:t>Centres</a:t>
            </a:r>
            <a:r>
              <a:rPr lang="en-US" dirty="0"/>
              <a:t>? The Case of Classifying Government Publications,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49:3, 208-222, DOI: 10.1080/01639374.2011.548053</a:t>
            </a:r>
          </a:p>
          <a:p>
            <a:r>
              <a:rPr lang="da-DK" dirty="0"/>
              <a:t>Landry</a:t>
            </a:r>
            <a:r>
              <a:rPr lang="en-US" dirty="0"/>
              <a:t>, P. (2004) Multilingual Subject Access: The Linking Approach of MACS,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37:3-4, 177-191, DOI: 10.1300/J104v37n03_11</a:t>
            </a:r>
          </a:p>
          <a:p>
            <a:r>
              <a:rPr lang="en-US" dirty="0" err="1"/>
              <a:t>Laroque</a:t>
            </a:r>
            <a:r>
              <a:rPr lang="en-US" dirty="0"/>
              <a:t>, S. (2018). Making meaningful connections and relationships in cataloguing practices: The decolonizing description project at university of </a:t>
            </a:r>
            <a:r>
              <a:rPr lang="en-US" dirty="0" err="1"/>
              <a:t>alberta</a:t>
            </a:r>
            <a:r>
              <a:rPr lang="en-US" dirty="0"/>
              <a:t> libraries. </a:t>
            </a:r>
            <a:r>
              <a:rPr lang="en-US" i="1" dirty="0"/>
              <a:t>Evidence Based Library and Information Practice</a:t>
            </a:r>
            <a:r>
              <a:rPr lang="en-US" dirty="0"/>
              <a:t>, 13(4), 2-6. doi:10.18438/eblip29440</a:t>
            </a:r>
          </a:p>
          <a:p>
            <a:r>
              <a:rPr lang="en-US" dirty="0"/>
              <a:t>Lincoln, T. (2003). Cultural reassertion of Alaska native languages and cultures: Libraries' responses.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35(3/4), 265-290. doi:10.1300/J104v35n03_01</a:t>
            </a:r>
          </a:p>
          <a:p>
            <a:r>
              <a:rPr lang="en-US" dirty="0" err="1"/>
              <a:t>Littletree</a:t>
            </a:r>
            <a:r>
              <a:rPr lang="en-US" dirty="0"/>
              <a:t>, S.</a:t>
            </a:r>
            <a:r>
              <a:rPr lang="fr-FR" dirty="0"/>
              <a:t> &amp; </a:t>
            </a:r>
            <a:r>
              <a:rPr lang="fr-FR" dirty="0" err="1"/>
              <a:t>Metoyer</a:t>
            </a:r>
            <a:r>
              <a:rPr lang="en-US" dirty="0"/>
              <a:t>, C. A. (2015) Knowledge Organization from an Indigenous Perspective: The Mashantucket Pequot Thesaurus of American Indian Terminology Project,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53:5-6, 640-657, DOI:10.1080/01639374.2015.1010113</a:t>
            </a:r>
          </a:p>
          <a:p>
            <a:r>
              <a:rPr lang="en-US" dirty="0"/>
              <a:t>Martens, M. (2006). Creating a supplemental thesaurus to LCSH for a specialized collection: The experience of the National Indian Law Library. </a:t>
            </a:r>
            <a:r>
              <a:rPr lang="en-US" i="1" dirty="0"/>
              <a:t>Law Library Journal,</a:t>
            </a:r>
            <a:r>
              <a:rPr lang="en-US" dirty="0"/>
              <a:t> 98(2), 287-297. Retrieved from http://</a:t>
            </a:r>
            <a:r>
              <a:rPr lang="en-US" dirty="0" err="1"/>
              <a:t>www.aallnet.org</a:t>
            </a:r>
            <a:r>
              <a:rPr lang="en-US" dirty="0"/>
              <a:t>/main-menu/Publications/</a:t>
            </a:r>
            <a:r>
              <a:rPr lang="en-US" dirty="0" err="1"/>
              <a:t>llj</a:t>
            </a:r>
            <a:r>
              <a:rPr lang="en-US" dirty="0"/>
              <a:t>/LLJ-Archives/Vol-98/pub_llj_v98n02/2006-16.pdf</a:t>
            </a:r>
          </a:p>
          <a:p>
            <a:r>
              <a:rPr lang="en-US" dirty="0"/>
              <a:t>McClung, J. (2009). Herding cats: Indexing </a:t>
            </a:r>
            <a:r>
              <a:rPr lang="en-US" dirty="0" err="1"/>
              <a:t>british</a:t>
            </a:r>
            <a:r>
              <a:rPr lang="en-US" dirty="0"/>
              <a:t> </a:t>
            </a:r>
            <a:r>
              <a:rPr lang="en-US" dirty="0" err="1"/>
              <a:t>columbia's</a:t>
            </a:r>
            <a:r>
              <a:rPr lang="en-US" dirty="0"/>
              <a:t> political debates using controlled vocabulary. </a:t>
            </a:r>
            <a:r>
              <a:rPr lang="en-US" i="1" dirty="0"/>
              <a:t>The Indexer</a:t>
            </a:r>
            <a:r>
              <a:rPr lang="en-US" dirty="0"/>
              <a:t>, 27(2), 66-69.</a:t>
            </a:r>
          </a:p>
          <a:p>
            <a:r>
              <a:rPr lang="en-US" dirty="0"/>
              <a:t>M</a:t>
            </a:r>
            <a:r>
              <a:rPr lang="fr-FR" dirty="0" err="1"/>
              <a:t>é</a:t>
            </a:r>
            <a:r>
              <a:rPr lang="en-US" dirty="0"/>
              <a:t>nard, E., &amp; Dorey, J. (2014). TIIARA: A new bilingual taxonomy for image indexing. </a:t>
            </a:r>
            <a:r>
              <a:rPr lang="en-US" i="1" dirty="0"/>
              <a:t>Knowledge Organization</a:t>
            </a:r>
            <a:r>
              <a:rPr lang="en-US" dirty="0"/>
              <a:t>, 41(2), 113-122. doi:10.5771/0943-7444-2014-2-113</a:t>
            </a:r>
          </a:p>
          <a:p>
            <a:r>
              <a:rPr lang="en-US" dirty="0"/>
              <a:t>Park, S., &amp; Neal, D. R. (2012). A new wave of government information management: The development of a function-based classification structure in a </a:t>
            </a:r>
            <a:r>
              <a:rPr lang="en-US" dirty="0" err="1"/>
              <a:t>canadian</a:t>
            </a:r>
            <a:r>
              <a:rPr lang="en-US" dirty="0"/>
              <a:t> government organization. </a:t>
            </a:r>
            <a:r>
              <a:rPr lang="en-US" i="1" dirty="0"/>
              <a:t>Journal of Library Metadata,</a:t>
            </a:r>
            <a:r>
              <a:rPr lang="en-US" dirty="0"/>
              <a:t> 12(1), 23-38. doi:10.1080/19386389.2012.652569</a:t>
            </a:r>
          </a:p>
          <a:p>
            <a:r>
              <a:rPr lang="en-US" dirty="0"/>
              <a:t>Powell, T. B. (2007). A drum speaks: A partnership to create a digital archive based on traditional </a:t>
            </a:r>
            <a:r>
              <a:rPr lang="en-US" dirty="0" err="1"/>
              <a:t>ojibwe</a:t>
            </a:r>
            <a:r>
              <a:rPr lang="en-US" dirty="0"/>
              <a:t> systems of knowledge. </a:t>
            </a:r>
            <a:r>
              <a:rPr lang="en-US" i="1" dirty="0"/>
              <a:t>RBM: A Journal of Rare Book, Manuscripts, and Cultural History</a:t>
            </a:r>
            <a:r>
              <a:rPr lang="en-US" dirty="0"/>
              <a:t>, 8(2), 167-180. doi:10.5860/rbm.8.2.290</a:t>
            </a:r>
          </a:p>
          <a:p>
            <a:r>
              <a:rPr lang="en-US" dirty="0"/>
              <a:t>Rigby, C. (2015) Nunavut Libraries Online Establish Inuit Language Bibliographic Cataloging Standards: Promoting Indigenous Language Using a Commercial ILS,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53:5-6, 615-639, DOI: 10.1080/01639374.2015.1008165</a:t>
            </a:r>
          </a:p>
          <a:p>
            <a:r>
              <a:rPr lang="it-IT" dirty="0" err="1"/>
              <a:t>Shiri</a:t>
            </a:r>
            <a:r>
              <a:rPr lang="it-IT" dirty="0"/>
              <a:t>, A., &amp; </a:t>
            </a:r>
            <a:r>
              <a:rPr lang="it-IT" dirty="0" err="1"/>
              <a:t>Stobbs</a:t>
            </a:r>
            <a:r>
              <a:rPr lang="it-IT" dirty="0"/>
              <a:t>, </a:t>
            </a:r>
            <a:r>
              <a:rPr lang="it-IT" dirty="0" err="1"/>
              <a:t>R</a:t>
            </a:r>
            <a:r>
              <a:rPr lang="it-IT" dirty="0"/>
              <a:t>. (2018). Community</a:t>
            </a:r>
            <a:r>
              <a:rPr lang="en-US" dirty="0"/>
              <a:t>‐driven user evaluation of the </a:t>
            </a:r>
            <a:r>
              <a:rPr lang="en-US" dirty="0" err="1"/>
              <a:t>inuvialuit</a:t>
            </a:r>
            <a:r>
              <a:rPr lang="en-US" dirty="0"/>
              <a:t> cultural heritage digital library. </a:t>
            </a:r>
            <a:r>
              <a:rPr lang="en-US" i="1" dirty="0"/>
              <a:t>Proceedings of the Association for Information Science and Technology</a:t>
            </a:r>
            <a:r>
              <a:rPr lang="en-US" dirty="0"/>
              <a:t>, 55(1), 440-449. doi:10.1002/pra2.2018.14505501048</a:t>
            </a:r>
          </a:p>
          <a:p>
            <a:r>
              <a:rPr lang="nl-NL" dirty="0"/>
              <a:t>Swanson, R. (2015). </a:t>
            </a:r>
            <a:r>
              <a:rPr lang="nl-NL" dirty="0" err="1"/>
              <a:t>Adapting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Brian Deer </a:t>
            </a:r>
            <a:r>
              <a:rPr lang="nl-NL" dirty="0" err="1"/>
              <a:t>Classification</a:t>
            </a:r>
            <a:r>
              <a:rPr lang="nl-NL" dirty="0"/>
              <a:t> System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Aanischaaukamikw</a:t>
            </a:r>
            <a:r>
              <a:rPr lang="nl-NL" dirty="0"/>
              <a:t> </a:t>
            </a:r>
            <a:r>
              <a:rPr lang="nl-NL" dirty="0" err="1"/>
              <a:t>Cree</a:t>
            </a:r>
            <a:r>
              <a:rPr lang="nl-NL" dirty="0"/>
              <a:t> </a:t>
            </a:r>
            <a:r>
              <a:rPr lang="nl-NL" dirty="0" err="1"/>
              <a:t>Cultural</a:t>
            </a:r>
            <a:r>
              <a:rPr lang="nl-NL" dirty="0"/>
              <a:t> </a:t>
            </a:r>
            <a:r>
              <a:rPr lang="nl-NL" dirty="0" err="1"/>
              <a:t>Institute</a:t>
            </a:r>
            <a:r>
              <a:rPr lang="nl-NL" dirty="0"/>
              <a:t>. </a:t>
            </a:r>
            <a:r>
              <a:rPr lang="it-IT" i="1" dirty="0" err="1"/>
              <a:t>Cataloging</a:t>
            </a:r>
            <a:r>
              <a:rPr lang="it-IT" i="1" dirty="0"/>
              <a:t> &amp; </a:t>
            </a:r>
            <a:r>
              <a:rPr lang="it-IT" i="1" dirty="0" err="1"/>
              <a:t>Classification</a:t>
            </a:r>
            <a:r>
              <a:rPr lang="it-IT" i="1" dirty="0"/>
              <a:t> </a:t>
            </a:r>
            <a:r>
              <a:rPr lang="it-IT" i="1" dirty="0" err="1"/>
              <a:t>Quarterly</a:t>
            </a:r>
            <a:r>
              <a:rPr lang="en-US" dirty="0"/>
              <a:t>, 53(5–6), 568–579. </a:t>
            </a:r>
            <a:r>
              <a:rPr lang="en-US" u="sng" dirty="0">
                <a:hlinkClick r:id="rId3"/>
              </a:rPr>
              <a:t>https://doi.org/10.1080/01639374.2015.1009669</a:t>
            </a:r>
            <a:endParaRPr lang="en-US" dirty="0"/>
          </a:p>
          <a:p>
            <a:r>
              <a:rPr lang="en-US" dirty="0" err="1"/>
              <a:t>Szostak</a:t>
            </a:r>
            <a:r>
              <a:rPr lang="en-US" dirty="0"/>
              <a:t>, R. (2012). Classifying relationships.</a:t>
            </a:r>
            <a:r>
              <a:rPr lang="en-US" i="1" dirty="0"/>
              <a:t> Knowledge Organization</a:t>
            </a:r>
            <a:r>
              <a:rPr lang="en-US" dirty="0"/>
              <a:t>, 39(3), 165-178. doi:10.5771/0943-7444-2012-3-165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4727-45C6-8543-B1F5-E539B3D72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087" y="3071852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5613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637"/>
            <a:ext cx="8596668" cy="4110962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Project overview - Julia</a:t>
            </a:r>
          </a:p>
          <a:p>
            <a:r>
              <a:rPr lang="en-CA" dirty="0">
                <a:solidFill>
                  <a:schemeClr val="tx1"/>
                </a:solidFill>
              </a:rPr>
              <a:t>Approach and findings - Amber</a:t>
            </a:r>
          </a:p>
          <a:p>
            <a:r>
              <a:rPr lang="en-CA" dirty="0">
                <a:solidFill>
                  <a:schemeClr val="tx1"/>
                </a:solidFill>
              </a:rPr>
              <a:t>Discussion &amp; next steps - Both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5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5299-637B-F54A-B20E-491F1FB1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B3AE-41DB-BF43-982C-E50817DC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Groundwork for a longer investigation into national knowledge infrastructures (more on that later)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Literature review = complete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Up next: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Ongoing empirical work on author’s impressions of these systems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Opportunities for collaborative work on individual </a:t>
            </a:r>
            <a:r>
              <a:rPr lang="en-US" sz="2000">
                <a:solidFill>
                  <a:schemeClr val="tx1"/>
                </a:solidFill>
              </a:rPr>
              <a:t>and interrelated systems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54BC-A598-4C49-ADB4-6C710D61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20F8-D179-7F47-9C46-FA0EE063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Broad definition of Subject Access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Limited timeframe, to focus on current &amp; ongoing projects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Focus on Canada (with some exceptions)</a:t>
            </a:r>
          </a:p>
        </p:txBody>
      </p:sp>
    </p:spTree>
    <p:extLst>
      <p:ext uri="{BB962C8B-B14F-4D97-AF65-F5344CB8AC3E}">
        <p14:creationId xmlns:p14="http://schemas.microsoft.com/office/powerpoint/2010/main" val="296576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E769-6263-0843-BA6C-BBC6CEEB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4EB270-44DE-F34D-AE5B-B09FA6E49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897883"/>
              </p:ext>
            </p:extLst>
          </p:nvPr>
        </p:nvGraphicFramePr>
        <p:xfrm>
          <a:off x="1146002" y="8297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081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4E146F-AA78-9542-8798-204A35321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623171"/>
              </p:ext>
            </p:extLst>
          </p:nvPr>
        </p:nvGraphicFramePr>
        <p:xfrm>
          <a:off x="114600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6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78B0-EEB0-A749-ABDB-3228F3B4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French only systems: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A5C0FE-3E63-BA49-A7A0-6FFEADA6A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052570"/>
              </p:ext>
            </p:extLst>
          </p:nvPr>
        </p:nvGraphicFramePr>
        <p:xfrm>
          <a:off x="4975668" y="1273907"/>
          <a:ext cx="5322277" cy="431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0327BA-B3D1-5D47-8872-AA786943E484}"/>
              </a:ext>
            </a:extLst>
          </p:cNvPr>
          <p:cNvSpPr txBox="1"/>
          <p:nvPr/>
        </p:nvSpPr>
        <p:spPr>
          <a:xfrm>
            <a:off x="338921" y="1270000"/>
            <a:ext cx="5158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RVM (Le Répertoire de Vedettes-Matière)</a:t>
            </a:r>
            <a:endParaRPr lang="en-US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RASUQAM (Répertoire des Autorités-Sujet de l’UQAM)</a:t>
            </a:r>
            <a:endParaRPr lang="en-US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RAMEAU (R</a:t>
            </a:r>
            <a:r>
              <a:rPr lang="fr-FR" dirty="0" err="1"/>
              <a:t>épertoire</a:t>
            </a:r>
            <a:r>
              <a:rPr lang="fr-FR" dirty="0"/>
              <a:t> d‘autorité-matière encyclopédique et alphabétique unifié)	</a:t>
            </a:r>
            <a:endParaRPr lang="en-US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ONF (Le thésaurus de l’Office National du Film du Canada)</a:t>
            </a:r>
            <a:endParaRPr lang="en-US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Le système de classification des jeux ESAR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6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A145-6B1D-4247-A3D4-816976D0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 &amp; Multilingual projects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BDA991-D8B1-8C44-A25F-F2FEECB2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716905"/>
              </p:ext>
            </p:extLst>
          </p:nvPr>
        </p:nvGraphicFramePr>
        <p:xfrm>
          <a:off x="6400800" y="127949"/>
          <a:ext cx="3882067" cy="2945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C833EA-6196-E84E-8CB6-F822B3618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298902"/>
              </p:ext>
            </p:extLst>
          </p:nvPr>
        </p:nvGraphicFramePr>
        <p:xfrm>
          <a:off x="431437" y="1379171"/>
          <a:ext cx="6498248" cy="6509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459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816F-824B-3F4A-9B87-91BAD1A0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Indigenous Knowledge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80F8-26F3-6A45-895C-C9227587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09" y="1908721"/>
            <a:ext cx="4408357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Out of the 17 IKO systems, the most robust/ well-documented include: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Digital Library North (DLN)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Brian Deer Classification System (and derivatives/adaptations particularly </a:t>
            </a:r>
            <a:r>
              <a:rPr lang="en-US" sz="1800" u="sng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wi7</a:t>
            </a:r>
            <a:r>
              <a:rPr lang="en-US" sz="1800" u="sng" dirty="0">
                <a:solidFill>
                  <a:schemeClr val="tx1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wa + FNHL SH and UBCIC)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Inuit language cataloguing standards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771D4D-20F3-2447-8787-CF3FF084A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077803"/>
              </p:ext>
            </p:extLst>
          </p:nvPr>
        </p:nvGraphicFramePr>
        <p:xfrm>
          <a:off x="3845809" y="11180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1185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{B5C791FC-3833-D34B-B2C7-FBED02B7C87D}tf10001060</Template>
  <TotalTime>37969</TotalTime>
  <Words>1806</Words>
  <Application>Microsoft Macintosh PowerPoint</Application>
  <PresentationFormat>Widescreen</PresentationFormat>
  <Paragraphs>110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The Landscape of Contemporary Canadian Subject Access</vt:lpstr>
      <vt:lpstr>Presentation Outline</vt:lpstr>
      <vt:lpstr>Project Overview</vt:lpstr>
      <vt:lpstr>Scope of the Lit Review</vt:lpstr>
      <vt:lpstr>Results</vt:lpstr>
      <vt:lpstr>PowerPoint Presentation</vt:lpstr>
      <vt:lpstr>French only systems: </vt:lpstr>
      <vt:lpstr>Bi- &amp; Multilingual projects</vt:lpstr>
      <vt:lpstr>Indigenous Knowledge Organization</vt:lpstr>
      <vt:lpstr>Starting to explore the patterns beyond the numbers (and their consequences)</vt:lpstr>
      <vt:lpstr>PowerPoint Presentation</vt:lpstr>
      <vt:lpstr>LC/LCSH adaptations/derivatives</vt:lpstr>
      <vt:lpstr>Systems being re-absorbed </vt:lpstr>
      <vt:lpstr>Discussion</vt:lpstr>
      <vt:lpstr>Conclusion &amp; Next Steps</vt:lpstr>
      <vt:lpstr>references:</vt:lpstr>
      <vt:lpstr>PowerPoint Presentation</vt:lpstr>
      <vt:lpstr>Thank you!  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Landscape of Contemporary Canadian Subject Access</dc:title>
  <dc:creator>Microsoft Office User</dc:creator>
  <cp:lastModifiedBy>Microsoft Office User</cp:lastModifiedBy>
  <cp:revision>54</cp:revision>
  <dcterms:created xsi:type="dcterms:W3CDTF">2020-03-06T13:58:10Z</dcterms:created>
  <dcterms:modified xsi:type="dcterms:W3CDTF">2020-09-15T17:00:13Z</dcterms:modified>
</cp:coreProperties>
</file>