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1" r:id="rId2"/>
  </p:sldMasterIdLst>
  <p:notesMasterIdLst>
    <p:notesMasterId r:id="rId1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6858000" cy="9144000"/>
  <p:embeddedFontLst>
    <p:embeddedFont>
      <p:font typeface="Play" pitchFamily="2" charset="0"/>
      <p:regular r:id="rId17"/>
      <p:bold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h0mBj3huALDCKTm/VMmeEuwrDRQ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F2B8C86-EFF1-45B4-9895-6D55BA6D7BD8}">
  <a:tblStyle styleId="{6F2B8C86-EFF1-45B4-9895-6D55BA6D7BD8}" styleName="Table_0">
    <a:wholeTbl>
      <a:tcTxStyle b="off" i="off">
        <a:font>
          <a:latin typeface="Aptos"/>
          <a:ea typeface="Aptos"/>
          <a:cs typeface="Aptos"/>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E6E6E6"/>
          </a:solidFill>
        </a:fill>
      </a:tcStyle>
    </a:wholeTbl>
    <a:band1H>
      <a:tcTxStyle/>
      <a:tcStyle>
        <a:tcBdr/>
        <a:fill>
          <a:solidFill>
            <a:srgbClr val="CACACA"/>
          </a:solidFill>
        </a:fill>
      </a:tcStyle>
    </a:band1H>
    <a:band2H>
      <a:tcTxStyle/>
      <a:tcStyle>
        <a:tcBdr/>
      </a:tcStyle>
    </a:band2H>
    <a:band1V>
      <a:tcTxStyle/>
      <a:tcStyle>
        <a:tcBdr/>
        <a:fill>
          <a:solidFill>
            <a:srgbClr val="CACACA"/>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dk1"/>
              </a:solidFill>
              <a:prstDash val="solid"/>
              <a:round/>
              <a:headEnd type="none" w="sm" len="sm"/>
              <a:tailEnd type="none" w="sm" len="sm"/>
            </a:ln>
          </a:top>
        </a:tcBdr>
        <a:fill>
          <a:solidFill>
            <a:srgbClr val="E6E6E6"/>
          </a:solidFill>
        </a:fill>
      </a:tcStyle>
    </a:lastRow>
    <a:seCell>
      <a:tcTxStyle/>
      <a:tcStyle>
        <a:tcBdr/>
      </a:tcStyle>
    </a:seCell>
    <a:swCell>
      <a:tcTxStyle/>
      <a:tcStyle>
        <a:tcBdr/>
      </a:tcStyle>
    </a:swCell>
    <a:firstRow>
      <a:tcTxStyle b="on" i="off">
        <a:font>
          <a:latin typeface="Aptos"/>
          <a:ea typeface="Aptos"/>
          <a:cs typeface="Aptos"/>
        </a:font>
        <a:schemeClr val="lt1"/>
      </a:tcTxStyle>
      <a:tcStyle>
        <a:tcBdr/>
        <a:fill>
          <a:solidFill>
            <a:schemeClr val="dk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73"/>
  </p:normalViewPr>
  <p:slideViewPr>
    <p:cSldViewPr snapToGrid="0">
      <p:cViewPr varScale="1">
        <p:scale>
          <a:sx n="115" d="100"/>
          <a:sy n="115" d="100"/>
        </p:scale>
        <p:origin x="712" y="208"/>
      </p:cViewPr>
      <p:guideLst/>
    </p:cSldViewPr>
  </p:slideViewPr>
  <p:notesTextViewPr>
    <p:cViewPr>
      <p:scale>
        <a:sx n="1" d="1"/>
        <a:sy n="1" d="1"/>
      </p:scale>
      <p:origin x="0" y="0"/>
    </p:cViewPr>
  </p:notesTextViewPr>
  <p:notesViewPr>
    <p:cSldViewPr snapToGrid="0">
      <p:cViewPr varScale="1">
        <p:scale>
          <a:sx n="102" d="100"/>
          <a:sy n="102" d="100"/>
        </p:scale>
        <p:origin x="3856"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12529"/>
              </a:buClr>
              <a:buSzPts val="1200"/>
              <a:buFont typeface="Times New Roman"/>
              <a:buNone/>
            </a:pPr>
            <a:r>
              <a:rPr lang="en-US" sz="1200" dirty="0">
                <a:solidFill>
                  <a:srgbClr val="212529"/>
                </a:solidFill>
                <a:latin typeface="Times New Roman"/>
                <a:ea typeface="Times New Roman"/>
                <a:cs typeface="Times New Roman"/>
                <a:sym typeface="Times New Roman"/>
              </a:rPr>
              <a:t>Thank you for coming to our presentation of our paper in progress, Supported Yet Isolated: Graduate Student Perspectives on Building Community Through Discussion Forums in an Online Accelerated MLIS program.</a:t>
            </a:r>
          </a:p>
          <a:p>
            <a:pPr marL="0" marR="0" lvl="0" indent="0" algn="l" rtl="0">
              <a:lnSpc>
                <a:spcPct val="100000"/>
              </a:lnSpc>
              <a:spcBef>
                <a:spcPts val="0"/>
              </a:spcBef>
              <a:spcAft>
                <a:spcPts val="0"/>
              </a:spcAft>
              <a:buClr>
                <a:srgbClr val="212529"/>
              </a:buClr>
              <a:buSzPts val="1200"/>
              <a:buFont typeface="Times New Roman"/>
              <a:buNone/>
            </a:pPr>
            <a:endParaRPr lang="en-US" dirty="0">
              <a:solidFill>
                <a:srgbClr val="212529"/>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212529"/>
              </a:buClr>
              <a:buSzPts val="1200"/>
              <a:buFont typeface="Times New Roman"/>
              <a:buNone/>
            </a:pPr>
            <a:r>
              <a:rPr lang="en-US" sz="1200" dirty="0">
                <a:solidFill>
                  <a:srgbClr val="212529"/>
                </a:solidFill>
                <a:latin typeface="Times New Roman"/>
                <a:ea typeface="Times New Roman"/>
                <a:cs typeface="Times New Roman"/>
                <a:sym typeface="Times New Roman"/>
              </a:rPr>
              <a:t>My name is Mary Moen and I am an Associate Professor at the University of Rhode Island.</a:t>
            </a:r>
          </a:p>
          <a:p>
            <a:pPr marL="0" marR="0" lvl="0" indent="0" algn="l" rtl="0">
              <a:lnSpc>
                <a:spcPct val="100000"/>
              </a:lnSpc>
              <a:spcBef>
                <a:spcPts val="0"/>
              </a:spcBef>
              <a:spcAft>
                <a:spcPts val="0"/>
              </a:spcAft>
              <a:buClr>
                <a:srgbClr val="212529"/>
              </a:buClr>
              <a:buSzPts val="1200"/>
              <a:buFont typeface="Times New Roman"/>
              <a:buNone/>
            </a:pPr>
            <a:endParaRPr lang="en-US" dirty="0">
              <a:solidFill>
                <a:srgbClr val="212529"/>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212529"/>
              </a:buClr>
              <a:buSzPts val="1200"/>
              <a:buFont typeface="Times New Roman"/>
              <a:buNone/>
            </a:pPr>
            <a:r>
              <a:rPr lang="en-US" sz="1200" dirty="0">
                <a:solidFill>
                  <a:srgbClr val="212529"/>
                </a:solidFill>
                <a:latin typeface="Times New Roman"/>
                <a:ea typeface="Times New Roman"/>
                <a:cs typeface="Times New Roman"/>
                <a:sym typeface="Times New Roman"/>
              </a:rPr>
              <a:t>Lauren introduces herself. </a:t>
            </a:r>
          </a:p>
          <a:p>
            <a:pPr marL="0" marR="0" lvl="0" indent="0" algn="l" rtl="0">
              <a:lnSpc>
                <a:spcPct val="100000"/>
              </a:lnSpc>
              <a:spcBef>
                <a:spcPts val="0"/>
              </a:spcBef>
              <a:spcAft>
                <a:spcPts val="0"/>
              </a:spcAft>
              <a:buClr>
                <a:srgbClr val="212529"/>
              </a:buClr>
              <a:buSzPts val="1200"/>
              <a:buFont typeface="Times New Roman"/>
              <a:buNone/>
            </a:pPr>
            <a:endParaRPr lang="en-US" sz="1200" dirty="0">
              <a:solidFill>
                <a:srgbClr val="212529"/>
              </a:solidFill>
              <a:latin typeface="Times New Roman"/>
              <a:ea typeface="Times New Roman"/>
              <a:cs typeface="Times New Roman"/>
              <a:sym typeface="Times New Roman"/>
            </a:endParaRPr>
          </a:p>
        </p:txBody>
      </p:sp>
      <p:sp>
        <p:nvSpPr>
          <p:cNvPr id="105" name="Google Shape;105;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6" name="Google Shape;246;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12529"/>
              </a:buClr>
              <a:buSzPts val="1800"/>
              <a:buFont typeface="Times New Roman"/>
              <a:buNone/>
            </a:pPr>
            <a:r>
              <a:rPr lang="en-US" sz="1800">
                <a:solidFill>
                  <a:srgbClr val="212529"/>
                </a:solidFill>
                <a:latin typeface="Times New Roman"/>
                <a:ea typeface="Times New Roman"/>
                <a:cs typeface="Times New Roman"/>
                <a:sym typeface="Times New Roman"/>
              </a:rPr>
              <a:t>Strict requirements like requiring many posts and citing sources seem to detract from building a sense of community. Despite the emergence of strategies for building a sense of community via online discussion forums, the truth is, some respondents just did not like discussions and saw it as busy work, participation only, or not anything that could build community. Ultimately, there is no one-size-fits-all approach as learning styles vary, commitment levels to a course can vary, student availability to participate varies, and people just do not all like the same things.</a:t>
            </a:r>
            <a:endParaRPr sz="1800">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247" name="Google Shape;247;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9" name="Google Shape;269;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12529"/>
              </a:buClr>
              <a:buSzPts val="1800"/>
              <a:buFont typeface="Times New Roman"/>
              <a:buNone/>
            </a:pPr>
            <a:r>
              <a:rPr lang="en-US" sz="1800" dirty="0">
                <a:solidFill>
                  <a:srgbClr val="212529"/>
                </a:solidFill>
                <a:latin typeface="Times New Roman"/>
                <a:ea typeface="Times New Roman"/>
                <a:cs typeface="Times New Roman"/>
                <a:sym typeface="Times New Roman"/>
              </a:rPr>
              <a:t>This research is significant as it contributes actionable insights that can improve the learning experience for students in online accelerated graduate programs, benefiting instructors, educational institutions, and curriculum designers. The findings reported here will be combined with findings from faculty focus groups and content analysis of course syllabi to provide recommendations for enhancing online learning environments and optimizing the use of discussion forums. </a:t>
            </a:r>
            <a:endParaRPr sz="1800" dirty="0">
              <a:latin typeface="Times New Roman"/>
              <a:ea typeface="Times New Roman"/>
              <a:cs typeface="Times New Roman"/>
              <a:sym typeface="Times New Roman"/>
            </a:endParaRPr>
          </a:p>
          <a:p>
            <a:pPr marL="0" lvl="0" indent="0" algn="l" rtl="0">
              <a:spcBef>
                <a:spcPts val="0"/>
              </a:spcBef>
              <a:spcAft>
                <a:spcPts val="0"/>
              </a:spcAft>
              <a:buNone/>
            </a:pPr>
            <a:endParaRPr dirty="0"/>
          </a:p>
        </p:txBody>
      </p:sp>
      <p:sp>
        <p:nvSpPr>
          <p:cNvPr id="270" name="Google Shape;270;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7" name="Google Shape;277;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chemeClr val="dk1"/>
              </a:buClr>
              <a:buSzPts val="1200"/>
              <a:buFont typeface="Arial"/>
              <a:buNone/>
            </a:pPr>
            <a:endParaRPr/>
          </a:p>
        </p:txBody>
      </p:sp>
      <p:sp>
        <p:nvSpPr>
          <p:cNvPr id="278" name="Google Shape;278;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 name="Google Shape;284;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 name="Google Shape;112;p2:notes"/>
          <p:cNvSpPr txBox="1">
            <a:spLocks noGrp="1"/>
          </p:cNvSpPr>
          <p:nvPr>
            <p:ph type="body" idx="1"/>
          </p:nvPr>
        </p:nvSpPr>
        <p:spPr>
          <a:xfrm>
            <a:off x="685799" y="4400550"/>
            <a:ext cx="5642429" cy="728345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rgbClr val="212529"/>
              </a:buClr>
              <a:buSzPts val="1800"/>
              <a:buFont typeface="Times New Roman"/>
              <a:buNone/>
            </a:pPr>
            <a:endParaRPr lang="en-US" sz="1800" dirty="0">
              <a:solidFill>
                <a:srgbClr val="212529"/>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212529"/>
              </a:buClr>
              <a:buSzPts val="1200"/>
              <a:buFont typeface="Times New Roman"/>
              <a:buNone/>
            </a:pPr>
            <a:r>
              <a:rPr lang="en-US" sz="1800" dirty="0">
                <a:solidFill>
                  <a:srgbClr val="212529"/>
                </a:solidFill>
                <a:latin typeface="Times New Roman"/>
                <a:ea typeface="Times New Roman"/>
                <a:cs typeface="Times New Roman"/>
                <a:sym typeface="Times New Roman"/>
              </a:rPr>
              <a:t>In the fall of 2021, our program transitioned to a fully online asynchronous accelerated format which means one three credit course is completed in 7 weeks. We had always prioritized building a sense of community because it can improve academic achievement, increase retention and create a more satisfying and engaging experience for students..</a:t>
            </a:r>
          </a:p>
          <a:p>
            <a:pPr marL="0" marR="0" lvl="0" indent="0" algn="l" rtl="0">
              <a:lnSpc>
                <a:spcPct val="100000"/>
              </a:lnSpc>
              <a:spcBef>
                <a:spcPts val="0"/>
              </a:spcBef>
              <a:spcAft>
                <a:spcPts val="0"/>
              </a:spcAft>
              <a:buClr>
                <a:srgbClr val="212529"/>
              </a:buClr>
              <a:buSzPts val="1200"/>
              <a:buFont typeface="Times New Roman"/>
              <a:buNone/>
            </a:pPr>
            <a:endParaRPr lang="en-US" sz="1800" dirty="0">
              <a:solidFill>
                <a:srgbClr val="212529"/>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212529"/>
              </a:buClr>
              <a:buSzPts val="1200"/>
              <a:buFont typeface="Times New Roman"/>
              <a:buNone/>
            </a:pPr>
            <a:r>
              <a:rPr lang="en-US" sz="1800" dirty="0">
                <a:solidFill>
                  <a:srgbClr val="212529"/>
                </a:solidFill>
                <a:latin typeface="Times New Roman"/>
                <a:ea typeface="Times New Roman"/>
                <a:cs typeface="Times New Roman"/>
                <a:sym typeface="Times New Roman"/>
              </a:rPr>
              <a:t>We anticipated that online learning could be isolating, especially in asynchronous classes. We knew that the discussion forum was the most common way in our courses to build community.  So we decided to explore students perspectives on their experience using discussion forums to build community to see what was working and what some of the challenges were. </a:t>
            </a:r>
          </a:p>
          <a:p>
            <a:pPr marL="0" marR="0" lvl="0" indent="0" algn="l" rtl="0">
              <a:lnSpc>
                <a:spcPct val="100000"/>
              </a:lnSpc>
              <a:spcBef>
                <a:spcPts val="0"/>
              </a:spcBef>
              <a:spcAft>
                <a:spcPts val="0"/>
              </a:spcAft>
              <a:buClr>
                <a:srgbClr val="212529"/>
              </a:buClr>
              <a:buSzPts val="1200"/>
              <a:buFont typeface="Times New Roman"/>
              <a:buNone/>
            </a:pPr>
            <a:endParaRPr lang="en-US" sz="1800" dirty="0">
              <a:solidFill>
                <a:srgbClr val="212529"/>
              </a:solidFill>
              <a:latin typeface="Times New Roman"/>
              <a:ea typeface="Times New Roman"/>
              <a:cs typeface="Times New Roman"/>
              <a:sym typeface="Times New Roman"/>
            </a:endParaRPr>
          </a:p>
          <a:p>
            <a:pPr marL="0" indent="0">
              <a:buClr>
                <a:srgbClr val="212529"/>
              </a:buClr>
              <a:buSzPts val="1200"/>
            </a:pPr>
            <a:r>
              <a:rPr lang="en-US" sz="1800" dirty="0">
                <a:solidFill>
                  <a:srgbClr val="212529"/>
                </a:solidFill>
                <a:latin typeface="Times New Roman"/>
                <a:ea typeface="Times New Roman"/>
                <a:cs typeface="Times New Roman"/>
                <a:sym typeface="Times New Roman"/>
              </a:rPr>
              <a:t>This paper part of a larger study that also looks at faculty experiences and perceptions, and ultimately, will compare the viewpoints of the two groups. </a:t>
            </a:r>
            <a:r>
              <a:rPr lang="en-US" sz="1800" dirty="0">
                <a:solidFill>
                  <a:srgbClr val="212121"/>
                </a:solidFill>
                <a:latin typeface="Times New Roman"/>
                <a:ea typeface="Times New Roman"/>
                <a:cs typeface="Times New Roman"/>
                <a:sym typeface="Times New Roman"/>
              </a:rPr>
              <a:t>This study uses the terms </a:t>
            </a:r>
            <a:r>
              <a:rPr lang="en-US" sz="1800" i="1" dirty="0">
                <a:solidFill>
                  <a:srgbClr val="212121"/>
                </a:solidFill>
                <a:latin typeface="Times New Roman"/>
                <a:ea typeface="Times New Roman"/>
                <a:cs typeface="Times New Roman"/>
                <a:sym typeface="Times New Roman"/>
              </a:rPr>
              <a:t>sense of community</a:t>
            </a:r>
            <a:r>
              <a:rPr lang="en-US" sz="1800" dirty="0">
                <a:solidFill>
                  <a:srgbClr val="212121"/>
                </a:solidFill>
                <a:latin typeface="Times New Roman"/>
                <a:ea typeface="Times New Roman"/>
                <a:cs typeface="Times New Roman"/>
                <a:sym typeface="Times New Roman"/>
              </a:rPr>
              <a:t> and </a:t>
            </a:r>
            <a:r>
              <a:rPr lang="en-US" sz="1800" i="1" dirty="0">
                <a:solidFill>
                  <a:srgbClr val="212121"/>
                </a:solidFill>
                <a:latin typeface="Times New Roman"/>
                <a:ea typeface="Times New Roman"/>
                <a:cs typeface="Times New Roman"/>
                <a:sym typeface="Times New Roman"/>
              </a:rPr>
              <a:t>building community</a:t>
            </a:r>
            <a:r>
              <a:rPr lang="en-US" sz="1800" dirty="0">
                <a:solidFill>
                  <a:srgbClr val="212121"/>
                </a:solidFill>
                <a:latin typeface="Times New Roman"/>
                <a:ea typeface="Times New Roman"/>
                <a:cs typeface="Times New Roman"/>
                <a:sym typeface="Times New Roman"/>
              </a:rPr>
              <a:t> interchangeably to describe what McMillan and Chavis define as “a feeling that members have of belonging, a feeling that members matter to one another and to the group, and a shared faith that members' needs will be met through commitment to be together” (McMillan &amp; Chavis, 1986, p. 9). </a:t>
            </a:r>
            <a:endParaRPr lang="en-US" sz="1800" dirty="0">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212529"/>
              </a:buClr>
              <a:buSzPts val="1200"/>
              <a:buFont typeface="Times New Roman"/>
              <a:buNone/>
            </a:pPr>
            <a:endParaRPr lang="en-US" sz="1800" dirty="0">
              <a:solidFill>
                <a:srgbClr val="212529"/>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212529"/>
              </a:buClr>
              <a:buSzPts val="1200"/>
              <a:buFont typeface="Times New Roman"/>
              <a:buNone/>
            </a:pPr>
            <a:endParaRPr lang="en-US" sz="1800" dirty="0">
              <a:solidFill>
                <a:srgbClr val="212529"/>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212529"/>
              </a:buClr>
              <a:buSzPts val="1200"/>
              <a:buFont typeface="Times New Roman"/>
              <a:buNone/>
            </a:pPr>
            <a:r>
              <a:rPr lang="en-US" sz="1800" dirty="0">
                <a:solidFill>
                  <a:srgbClr val="212529"/>
                </a:solidFill>
                <a:latin typeface="Times New Roman"/>
                <a:ea typeface="Times New Roman"/>
                <a:cs typeface="Times New Roman"/>
                <a:sym typeface="Times New Roman"/>
              </a:rPr>
              <a:t>The Classroom Community Short Form survey was adapted to include short answer questions. The results suggest that while students feel supported and that they care about each other, they still feel isolated. Discussion forums that were informal, provide peer to peer interaction and participation by the instructor were more likely to create a sense of community.</a:t>
            </a:r>
            <a:endParaRPr lang="en-US" sz="1800" dirty="0">
              <a:latin typeface="Times New Roman"/>
              <a:ea typeface="Times New Roman"/>
              <a:cs typeface="Times New Roman"/>
              <a:sym typeface="Times New Roman"/>
            </a:endParaRPr>
          </a:p>
          <a:p>
            <a:pPr marL="0" marR="0" lvl="0" indent="0" algn="l" rtl="0">
              <a:lnSpc>
                <a:spcPct val="115000"/>
              </a:lnSpc>
              <a:spcBef>
                <a:spcPts val="0"/>
              </a:spcBef>
              <a:spcAft>
                <a:spcPts val="0"/>
              </a:spcAft>
              <a:buClr>
                <a:srgbClr val="212529"/>
              </a:buClr>
              <a:buSzPts val="1800"/>
              <a:buFont typeface="Times New Roman"/>
              <a:buNone/>
            </a:pPr>
            <a:endParaRPr lang="en-US" sz="1800" dirty="0">
              <a:solidFill>
                <a:srgbClr val="212529"/>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rgbClr val="212529"/>
              </a:buClr>
              <a:buSzPts val="1800"/>
              <a:buFont typeface="Times New Roman"/>
              <a:buNone/>
            </a:pPr>
            <a:r>
              <a:rPr lang="en-US" sz="1800" dirty="0">
                <a:solidFill>
                  <a:srgbClr val="212529"/>
                </a:solidFill>
                <a:latin typeface="Times New Roman"/>
                <a:ea typeface="Times New Roman"/>
                <a:cs typeface="Times New Roman"/>
                <a:sym typeface="Times New Roman"/>
              </a:rPr>
              <a:t>Online learning can be isolating, especially in asynchronous classes. This increases the importance of building a sense of community in such classes. Discussion forums within course management systems are often utilized as the main activity to facilitate community building in online courses. This paper explores graduate students’ experiences and perceptions of using discussion forums to build a sense of community in an accelerated online Master of Library and Information Studies (MLIS) program at a public university in the northeastern United States. </a:t>
            </a:r>
            <a:r>
              <a:rPr lang="en-US" sz="1800" dirty="0">
                <a:solidFill>
                  <a:srgbClr val="444746"/>
                </a:solidFill>
                <a:highlight>
                  <a:srgbClr val="FFFFFF"/>
                </a:highlight>
                <a:latin typeface="Times New Roman"/>
                <a:ea typeface="Times New Roman"/>
                <a:cs typeface="Times New Roman"/>
                <a:sym typeface="Times New Roman"/>
              </a:rPr>
              <a:t>All courses are asynchronous and designed and delivered through a learning management system.</a:t>
            </a:r>
            <a:r>
              <a:rPr lang="en-US" sz="1800" dirty="0">
                <a:solidFill>
                  <a:srgbClr val="212529"/>
                </a:solidFill>
                <a:highlight>
                  <a:srgbClr val="FFFF00"/>
                </a:highlight>
                <a:latin typeface="Times New Roman"/>
                <a:ea typeface="Times New Roman"/>
                <a:cs typeface="Times New Roman"/>
                <a:sym typeface="Times New Roman"/>
              </a:rPr>
              <a:t> </a:t>
            </a:r>
            <a:r>
              <a:rPr lang="en-US" sz="1800" dirty="0">
                <a:solidFill>
                  <a:srgbClr val="444746"/>
                </a:solidFill>
                <a:highlight>
                  <a:srgbClr val="FFFFFF"/>
                </a:highlight>
                <a:latin typeface="Times New Roman"/>
                <a:ea typeface="Times New Roman"/>
                <a:cs typeface="Times New Roman"/>
                <a:sym typeface="Times New Roman"/>
              </a:rPr>
              <a:t>All courses utilize the same discussion tool in the learning management system; some require weekly posts, but other courses use discussion forums on an irregular basis.</a:t>
            </a:r>
            <a:endParaRPr sz="1800" dirty="0">
              <a:latin typeface="Times New Roman"/>
              <a:ea typeface="Times New Roman"/>
              <a:cs typeface="Times New Roman"/>
              <a:sym typeface="Times New Roman"/>
            </a:endParaRPr>
          </a:p>
        </p:txBody>
      </p:sp>
      <p:sp>
        <p:nvSpPr>
          <p:cNvPr id="113" name="Google Shape;11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rgbClr val="212529"/>
              </a:buClr>
              <a:buSzPts val="1800"/>
              <a:buFont typeface="Times New Roman"/>
              <a:buNone/>
            </a:pPr>
            <a:r>
              <a:rPr lang="en-US" sz="1800" dirty="0">
                <a:solidFill>
                  <a:srgbClr val="212529"/>
                </a:solidFill>
                <a:latin typeface="Times New Roman"/>
                <a:ea typeface="Times New Roman"/>
                <a:cs typeface="Times New Roman"/>
                <a:sym typeface="Times New Roman"/>
              </a:rPr>
              <a:t>Research suggests fostering a sense of community in online courses helps minimize feelings of isolation (Rovai, 2002a), build camaraderie (Conrad, 2005), improve student outcomes (Drouin, 2008), lead to deeper learning (Hulon, 2013) and increase retention (Shatila, 2023). </a:t>
            </a:r>
            <a:r>
              <a:rPr lang="en-US" sz="1800" dirty="0">
                <a:solidFill>
                  <a:srgbClr val="212121"/>
                </a:solidFill>
                <a:latin typeface="Times New Roman"/>
                <a:ea typeface="Times New Roman"/>
                <a:cs typeface="Times New Roman"/>
                <a:sym typeface="Times New Roman"/>
              </a:rPr>
              <a:t>This has been examined through various lenses, including a sense of belonging (Zamora et al., 2022), connectedness (Shatila, 2023), community development (Cooke, 2016), and connectivism theory (Wylie, 2023).</a:t>
            </a:r>
            <a:r>
              <a:rPr lang="en-US" sz="1800" dirty="0">
                <a:solidFill>
                  <a:srgbClr val="212529"/>
                </a:solidFill>
                <a:latin typeface="Times New Roman"/>
                <a:ea typeface="Times New Roman"/>
                <a:cs typeface="Times New Roman"/>
                <a:sym typeface="Times New Roman"/>
              </a:rPr>
              <a:t> </a:t>
            </a:r>
            <a:r>
              <a:rPr lang="en-US" sz="1800" dirty="0">
                <a:solidFill>
                  <a:srgbClr val="212121"/>
                </a:solidFill>
                <a:latin typeface="Times New Roman"/>
                <a:ea typeface="Times New Roman"/>
                <a:cs typeface="Times New Roman"/>
                <a:sym typeface="Times New Roman"/>
              </a:rPr>
              <a:t>Findings indicate that graduate students feel more supported when instructors actively engage on discussion boards by posting summaries and comments (Scott &amp; </a:t>
            </a:r>
            <a:r>
              <a:rPr lang="en-US" sz="1800" dirty="0" err="1">
                <a:solidFill>
                  <a:srgbClr val="212121"/>
                </a:solidFill>
                <a:latin typeface="Times New Roman"/>
                <a:ea typeface="Times New Roman"/>
                <a:cs typeface="Times New Roman"/>
                <a:sym typeface="Times New Roman"/>
              </a:rPr>
              <a:t>Turrise</a:t>
            </a:r>
            <a:r>
              <a:rPr lang="en-US" sz="1800" dirty="0">
                <a:solidFill>
                  <a:srgbClr val="212121"/>
                </a:solidFill>
                <a:latin typeface="Times New Roman"/>
                <a:ea typeface="Times New Roman"/>
                <a:cs typeface="Times New Roman"/>
                <a:sym typeface="Times New Roman"/>
              </a:rPr>
              <a:t>, 2021; Wylie, 2023); feel more connected when there are informal peer-to-peer interactions, such as using first names, humor, emoticons, and expressions of empathy (Cooke, 2016); and experience deeper learning when discussion forums incorporate students’ experiences (</a:t>
            </a:r>
            <a:r>
              <a:rPr lang="en-US" sz="1800" dirty="0" err="1">
                <a:solidFill>
                  <a:srgbClr val="212121"/>
                </a:solidFill>
                <a:latin typeface="Times New Roman"/>
                <a:ea typeface="Times New Roman"/>
                <a:cs typeface="Times New Roman"/>
                <a:sym typeface="Times New Roman"/>
              </a:rPr>
              <a:t>Trekles</a:t>
            </a:r>
            <a:r>
              <a:rPr lang="en-US" sz="1800" dirty="0">
                <a:solidFill>
                  <a:srgbClr val="212121"/>
                </a:solidFill>
                <a:latin typeface="Times New Roman"/>
                <a:ea typeface="Times New Roman"/>
                <a:cs typeface="Times New Roman"/>
                <a:sym typeface="Times New Roman"/>
              </a:rPr>
              <a:t> &amp; Sims, 2013).</a:t>
            </a:r>
            <a:endParaRPr sz="1800" dirty="0">
              <a:latin typeface="Times New Roman"/>
              <a:ea typeface="Times New Roman"/>
              <a:cs typeface="Times New Roman"/>
              <a:sym typeface="Times New Roman"/>
            </a:endParaRPr>
          </a:p>
          <a:p>
            <a:pPr marL="0" marR="0" lvl="0" indent="0" algn="l" rtl="0">
              <a:lnSpc>
                <a:spcPct val="115000"/>
              </a:lnSpc>
              <a:spcBef>
                <a:spcPts val="2400"/>
              </a:spcBef>
              <a:spcAft>
                <a:spcPts val="0"/>
              </a:spcAft>
              <a:buClr>
                <a:srgbClr val="212121"/>
              </a:buClr>
              <a:buSzPts val="1800"/>
              <a:buFont typeface="Times New Roman"/>
              <a:buNone/>
            </a:pPr>
            <a:r>
              <a:rPr lang="en-US" sz="1800" dirty="0">
                <a:solidFill>
                  <a:srgbClr val="212121"/>
                </a:solidFill>
                <a:latin typeface="Times New Roman"/>
                <a:ea typeface="Times New Roman"/>
                <a:cs typeface="Times New Roman"/>
                <a:sym typeface="Times New Roman"/>
              </a:rPr>
              <a:t>In a class where 85% of community-building activities occurred asynchronously on discussion forums, Liu et al. (2007) found a positive relationship between students’ sense of community and their perceived learning gains, engagement, and satisfaction. This sense of connection also reduced feelings of isolation and the likelihood of dropout. Shackleford and Maxwell (2012) found that graduate students valued online course activities of small group discussions, whole-class discussions, sharing personal experiences, and exchanging resources, with resource sharing ranked highest in importance for building community.</a:t>
            </a:r>
            <a:endParaRPr sz="1800" dirty="0">
              <a:latin typeface="Times New Roman"/>
              <a:ea typeface="Times New Roman"/>
              <a:cs typeface="Times New Roman"/>
              <a:sym typeface="Times New Roman"/>
            </a:endParaRPr>
          </a:p>
          <a:p>
            <a:pPr marL="0" marR="0" lvl="0" indent="0" algn="l" rtl="0">
              <a:lnSpc>
                <a:spcPct val="115000"/>
              </a:lnSpc>
              <a:spcBef>
                <a:spcPts val="2400"/>
              </a:spcBef>
              <a:spcAft>
                <a:spcPts val="0"/>
              </a:spcAft>
              <a:buNone/>
            </a:pPr>
            <a:r>
              <a:rPr lang="en-US" sz="1800" dirty="0">
                <a:solidFill>
                  <a:srgbClr val="212121"/>
                </a:solidFill>
                <a:latin typeface="Times New Roman"/>
                <a:ea typeface="Times New Roman"/>
                <a:cs typeface="Times New Roman"/>
                <a:sym typeface="Times New Roman"/>
              </a:rPr>
              <a:t>Despite these benefits, challenges exist. </a:t>
            </a:r>
            <a:r>
              <a:rPr lang="en-US" sz="1800" dirty="0" err="1">
                <a:solidFill>
                  <a:srgbClr val="212121"/>
                </a:solidFill>
                <a:latin typeface="Times New Roman"/>
                <a:ea typeface="Times New Roman"/>
                <a:cs typeface="Times New Roman"/>
                <a:sym typeface="Times New Roman"/>
              </a:rPr>
              <a:t>Phirangee</a:t>
            </a:r>
            <a:r>
              <a:rPr lang="en-US" sz="1800" dirty="0">
                <a:solidFill>
                  <a:srgbClr val="212121"/>
                </a:solidFill>
                <a:latin typeface="Times New Roman"/>
                <a:ea typeface="Times New Roman"/>
                <a:cs typeface="Times New Roman"/>
                <a:sym typeface="Times New Roman"/>
              </a:rPr>
              <a:t> and Hewitt (2024) noted that a lack of recognition for posts and the repetitive nature of responses can undermine the effectiveness of forums. Liu et al. (2007) observed that due to their busy schedules, many graduate students were skeptical about whether the benefits of a learning community justified the additional time required. Furthermore, without proper instructor guidance, asynchronous discussions risk becoming grade-driven rather than fostering collaborative knowledge-building (Ke, 2010).</a:t>
            </a:r>
            <a:endParaRPr sz="1800" dirty="0">
              <a:latin typeface="Times New Roman"/>
              <a:ea typeface="Times New Roman"/>
              <a:cs typeface="Times New Roman"/>
              <a:sym typeface="Times New Roman"/>
            </a:endParaRPr>
          </a:p>
          <a:p>
            <a:pPr marL="0" lvl="0" indent="0" algn="l" rtl="0">
              <a:spcBef>
                <a:spcPts val="1200"/>
              </a:spcBef>
              <a:spcAft>
                <a:spcPts val="0"/>
              </a:spcAft>
              <a:buNone/>
            </a:pPr>
            <a:endParaRPr dirty="0"/>
          </a:p>
        </p:txBody>
      </p:sp>
      <p:sp>
        <p:nvSpPr>
          <p:cNvPr id="124" name="Google Shape;12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3" name="Google Shape;143;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rgbClr val="212121"/>
              </a:buClr>
              <a:buSzPts val="1200"/>
              <a:buFont typeface="Times New Roman"/>
              <a:buNone/>
            </a:pPr>
            <a:r>
              <a:rPr lang="en-US" sz="1200">
                <a:solidFill>
                  <a:srgbClr val="212121"/>
                </a:solidFill>
                <a:latin typeface="Times New Roman"/>
                <a:ea typeface="Times New Roman"/>
                <a:cs typeface="Times New Roman"/>
                <a:sym typeface="Times New Roman"/>
              </a:rPr>
              <a:t>Although research that has examined graduate student perspectives and experiences with discussion forums as community building activities, none have focused on student perspectives in an accelerated graduate program (e.g., 3-week, 5-week, 7-week) in a library and information studies master degree program. This study explores how discussion forums build community in a 7-week accelerated MLIS program. The findings from this study will add to the knowledge base by exploring the following research questions:</a:t>
            </a:r>
            <a:endParaRPr sz="1200">
              <a:latin typeface="Times New Roman"/>
              <a:ea typeface="Times New Roman"/>
              <a:cs typeface="Times New Roman"/>
              <a:sym typeface="Times New Roman"/>
            </a:endParaRPr>
          </a:p>
          <a:p>
            <a:pPr marL="342900" marR="0" lvl="0" indent="-342900" algn="l" rtl="0">
              <a:lnSpc>
                <a:spcPct val="115000"/>
              </a:lnSpc>
              <a:spcBef>
                <a:spcPts val="2400"/>
              </a:spcBef>
              <a:spcAft>
                <a:spcPts val="0"/>
              </a:spcAft>
              <a:buClr>
                <a:srgbClr val="212121"/>
              </a:buClr>
              <a:buSzPts val="1200"/>
              <a:buFont typeface="Play"/>
              <a:buAutoNum type="arabicPeriod"/>
            </a:pPr>
            <a:r>
              <a:rPr lang="en-US" sz="1200" u="none" strike="noStrike">
                <a:solidFill>
                  <a:srgbClr val="212121"/>
                </a:solidFill>
                <a:latin typeface="Times New Roman"/>
                <a:ea typeface="Times New Roman"/>
                <a:cs typeface="Times New Roman"/>
                <a:sym typeface="Times New Roman"/>
              </a:rPr>
              <a:t>How do graduate students in an accelerated online MLIS program perceive their experiences in discussion forums in the context of community building?</a:t>
            </a:r>
            <a:endParaRPr sz="1200" u="none" strike="noStrike">
              <a:solidFill>
                <a:srgbClr val="212121"/>
              </a:solidFill>
              <a:latin typeface="Times New Roman"/>
              <a:ea typeface="Times New Roman"/>
              <a:cs typeface="Times New Roman"/>
              <a:sym typeface="Times New Roman"/>
            </a:endParaRPr>
          </a:p>
          <a:p>
            <a:pPr marL="342900" marR="0" lvl="0" indent="-342900" algn="l" rtl="0">
              <a:lnSpc>
                <a:spcPct val="115000"/>
              </a:lnSpc>
              <a:spcBef>
                <a:spcPts val="0"/>
              </a:spcBef>
              <a:spcAft>
                <a:spcPts val="0"/>
              </a:spcAft>
              <a:buClr>
                <a:srgbClr val="212121"/>
              </a:buClr>
              <a:buSzPts val="1200"/>
              <a:buFont typeface="Play"/>
              <a:buAutoNum type="arabicPeriod"/>
            </a:pPr>
            <a:r>
              <a:rPr lang="en-US" sz="1200" u="none" strike="noStrike">
                <a:solidFill>
                  <a:srgbClr val="212121"/>
                </a:solidFill>
                <a:latin typeface="Times New Roman"/>
                <a:ea typeface="Times New Roman"/>
                <a:cs typeface="Times New Roman"/>
                <a:sym typeface="Times New Roman"/>
              </a:rPr>
              <a:t>What are the successes and challenges of these experiences?</a:t>
            </a:r>
            <a:endParaRPr sz="1200" u="none" strike="noStrike">
              <a:solidFill>
                <a:srgbClr val="212121"/>
              </a:solidFill>
              <a:latin typeface="Times New Roman"/>
              <a:ea typeface="Times New Roman"/>
              <a:cs typeface="Times New Roman"/>
              <a:sym typeface="Times New Roman"/>
            </a:endParaRPr>
          </a:p>
          <a:p>
            <a:pPr marL="0" lvl="0" indent="0" algn="l" rtl="0">
              <a:spcBef>
                <a:spcPts val="1200"/>
              </a:spcBef>
              <a:spcAft>
                <a:spcPts val="0"/>
              </a:spcAft>
              <a:buNone/>
            </a:pPr>
            <a:endParaRPr/>
          </a:p>
          <a:p>
            <a:pPr marL="0" marR="0" lvl="0" indent="0" algn="l" rtl="0">
              <a:lnSpc>
                <a:spcPct val="115000"/>
              </a:lnSpc>
              <a:spcBef>
                <a:spcPts val="1400"/>
              </a:spcBef>
              <a:spcAft>
                <a:spcPts val="0"/>
              </a:spcAft>
              <a:buClr>
                <a:srgbClr val="212529"/>
              </a:buClr>
              <a:buSzPts val="1200"/>
              <a:buFont typeface="Times New Roman"/>
              <a:buNone/>
            </a:pPr>
            <a:r>
              <a:rPr lang="en-US" sz="1200">
                <a:solidFill>
                  <a:srgbClr val="212529"/>
                </a:solidFill>
                <a:latin typeface="Times New Roman"/>
                <a:ea typeface="Times New Roman"/>
                <a:cs typeface="Times New Roman"/>
                <a:sym typeface="Times New Roman"/>
              </a:rPr>
              <a:t>As part of a multi-method study that included content analysis of course syllabi and focus groups with faculty, this study also utilized a survey to collect quantitative and qualitative data directly from graduate students. The survey instrument was adapted from the Classroom Community Scale Short-Form (CSS-SF) developed by Cho and Demmans Epp (2019), which was developed from Rovai’s (2002b) Classroom Community Scale. The instrument included three closed-ended questions to gather demographic information, the 8-item 5-point Likert scale CSS-SF questions, and four open-ended questions focusing on the challenges and successes students encountered when using discussion forums. The survey was administered online to 127 graduate students in the program who had completed at least one course during the 2023 calendar year. </a:t>
            </a:r>
            <a:endParaRPr sz="1200">
              <a:latin typeface="Times New Roman"/>
              <a:ea typeface="Times New Roman"/>
              <a:cs typeface="Times New Roman"/>
              <a:sym typeface="Times New Roman"/>
            </a:endParaRPr>
          </a:p>
          <a:p>
            <a:pPr marL="0" marR="0" lvl="0" indent="0" algn="l" rtl="0">
              <a:lnSpc>
                <a:spcPct val="115000"/>
              </a:lnSpc>
              <a:spcBef>
                <a:spcPts val="2800"/>
              </a:spcBef>
              <a:spcAft>
                <a:spcPts val="0"/>
              </a:spcAft>
              <a:buClr>
                <a:srgbClr val="444746"/>
              </a:buClr>
              <a:buSzPts val="1200"/>
              <a:buFont typeface="Times New Roman"/>
              <a:buNone/>
            </a:pPr>
            <a:r>
              <a:rPr lang="en-US" sz="1200">
                <a:solidFill>
                  <a:srgbClr val="444746"/>
                </a:solidFill>
                <a:highlight>
                  <a:srgbClr val="FFFFFF"/>
                </a:highlight>
                <a:latin typeface="Times New Roman"/>
                <a:ea typeface="Times New Roman"/>
                <a:cs typeface="Times New Roman"/>
                <a:sym typeface="Times New Roman"/>
              </a:rPr>
              <a:t>Although all courses in the program assign discussion forums, instructors have the academic freedom to structure the discussion rules as they see fit with regard to frequency of posts and replies, percentage of the grade, use of citations, and more. Some use the forums for assignment submission, peer feedback on submitted assignments, or other purposes, in addition to or in lieu of weekly discussion posts. Some courses require discussion forum posts only a few times per semester. Depending on the courses students took and their progress in the program, the experiences of respondents may have been different.</a:t>
            </a:r>
            <a:endParaRPr sz="1200">
              <a:latin typeface="Times New Roman"/>
              <a:ea typeface="Times New Roman"/>
              <a:cs typeface="Times New Roman"/>
              <a:sym typeface="Times New Roman"/>
            </a:endParaRPr>
          </a:p>
          <a:p>
            <a:pPr marL="0" marR="0" lvl="0" indent="0" algn="l" rtl="0">
              <a:lnSpc>
                <a:spcPct val="115000"/>
              </a:lnSpc>
              <a:spcBef>
                <a:spcPts val="2800"/>
              </a:spcBef>
              <a:spcAft>
                <a:spcPts val="0"/>
              </a:spcAft>
              <a:buNone/>
            </a:pPr>
            <a:r>
              <a:rPr lang="en-US" sz="1200">
                <a:solidFill>
                  <a:srgbClr val="212529"/>
                </a:solidFill>
                <a:latin typeface="Times New Roman"/>
                <a:ea typeface="Times New Roman"/>
                <a:cs typeface="Times New Roman"/>
                <a:sym typeface="Times New Roman"/>
              </a:rPr>
              <a:t>Survey responses were analyzed using Qualtrics data analysis tools. Frequencies were calculated for demographic data and responses to the CSS-SF Likert scale items. Qualitative responses were coded by two researchers for themes and patterns. Each researcher coded the responses independently, then they met to achieve consensus on the emergent themes. Some themes were quantified to determine frequency.</a:t>
            </a:r>
            <a:endParaRPr sz="1200">
              <a:latin typeface="Times New Roman"/>
              <a:ea typeface="Times New Roman"/>
              <a:cs typeface="Times New Roman"/>
              <a:sym typeface="Times New Roman"/>
            </a:endParaRPr>
          </a:p>
        </p:txBody>
      </p:sp>
      <p:sp>
        <p:nvSpPr>
          <p:cNvPr id="144" name="Google Shape;144;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6" name="Google Shape;15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12529"/>
              </a:buClr>
              <a:buSzPts val="1800"/>
              <a:buFont typeface="Times New Roman"/>
              <a:buNone/>
            </a:pPr>
            <a:r>
              <a:rPr lang="en-US" sz="1800">
                <a:solidFill>
                  <a:srgbClr val="212529"/>
                </a:solidFill>
                <a:latin typeface="Times New Roman"/>
                <a:ea typeface="Times New Roman"/>
                <a:cs typeface="Times New Roman"/>
                <a:sym typeface="Times New Roman"/>
              </a:rPr>
              <a:t>In this paper in progress, we are reporting on the student perspective. It’s phase one of the study. Seventy graduate students took the survey for a response rate of 55%. Ages ranged from 22 to 61; the average age of respondents was 34.86. Respondents represented 11 states, although over half came from two states: the state where the university is located (n=28; 38.9%) and its nearest neighboring state (n=26; 36.1%). </a:t>
            </a:r>
            <a:endParaRPr sz="1800">
              <a:latin typeface="Times New Roman"/>
              <a:ea typeface="Times New Roman"/>
              <a:cs typeface="Times New Roman"/>
              <a:sym typeface="Times New Roman"/>
            </a:endParaRPr>
          </a:p>
        </p:txBody>
      </p:sp>
      <p:sp>
        <p:nvSpPr>
          <p:cNvPr id="157" name="Google Shape;15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0" name="Google Shape;180;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12529"/>
              </a:buClr>
              <a:buSzPts val="1800"/>
              <a:buFont typeface="Times New Roman"/>
              <a:buNone/>
            </a:pPr>
            <a:r>
              <a:rPr lang="en-US" sz="1800">
                <a:solidFill>
                  <a:srgbClr val="212529"/>
                </a:solidFill>
                <a:latin typeface="Times New Roman"/>
                <a:ea typeface="Times New Roman"/>
                <a:cs typeface="Times New Roman"/>
                <a:sym typeface="Times New Roman"/>
              </a:rPr>
              <a:t>Respondents could choose to strongly agree, agree, neither agree nor disagree, disagree, or strongly disagree with each of the eight Likert scale questions. For simplicity, the results are reported in Table 1 with strongly agree and agree aggregated into “Agree” and with disagree and strongly disagree aggregated into “Disagree”.</a:t>
            </a:r>
            <a:endParaRPr sz="1800">
              <a:latin typeface="Times New Roman"/>
              <a:ea typeface="Times New Roman"/>
              <a:cs typeface="Times New Roman"/>
              <a:sym typeface="Times New Roman"/>
            </a:endParaRPr>
          </a:p>
          <a:p>
            <a:pPr marL="0" lvl="0" indent="0" algn="l" rtl="0">
              <a:spcBef>
                <a:spcPts val="0"/>
              </a:spcBef>
              <a:spcAft>
                <a:spcPts val="0"/>
              </a:spcAft>
              <a:buNone/>
            </a:pPr>
            <a:endParaRPr/>
          </a:p>
          <a:p>
            <a:pPr marL="0" marR="0" lvl="0" indent="0" algn="l" rtl="0">
              <a:lnSpc>
                <a:spcPct val="100000"/>
              </a:lnSpc>
              <a:spcBef>
                <a:spcPts val="0"/>
              </a:spcBef>
              <a:spcAft>
                <a:spcPts val="0"/>
              </a:spcAft>
              <a:buClr>
                <a:srgbClr val="212529"/>
              </a:buClr>
              <a:buSzPts val="1800"/>
              <a:buFont typeface="Times New Roman"/>
              <a:buNone/>
            </a:pPr>
            <a:r>
              <a:rPr lang="en-US" sz="1800">
                <a:solidFill>
                  <a:srgbClr val="212529"/>
                </a:solidFill>
                <a:latin typeface="Times New Roman"/>
                <a:ea typeface="Times New Roman"/>
                <a:cs typeface="Times New Roman"/>
                <a:sym typeface="Times New Roman"/>
              </a:rPr>
              <a:t>Positive aspects of discussion forums are that students feel they are given ample opportunities to learn (78.6% agree), that students in the program care about each other (64.3%), and they are confident others will support them (55.7%). A majority disagreed with the negatively worded statements, meaning that they do </a:t>
            </a:r>
            <a:r>
              <a:rPr lang="en-US" sz="1800" i="1">
                <a:solidFill>
                  <a:srgbClr val="212529"/>
                </a:solidFill>
                <a:latin typeface="Times New Roman"/>
                <a:ea typeface="Times New Roman"/>
                <a:cs typeface="Times New Roman"/>
                <a:sym typeface="Times New Roman"/>
              </a:rPr>
              <a:t>not </a:t>
            </a:r>
            <a:r>
              <a:rPr lang="en-US" sz="1800">
                <a:solidFill>
                  <a:srgbClr val="212529"/>
                </a:solidFill>
                <a:latin typeface="Times New Roman"/>
                <a:ea typeface="Times New Roman"/>
                <a:cs typeface="Times New Roman"/>
                <a:sym typeface="Times New Roman"/>
              </a:rPr>
              <a:t>feel reluctant to speak openly (52.9%), uneasy exposing gaps in their understanding (52.9%), or that it is hard to get help when they have a question (51.4%). However, only 36.2% feel they can rely on others in the program and 28.6% feel connected to others in the program. This indicates that while students feel supported and that they care about each other, they still feel isolated.</a:t>
            </a:r>
            <a:endParaRPr sz="1800">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181" name="Google Shape;181;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9" name="Google Shape;189;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12529"/>
              </a:buClr>
              <a:buSzPts val="1800"/>
              <a:buFont typeface="Times New Roman"/>
              <a:buNone/>
            </a:pPr>
            <a:r>
              <a:rPr lang="en-US" sz="1800">
                <a:solidFill>
                  <a:srgbClr val="212529"/>
                </a:solidFill>
                <a:latin typeface="Times New Roman"/>
                <a:ea typeface="Times New Roman"/>
                <a:cs typeface="Times New Roman"/>
                <a:sym typeface="Times New Roman"/>
              </a:rPr>
              <a:t>In responding to the open-ended questions, students felt that discussion forum activities that built a sense of community were introductory posts (n=18), being in a group (n=13), and posts based on opinion, personal experiences, and emotional topics (n=13). Other respondents cited peer-to-peer interaction as building a sense of community, including Q&amp;A forums, sharing tips, student-led topics, and required responses to peers. They also reported that informal tone, receiving positive feedback, and sharing something good or challenging all built a sense of community. Suggestions to build community through discussions included: limiting the discussion to 1-2 topics per week, encouraging personal experiences and reflection more than relying on reading responses, offering open ended questions or open topics, assigning students to respond to classmates' responses, and reflecting on successes and challenges. There was a general feeling of wanting fewer required posts and replies but more informal conversation in some format: a Q&amp;A forum, optional virtual meetings, or outside of class discussions. Notably, instructor participation is appreciated as a way to both guide everyone in a unified topic but also to show engagement.</a:t>
            </a:r>
            <a:endParaRPr sz="1800">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190" name="Google Shape;190;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2" name="Google Shape;212;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rgbClr val="212529"/>
              </a:buClr>
              <a:buSzPts val="1800"/>
              <a:buFont typeface="Times New Roman"/>
              <a:buNone/>
            </a:pPr>
            <a:r>
              <a:rPr lang="en-US" sz="1800">
                <a:solidFill>
                  <a:srgbClr val="212529"/>
                </a:solidFill>
                <a:latin typeface="Times New Roman"/>
                <a:ea typeface="Times New Roman"/>
                <a:cs typeface="Times New Roman"/>
                <a:sym typeface="Times New Roman"/>
              </a:rPr>
              <a:t>However, some of the data was contradictory. Peer-to-peer interaction was preferred by some but disliked by others. Peer reviews were helpful to one, but another said peer review reads as criticism more than sense of community. More respondents hold the view that requiring posts on multiple days do not build a sense of community and are difficult for many students to achieve (n=15), although one of those 15 acknowledged this approach "increases likelihood of engagement" and two more said that multiple days push engagement or were preferred. Some respondents hated the platform and seemed frustrated by it, whereas others enjoyed getting to know their peers this way. Some of the suggestions for building community were ideas that were disliked by other respondents. Respondents seemed aware of the contradictory needs of different students, noting that effectiveness and enjoyment of discussion could be impacted by learning style, communication skills and techniques, class size, and instructor participation (or lack thereof).</a:t>
            </a:r>
            <a:endParaRPr sz="1800">
              <a:latin typeface="Times New Roman"/>
              <a:ea typeface="Times New Roman"/>
              <a:cs typeface="Times New Roman"/>
              <a:sym typeface="Times New Roman"/>
            </a:endParaRPr>
          </a:p>
          <a:p>
            <a:pPr marL="0" lvl="0" indent="0" algn="l" rtl="0">
              <a:spcBef>
                <a:spcPts val="1200"/>
              </a:spcBef>
              <a:spcAft>
                <a:spcPts val="0"/>
              </a:spcAft>
              <a:buClr>
                <a:srgbClr val="212529"/>
              </a:buClr>
              <a:buSzPts val="1800"/>
              <a:buFont typeface="Times New Roman"/>
              <a:buNone/>
            </a:pPr>
            <a:r>
              <a:rPr lang="en-US" sz="1800">
                <a:solidFill>
                  <a:srgbClr val="212529"/>
                </a:solidFill>
                <a:latin typeface="Times New Roman"/>
                <a:ea typeface="Times New Roman"/>
                <a:cs typeface="Times New Roman"/>
                <a:sym typeface="Times New Roman"/>
              </a:rPr>
              <a:t>Multiple respondents acknowledged the need for an utility of the discussion for participation and to show comprehension but did not see it as a community-building activity; some did not see it as effective for anything. When specifically asked to provide an example of a discussion forum activity that they felt built a sense of community, 11 respondents said something to the effect of there is no sense of community in discussion forums. Respondents did not enjoy forced posting or replies, and some saw discussion forums as an obligation or busy work regardless of the requirements. Both the reading response format and the requirement to cite readings in posts and replies were viewed by some as obligatory and disingenuous, as opposed to thought-provoking prompts that keep everyone on the same topic, especially if there's room to share personal experiences and reply in a conversational manner. </a:t>
            </a:r>
            <a:endParaRPr/>
          </a:p>
        </p:txBody>
      </p:sp>
      <p:sp>
        <p:nvSpPr>
          <p:cNvPr id="213" name="Google Shape;213;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3" name="Google Shape;223;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rgbClr val="212529"/>
              </a:buClr>
              <a:buSzPts val="1800"/>
              <a:buFont typeface="Times New Roman"/>
              <a:buNone/>
            </a:pPr>
            <a:r>
              <a:rPr lang="en-US" sz="1800">
                <a:solidFill>
                  <a:srgbClr val="212529"/>
                </a:solidFill>
                <a:latin typeface="Times New Roman"/>
                <a:ea typeface="Times New Roman"/>
                <a:cs typeface="Times New Roman"/>
                <a:sym typeface="Times New Roman"/>
              </a:rPr>
              <a:t>This research addresses the question of how discussion forums are experienced by graduate students in an online accelerated MLIS program to build a sense of community. The qualitative data show that students hold contradictory views on the utility of discussion forums for building a sense of community, which mirrors the quantitative analysis showing that students feel supported yet isolated. Despite this, three strategies emerged as fruitful areas for building a sense of community via discussion forums: </a:t>
            </a:r>
            <a:endParaRPr sz="1800">
              <a:latin typeface="Times New Roman"/>
              <a:ea typeface="Times New Roman"/>
              <a:cs typeface="Times New Roman"/>
              <a:sym typeface="Times New Roman"/>
            </a:endParaRPr>
          </a:p>
          <a:p>
            <a:pPr marL="342900" marR="0" lvl="0" indent="-342900" algn="l" rtl="0">
              <a:lnSpc>
                <a:spcPct val="115000"/>
              </a:lnSpc>
              <a:spcBef>
                <a:spcPts val="2800"/>
              </a:spcBef>
              <a:spcAft>
                <a:spcPts val="0"/>
              </a:spcAft>
              <a:buClr>
                <a:srgbClr val="212529"/>
              </a:buClr>
              <a:buSzPts val="1800"/>
              <a:buFont typeface="Arial"/>
              <a:buChar char="●"/>
            </a:pPr>
            <a:r>
              <a:rPr lang="en-US" sz="1800" u="none" strike="noStrike">
                <a:solidFill>
                  <a:srgbClr val="212529"/>
                </a:solidFill>
                <a:latin typeface="Times New Roman"/>
                <a:ea typeface="Times New Roman"/>
                <a:cs typeface="Times New Roman"/>
                <a:sym typeface="Times New Roman"/>
              </a:rPr>
              <a:t>Informality, including introductory posts, Q&amp;A forums or sharing tips, sharing personal views, and not requiring citations to readings;</a:t>
            </a:r>
            <a:endParaRPr sz="1800" u="none" strike="noStrike">
              <a:latin typeface="Times New Roman"/>
              <a:ea typeface="Times New Roman"/>
              <a:cs typeface="Times New Roman"/>
              <a:sym typeface="Times New Roman"/>
            </a:endParaRPr>
          </a:p>
          <a:p>
            <a:pPr marL="342900" marR="0" lvl="0" indent="-342900" algn="l" rtl="0">
              <a:lnSpc>
                <a:spcPct val="115000"/>
              </a:lnSpc>
              <a:spcBef>
                <a:spcPts val="0"/>
              </a:spcBef>
              <a:spcAft>
                <a:spcPts val="0"/>
              </a:spcAft>
              <a:buClr>
                <a:srgbClr val="212529"/>
              </a:buClr>
              <a:buSzPts val="1800"/>
              <a:buFont typeface="Arial"/>
              <a:buChar char="●"/>
            </a:pPr>
            <a:r>
              <a:rPr lang="en-US" sz="1800" u="none" strike="noStrike">
                <a:solidFill>
                  <a:srgbClr val="212529"/>
                </a:solidFill>
                <a:latin typeface="Times New Roman"/>
                <a:ea typeface="Times New Roman"/>
                <a:cs typeface="Times New Roman"/>
                <a:sym typeface="Times New Roman"/>
              </a:rPr>
              <a:t>Peer-to-peer interaction, including group work, a jigsaw approach to reading responses, post-and-reply, and providing constructive feedback to peers; and </a:t>
            </a:r>
            <a:endParaRPr sz="1800" u="none" strike="noStrike">
              <a:latin typeface="Times New Roman"/>
              <a:ea typeface="Times New Roman"/>
              <a:cs typeface="Times New Roman"/>
              <a:sym typeface="Times New Roman"/>
            </a:endParaRPr>
          </a:p>
          <a:p>
            <a:pPr marL="342900" marR="0" lvl="0" indent="-342900" algn="l" rtl="0">
              <a:lnSpc>
                <a:spcPct val="115000"/>
              </a:lnSpc>
              <a:spcBef>
                <a:spcPts val="0"/>
              </a:spcBef>
              <a:spcAft>
                <a:spcPts val="0"/>
              </a:spcAft>
              <a:buClr>
                <a:srgbClr val="212529"/>
              </a:buClr>
              <a:buSzPts val="1800"/>
              <a:buFont typeface="Arial"/>
              <a:buChar char="●"/>
            </a:pPr>
            <a:r>
              <a:rPr lang="en-US" sz="1800" u="none" strike="noStrike">
                <a:solidFill>
                  <a:srgbClr val="212529"/>
                </a:solidFill>
                <a:latin typeface="Times New Roman"/>
                <a:ea typeface="Times New Roman"/>
                <a:cs typeface="Times New Roman"/>
                <a:sym typeface="Times New Roman"/>
              </a:rPr>
              <a:t>Instructor support, including leading prompts and participating in discussions. </a:t>
            </a:r>
            <a:endParaRPr sz="1800" u="none" strike="noStrike">
              <a:latin typeface="Times New Roman"/>
              <a:ea typeface="Times New Roman"/>
              <a:cs typeface="Times New Roman"/>
              <a:sym typeface="Times New Roman"/>
            </a:endParaRPr>
          </a:p>
          <a:p>
            <a:pPr marL="0" lvl="0" indent="0" algn="l" rtl="0">
              <a:spcBef>
                <a:spcPts val="1400"/>
              </a:spcBef>
              <a:spcAft>
                <a:spcPts val="0"/>
              </a:spcAft>
              <a:buNone/>
            </a:pPr>
            <a:endParaRPr/>
          </a:p>
        </p:txBody>
      </p:sp>
      <p:sp>
        <p:nvSpPr>
          <p:cNvPr id="224" name="Google Shape;224;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8" name="Google Shape;18;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6"/>
        <p:cNvGrpSpPr/>
        <p:nvPr/>
      </p:nvGrpSpPr>
      <p:grpSpPr>
        <a:xfrm>
          <a:off x="0" y="0"/>
          <a:ext cx="0" cy="0"/>
          <a:chOff x="0" y="0"/>
          <a:chExt cx="0" cy="0"/>
        </a:xfrm>
      </p:grpSpPr>
      <p:sp>
        <p:nvSpPr>
          <p:cNvPr id="77" name="Google Shape;77;p2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2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9" name="Google Shape;79;p2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0" name="Google Shape;80;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3"/>
        <p:cNvGrpSpPr/>
        <p:nvPr/>
      </p:nvGrpSpPr>
      <p:grpSpPr>
        <a:xfrm>
          <a:off x="0" y="0"/>
          <a:ext cx="0" cy="0"/>
          <a:chOff x="0" y="0"/>
          <a:chExt cx="0" cy="0"/>
        </a:xfrm>
      </p:grpSpPr>
      <p:sp>
        <p:nvSpPr>
          <p:cNvPr id="84" name="Google Shape;84;p2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26"/>
          <p:cNvSpPr>
            <a:spLocks noGrp="1"/>
          </p:cNvSpPr>
          <p:nvPr>
            <p:ph type="pic" idx="2"/>
          </p:nvPr>
        </p:nvSpPr>
        <p:spPr>
          <a:xfrm>
            <a:off x="5183188" y="987425"/>
            <a:ext cx="6172200" cy="4873625"/>
          </a:xfrm>
          <a:prstGeom prst="rect">
            <a:avLst/>
          </a:prstGeom>
          <a:noFill/>
          <a:ln>
            <a:noFill/>
          </a:ln>
        </p:spPr>
      </p:sp>
      <p:sp>
        <p:nvSpPr>
          <p:cNvPr id="86" name="Google Shape;86;p2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7" name="Google Shape;87;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0"/>
        <p:cNvGrpSpPr/>
        <p:nvPr/>
      </p:nvGrpSpPr>
      <p:grpSpPr>
        <a:xfrm>
          <a:off x="0" y="0"/>
          <a:ext cx="0" cy="0"/>
          <a:chOff x="0" y="0"/>
          <a:chExt cx="0" cy="0"/>
        </a:xfrm>
      </p:grpSpPr>
      <p:sp>
        <p:nvSpPr>
          <p:cNvPr id="91" name="Google Shape;91;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2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6"/>
        <p:cNvGrpSpPr/>
        <p:nvPr/>
      </p:nvGrpSpPr>
      <p:grpSpPr>
        <a:xfrm>
          <a:off x="0" y="0"/>
          <a:ext cx="0" cy="0"/>
          <a:chOff x="0" y="0"/>
          <a:chExt cx="0" cy="0"/>
        </a:xfrm>
      </p:grpSpPr>
      <p:sp>
        <p:nvSpPr>
          <p:cNvPr id="97" name="Google Shape;97;p2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2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9" name="Google Shape;99;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4" name="Google Shape;24;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1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1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2" name="Google Shape;42;p1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1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 name="Google Shape;44;p1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8"/>
        <p:cNvGrpSpPr/>
        <p:nvPr/>
      </p:nvGrpSpPr>
      <p:grpSpPr>
        <a:xfrm>
          <a:off x="0" y="0"/>
          <a:ext cx="0" cy="0"/>
          <a:chOff x="0" y="0"/>
          <a:chExt cx="0" cy="0"/>
        </a:xfrm>
      </p:grpSpPr>
      <p:sp>
        <p:nvSpPr>
          <p:cNvPr id="49" name="Google Shape;49;p1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1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51" name="Google Shape;51;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4"/>
        <p:cNvGrpSpPr/>
        <p:nvPr/>
      </p:nvGrpSpPr>
      <p:grpSpPr>
        <a:xfrm>
          <a:off x="0" y="0"/>
          <a:ext cx="0" cy="0"/>
          <a:chOff x="0" y="0"/>
          <a:chExt cx="0" cy="0"/>
        </a:xfrm>
      </p:grpSpPr>
      <p:sp>
        <p:nvSpPr>
          <p:cNvPr id="55" name="Google Shape;55;p2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757575"/>
              </a:buClr>
              <a:buSzPts val="2400"/>
              <a:buNone/>
              <a:defRPr sz="2400">
                <a:solidFill>
                  <a:srgbClr val="757575"/>
                </a:solidFill>
              </a:defRPr>
            </a:lvl1pPr>
            <a:lvl2pPr marL="914400" lvl="1" indent="-228600" algn="l">
              <a:lnSpc>
                <a:spcPct val="90000"/>
              </a:lnSpc>
              <a:spcBef>
                <a:spcPts val="500"/>
              </a:spcBef>
              <a:spcAft>
                <a:spcPts val="0"/>
              </a:spcAft>
              <a:buClr>
                <a:srgbClr val="757575"/>
              </a:buClr>
              <a:buSzPts val="2000"/>
              <a:buNone/>
              <a:defRPr sz="2000">
                <a:solidFill>
                  <a:srgbClr val="757575"/>
                </a:solidFill>
              </a:defRPr>
            </a:lvl2pPr>
            <a:lvl3pPr marL="1371600" lvl="2" indent="-228600" algn="l">
              <a:lnSpc>
                <a:spcPct val="90000"/>
              </a:lnSpc>
              <a:spcBef>
                <a:spcPts val="500"/>
              </a:spcBef>
              <a:spcAft>
                <a:spcPts val="0"/>
              </a:spcAft>
              <a:buClr>
                <a:srgbClr val="757575"/>
              </a:buClr>
              <a:buSzPts val="1800"/>
              <a:buNone/>
              <a:defRPr sz="1800">
                <a:solidFill>
                  <a:srgbClr val="757575"/>
                </a:solidFill>
              </a:defRPr>
            </a:lvl3pPr>
            <a:lvl4pPr marL="1828800" lvl="3" indent="-228600" algn="l">
              <a:lnSpc>
                <a:spcPct val="90000"/>
              </a:lnSpc>
              <a:spcBef>
                <a:spcPts val="500"/>
              </a:spcBef>
              <a:spcAft>
                <a:spcPts val="0"/>
              </a:spcAft>
              <a:buClr>
                <a:srgbClr val="757575"/>
              </a:buClr>
              <a:buSzPts val="1600"/>
              <a:buNone/>
              <a:defRPr sz="1600">
                <a:solidFill>
                  <a:srgbClr val="757575"/>
                </a:solidFill>
              </a:defRPr>
            </a:lvl4pPr>
            <a:lvl5pPr marL="2286000" lvl="4" indent="-228600" algn="l">
              <a:lnSpc>
                <a:spcPct val="90000"/>
              </a:lnSpc>
              <a:spcBef>
                <a:spcPts val="500"/>
              </a:spcBef>
              <a:spcAft>
                <a:spcPts val="0"/>
              </a:spcAft>
              <a:buClr>
                <a:srgbClr val="757575"/>
              </a:buClr>
              <a:buSzPts val="1600"/>
              <a:buNone/>
              <a:defRPr sz="1600">
                <a:solidFill>
                  <a:srgbClr val="757575"/>
                </a:solidFill>
              </a:defRPr>
            </a:lvl5pPr>
            <a:lvl6pPr marL="2743200" lvl="5" indent="-228600" algn="l">
              <a:lnSpc>
                <a:spcPct val="90000"/>
              </a:lnSpc>
              <a:spcBef>
                <a:spcPts val="500"/>
              </a:spcBef>
              <a:spcAft>
                <a:spcPts val="0"/>
              </a:spcAft>
              <a:buClr>
                <a:srgbClr val="757575"/>
              </a:buClr>
              <a:buSzPts val="1600"/>
              <a:buNone/>
              <a:defRPr sz="1600">
                <a:solidFill>
                  <a:srgbClr val="757575"/>
                </a:solidFill>
              </a:defRPr>
            </a:lvl6pPr>
            <a:lvl7pPr marL="3200400" lvl="6" indent="-228600" algn="l">
              <a:lnSpc>
                <a:spcPct val="90000"/>
              </a:lnSpc>
              <a:spcBef>
                <a:spcPts val="500"/>
              </a:spcBef>
              <a:spcAft>
                <a:spcPts val="0"/>
              </a:spcAft>
              <a:buClr>
                <a:srgbClr val="757575"/>
              </a:buClr>
              <a:buSzPts val="1600"/>
              <a:buNone/>
              <a:defRPr sz="1600">
                <a:solidFill>
                  <a:srgbClr val="757575"/>
                </a:solidFill>
              </a:defRPr>
            </a:lvl7pPr>
            <a:lvl8pPr marL="3657600" lvl="7" indent="-228600" algn="l">
              <a:lnSpc>
                <a:spcPct val="90000"/>
              </a:lnSpc>
              <a:spcBef>
                <a:spcPts val="500"/>
              </a:spcBef>
              <a:spcAft>
                <a:spcPts val="0"/>
              </a:spcAft>
              <a:buClr>
                <a:srgbClr val="757575"/>
              </a:buClr>
              <a:buSzPts val="1600"/>
              <a:buNone/>
              <a:defRPr sz="1600">
                <a:solidFill>
                  <a:srgbClr val="757575"/>
                </a:solidFill>
              </a:defRPr>
            </a:lvl8pPr>
            <a:lvl9pPr marL="4114800" lvl="8" indent="-228600" algn="l">
              <a:lnSpc>
                <a:spcPct val="90000"/>
              </a:lnSpc>
              <a:spcBef>
                <a:spcPts val="500"/>
              </a:spcBef>
              <a:spcAft>
                <a:spcPts val="0"/>
              </a:spcAft>
              <a:buClr>
                <a:srgbClr val="757575"/>
              </a:buClr>
              <a:buSzPts val="1600"/>
              <a:buNone/>
              <a:defRPr sz="1600">
                <a:solidFill>
                  <a:srgbClr val="757575"/>
                </a:solidFill>
              </a:defRPr>
            </a:lvl9pPr>
          </a:lstStyle>
          <a:p>
            <a:endParaRPr/>
          </a:p>
        </p:txBody>
      </p:sp>
      <p:sp>
        <p:nvSpPr>
          <p:cNvPr id="57" name="Google Shape;57;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0"/>
        <p:cNvGrpSpPr/>
        <p:nvPr/>
      </p:nvGrpSpPr>
      <p:grpSpPr>
        <a:xfrm>
          <a:off x="0" y="0"/>
          <a:ext cx="0" cy="0"/>
          <a:chOff x="0" y="0"/>
          <a:chExt cx="0" cy="0"/>
        </a:xfrm>
      </p:grpSpPr>
      <p:sp>
        <p:nvSpPr>
          <p:cNvPr id="61" name="Google Shape;61;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2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 name="Google Shape;63;p2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Play"/>
              <a:buNone/>
              <a:defRPr sz="4400" b="0" i="0" u="none" strike="noStrike" cap="none">
                <a:solidFill>
                  <a:schemeClr val="lt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9pPr>
          </a:lstStyle>
          <a:p>
            <a:endParaRPr/>
          </a:p>
        </p:txBody>
      </p:sp>
      <p:sp>
        <p:nvSpPr>
          <p:cNvPr id="12" name="Google Shape;1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3" name="Google Shape;1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4" name="Google Shape;1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Arial"/>
                <a:ea typeface="Arial"/>
                <a:cs typeface="Arial"/>
                <a:sym typeface="Arial"/>
              </a:defRPr>
            </a:lvl1pPr>
            <a:lvl2pPr marL="0" marR="0" lvl="1" indent="0" algn="r" rtl="0">
              <a:spcBef>
                <a:spcPts val="0"/>
              </a:spcBef>
              <a:buNone/>
              <a:defRPr sz="1200" b="0" i="0" u="none" strike="noStrike" cap="none">
                <a:solidFill>
                  <a:schemeClr val="lt1"/>
                </a:solidFill>
                <a:latin typeface="Arial"/>
                <a:ea typeface="Arial"/>
                <a:cs typeface="Arial"/>
                <a:sym typeface="Arial"/>
              </a:defRPr>
            </a:lvl2pPr>
            <a:lvl3pPr marL="0" marR="0" lvl="2" indent="0" algn="r" rtl="0">
              <a:spcBef>
                <a:spcPts val="0"/>
              </a:spcBef>
              <a:buNone/>
              <a:defRPr sz="1200" b="0" i="0" u="none" strike="noStrike" cap="none">
                <a:solidFill>
                  <a:schemeClr val="lt1"/>
                </a:solidFill>
                <a:latin typeface="Arial"/>
                <a:ea typeface="Arial"/>
                <a:cs typeface="Arial"/>
                <a:sym typeface="Arial"/>
              </a:defRPr>
            </a:lvl3pPr>
            <a:lvl4pPr marL="0" marR="0" lvl="3" indent="0" algn="r" rtl="0">
              <a:spcBef>
                <a:spcPts val="0"/>
              </a:spcBef>
              <a:buNone/>
              <a:defRPr sz="1200" b="0" i="0" u="none" strike="noStrike" cap="none">
                <a:solidFill>
                  <a:schemeClr val="lt1"/>
                </a:solidFill>
                <a:latin typeface="Arial"/>
                <a:ea typeface="Arial"/>
                <a:cs typeface="Arial"/>
                <a:sym typeface="Arial"/>
              </a:defRPr>
            </a:lvl4pPr>
            <a:lvl5pPr marL="0" marR="0" lvl="4" indent="0" algn="r" rtl="0">
              <a:spcBef>
                <a:spcPts val="0"/>
              </a:spcBef>
              <a:buNone/>
              <a:defRPr sz="1200" b="0" i="0" u="none" strike="noStrike" cap="none">
                <a:solidFill>
                  <a:schemeClr val="lt1"/>
                </a:solidFill>
                <a:latin typeface="Arial"/>
                <a:ea typeface="Arial"/>
                <a:cs typeface="Arial"/>
                <a:sym typeface="Arial"/>
              </a:defRPr>
            </a:lvl5pPr>
            <a:lvl6pPr marL="0" marR="0" lvl="5" indent="0" algn="r" rtl="0">
              <a:spcBef>
                <a:spcPts val="0"/>
              </a:spcBef>
              <a:buNone/>
              <a:defRPr sz="1200" b="0" i="0" u="none" strike="noStrike" cap="none">
                <a:solidFill>
                  <a:schemeClr val="lt1"/>
                </a:solidFill>
                <a:latin typeface="Arial"/>
                <a:ea typeface="Arial"/>
                <a:cs typeface="Arial"/>
                <a:sym typeface="Arial"/>
              </a:defRPr>
            </a:lvl6pPr>
            <a:lvl7pPr marL="0" marR="0" lvl="6" indent="0" algn="r" rtl="0">
              <a:spcBef>
                <a:spcPts val="0"/>
              </a:spcBef>
              <a:buNone/>
              <a:defRPr sz="1200" b="0" i="0" u="none" strike="noStrike" cap="none">
                <a:solidFill>
                  <a:schemeClr val="lt1"/>
                </a:solidFill>
                <a:latin typeface="Arial"/>
                <a:ea typeface="Arial"/>
                <a:cs typeface="Arial"/>
                <a:sym typeface="Arial"/>
              </a:defRPr>
            </a:lvl7pPr>
            <a:lvl8pPr marL="0" marR="0" lvl="7" indent="0" algn="r" rtl="0">
              <a:spcBef>
                <a:spcPts val="0"/>
              </a:spcBef>
              <a:buNone/>
              <a:defRPr sz="1200" b="0" i="0" u="none" strike="noStrike" cap="none">
                <a:solidFill>
                  <a:schemeClr val="lt1"/>
                </a:solidFill>
                <a:latin typeface="Arial"/>
                <a:ea typeface="Arial"/>
                <a:cs typeface="Arial"/>
                <a:sym typeface="Arial"/>
              </a:defRPr>
            </a:lvl8pPr>
            <a:lvl9pPr marL="0" marR="0" lvl="8" indent="0" algn="r" rtl="0">
              <a:spcBef>
                <a:spcPts val="0"/>
              </a:spcBef>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
        <p:cNvGrpSpPr/>
        <p:nvPr/>
      </p:nvGrpSpPr>
      <p:grpSpPr>
        <a:xfrm>
          <a:off x="0" y="0"/>
          <a:ext cx="0" cy="0"/>
          <a:chOff x="0" y="0"/>
          <a:chExt cx="0" cy="0"/>
        </a:xfrm>
      </p:grpSpPr>
      <p:sp>
        <p:nvSpPr>
          <p:cNvPr id="28" name="Google Shape;28;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Play"/>
              <a:buNone/>
              <a:defRPr sz="4400" b="0" i="0" u="none" strike="noStrike" cap="non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9" name="Google Shape;29;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0" name="Google Shape;30;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1" name="Google Shape;31;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2" name="Google Shape;32;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757575"/>
                </a:solidFill>
                <a:latin typeface="Arial"/>
                <a:ea typeface="Arial"/>
                <a:cs typeface="Arial"/>
                <a:sym typeface="Arial"/>
              </a:defRPr>
            </a:lvl1pPr>
            <a:lvl2pPr marL="0" marR="0" lvl="1" indent="0" algn="r" rtl="0">
              <a:spcBef>
                <a:spcPts val="0"/>
              </a:spcBef>
              <a:buNone/>
              <a:defRPr sz="1200" b="0" i="0" u="none" strike="noStrike" cap="none">
                <a:solidFill>
                  <a:srgbClr val="757575"/>
                </a:solidFill>
                <a:latin typeface="Arial"/>
                <a:ea typeface="Arial"/>
                <a:cs typeface="Arial"/>
                <a:sym typeface="Arial"/>
              </a:defRPr>
            </a:lvl2pPr>
            <a:lvl3pPr marL="0" marR="0" lvl="2" indent="0" algn="r" rtl="0">
              <a:spcBef>
                <a:spcPts val="0"/>
              </a:spcBef>
              <a:buNone/>
              <a:defRPr sz="1200" b="0" i="0" u="none" strike="noStrike" cap="none">
                <a:solidFill>
                  <a:srgbClr val="757575"/>
                </a:solidFill>
                <a:latin typeface="Arial"/>
                <a:ea typeface="Arial"/>
                <a:cs typeface="Arial"/>
                <a:sym typeface="Arial"/>
              </a:defRPr>
            </a:lvl3pPr>
            <a:lvl4pPr marL="0" marR="0" lvl="3" indent="0" algn="r" rtl="0">
              <a:spcBef>
                <a:spcPts val="0"/>
              </a:spcBef>
              <a:buNone/>
              <a:defRPr sz="1200" b="0" i="0" u="none" strike="noStrike" cap="none">
                <a:solidFill>
                  <a:srgbClr val="757575"/>
                </a:solidFill>
                <a:latin typeface="Arial"/>
                <a:ea typeface="Arial"/>
                <a:cs typeface="Arial"/>
                <a:sym typeface="Arial"/>
              </a:defRPr>
            </a:lvl4pPr>
            <a:lvl5pPr marL="0" marR="0" lvl="4" indent="0" algn="r" rtl="0">
              <a:spcBef>
                <a:spcPts val="0"/>
              </a:spcBef>
              <a:buNone/>
              <a:defRPr sz="1200" b="0" i="0" u="none" strike="noStrike" cap="none">
                <a:solidFill>
                  <a:srgbClr val="757575"/>
                </a:solidFill>
                <a:latin typeface="Arial"/>
                <a:ea typeface="Arial"/>
                <a:cs typeface="Arial"/>
                <a:sym typeface="Arial"/>
              </a:defRPr>
            </a:lvl5pPr>
            <a:lvl6pPr marL="0" marR="0" lvl="5" indent="0" algn="r" rtl="0">
              <a:spcBef>
                <a:spcPts val="0"/>
              </a:spcBef>
              <a:buNone/>
              <a:defRPr sz="1200" b="0" i="0" u="none" strike="noStrike" cap="none">
                <a:solidFill>
                  <a:srgbClr val="757575"/>
                </a:solidFill>
                <a:latin typeface="Arial"/>
                <a:ea typeface="Arial"/>
                <a:cs typeface="Arial"/>
                <a:sym typeface="Arial"/>
              </a:defRPr>
            </a:lvl6pPr>
            <a:lvl7pPr marL="0" marR="0" lvl="6" indent="0" algn="r" rtl="0">
              <a:spcBef>
                <a:spcPts val="0"/>
              </a:spcBef>
              <a:buNone/>
              <a:defRPr sz="1200" b="0" i="0" u="none" strike="noStrike" cap="none">
                <a:solidFill>
                  <a:srgbClr val="757575"/>
                </a:solidFill>
                <a:latin typeface="Arial"/>
                <a:ea typeface="Arial"/>
                <a:cs typeface="Arial"/>
                <a:sym typeface="Arial"/>
              </a:defRPr>
            </a:lvl7pPr>
            <a:lvl8pPr marL="0" marR="0" lvl="7" indent="0" algn="r" rtl="0">
              <a:spcBef>
                <a:spcPts val="0"/>
              </a:spcBef>
              <a:buNone/>
              <a:defRPr sz="1200" b="0" i="0" u="none" strike="noStrike" cap="none">
                <a:solidFill>
                  <a:srgbClr val="757575"/>
                </a:solidFill>
                <a:latin typeface="Arial"/>
                <a:ea typeface="Arial"/>
                <a:cs typeface="Arial"/>
                <a:sym typeface="Arial"/>
              </a:defRPr>
            </a:lvl8pPr>
            <a:lvl9pPr marL="0" marR="0" lvl="8" indent="0" algn="r" rtl="0">
              <a:spcBef>
                <a:spcPts val="0"/>
              </a:spcBef>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mailto:lauren_mandel@uri.edu" TargetMode="External"/><Relationship Id="rId4" Type="http://schemas.openxmlformats.org/officeDocument/2006/relationships/hyperlink" Target="mailto:mary_moen@uri.edu"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6"/>
        <p:cNvGrpSpPr/>
        <p:nvPr/>
      </p:nvGrpSpPr>
      <p:grpSpPr>
        <a:xfrm>
          <a:off x="0" y="0"/>
          <a:ext cx="0" cy="0"/>
          <a:chOff x="0" y="0"/>
          <a:chExt cx="0" cy="0"/>
        </a:xfrm>
      </p:grpSpPr>
      <p:pic>
        <p:nvPicPr>
          <p:cNvPr id="107" name="Google Shape;107;p1" descr="A digital balance scale using circles"/>
          <p:cNvPicPr preferRelativeResize="0"/>
          <p:nvPr/>
        </p:nvPicPr>
        <p:blipFill rotWithShape="1">
          <a:blip r:embed="rId3">
            <a:alphaModFix/>
          </a:blip>
          <a:srcRect l="9091" t="2038" b="13439"/>
          <a:stretch/>
        </p:blipFill>
        <p:spPr>
          <a:xfrm>
            <a:off x="20" y="10"/>
            <a:ext cx="12191979" cy="6857990"/>
          </a:xfrm>
          <a:prstGeom prst="rect">
            <a:avLst/>
          </a:prstGeom>
          <a:noFill/>
          <a:ln>
            <a:noFill/>
          </a:ln>
        </p:spPr>
      </p:pic>
      <p:sp>
        <p:nvSpPr>
          <p:cNvPr id="108" name="Google Shape;108;p1"/>
          <p:cNvSpPr txBox="1">
            <a:spLocks noGrp="1"/>
          </p:cNvSpPr>
          <p:nvPr>
            <p:ph type="ctrTitle"/>
          </p:nvPr>
        </p:nvSpPr>
        <p:spPr>
          <a:xfrm>
            <a:off x="2899317" y="407720"/>
            <a:ext cx="9010185" cy="331678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4000"/>
              <a:buFont typeface="Play"/>
              <a:buNone/>
            </a:pPr>
            <a:r>
              <a:rPr lang="en-US" sz="4000"/>
              <a:t>Supported Yet Isolated: Graduate Student Perspectives on Building Community Through Discussion Forums in an Online Accelerated MLIS Program</a:t>
            </a:r>
            <a:endParaRPr/>
          </a:p>
        </p:txBody>
      </p:sp>
      <p:sp>
        <p:nvSpPr>
          <p:cNvPr id="109" name="Google Shape;109;p1"/>
          <p:cNvSpPr txBox="1">
            <a:spLocks noGrp="1"/>
          </p:cNvSpPr>
          <p:nvPr>
            <p:ph type="subTitle" idx="1"/>
          </p:nvPr>
        </p:nvSpPr>
        <p:spPr>
          <a:xfrm>
            <a:off x="713678" y="4495013"/>
            <a:ext cx="9511990" cy="138684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lt1"/>
              </a:buClr>
              <a:buSzPts val="2200"/>
              <a:buNone/>
            </a:pPr>
            <a:r>
              <a:rPr lang="en-US" sz="2200"/>
              <a:t>Mary Moen, PhD and Lauren H. Mandel, PhD</a:t>
            </a:r>
            <a:endParaRPr/>
          </a:p>
          <a:p>
            <a:pPr marL="0" lvl="0" indent="0" algn="ctr" rtl="0">
              <a:lnSpc>
                <a:spcPct val="90000"/>
              </a:lnSpc>
              <a:spcBef>
                <a:spcPts val="1000"/>
              </a:spcBef>
              <a:spcAft>
                <a:spcPts val="0"/>
              </a:spcAft>
              <a:buClr>
                <a:schemeClr val="lt1"/>
              </a:buClr>
              <a:buSzPts val="2200"/>
              <a:buNone/>
            </a:pPr>
            <a:r>
              <a:rPr lang="en-US" sz="2200"/>
              <a:t>University of Rhode Island</a:t>
            </a:r>
            <a:endParaRPr/>
          </a:p>
          <a:p>
            <a:pPr marL="0" lvl="0" indent="0" algn="ctr" rtl="0">
              <a:lnSpc>
                <a:spcPct val="90000"/>
              </a:lnSpc>
              <a:spcBef>
                <a:spcPts val="1000"/>
              </a:spcBef>
              <a:spcAft>
                <a:spcPts val="0"/>
              </a:spcAft>
              <a:buClr>
                <a:schemeClr val="lt1"/>
              </a:buClr>
              <a:buSzPts val="2200"/>
              <a:buNone/>
            </a:pPr>
            <a:r>
              <a:rPr lang="en-US" sz="2200"/>
              <a:t>Graduate School of Library and Information Studies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108"/>
                                        </p:tgtEl>
                                        <p:attrNameLst>
                                          <p:attrName>style.visibility</p:attrName>
                                        </p:attrNameLst>
                                      </p:cBhvr>
                                      <p:to>
                                        <p:strVal val="visible"/>
                                      </p:to>
                                    </p:set>
                                    <p:animEffect transition="in" filter="fade">
                                      <p:cBhvr>
                                        <p:cTn id="7" dur="4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8"/>
        <p:cNvGrpSpPr/>
        <p:nvPr/>
      </p:nvGrpSpPr>
      <p:grpSpPr>
        <a:xfrm>
          <a:off x="0" y="0"/>
          <a:ext cx="0" cy="0"/>
          <a:chOff x="0" y="0"/>
          <a:chExt cx="0" cy="0"/>
        </a:xfrm>
      </p:grpSpPr>
      <p:sp>
        <p:nvSpPr>
          <p:cNvPr id="249" name="Google Shape;249;p1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50" name="Google Shape;250;p10"/>
          <p:cNvSpPr/>
          <p:nvPr/>
        </p:nvSpPr>
        <p:spPr>
          <a:xfrm flipH="1">
            <a:off x="2" y="0"/>
            <a:ext cx="12191998" cy="1575955"/>
          </a:xfrm>
          <a:prstGeom prst="rect">
            <a:avLst/>
          </a:prstGeom>
          <a:gradFill>
            <a:gsLst>
              <a:gs pos="0">
                <a:srgbClr val="000000">
                  <a:alpha val="95686"/>
                </a:srgbClr>
              </a:gs>
              <a:gs pos="100000">
                <a:srgbClr val="0F4861"/>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51" name="Google Shape;251;p10"/>
          <p:cNvSpPr/>
          <p:nvPr/>
        </p:nvSpPr>
        <p:spPr>
          <a:xfrm rot="10800000" flipH="1">
            <a:off x="8128857" y="0"/>
            <a:ext cx="4063143" cy="1576412"/>
          </a:xfrm>
          <a:prstGeom prst="rect">
            <a:avLst/>
          </a:prstGeom>
          <a:gradFill>
            <a:gsLst>
              <a:gs pos="0">
                <a:srgbClr val="0A3041">
                  <a:alpha val="67843"/>
                </a:srgbClr>
              </a:gs>
              <a:gs pos="19000">
                <a:srgbClr val="0A3041">
                  <a:alpha val="67843"/>
                </a:srgbClr>
              </a:gs>
              <a:gs pos="100000">
                <a:srgbClr val="156082">
                  <a:alpha val="78823"/>
                </a:srgbClr>
              </a:gs>
            </a:gsLst>
            <a:lin ang="19199999"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52" name="Google Shape;252;p10"/>
          <p:cNvSpPr/>
          <p:nvPr/>
        </p:nvSpPr>
        <p:spPr>
          <a:xfrm rot="5400000">
            <a:off x="5307777" y="-5307778"/>
            <a:ext cx="1576446" cy="12192002"/>
          </a:xfrm>
          <a:prstGeom prst="rect">
            <a:avLst/>
          </a:prstGeom>
          <a:gradFill>
            <a:gsLst>
              <a:gs pos="0">
                <a:srgbClr val="156082">
                  <a:alpha val="0"/>
                </a:srgbClr>
              </a:gs>
              <a:gs pos="23000">
                <a:srgbClr val="156082">
                  <a:alpha val="0"/>
                </a:srgbClr>
              </a:gs>
              <a:gs pos="99000">
                <a:srgbClr val="000000">
                  <a:alpha val="73725"/>
                </a:srgbClr>
              </a:gs>
              <a:gs pos="100000">
                <a:srgbClr val="000000">
                  <a:alpha val="73725"/>
                </a:srgbClr>
              </a:gs>
            </a:gsLst>
            <a:lin ang="20399999"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53" name="Google Shape;253;p10"/>
          <p:cNvSpPr txBox="1">
            <a:spLocks noGrp="1"/>
          </p:cNvSpPr>
          <p:nvPr>
            <p:ph type="title"/>
          </p:nvPr>
        </p:nvSpPr>
        <p:spPr>
          <a:xfrm>
            <a:off x="1371597" y="348865"/>
            <a:ext cx="10044023" cy="87772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Play"/>
              <a:buNone/>
            </a:pPr>
            <a:r>
              <a:rPr lang="en-US" sz="4000">
                <a:solidFill>
                  <a:srgbClr val="FFFFFF"/>
                </a:solidFill>
              </a:rPr>
              <a:t>Discussion, barriers to community-building</a:t>
            </a:r>
            <a:endParaRPr/>
          </a:p>
        </p:txBody>
      </p:sp>
      <p:grpSp>
        <p:nvGrpSpPr>
          <p:cNvPr id="254" name="Google Shape;254;p10"/>
          <p:cNvGrpSpPr/>
          <p:nvPr/>
        </p:nvGrpSpPr>
        <p:grpSpPr>
          <a:xfrm>
            <a:off x="737501" y="2566481"/>
            <a:ext cx="10740938" cy="3285000"/>
            <a:chOff x="93445" y="453902"/>
            <a:chExt cx="10740938" cy="3285000"/>
          </a:xfrm>
        </p:grpSpPr>
        <p:sp>
          <p:nvSpPr>
            <p:cNvPr id="255" name="Google Shape;255;p10"/>
            <p:cNvSpPr/>
            <p:nvPr/>
          </p:nvSpPr>
          <p:spPr>
            <a:xfrm>
              <a:off x="718664" y="453902"/>
              <a:ext cx="1955812" cy="1955812"/>
            </a:xfrm>
            <a:prstGeom prst="round2DiagRect">
              <a:avLst>
                <a:gd name="adj1" fmla="val 29727"/>
                <a:gd name="adj2" fmla="val 0"/>
              </a:avLst>
            </a:pr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0"/>
            <p:cNvSpPr/>
            <p:nvPr/>
          </p:nvSpPr>
          <p:spPr>
            <a:xfrm>
              <a:off x="1135476" y="870715"/>
              <a:ext cx="1122187" cy="1122187"/>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0"/>
            <p:cNvSpPr/>
            <p:nvPr/>
          </p:nvSpPr>
          <p:spPr>
            <a:xfrm>
              <a:off x="93445" y="3018902"/>
              <a:ext cx="3206250"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0"/>
            <p:cNvSpPr txBox="1"/>
            <p:nvPr/>
          </p:nvSpPr>
          <p:spPr>
            <a:xfrm>
              <a:off x="93445" y="3018902"/>
              <a:ext cx="3206250" cy="720000"/>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Clr>
                  <a:schemeClr val="dk1"/>
                </a:buClr>
                <a:buSzPts val="2500"/>
                <a:buFont typeface="Arial"/>
                <a:buNone/>
              </a:pPr>
              <a:r>
                <a:rPr lang="en-US" sz="2500" cap="none">
                  <a:solidFill>
                    <a:schemeClr val="dk1"/>
                  </a:solidFill>
                  <a:latin typeface="Arial"/>
                  <a:ea typeface="Arial"/>
                  <a:cs typeface="Arial"/>
                  <a:sym typeface="Arial"/>
                </a:rPr>
                <a:t>Strict requirements</a:t>
              </a:r>
              <a:endParaRPr sz="2500">
                <a:solidFill>
                  <a:schemeClr val="dk1"/>
                </a:solidFill>
                <a:latin typeface="Arial"/>
                <a:ea typeface="Arial"/>
                <a:cs typeface="Arial"/>
                <a:sym typeface="Arial"/>
              </a:endParaRPr>
            </a:p>
          </p:txBody>
        </p:sp>
        <p:sp>
          <p:nvSpPr>
            <p:cNvPr id="259" name="Google Shape;259;p10"/>
            <p:cNvSpPr/>
            <p:nvPr/>
          </p:nvSpPr>
          <p:spPr>
            <a:xfrm>
              <a:off x="4486008" y="453902"/>
              <a:ext cx="1955812" cy="1955812"/>
            </a:xfrm>
            <a:prstGeom prst="round2DiagRect">
              <a:avLst>
                <a:gd name="adj1" fmla="val 29727"/>
                <a:gd name="adj2" fmla="val 0"/>
              </a:avLst>
            </a:pr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0"/>
            <p:cNvSpPr/>
            <p:nvPr/>
          </p:nvSpPr>
          <p:spPr>
            <a:xfrm>
              <a:off x="4902820" y="870715"/>
              <a:ext cx="1122187" cy="1122187"/>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0"/>
            <p:cNvSpPr/>
            <p:nvPr/>
          </p:nvSpPr>
          <p:spPr>
            <a:xfrm>
              <a:off x="3860789" y="3018902"/>
              <a:ext cx="3206250"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0"/>
            <p:cNvSpPr txBox="1"/>
            <p:nvPr/>
          </p:nvSpPr>
          <p:spPr>
            <a:xfrm>
              <a:off x="3860789" y="3018902"/>
              <a:ext cx="3206250" cy="720000"/>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Clr>
                  <a:schemeClr val="dk1"/>
                </a:buClr>
                <a:buSzPts val="2500"/>
                <a:buFont typeface="Arial"/>
                <a:buNone/>
              </a:pPr>
              <a:r>
                <a:rPr lang="en-US" sz="2500" cap="none">
                  <a:solidFill>
                    <a:schemeClr val="dk1"/>
                  </a:solidFill>
                  <a:latin typeface="Arial"/>
                  <a:ea typeface="Arial"/>
                  <a:cs typeface="Arial"/>
                  <a:sym typeface="Arial"/>
                </a:rPr>
                <a:t>Dislike for the assignment</a:t>
              </a:r>
              <a:endParaRPr/>
            </a:p>
          </p:txBody>
        </p:sp>
        <p:sp>
          <p:nvSpPr>
            <p:cNvPr id="263" name="Google Shape;263;p10"/>
            <p:cNvSpPr/>
            <p:nvPr/>
          </p:nvSpPr>
          <p:spPr>
            <a:xfrm>
              <a:off x="8253352" y="453902"/>
              <a:ext cx="1955812" cy="1955812"/>
            </a:xfrm>
            <a:prstGeom prst="round2DiagRect">
              <a:avLst>
                <a:gd name="adj1" fmla="val 29727"/>
                <a:gd name="adj2" fmla="val 0"/>
              </a:avLst>
            </a:pr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0"/>
            <p:cNvSpPr/>
            <p:nvPr/>
          </p:nvSpPr>
          <p:spPr>
            <a:xfrm>
              <a:off x="8670164" y="870715"/>
              <a:ext cx="1122187" cy="1122187"/>
            </a:xfrm>
            <a:prstGeom prst="rect">
              <a:avLst/>
            </a:prstGeom>
            <a:blipFill rotWithShape="1">
              <a:blip r:embed="rId5">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0"/>
            <p:cNvSpPr/>
            <p:nvPr/>
          </p:nvSpPr>
          <p:spPr>
            <a:xfrm>
              <a:off x="7628133" y="3018902"/>
              <a:ext cx="3206250"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0"/>
            <p:cNvSpPr txBox="1"/>
            <p:nvPr/>
          </p:nvSpPr>
          <p:spPr>
            <a:xfrm>
              <a:off x="7628133" y="3018902"/>
              <a:ext cx="3206250" cy="720000"/>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Clr>
                  <a:schemeClr val="dk1"/>
                </a:buClr>
                <a:buSzPts val="2500"/>
                <a:buFont typeface="Arial"/>
                <a:buNone/>
              </a:pPr>
              <a:r>
                <a:rPr lang="en-US" sz="2500" cap="none">
                  <a:solidFill>
                    <a:schemeClr val="dk1"/>
                  </a:solidFill>
                  <a:latin typeface="Arial"/>
                  <a:ea typeface="Arial"/>
                  <a:cs typeface="Arial"/>
                  <a:sym typeface="Arial"/>
                </a:rPr>
                <a:t>Variations among learners</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1"/>
        <p:cNvGrpSpPr/>
        <p:nvPr/>
      </p:nvGrpSpPr>
      <p:grpSpPr>
        <a:xfrm>
          <a:off x="0" y="0"/>
          <a:ext cx="0" cy="0"/>
          <a:chOff x="0" y="0"/>
          <a:chExt cx="0" cy="0"/>
        </a:xfrm>
      </p:grpSpPr>
      <p:sp>
        <p:nvSpPr>
          <p:cNvPr id="272" name="Google Shape;272;p11"/>
          <p:cNvSpPr/>
          <p:nvPr/>
        </p:nvSpPr>
        <p:spPr>
          <a:xfrm>
            <a:off x="0" y="0"/>
            <a:ext cx="12192000" cy="6857999"/>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pic>
        <p:nvPicPr>
          <p:cNvPr id="273" name="Google Shape;273;p11" descr="Arrows pointing right while one points left"/>
          <p:cNvPicPr preferRelativeResize="0"/>
          <p:nvPr/>
        </p:nvPicPr>
        <p:blipFill rotWithShape="1">
          <a:blip r:embed="rId3">
            <a:alphaModFix amt="50000"/>
          </a:blip>
          <a:srcRect t="8452" b="7279"/>
          <a:stretch/>
        </p:blipFill>
        <p:spPr>
          <a:xfrm>
            <a:off x="20" y="1"/>
            <a:ext cx="12191980" cy="6857999"/>
          </a:xfrm>
          <a:prstGeom prst="rect">
            <a:avLst/>
          </a:prstGeom>
          <a:noFill/>
          <a:ln>
            <a:noFill/>
          </a:ln>
        </p:spPr>
      </p:pic>
      <p:sp>
        <p:nvSpPr>
          <p:cNvPr id="274" name="Google Shape;274;p11"/>
          <p:cNvSpPr txBox="1">
            <a:spLocks noGrp="1"/>
          </p:cNvSpPr>
          <p:nvPr>
            <p:ph type="title"/>
          </p:nvPr>
        </p:nvSpPr>
        <p:spPr>
          <a:xfrm>
            <a:off x="838200" y="1122362"/>
            <a:ext cx="10515600" cy="2900518"/>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FFFFFF"/>
              </a:buClr>
              <a:buSzPts val="4400"/>
              <a:buFont typeface="Play"/>
              <a:buNone/>
            </a:pPr>
            <a:r>
              <a:rPr lang="en-US">
                <a:solidFill>
                  <a:srgbClr val="FFFFFF"/>
                </a:solidFill>
              </a:rPr>
              <a:t>Conclusion and Future Directions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12"/>
          <p:cNvSpPr txBox="1">
            <a:spLocks noGrp="1"/>
          </p:cNvSpPr>
          <p:nvPr>
            <p:ph type="title"/>
          </p:nvPr>
        </p:nvSpPr>
        <p:spPr>
          <a:xfrm>
            <a:off x="462987" y="365126"/>
            <a:ext cx="10890813" cy="69974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US"/>
              <a:t>References</a:t>
            </a:r>
            <a:endParaRPr/>
          </a:p>
        </p:txBody>
      </p:sp>
      <p:sp>
        <p:nvSpPr>
          <p:cNvPr id="281" name="Google Shape;281;p12"/>
          <p:cNvSpPr txBox="1">
            <a:spLocks noGrp="1"/>
          </p:cNvSpPr>
          <p:nvPr>
            <p:ph type="body" idx="1"/>
          </p:nvPr>
        </p:nvSpPr>
        <p:spPr>
          <a:xfrm>
            <a:off x="462987" y="1064872"/>
            <a:ext cx="11482086" cy="5590571"/>
          </a:xfrm>
          <a:prstGeom prst="rect">
            <a:avLst/>
          </a:prstGeom>
          <a:noFill/>
          <a:ln>
            <a:noFill/>
          </a:ln>
        </p:spPr>
        <p:txBody>
          <a:bodyPr spcFirstLastPara="1" wrap="square" lIns="91425" tIns="45700" rIns="91425" bIns="45700" anchor="t" anchorCtr="0">
            <a:noAutofit/>
          </a:bodyPr>
          <a:lstStyle/>
          <a:p>
            <a:pPr marL="457200" lvl="0" indent="-457200" algn="l" rtl="0">
              <a:lnSpc>
                <a:spcPct val="120000"/>
              </a:lnSpc>
              <a:spcBef>
                <a:spcPts val="0"/>
              </a:spcBef>
              <a:spcAft>
                <a:spcPts val="0"/>
              </a:spcAft>
              <a:buClr>
                <a:schemeClr val="dk1"/>
              </a:buClr>
              <a:buSzPts val="1100"/>
              <a:buNone/>
            </a:pPr>
            <a:r>
              <a:rPr lang="en-US" sz="1050" dirty="0"/>
              <a:t>Cho, J., &amp; </a:t>
            </a:r>
            <a:r>
              <a:rPr lang="en-US" sz="1050" dirty="0" err="1"/>
              <a:t>Demmans</a:t>
            </a:r>
            <a:r>
              <a:rPr lang="en-US" sz="1050" dirty="0"/>
              <a:t> Epp, C. (2019). Improving the Classroom Community Scale: Toward a short-form of the CCS. Presented at the American Educational Research Association (AERA) Annual Meeting, Toronto, Canada.</a:t>
            </a:r>
            <a:endParaRPr sz="2400" dirty="0"/>
          </a:p>
          <a:p>
            <a:pPr marL="457200" lvl="0" indent="-457200" algn="l" rtl="0">
              <a:lnSpc>
                <a:spcPct val="120000"/>
              </a:lnSpc>
              <a:spcBef>
                <a:spcPts val="0"/>
              </a:spcBef>
              <a:spcAft>
                <a:spcPts val="0"/>
              </a:spcAft>
              <a:buClr>
                <a:schemeClr val="dk1"/>
              </a:buClr>
              <a:buSzPts val="1100"/>
              <a:buNone/>
            </a:pPr>
            <a:r>
              <a:rPr lang="en-US" sz="1050" dirty="0"/>
              <a:t>Conrad, D. (2005). Building and maintaining community in cohort-based online learning. </a:t>
            </a:r>
            <a:r>
              <a:rPr lang="en-US" sz="1050" i="1" dirty="0"/>
              <a:t>Journal of Distance Education, 20</a:t>
            </a:r>
            <a:r>
              <a:rPr lang="en-US" sz="1050" dirty="0"/>
              <a:t>(1), 1–20. https://</a:t>
            </a:r>
            <a:r>
              <a:rPr lang="en-US" sz="1050" dirty="0" err="1"/>
              <a:t>eric.ed.gov</a:t>
            </a:r>
            <a:r>
              <a:rPr lang="en-US" sz="1050" dirty="0"/>
              <a:t>/?id=EJ807822 </a:t>
            </a:r>
            <a:endParaRPr sz="2400" dirty="0"/>
          </a:p>
          <a:p>
            <a:pPr marL="457200" lvl="0" indent="-457200" algn="l" rtl="0">
              <a:lnSpc>
                <a:spcPct val="120000"/>
              </a:lnSpc>
              <a:spcBef>
                <a:spcPts val="0"/>
              </a:spcBef>
              <a:spcAft>
                <a:spcPts val="0"/>
              </a:spcAft>
              <a:buClr>
                <a:schemeClr val="dk1"/>
              </a:buClr>
              <a:buSzPts val="1100"/>
              <a:buNone/>
            </a:pPr>
            <a:r>
              <a:rPr lang="en-US" sz="1050" dirty="0"/>
              <a:t>Cooke, N. A. (2016). Information sharing, community development and deindividuation in the </a:t>
            </a:r>
            <a:r>
              <a:rPr lang="en-US" sz="1050" dirty="0" err="1"/>
              <a:t>elearning</a:t>
            </a:r>
            <a:r>
              <a:rPr lang="en-US" sz="1050" dirty="0"/>
              <a:t> domain. </a:t>
            </a:r>
            <a:r>
              <a:rPr lang="en-US" sz="1050" i="1" dirty="0"/>
              <a:t>Online Learning, 20</a:t>
            </a:r>
            <a:r>
              <a:rPr lang="en-US" sz="1050" dirty="0"/>
              <a:t>(2), 244-260.</a:t>
            </a:r>
            <a:endParaRPr sz="2400" dirty="0"/>
          </a:p>
          <a:p>
            <a:pPr marL="457200" lvl="0" indent="-457200" algn="l" rtl="0">
              <a:lnSpc>
                <a:spcPct val="120000"/>
              </a:lnSpc>
              <a:spcBef>
                <a:spcPts val="0"/>
              </a:spcBef>
              <a:spcAft>
                <a:spcPts val="0"/>
              </a:spcAft>
              <a:buClr>
                <a:schemeClr val="dk1"/>
              </a:buClr>
              <a:buSzPts val="1100"/>
              <a:buNone/>
            </a:pPr>
            <a:r>
              <a:rPr lang="en-US" sz="1050" dirty="0"/>
              <a:t>Drouin, M. A. (2008). The relationship between students’ perceived sense of community and satisfaction, achievement, and retention in an online course. </a:t>
            </a:r>
            <a:r>
              <a:rPr lang="en-US" sz="1050" i="1" dirty="0"/>
              <a:t>Quarterly Review of Distance Education, 9</a:t>
            </a:r>
            <a:r>
              <a:rPr lang="en-US" sz="1050" dirty="0"/>
              <a:t>, 267–284. https://</a:t>
            </a:r>
            <a:r>
              <a:rPr lang="en-US" sz="1050" dirty="0" err="1"/>
              <a:t>eric.ed.gov</a:t>
            </a:r>
            <a:r>
              <a:rPr lang="en-US" sz="1050" dirty="0"/>
              <a:t>/?id=EJ875102 </a:t>
            </a:r>
            <a:endParaRPr sz="2400" dirty="0"/>
          </a:p>
          <a:p>
            <a:pPr marL="457200" lvl="0" indent="-457200" algn="l" rtl="0">
              <a:lnSpc>
                <a:spcPct val="120000"/>
              </a:lnSpc>
              <a:spcBef>
                <a:spcPts val="0"/>
              </a:spcBef>
              <a:spcAft>
                <a:spcPts val="0"/>
              </a:spcAft>
              <a:buClr>
                <a:schemeClr val="dk1"/>
              </a:buClr>
              <a:buSzPts val="1100"/>
              <a:buNone/>
            </a:pPr>
            <a:r>
              <a:rPr lang="en-US" sz="1050" dirty="0"/>
              <a:t>Hulon, S. (2013). Face-to-face discussions versus online threaded discussions: Can we have the best of both worlds? In R. McBride &amp; M. Searson (Eds.), </a:t>
            </a:r>
            <a:r>
              <a:rPr lang="en-US" sz="1050" i="1" dirty="0"/>
              <a:t>Proceedings of Society for Information Technology &amp; Teacher Education International Conference</a:t>
            </a:r>
            <a:r>
              <a:rPr lang="en-US" sz="1050" dirty="0"/>
              <a:t> (pp. 577-582). Chesapeake, VA: Association for the Advancement of Computing in Education.  https://</a:t>
            </a:r>
            <a:r>
              <a:rPr lang="en-US" sz="1050" dirty="0" err="1"/>
              <a:t>www.learntechlib.org</a:t>
            </a:r>
            <a:r>
              <a:rPr lang="en-US" sz="1050" dirty="0"/>
              <a:t>/primary/p/48168/</a:t>
            </a:r>
            <a:endParaRPr sz="2400" dirty="0"/>
          </a:p>
          <a:p>
            <a:pPr marL="457200" lvl="0" indent="-457200" algn="l" rtl="0">
              <a:lnSpc>
                <a:spcPct val="120000"/>
              </a:lnSpc>
              <a:spcBef>
                <a:spcPts val="0"/>
              </a:spcBef>
              <a:spcAft>
                <a:spcPts val="0"/>
              </a:spcAft>
              <a:buClr>
                <a:schemeClr val="dk1"/>
              </a:buClr>
              <a:buSzPts val="1100"/>
              <a:buNone/>
            </a:pPr>
            <a:r>
              <a:rPr lang="en-US" sz="1050" dirty="0"/>
              <a:t>Ke, F. (2010). Examining online teaching, cognitive, and social presence for adult students. </a:t>
            </a:r>
            <a:r>
              <a:rPr lang="en-US" sz="1050" i="1" dirty="0"/>
              <a:t>Computers and Education, 55</a:t>
            </a:r>
            <a:r>
              <a:rPr lang="en-US" sz="1050" dirty="0"/>
              <a:t>(2), 808–820. </a:t>
            </a:r>
            <a:r>
              <a:rPr lang="en-US" sz="1050" dirty="0" err="1"/>
              <a:t>hhttps</a:t>
            </a:r>
            <a:r>
              <a:rPr lang="en-US" sz="1050" dirty="0"/>
              <a:t>://</a:t>
            </a:r>
            <a:r>
              <a:rPr lang="en-US" sz="1050" dirty="0" err="1"/>
              <a:t>doi.org</a:t>
            </a:r>
            <a:r>
              <a:rPr lang="en-US" sz="1050" dirty="0"/>
              <a:t>/10.1016/j.compedu.2010.03.013 </a:t>
            </a:r>
            <a:endParaRPr sz="2400" dirty="0"/>
          </a:p>
          <a:p>
            <a:pPr marL="457200" lvl="0" indent="-457200" algn="l" rtl="0">
              <a:lnSpc>
                <a:spcPct val="120000"/>
              </a:lnSpc>
              <a:spcBef>
                <a:spcPts val="0"/>
              </a:spcBef>
              <a:spcAft>
                <a:spcPts val="0"/>
              </a:spcAft>
              <a:buClr>
                <a:schemeClr val="dk1"/>
              </a:buClr>
              <a:buSzPts val="1100"/>
              <a:buNone/>
            </a:pPr>
            <a:r>
              <a:rPr lang="en-US" sz="1050" dirty="0"/>
              <a:t>Liu, X., </a:t>
            </a:r>
            <a:r>
              <a:rPr lang="en-US" sz="1050" dirty="0" err="1"/>
              <a:t>Magjuka</a:t>
            </a:r>
            <a:r>
              <a:rPr lang="en-US" sz="1050" dirty="0"/>
              <a:t>, R. J., Bonk, C. J., &amp; Lee, S. H. (2007). Does sense of community matter? An examination of participants' perceptions of building learning communities in online courses. </a:t>
            </a:r>
            <a:r>
              <a:rPr lang="en-US" sz="1050" i="1" dirty="0"/>
              <a:t>Quarterly Review of Distance Education, 8</a:t>
            </a:r>
            <a:r>
              <a:rPr lang="en-US" sz="1050" dirty="0"/>
              <a:t>(1), 9. https://</a:t>
            </a:r>
            <a:r>
              <a:rPr lang="en-US" sz="1050" dirty="0" err="1"/>
              <a:t>eric.ed.gov</a:t>
            </a:r>
            <a:r>
              <a:rPr lang="en-US" sz="1050" dirty="0"/>
              <a:t>/?id=EJ875048  </a:t>
            </a:r>
            <a:endParaRPr sz="2400" dirty="0"/>
          </a:p>
          <a:p>
            <a:pPr marL="457200" lvl="0" indent="-457200" algn="l" rtl="0">
              <a:lnSpc>
                <a:spcPct val="120000"/>
              </a:lnSpc>
              <a:spcBef>
                <a:spcPts val="0"/>
              </a:spcBef>
              <a:spcAft>
                <a:spcPts val="0"/>
              </a:spcAft>
              <a:buClr>
                <a:schemeClr val="dk1"/>
              </a:buClr>
              <a:buSzPts val="1100"/>
              <a:buNone/>
            </a:pPr>
            <a:r>
              <a:rPr lang="en-US" sz="1050" dirty="0"/>
              <a:t>McMillan, D. W., &amp; Chavis, D. M. (1986). Sense of community: A definition and theory. </a:t>
            </a:r>
            <a:r>
              <a:rPr lang="en-US" sz="1050" i="1" dirty="0"/>
              <a:t>Journal of Community Psychology, 14</a:t>
            </a:r>
            <a:r>
              <a:rPr lang="en-US" sz="1050" dirty="0"/>
              <a:t>(1), 6–23. https://</a:t>
            </a:r>
            <a:r>
              <a:rPr lang="en-US" sz="1050" dirty="0" err="1"/>
              <a:t>doi.org</a:t>
            </a:r>
            <a:r>
              <a:rPr lang="en-US" sz="1050" dirty="0"/>
              <a:t>/10.1002/1520-6629(198601)14:1&lt;6::AID-JCOP2290140103&gt;3.0.CO;2-I </a:t>
            </a:r>
            <a:endParaRPr sz="2400" dirty="0"/>
          </a:p>
          <a:p>
            <a:pPr marL="457200" lvl="0" indent="-457200" algn="l" rtl="0">
              <a:lnSpc>
                <a:spcPct val="120000"/>
              </a:lnSpc>
              <a:spcBef>
                <a:spcPts val="0"/>
              </a:spcBef>
              <a:spcAft>
                <a:spcPts val="0"/>
              </a:spcAft>
              <a:buClr>
                <a:schemeClr val="dk1"/>
              </a:buClr>
              <a:buSzPts val="1100"/>
              <a:buNone/>
            </a:pPr>
            <a:r>
              <a:rPr lang="en-US" sz="1050" dirty="0" err="1"/>
              <a:t>Phirangee</a:t>
            </a:r>
            <a:r>
              <a:rPr lang="en-US" sz="1050" dirty="0"/>
              <a:t>, K., &amp; Hewitt, J. (2024). Enhancing learners’ sense of belonging in online threaded discussions. </a:t>
            </a:r>
            <a:r>
              <a:rPr lang="en-US" sz="1050" i="1" dirty="0"/>
              <a:t>Distance Education</a:t>
            </a:r>
            <a:r>
              <a:rPr lang="en-US" sz="1050" dirty="0"/>
              <a:t>, 1–21. https://</a:t>
            </a:r>
            <a:r>
              <a:rPr lang="en-US" sz="1050" dirty="0" err="1"/>
              <a:t>doi.org</a:t>
            </a:r>
            <a:r>
              <a:rPr lang="en-US" sz="1050" dirty="0"/>
              <a:t>/10.1080/01587919.2024.2375289</a:t>
            </a:r>
            <a:endParaRPr sz="2400" dirty="0"/>
          </a:p>
          <a:p>
            <a:pPr marL="457200" lvl="0" indent="-457200" algn="l" rtl="0">
              <a:lnSpc>
                <a:spcPct val="120000"/>
              </a:lnSpc>
              <a:spcBef>
                <a:spcPts val="0"/>
              </a:spcBef>
              <a:spcAft>
                <a:spcPts val="0"/>
              </a:spcAft>
              <a:buClr>
                <a:schemeClr val="dk1"/>
              </a:buClr>
              <a:buSzPts val="1100"/>
              <a:buNone/>
            </a:pPr>
            <a:r>
              <a:rPr lang="en-US" sz="1050" dirty="0"/>
              <a:t>Rovai, A. P. (2002a). Building a sense of community at a distance. </a:t>
            </a:r>
            <a:r>
              <a:rPr lang="en-US" sz="1050" i="1" dirty="0"/>
              <a:t>The International Review of Research in Open and Distance Learning, 3</a:t>
            </a:r>
            <a:r>
              <a:rPr lang="en-US" sz="1050" dirty="0"/>
              <a:t>(1), 1-16.  https://</a:t>
            </a:r>
            <a:r>
              <a:rPr lang="en-US" sz="1050" dirty="0" err="1"/>
              <a:t>doi.org</a:t>
            </a:r>
            <a:r>
              <a:rPr lang="en-US" sz="1050" dirty="0"/>
              <a:t>/10.19173/irrodl.v3i1.79 </a:t>
            </a:r>
            <a:endParaRPr sz="2400" dirty="0"/>
          </a:p>
          <a:p>
            <a:pPr marL="457200" lvl="0" indent="-457200" algn="l" rtl="0">
              <a:lnSpc>
                <a:spcPct val="120000"/>
              </a:lnSpc>
              <a:spcBef>
                <a:spcPts val="0"/>
              </a:spcBef>
              <a:spcAft>
                <a:spcPts val="0"/>
              </a:spcAft>
              <a:buClr>
                <a:schemeClr val="dk1"/>
              </a:buClr>
              <a:buSzPts val="1100"/>
              <a:buNone/>
            </a:pPr>
            <a:r>
              <a:rPr lang="en-US" sz="1050" dirty="0"/>
              <a:t>Rovai, A. P. (2002b). Development of an instrument to measure classroom community. </a:t>
            </a:r>
            <a:r>
              <a:rPr lang="en-US" sz="1050" i="1" dirty="0"/>
              <a:t>The Internet and Higher Education, 5</a:t>
            </a:r>
            <a:r>
              <a:rPr lang="en-US" sz="1050" dirty="0"/>
              <a:t>(3), 197-211. https://</a:t>
            </a:r>
            <a:r>
              <a:rPr lang="en-US" sz="1050" dirty="0" err="1"/>
              <a:t>doi.org</a:t>
            </a:r>
            <a:r>
              <a:rPr lang="en-US" sz="1050" dirty="0"/>
              <a:t>/10.1016/S1096-7516(02)00102-1</a:t>
            </a:r>
            <a:endParaRPr sz="2400" dirty="0"/>
          </a:p>
          <a:p>
            <a:pPr marL="457200" lvl="0" indent="-457200" algn="l" rtl="0">
              <a:lnSpc>
                <a:spcPct val="120000"/>
              </a:lnSpc>
              <a:spcBef>
                <a:spcPts val="0"/>
              </a:spcBef>
              <a:spcAft>
                <a:spcPts val="0"/>
              </a:spcAft>
              <a:buClr>
                <a:schemeClr val="dk1"/>
              </a:buClr>
              <a:buSzPts val="1100"/>
              <a:buNone/>
            </a:pPr>
            <a:r>
              <a:rPr lang="en-US" sz="1050" dirty="0"/>
              <a:t>Shackelford, J., &amp; Maxwell, M. (2012). Sense of Community in Graduate Online Education: Contribution of Learner to Learner Interaction. </a:t>
            </a:r>
            <a:r>
              <a:rPr lang="en-US" sz="1050" i="1" dirty="0"/>
              <a:t>International Review of Research in Open and Distributed Learning, 13</a:t>
            </a:r>
            <a:r>
              <a:rPr lang="en-US" sz="1050" dirty="0"/>
              <a:t>(4), 228–249. https://</a:t>
            </a:r>
            <a:r>
              <a:rPr lang="en-US" sz="1050" dirty="0" err="1"/>
              <a:t>doi.org</a:t>
            </a:r>
            <a:r>
              <a:rPr lang="en-US" sz="1050" dirty="0"/>
              <a:t>/10.19173/irrodl.v13i4.1339 </a:t>
            </a:r>
            <a:endParaRPr sz="2400" dirty="0"/>
          </a:p>
          <a:p>
            <a:pPr marL="457200" lvl="0" indent="-457200" algn="l" rtl="0">
              <a:lnSpc>
                <a:spcPct val="120000"/>
              </a:lnSpc>
              <a:spcBef>
                <a:spcPts val="0"/>
              </a:spcBef>
              <a:spcAft>
                <a:spcPts val="0"/>
              </a:spcAft>
              <a:buClr>
                <a:schemeClr val="dk1"/>
              </a:buClr>
              <a:buSzPts val="1100"/>
              <a:buNone/>
            </a:pPr>
            <a:r>
              <a:rPr lang="en-US" sz="1050" dirty="0"/>
              <a:t>Shatila, S. L. (2024). Not alone when I’m feeling stressed: Online adult learner connection and retention. </a:t>
            </a:r>
            <a:r>
              <a:rPr lang="en-US" sz="1050" i="1" dirty="0"/>
              <a:t>Adult Education Quarterly, 74</a:t>
            </a:r>
            <a:r>
              <a:rPr lang="en-US" sz="1050" dirty="0"/>
              <a:t>(1), 43-61. https://</a:t>
            </a:r>
            <a:r>
              <a:rPr lang="en-US" sz="1050" dirty="0" err="1"/>
              <a:t>doi.org</a:t>
            </a:r>
            <a:r>
              <a:rPr lang="en-US" sz="1050" dirty="0"/>
              <a:t>/10.1177/07417136231184570 </a:t>
            </a:r>
            <a:endParaRPr sz="2400" dirty="0"/>
          </a:p>
          <a:p>
            <a:pPr marL="457200" lvl="0" indent="-457200" algn="l" rtl="0">
              <a:lnSpc>
                <a:spcPct val="120000"/>
              </a:lnSpc>
              <a:spcBef>
                <a:spcPts val="0"/>
              </a:spcBef>
              <a:spcAft>
                <a:spcPts val="0"/>
              </a:spcAft>
              <a:buClr>
                <a:schemeClr val="dk1"/>
              </a:buClr>
              <a:buSzPts val="1100"/>
              <a:buNone/>
            </a:pPr>
            <a:r>
              <a:rPr lang="en-US" sz="1050" dirty="0" err="1"/>
              <a:t>Trekles</a:t>
            </a:r>
            <a:r>
              <a:rPr lang="en-US" sz="1050" dirty="0"/>
              <a:t>, A. M., &amp; Sims, R. (2013). Designing instruction for speed: Qualitative insights into instructional design for accelerated online graduate coursework. </a:t>
            </a:r>
            <a:r>
              <a:rPr lang="en-US" sz="1050" i="1" dirty="0"/>
              <a:t>Online Journal of Distance Learning Administration, 16</a:t>
            </a:r>
            <a:r>
              <a:rPr lang="en-US" sz="1050" dirty="0"/>
              <a:t>(3). https://</a:t>
            </a:r>
            <a:r>
              <a:rPr lang="en-US" sz="1050" dirty="0" err="1"/>
              <a:t>www.westga.edu</a:t>
            </a:r>
            <a:r>
              <a:rPr lang="en-US" sz="1050" dirty="0"/>
              <a:t>/~distance/</a:t>
            </a:r>
            <a:r>
              <a:rPr lang="en-US" sz="1050" dirty="0" err="1"/>
              <a:t>ojdla</a:t>
            </a:r>
            <a:r>
              <a:rPr lang="en-US" sz="1050" dirty="0"/>
              <a:t>/winter164/trekles_sims164.html</a:t>
            </a:r>
            <a:endParaRPr sz="2400" dirty="0"/>
          </a:p>
          <a:p>
            <a:pPr marL="457200" lvl="0" indent="-457200" algn="l" rtl="0">
              <a:lnSpc>
                <a:spcPct val="120000"/>
              </a:lnSpc>
              <a:spcBef>
                <a:spcPts val="0"/>
              </a:spcBef>
              <a:spcAft>
                <a:spcPts val="0"/>
              </a:spcAft>
              <a:buClr>
                <a:schemeClr val="dk1"/>
              </a:buClr>
              <a:buSzPts val="1100"/>
              <a:buNone/>
            </a:pPr>
            <a:r>
              <a:rPr lang="en-US" sz="1050" dirty="0"/>
              <a:t>Wylie, M. (2023). Experiences in an online learning community: The student perspective. </a:t>
            </a:r>
            <a:r>
              <a:rPr lang="en-US" sz="1050" i="1" dirty="0"/>
              <a:t>The Quarterly Review of Distance Education, 24</a:t>
            </a:r>
            <a:r>
              <a:rPr lang="en-US" sz="1050" dirty="0"/>
              <a:t>(1), 2023, 15–23. https://</a:t>
            </a:r>
            <a:r>
              <a:rPr lang="en-US" sz="1050" dirty="0" err="1"/>
              <a:t>eric.ed.gov</a:t>
            </a:r>
            <a:r>
              <a:rPr lang="en-US" sz="1050" dirty="0"/>
              <a:t>/?q=</a:t>
            </a:r>
            <a:r>
              <a:rPr lang="en-US" sz="1050" dirty="0" err="1"/>
              <a:t>themes&amp;pg</a:t>
            </a:r>
            <a:r>
              <a:rPr lang="en-US" sz="1050" dirty="0"/>
              <a:t>=40&amp;id=EJ1399314 </a:t>
            </a:r>
            <a:endParaRPr sz="2400" dirty="0"/>
          </a:p>
          <a:p>
            <a:pPr marL="457200" lvl="0" indent="-457200" algn="l" rtl="0">
              <a:lnSpc>
                <a:spcPct val="120000"/>
              </a:lnSpc>
              <a:spcBef>
                <a:spcPts val="0"/>
              </a:spcBef>
              <a:spcAft>
                <a:spcPts val="0"/>
              </a:spcAft>
              <a:buClr>
                <a:schemeClr val="dk1"/>
              </a:buClr>
              <a:buSzPts val="1100"/>
              <a:buNone/>
            </a:pPr>
            <a:r>
              <a:rPr lang="en-US" sz="1050" dirty="0"/>
              <a:t>Zamora A., August E., </a:t>
            </a:r>
            <a:r>
              <a:rPr lang="en-US" sz="1050" dirty="0" err="1"/>
              <a:t>Fossee</a:t>
            </a:r>
            <a:r>
              <a:rPr lang="en-US" sz="1050" dirty="0"/>
              <a:t> E., &amp; Anderson, O. S. (2023). Impact of transitioning to remote learning on student learning interactions and sense of belonging among public health graduate students. </a:t>
            </a:r>
            <a:r>
              <a:rPr lang="en-US" sz="1050" i="1" dirty="0"/>
              <a:t>Pedagogy in Health Promotion, 9</a:t>
            </a:r>
            <a:r>
              <a:rPr lang="en-US" sz="1050" dirty="0"/>
              <a:t>(3), 203-213. https://</a:t>
            </a:r>
            <a:r>
              <a:rPr lang="en-US" sz="1050" dirty="0" err="1"/>
              <a:t>doi.org</a:t>
            </a:r>
            <a:r>
              <a:rPr lang="en-US" sz="1050" dirty="0"/>
              <a:t>/10.1177/23733799221101539   </a:t>
            </a:r>
            <a:endParaRPr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85"/>
        <p:cNvGrpSpPr/>
        <p:nvPr/>
      </p:nvGrpSpPr>
      <p:grpSpPr>
        <a:xfrm>
          <a:off x="0" y="0"/>
          <a:ext cx="0" cy="0"/>
          <a:chOff x="0" y="0"/>
          <a:chExt cx="0" cy="0"/>
        </a:xfrm>
      </p:grpSpPr>
      <p:sp>
        <p:nvSpPr>
          <p:cNvPr id="286" name="Google Shape;286;p13"/>
          <p:cNvSpPr/>
          <p:nvPr/>
        </p:nvSpPr>
        <p:spPr>
          <a:xfrm>
            <a:off x="0" y="0"/>
            <a:ext cx="12192000" cy="6858000"/>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287" name="Google Shape;287;p13" descr="Yellow and blue symbols"/>
          <p:cNvPicPr preferRelativeResize="0"/>
          <p:nvPr/>
        </p:nvPicPr>
        <p:blipFill rotWithShape="1">
          <a:blip r:embed="rId3">
            <a:alphaModFix amt="35000"/>
          </a:blip>
          <a:srcRect t="12937" b="13533"/>
          <a:stretch/>
        </p:blipFill>
        <p:spPr>
          <a:xfrm>
            <a:off x="20" y="1"/>
            <a:ext cx="12191980" cy="6857999"/>
          </a:xfrm>
          <a:prstGeom prst="rect">
            <a:avLst/>
          </a:prstGeom>
          <a:noFill/>
          <a:ln>
            <a:noFill/>
          </a:ln>
        </p:spPr>
      </p:pic>
      <p:sp>
        <p:nvSpPr>
          <p:cNvPr id="288" name="Google Shape;288;p13"/>
          <p:cNvSpPr txBox="1">
            <a:spLocks noGrp="1"/>
          </p:cNvSpPr>
          <p:nvPr>
            <p:ph type="title"/>
          </p:nvPr>
        </p:nvSpPr>
        <p:spPr>
          <a:xfrm>
            <a:off x="838199" y="1065862"/>
            <a:ext cx="6052955" cy="4726276"/>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SzPts val="8000"/>
              <a:buFont typeface="Play"/>
              <a:buNone/>
            </a:pPr>
            <a:r>
              <a:rPr lang="en-US" sz="8000"/>
              <a:t>Questions</a:t>
            </a:r>
            <a:endParaRPr/>
          </a:p>
        </p:txBody>
      </p:sp>
      <p:cxnSp>
        <p:nvCxnSpPr>
          <p:cNvPr id="289" name="Google Shape;289;p13"/>
          <p:cNvCxnSpPr/>
          <p:nvPr/>
        </p:nvCxnSpPr>
        <p:spPr>
          <a:xfrm>
            <a:off x="7212899" y="2286000"/>
            <a:ext cx="0" cy="2286000"/>
          </a:xfrm>
          <a:prstGeom prst="straightConnector1">
            <a:avLst/>
          </a:prstGeom>
          <a:noFill/>
          <a:ln w="15875" cap="flat" cmpd="sng">
            <a:solidFill>
              <a:srgbClr val="FFFFFF"/>
            </a:solidFill>
            <a:prstDash val="solid"/>
            <a:miter lim="800000"/>
            <a:headEnd type="none" w="sm" len="sm"/>
            <a:tailEnd type="none" w="sm" len="sm"/>
          </a:ln>
        </p:spPr>
      </p:cxnSp>
      <p:sp>
        <p:nvSpPr>
          <p:cNvPr id="290" name="Google Shape;290;p13"/>
          <p:cNvSpPr txBox="1"/>
          <p:nvPr/>
        </p:nvSpPr>
        <p:spPr>
          <a:xfrm>
            <a:off x="7534641" y="1065862"/>
            <a:ext cx="3860002" cy="4726276"/>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FFFFFF"/>
              </a:buClr>
              <a:buSzPts val="3200"/>
              <a:buFont typeface="Play"/>
              <a:buNone/>
            </a:pPr>
            <a:r>
              <a:rPr lang="en-US" sz="3200">
                <a:solidFill>
                  <a:srgbClr val="FFFFFF"/>
                </a:solidFill>
                <a:latin typeface="Play"/>
                <a:ea typeface="Play"/>
                <a:cs typeface="Play"/>
                <a:sym typeface="Play"/>
              </a:rPr>
              <a:t>Contact Info</a:t>
            </a:r>
            <a:endParaRPr/>
          </a:p>
          <a:p>
            <a:pPr marL="285750" marR="0" lvl="0" indent="-217488" algn="l" rtl="0">
              <a:lnSpc>
                <a:spcPct val="90000"/>
              </a:lnSpc>
              <a:spcBef>
                <a:spcPts val="1000"/>
              </a:spcBef>
              <a:spcAft>
                <a:spcPts val="0"/>
              </a:spcAft>
              <a:buClr>
                <a:srgbClr val="FFFFFF"/>
              </a:buClr>
              <a:buSzPts val="2000"/>
              <a:buFont typeface="Arial"/>
              <a:buChar char="•"/>
            </a:pPr>
            <a:r>
              <a:rPr lang="en-US" sz="2000">
                <a:solidFill>
                  <a:srgbClr val="FFFFFF"/>
                </a:solidFill>
                <a:latin typeface="Arial"/>
                <a:ea typeface="Arial"/>
                <a:cs typeface="Arial"/>
                <a:sym typeface="Arial"/>
              </a:rPr>
              <a:t>Mary Moen, </a:t>
            </a:r>
            <a:r>
              <a:rPr lang="en-US" sz="2000" u="sng">
                <a:solidFill>
                  <a:srgbClr val="A3C5ED"/>
                </a:solidFill>
                <a:latin typeface="Arial"/>
                <a:ea typeface="Arial"/>
                <a:cs typeface="Arial"/>
                <a:sym typeface="Arial"/>
                <a:hlinkClick r:id="rId4">
                  <a:extLst>
                    <a:ext uri="{A12FA001-AC4F-418D-AE19-62706E023703}">
                      <ahyp:hlinkClr xmlns:ahyp="http://schemas.microsoft.com/office/drawing/2018/hyperlinkcolor" val="tx"/>
                    </a:ext>
                  </a:extLst>
                </a:hlinkClick>
              </a:rPr>
              <a:t>mary_moen@uri.edu</a:t>
            </a:r>
            <a:endParaRPr sz="2000">
              <a:solidFill>
                <a:srgbClr val="A3C5ED"/>
              </a:solidFill>
              <a:latin typeface="Arial"/>
              <a:ea typeface="Arial"/>
              <a:cs typeface="Arial"/>
              <a:sym typeface="Arial"/>
            </a:endParaRPr>
          </a:p>
          <a:p>
            <a:pPr marL="285750" marR="0" lvl="0" indent="-217488" algn="l" rtl="0">
              <a:lnSpc>
                <a:spcPct val="90000"/>
              </a:lnSpc>
              <a:spcBef>
                <a:spcPts val="1000"/>
              </a:spcBef>
              <a:spcAft>
                <a:spcPts val="0"/>
              </a:spcAft>
              <a:buClr>
                <a:srgbClr val="FFFFFF"/>
              </a:buClr>
              <a:buSzPts val="2000"/>
              <a:buFont typeface="Arial"/>
              <a:buChar char="•"/>
            </a:pPr>
            <a:r>
              <a:rPr lang="en-US" sz="2000">
                <a:solidFill>
                  <a:srgbClr val="FFFFFF"/>
                </a:solidFill>
                <a:latin typeface="Arial"/>
                <a:ea typeface="Arial"/>
                <a:cs typeface="Arial"/>
                <a:sym typeface="Arial"/>
              </a:rPr>
              <a:t>Lauren Mandel, </a:t>
            </a:r>
            <a:r>
              <a:rPr lang="en-US" sz="2000" u="sng">
                <a:solidFill>
                  <a:srgbClr val="A3C5ED"/>
                </a:solidFill>
                <a:latin typeface="Arial"/>
                <a:ea typeface="Arial"/>
                <a:cs typeface="Arial"/>
                <a:sym typeface="Arial"/>
                <a:hlinkClick r:id="rId5">
                  <a:extLst>
                    <a:ext uri="{A12FA001-AC4F-418D-AE19-62706E023703}">
                      <ahyp:hlinkClr xmlns:ahyp="http://schemas.microsoft.com/office/drawing/2018/hyperlinkcolor" val="tx"/>
                    </a:ext>
                  </a:extLst>
                </a:hlinkClick>
              </a:rPr>
              <a:t>lauren_mandel@uri.edu</a:t>
            </a:r>
            <a:r>
              <a:rPr lang="en-US" sz="2000">
                <a:solidFill>
                  <a:srgbClr val="A3C5ED"/>
                </a:solidFill>
                <a:latin typeface="Arial"/>
                <a:ea typeface="Arial"/>
                <a:cs typeface="Arial"/>
                <a:sym typeface="Arial"/>
              </a:rPr>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288"/>
                                        </p:tgtEl>
                                        <p:attrNameLst>
                                          <p:attrName>style.visibility</p:attrName>
                                        </p:attrNameLst>
                                      </p:cBhvr>
                                      <p:to>
                                        <p:strVal val="visible"/>
                                      </p:to>
                                    </p:set>
                                    <p:animEffect transition="in" filter="fade">
                                      <p:cBhvr>
                                        <p:cTn id="7" dur="400"/>
                                        <p:tgtEl>
                                          <p:spTgt spid="2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4"/>
        <p:cNvGrpSpPr/>
        <p:nvPr/>
      </p:nvGrpSpPr>
      <p:grpSpPr>
        <a:xfrm>
          <a:off x="0" y="0"/>
          <a:ext cx="0" cy="0"/>
          <a:chOff x="0" y="0"/>
          <a:chExt cx="0" cy="0"/>
        </a:xfrm>
      </p:grpSpPr>
      <p:sp>
        <p:nvSpPr>
          <p:cNvPr id="115" name="Google Shape;115;p2"/>
          <p:cNvSpPr/>
          <p:nvPr/>
        </p:nvSpPr>
        <p:spPr>
          <a:xfrm>
            <a:off x="3049"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116" name="Google Shape;116;p2" descr="A digital balance scale using circles"/>
          <p:cNvPicPr preferRelativeResize="0"/>
          <p:nvPr/>
        </p:nvPicPr>
        <p:blipFill rotWithShape="1">
          <a:blip r:embed="rId3">
            <a:alphaModFix/>
          </a:blip>
          <a:srcRect l="8985" r="5710" b="1"/>
          <a:stretch/>
        </p:blipFill>
        <p:spPr>
          <a:xfrm>
            <a:off x="2522356" y="10"/>
            <a:ext cx="9669642" cy="6857990"/>
          </a:xfrm>
          <a:prstGeom prst="rect">
            <a:avLst/>
          </a:prstGeom>
          <a:noFill/>
          <a:ln>
            <a:noFill/>
          </a:ln>
        </p:spPr>
      </p:pic>
      <p:sp>
        <p:nvSpPr>
          <p:cNvPr id="117" name="Google Shape;117;p2"/>
          <p:cNvSpPr/>
          <p:nvPr/>
        </p:nvSpPr>
        <p:spPr>
          <a:xfrm>
            <a:off x="-1" y="0"/>
            <a:ext cx="7390263" cy="6858000"/>
          </a:xfrm>
          <a:prstGeom prst="rect">
            <a:avLst/>
          </a:prstGeom>
          <a:gradFill>
            <a:gsLst>
              <a:gs pos="0">
                <a:srgbClr val="FFFFFF">
                  <a:alpha val="0"/>
                </a:srgbClr>
              </a:gs>
              <a:gs pos="19000">
                <a:srgbClr val="FFFFFF">
                  <a:alpha val="37647"/>
                </a:srgbClr>
              </a:gs>
              <a:gs pos="35000">
                <a:srgbClr val="FFFFFF">
                  <a:alpha val="76862"/>
                </a:srgbClr>
              </a:gs>
              <a:gs pos="48000">
                <a:schemeClr val="lt1"/>
              </a:gs>
              <a:gs pos="100000">
                <a:schemeClr val="lt1"/>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8" name="Google Shape;118;p2"/>
          <p:cNvSpPr txBox="1">
            <a:spLocks noGrp="1"/>
          </p:cNvSpPr>
          <p:nvPr>
            <p:ph type="title"/>
          </p:nvPr>
        </p:nvSpPr>
        <p:spPr>
          <a:xfrm>
            <a:off x="838200" y="365125"/>
            <a:ext cx="5257800" cy="189991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US"/>
              <a:t>Introduction</a:t>
            </a:r>
            <a:endParaRPr/>
          </a:p>
        </p:txBody>
      </p:sp>
      <p:sp>
        <p:nvSpPr>
          <p:cNvPr id="119" name="Google Shape;119;p2"/>
          <p:cNvSpPr txBox="1">
            <a:spLocks noGrp="1"/>
          </p:cNvSpPr>
          <p:nvPr>
            <p:ph type="body" idx="1"/>
          </p:nvPr>
        </p:nvSpPr>
        <p:spPr>
          <a:xfrm>
            <a:off x="838200" y="2434201"/>
            <a:ext cx="4782015" cy="374276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Online learning can be isolating</a:t>
            </a:r>
            <a:endParaRPr/>
          </a:p>
          <a:p>
            <a:pPr marL="228600" lvl="0" indent="-228600" algn="l" rtl="0">
              <a:lnSpc>
                <a:spcPct val="90000"/>
              </a:lnSpc>
              <a:spcBef>
                <a:spcPts val="1000"/>
              </a:spcBef>
              <a:spcAft>
                <a:spcPts val="0"/>
              </a:spcAft>
              <a:buClr>
                <a:schemeClr val="dk1"/>
              </a:buClr>
              <a:buSzPts val="2800"/>
              <a:buChar char="•"/>
            </a:pPr>
            <a:r>
              <a:rPr lang="en-US"/>
              <a:t>Discussion forums used to build sense of community</a:t>
            </a:r>
            <a:endParaRPr/>
          </a:p>
          <a:p>
            <a:pPr marL="228600" lvl="0" indent="-228600" algn="l" rtl="0">
              <a:lnSpc>
                <a:spcPct val="90000"/>
              </a:lnSpc>
              <a:spcBef>
                <a:spcPts val="1000"/>
              </a:spcBef>
              <a:spcAft>
                <a:spcPts val="0"/>
              </a:spcAft>
              <a:buClr>
                <a:schemeClr val="dk1"/>
              </a:buClr>
              <a:buSzPts val="2800"/>
              <a:buChar char="•"/>
            </a:pPr>
            <a:r>
              <a:rPr lang="en-US"/>
              <a:t>But how do students experience this?</a:t>
            </a:r>
            <a:endParaRPr/>
          </a:p>
        </p:txBody>
      </p:sp>
      <p:sp>
        <p:nvSpPr>
          <p:cNvPr id="120" name="Google Shape;120;p2"/>
          <p:cNvSpPr txBox="1"/>
          <p:nvPr/>
        </p:nvSpPr>
        <p:spPr>
          <a:xfrm>
            <a:off x="245327" y="6322741"/>
            <a:ext cx="393638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Arial"/>
                <a:ea typeface="Arial"/>
                <a:cs typeface="Arial"/>
                <a:sym typeface="Arial"/>
              </a:rPr>
              <a:t>(McMillan &amp; Chavis, 1986, p. 9)</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118"/>
                                        </p:tgtEl>
                                        <p:attrNameLst>
                                          <p:attrName>style.visibility</p:attrName>
                                        </p:attrNameLst>
                                      </p:cBhvr>
                                      <p:to>
                                        <p:strVal val="visible"/>
                                      </p:to>
                                    </p:set>
                                    <p:animEffect transition="in" filter="fade">
                                      <p:cBhvr>
                                        <p:cTn id="7" dur="4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5"/>
        <p:cNvGrpSpPr/>
        <p:nvPr/>
      </p:nvGrpSpPr>
      <p:grpSpPr>
        <a:xfrm>
          <a:off x="0" y="0"/>
          <a:ext cx="0" cy="0"/>
          <a:chOff x="0" y="0"/>
          <a:chExt cx="0" cy="0"/>
        </a:xfrm>
      </p:grpSpPr>
      <p:sp>
        <p:nvSpPr>
          <p:cNvPr id="126" name="Google Shape;126;p3"/>
          <p:cNvSpPr/>
          <p:nvPr/>
        </p:nvSpPr>
        <p:spPr>
          <a:xfrm rot="-5400000">
            <a:off x="800100" y="1491343"/>
            <a:ext cx="3333749" cy="3499103"/>
          </a:xfrm>
          <a:prstGeom prst="downArrow">
            <a:avLst>
              <a:gd name="adj1" fmla="val 100000"/>
              <a:gd name="adj2" fmla="val 15788"/>
            </a:avLst>
          </a:prstGeom>
          <a:solidFill>
            <a:srgbClr val="4040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7" name="Google Shape;127;p3"/>
          <p:cNvSpPr txBox="1">
            <a:spLocks noGrp="1"/>
          </p:cNvSpPr>
          <p:nvPr>
            <p:ph type="title"/>
          </p:nvPr>
        </p:nvSpPr>
        <p:spPr>
          <a:xfrm>
            <a:off x="1028700" y="1967266"/>
            <a:ext cx="2628900" cy="254725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3600"/>
              <a:buFont typeface="Play"/>
              <a:buNone/>
            </a:pPr>
            <a:r>
              <a:rPr lang="en-US" sz="3600">
                <a:solidFill>
                  <a:srgbClr val="FFFFFF"/>
                </a:solidFill>
                <a:latin typeface="Play"/>
                <a:ea typeface="Play"/>
                <a:cs typeface="Play"/>
                <a:sym typeface="Play"/>
              </a:rPr>
              <a:t>Literature Review</a:t>
            </a:r>
            <a:endParaRPr/>
          </a:p>
        </p:txBody>
      </p:sp>
      <p:grpSp>
        <p:nvGrpSpPr>
          <p:cNvPr id="128" name="Google Shape;128;p3"/>
          <p:cNvGrpSpPr/>
          <p:nvPr/>
        </p:nvGrpSpPr>
        <p:grpSpPr>
          <a:xfrm>
            <a:off x="5082502" y="777281"/>
            <a:ext cx="6392075" cy="4839392"/>
            <a:chOff x="-100361" y="0"/>
            <a:chExt cx="6392075" cy="4839392"/>
          </a:xfrm>
        </p:grpSpPr>
        <p:cxnSp>
          <p:nvCxnSpPr>
            <p:cNvPr id="129" name="Google Shape;129;p3"/>
            <p:cNvCxnSpPr/>
            <p:nvPr/>
          </p:nvCxnSpPr>
          <p:spPr>
            <a:xfrm>
              <a:off x="0" y="0"/>
              <a:ext cx="6291714" cy="0"/>
            </a:xfrm>
            <a:prstGeom prst="straightConnector1">
              <a:avLst/>
            </a:prstGeom>
            <a:solidFill>
              <a:srgbClr val="E97131"/>
            </a:solidFill>
            <a:ln w="19050" cap="flat" cmpd="sng">
              <a:solidFill>
                <a:srgbClr val="E97131"/>
              </a:solidFill>
              <a:prstDash val="solid"/>
              <a:miter lim="800000"/>
              <a:headEnd type="none" w="sm" len="sm"/>
              <a:tailEnd type="none" w="sm" len="sm"/>
            </a:ln>
          </p:spPr>
        </p:cxnSp>
        <p:sp>
          <p:nvSpPr>
            <p:cNvPr id="130" name="Google Shape;130;p3"/>
            <p:cNvSpPr/>
            <p:nvPr/>
          </p:nvSpPr>
          <p:spPr>
            <a:xfrm>
              <a:off x="0" y="0"/>
              <a:ext cx="6291714" cy="138268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txBox="1"/>
            <p:nvPr/>
          </p:nvSpPr>
          <p:spPr>
            <a:xfrm>
              <a:off x="0" y="0"/>
              <a:ext cx="6291714" cy="1382683"/>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Fostering sense of community has many benefits </a:t>
              </a:r>
              <a:endParaRPr/>
            </a:p>
            <a:p>
              <a:pPr marL="0" marR="0" lvl="0" indent="0" algn="l" rtl="0">
                <a:lnSpc>
                  <a:spcPct val="90000"/>
                </a:lnSpc>
                <a:spcBef>
                  <a:spcPts val="840"/>
                </a:spcBef>
                <a:spcAft>
                  <a:spcPts val="0"/>
                </a:spcAft>
                <a:buClr>
                  <a:schemeClr val="dk1"/>
                </a:buClr>
                <a:buSzPts val="1600"/>
                <a:buFont typeface="Arial"/>
                <a:buNone/>
              </a:pPr>
              <a:r>
                <a:rPr lang="en-US" sz="1600">
                  <a:solidFill>
                    <a:schemeClr val="dk1"/>
                  </a:solidFill>
                  <a:latin typeface="Arial"/>
                  <a:ea typeface="Arial"/>
                  <a:cs typeface="Arial"/>
                  <a:sym typeface="Arial"/>
                </a:rPr>
                <a:t>(Conrad, 2005; Cooke, 2016; Drouin, 2008; Hulon, 2013; Rovai, 2002a; Shatila, 2023; Wylie, 2023; Zamora et al., 2022)</a:t>
              </a:r>
              <a:endParaRPr/>
            </a:p>
          </p:txBody>
        </p:sp>
        <p:cxnSp>
          <p:nvCxnSpPr>
            <p:cNvPr id="132" name="Google Shape;132;p3"/>
            <p:cNvCxnSpPr/>
            <p:nvPr/>
          </p:nvCxnSpPr>
          <p:spPr>
            <a:xfrm>
              <a:off x="0" y="1382683"/>
              <a:ext cx="6291714" cy="0"/>
            </a:xfrm>
            <a:prstGeom prst="straightConnector1">
              <a:avLst/>
            </a:prstGeom>
            <a:solidFill>
              <a:srgbClr val="C8BE1E"/>
            </a:solidFill>
            <a:ln w="19050" cap="flat" cmpd="sng">
              <a:solidFill>
                <a:srgbClr val="C8BE1E"/>
              </a:solidFill>
              <a:prstDash val="solid"/>
              <a:miter lim="800000"/>
              <a:headEnd type="none" w="sm" len="sm"/>
              <a:tailEnd type="none" w="sm" len="sm"/>
            </a:ln>
          </p:spPr>
        </p:cxnSp>
        <p:sp>
          <p:nvSpPr>
            <p:cNvPr id="133" name="Google Shape;133;p3"/>
            <p:cNvSpPr/>
            <p:nvPr/>
          </p:nvSpPr>
          <p:spPr>
            <a:xfrm>
              <a:off x="0" y="1382683"/>
              <a:ext cx="6291714" cy="138268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txBox="1"/>
            <p:nvPr/>
          </p:nvSpPr>
          <p:spPr>
            <a:xfrm>
              <a:off x="0" y="1550351"/>
              <a:ext cx="6291714" cy="1382683"/>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chemeClr val="dk1"/>
                </a:buClr>
                <a:buSzPts val="2400"/>
                <a:buFont typeface="Arial"/>
                <a:buNone/>
              </a:pPr>
              <a:r>
                <a:rPr lang="en-US" sz="2400" dirty="0">
                  <a:solidFill>
                    <a:schemeClr val="dk1"/>
                  </a:solidFill>
                  <a:latin typeface="Arial"/>
                  <a:ea typeface="Arial"/>
                  <a:cs typeface="Arial"/>
                  <a:sym typeface="Arial"/>
                </a:rPr>
                <a:t>Multiple ways to use discussion forums to build community</a:t>
              </a:r>
              <a:endParaRPr dirty="0"/>
            </a:p>
            <a:p>
              <a:pPr marL="0" marR="0" lvl="0" indent="0" algn="l" rtl="0">
                <a:lnSpc>
                  <a:spcPct val="90000"/>
                </a:lnSpc>
                <a:spcBef>
                  <a:spcPts val="840"/>
                </a:spcBef>
                <a:spcAft>
                  <a:spcPts val="0"/>
                </a:spcAft>
                <a:buClr>
                  <a:schemeClr val="dk1"/>
                </a:buClr>
                <a:buSzPts val="1600"/>
                <a:buFont typeface="Arial"/>
                <a:buNone/>
              </a:pPr>
              <a:r>
                <a:rPr lang="en-US" sz="1600" dirty="0">
                  <a:solidFill>
                    <a:schemeClr val="dk1"/>
                  </a:solidFill>
                  <a:latin typeface="Arial"/>
                  <a:ea typeface="Arial"/>
                  <a:cs typeface="Arial"/>
                  <a:sym typeface="Arial"/>
                </a:rPr>
                <a:t>(Cooke, 2016; Liu et al., 2007; Scott &amp; </a:t>
              </a:r>
              <a:r>
                <a:rPr lang="en-US" sz="1600" dirty="0" err="1">
                  <a:solidFill>
                    <a:schemeClr val="dk1"/>
                  </a:solidFill>
                  <a:latin typeface="Arial"/>
                  <a:ea typeface="Arial"/>
                  <a:cs typeface="Arial"/>
                  <a:sym typeface="Arial"/>
                </a:rPr>
                <a:t>Turrise</a:t>
              </a:r>
              <a:r>
                <a:rPr lang="en-US" sz="1600" dirty="0">
                  <a:solidFill>
                    <a:schemeClr val="dk1"/>
                  </a:solidFill>
                  <a:latin typeface="Arial"/>
                  <a:ea typeface="Arial"/>
                  <a:cs typeface="Arial"/>
                  <a:sym typeface="Arial"/>
                </a:rPr>
                <a:t>, 2021; Shackleford &amp; Maxwell, 2012; </a:t>
              </a:r>
              <a:r>
                <a:rPr lang="en-US" sz="1600" dirty="0" err="1">
                  <a:solidFill>
                    <a:schemeClr val="dk1"/>
                  </a:solidFill>
                  <a:latin typeface="Arial"/>
                  <a:ea typeface="Arial"/>
                  <a:cs typeface="Arial"/>
                  <a:sym typeface="Arial"/>
                </a:rPr>
                <a:t>Trekles</a:t>
              </a:r>
              <a:r>
                <a:rPr lang="en-US" sz="1600" dirty="0">
                  <a:solidFill>
                    <a:schemeClr val="dk1"/>
                  </a:solidFill>
                  <a:latin typeface="Arial"/>
                  <a:ea typeface="Arial"/>
                  <a:cs typeface="Arial"/>
                  <a:sym typeface="Arial"/>
                </a:rPr>
                <a:t> &amp; Sims, 2013; Wylie, 2023)</a:t>
              </a:r>
              <a:endParaRPr sz="1600" dirty="0">
                <a:solidFill>
                  <a:schemeClr val="dk1"/>
                </a:solidFill>
                <a:latin typeface="Arial"/>
                <a:ea typeface="Arial"/>
                <a:cs typeface="Arial"/>
                <a:sym typeface="Arial"/>
              </a:endParaRPr>
            </a:p>
          </p:txBody>
        </p:sp>
        <p:cxnSp>
          <p:nvCxnSpPr>
            <p:cNvPr id="135" name="Google Shape;135;p3"/>
            <p:cNvCxnSpPr/>
            <p:nvPr/>
          </p:nvCxnSpPr>
          <p:spPr>
            <a:xfrm>
              <a:off x="0" y="3059536"/>
              <a:ext cx="6291714" cy="0"/>
            </a:xfrm>
            <a:prstGeom prst="straightConnector1">
              <a:avLst/>
            </a:prstGeom>
            <a:solidFill>
              <a:srgbClr val="55971D"/>
            </a:solidFill>
            <a:ln w="19050" cap="flat" cmpd="sng">
              <a:solidFill>
                <a:srgbClr val="55971D"/>
              </a:solidFill>
              <a:prstDash val="solid"/>
              <a:miter lim="800000"/>
              <a:headEnd type="none" w="sm" len="sm"/>
              <a:tailEnd type="none" w="sm" len="sm"/>
            </a:ln>
          </p:spPr>
        </p:cxnSp>
        <p:sp>
          <p:nvSpPr>
            <p:cNvPr id="136" name="Google Shape;136;p3"/>
            <p:cNvSpPr/>
            <p:nvPr/>
          </p:nvSpPr>
          <p:spPr>
            <a:xfrm>
              <a:off x="0" y="3062976"/>
              <a:ext cx="6291714" cy="138268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8" name="Google Shape;138;p3"/>
            <p:cNvCxnSpPr/>
            <p:nvPr/>
          </p:nvCxnSpPr>
          <p:spPr>
            <a:xfrm>
              <a:off x="0" y="4571798"/>
              <a:ext cx="6291714" cy="0"/>
            </a:xfrm>
            <a:prstGeom prst="straightConnector1">
              <a:avLst/>
            </a:prstGeom>
            <a:solidFill>
              <a:srgbClr val="186923"/>
            </a:solidFill>
            <a:ln w="19050" cap="flat" cmpd="sng">
              <a:solidFill>
                <a:srgbClr val="186923"/>
              </a:solidFill>
              <a:prstDash val="solid"/>
              <a:miter lim="800000"/>
              <a:headEnd type="none" w="sm" len="sm"/>
              <a:tailEnd type="none" w="sm" len="sm"/>
            </a:ln>
          </p:spPr>
        </p:cxnSp>
        <p:sp>
          <p:nvSpPr>
            <p:cNvPr id="139" name="Google Shape;139;p3"/>
            <p:cNvSpPr/>
            <p:nvPr/>
          </p:nvSpPr>
          <p:spPr>
            <a:xfrm>
              <a:off x="-100361" y="3456709"/>
              <a:ext cx="6291714" cy="138268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txBox="1"/>
            <p:nvPr/>
          </p:nvSpPr>
          <p:spPr>
            <a:xfrm>
              <a:off x="0" y="3198545"/>
              <a:ext cx="6291714" cy="1382683"/>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chemeClr val="dk1"/>
                </a:buClr>
                <a:buSzPts val="2400"/>
                <a:buFont typeface="Arial"/>
                <a:buNone/>
              </a:pPr>
              <a:r>
                <a:rPr lang="en-US" sz="2400" dirty="0">
                  <a:solidFill>
                    <a:schemeClr val="dk1"/>
                  </a:solidFill>
                  <a:latin typeface="Arial"/>
                  <a:ea typeface="Arial"/>
                  <a:cs typeface="Arial"/>
                  <a:sym typeface="Arial"/>
                </a:rPr>
                <a:t>Format challenges successful use of discussions for building community </a:t>
              </a:r>
              <a:endParaRPr dirty="0"/>
            </a:p>
            <a:p>
              <a:pPr marL="0" marR="0" lvl="0" indent="0" algn="l" rtl="0">
                <a:lnSpc>
                  <a:spcPct val="90000"/>
                </a:lnSpc>
                <a:spcBef>
                  <a:spcPts val="840"/>
                </a:spcBef>
                <a:spcAft>
                  <a:spcPts val="0"/>
                </a:spcAft>
                <a:buClr>
                  <a:schemeClr val="dk1"/>
                </a:buClr>
                <a:buSzPts val="1600"/>
                <a:buFont typeface="Arial"/>
                <a:buNone/>
              </a:pPr>
              <a:r>
                <a:rPr lang="en-US" sz="1600" dirty="0">
                  <a:solidFill>
                    <a:schemeClr val="dk1"/>
                  </a:solidFill>
                  <a:latin typeface="Arial"/>
                  <a:ea typeface="Arial"/>
                  <a:cs typeface="Arial"/>
                  <a:sym typeface="Arial"/>
                </a:rPr>
                <a:t>(Liu et al., 2007; Ke, 2010; </a:t>
              </a:r>
              <a:r>
                <a:rPr lang="en-US" sz="1600" dirty="0" err="1">
                  <a:solidFill>
                    <a:schemeClr val="dk1"/>
                  </a:solidFill>
                  <a:latin typeface="Arial"/>
                  <a:ea typeface="Arial"/>
                  <a:cs typeface="Arial"/>
                  <a:sym typeface="Arial"/>
                </a:rPr>
                <a:t>Phirangee</a:t>
              </a:r>
              <a:r>
                <a:rPr lang="en-US" sz="1600" dirty="0">
                  <a:solidFill>
                    <a:schemeClr val="dk1"/>
                  </a:solidFill>
                  <a:latin typeface="Arial"/>
                  <a:ea typeface="Arial"/>
                  <a:cs typeface="Arial"/>
                  <a:sym typeface="Arial"/>
                </a:rPr>
                <a:t> &amp; Hewitt, 2024)</a:t>
              </a:r>
              <a:endParaRPr dirty="0"/>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US"/>
              <a:t>Research Methods</a:t>
            </a:r>
            <a:endParaRPr/>
          </a:p>
        </p:txBody>
      </p:sp>
      <p:sp>
        <p:nvSpPr>
          <p:cNvPr id="147" name="Google Shape;147;p4"/>
          <p:cNvSpPr txBox="1">
            <a:spLocks noGrp="1"/>
          </p:cNvSpPr>
          <p:nvPr>
            <p:ph type="body" idx="1"/>
          </p:nvPr>
        </p:nvSpPr>
        <p:spPr>
          <a:xfrm>
            <a:off x="1917232" y="1690687"/>
            <a:ext cx="2977497" cy="814387"/>
          </a:xfrm>
          <a:prstGeom prst="rect">
            <a:avLst/>
          </a:prstGeom>
          <a:noFill/>
          <a:ln>
            <a:noFill/>
          </a:ln>
        </p:spPr>
        <p:txBody>
          <a:bodyPr spcFirstLastPara="1" wrap="square" lIns="91425" tIns="45700" rIns="91425" bIns="45700" anchor="b" anchorCtr="0">
            <a:normAutofit fontScale="92500" lnSpcReduction="20000"/>
          </a:bodyPr>
          <a:lstStyle/>
          <a:p>
            <a:pPr marL="0" lvl="0" indent="0" algn="l" rtl="0">
              <a:lnSpc>
                <a:spcPct val="90000"/>
              </a:lnSpc>
              <a:spcBef>
                <a:spcPts val="0"/>
              </a:spcBef>
              <a:spcAft>
                <a:spcPts val="0"/>
              </a:spcAft>
              <a:buClr>
                <a:schemeClr val="dk1"/>
              </a:buClr>
              <a:buSzPct val="100000"/>
              <a:buNone/>
            </a:pPr>
            <a:r>
              <a:rPr lang="en-US" sz="3200"/>
              <a:t>Research questions</a:t>
            </a:r>
            <a:endParaRPr/>
          </a:p>
        </p:txBody>
      </p:sp>
      <p:sp>
        <p:nvSpPr>
          <p:cNvPr id="148" name="Google Shape;148;p4"/>
          <p:cNvSpPr txBox="1">
            <a:spLocks noGrp="1"/>
          </p:cNvSpPr>
          <p:nvPr>
            <p:ph type="body" idx="2"/>
          </p:nvPr>
        </p:nvSpPr>
        <p:spPr>
          <a:xfrm>
            <a:off x="839788" y="2626098"/>
            <a:ext cx="5157787" cy="368458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100000"/>
              </a:lnSpc>
              <a:spcBef>
                <a:spcPts val="0"/>
              </a:spcBef>
              <a:spcAft>
                <a:spcPts val="0"/>
              </a:spcAft>
              <a:buClr>
                <a:schemeClr val="dk1"/>
              </a:buClr>
              <a:buSzPts val="2800"/>
              <a:buChar char="•"/>
            </a:pPr>
            <a:r>
              <a:rPr lang="en-US"/>
              <a:t>How do graduate students in an accelerated online MLIS program perceive their experiences in discussion forums in the context of community building?</a:t>
            </a:r>
            <a:endParaRPr/>
          </a:p>
          <a:p>
            <a:pPr marL="228600" lvl="0" indent="-228600" algn="l" rtl="0">
              <a:lnSpc>
                <a:spcPct val="100000"/>
              </a:lnSpc>
              <a:spcBef>
                <a:spcPts val="1000"/>
              </a:spcBef>
              <a:spcAft>
                <a:spcPts val="0"/>
              </a:spcAft>
              <a:buClr>
                <a:schemeClr val="dk1"/>
              </a:buClr>
              <a:buSzPts val="2800"/>
              <a:buChar char="•"/>
            </a:pPr>
            <a:r>
              <a:rPr lang="en-US"/>
              <a:t>What are the successes and challenges of these experiences?</a:t>
            </a:r>
            <a:endParaRPr/>
          </a:p>
        </p:txBody>
      </p:sp>
      <p:sp>
        <p:nvSpPr>
          <p:cNvPr id="149" name="Google Shape;149;p4"/>
          <p:cNvSpPr txBox="1">
            <a:spLocks noGrp="1"/>
          </p:cNvSpPr>
          <p:nvPr>
            <p:ph type="body" idx="3"/>
          </p:nvPr>
        </p:nvSpPr>
        <p:spPr>
          <a:xfrm>
            <a:off x="7268134" y="1690687"/>
            <a:ext cx="2965917" cy="814388"/>
          </a:xfrm>
          <a:prstGeom prst="rect">
            <a:avLst/>
          </a:prstGeom>
          <a:noFill/>
          <a:ln>
            <a:noFill/>
          </a:ln>
        </p:spPr>
        <p:txBody>
          <a:bodyPr spcFirstLastPara="1" wrap="square" lIns="91425" tIns="45700" rIns="91425" bIns="45700" anchor="b" anchorCtr="0">
            <a:normAutofit fontScale="92500" lnSpcReduction="20000"/>
          </a:bodyPr>
          <a:lstStyle/>
          <a:p>
            <a:pPr marL="0" lvl="0" indent="0" algn="l" rtl="0">
              <a:lnSpc>
                <a:spcPct val="90000"/>
              </a:lnSpc>
              <a:spcBef>
                <a:spcPts val="0"/>
              </a:spcBef>
              <a:spcAft>
                <a:spcPts val="0"/>
              </a:spcAft>
              <a:buClr>
                <a:schemeClr val="dk1"/>
              </a:buClr>
              <a:buSzPct val="100000"/>
              <a:buNone/>
            </a:pPr>
            <a:r>
              <a:rPr lang="en-US" sz="3200"/>
              <a:t>Multi-method study</a:t>
            </a:r>
            <a:endParaRPr/>
          </a:p>
        </p:txBody>
      </p:sp>
      <p:sp>
        <p:nvSpPr>
          <p:cNvPr id="150" name="Google Shape;150;p4"/>
          <p:cNvSpPr txBox="1">
            <a:spLocks noGrp="1"/>
          </p:cNvSpPr>
          <p:nvPr>
            <p:ph type="body" idx="4"/>
          </p:nvPr>
        </p:nvSpPr>
        <p:spPr>
          <a:xfrm>
            <a:off x="6172200" y="2626098"/>
            <a:ext cx="5183188" cy="368458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100000"/>
              </a:lnSpc>
              <a:spcBef>
                <a:spcPts val="0"/>
              </a:spcBef>
              <a:spcAft>
                <a:spcPts val="0"/>
              </a:spcAft>
              <a:buClr>
                <a:schemeClr val="dk1"/>
              </a:buClr>
              <a:buSzPts val="2800"/>
              <a:buChar char="•"/>
            </a:pPr>
            <a:r>
              <a:rPr lang="en-US"/>
              <a:t>Content analysis of syllabi to ascertain forum rules and purposes</a:t>
            </a:r>
            <a:endParaRPr/>
          </a:p>
          <a:p>
            <a:pPr marL="228600" lvl="0" indent="-228600" algn="l" rtl="0">
              <a:lnSpc>
                <a:spcPct val="100000"/>
              </a:lnSpc>
              <a:spcBef>
                <a:spcPts val="1000"/>
              </a:spcBef>
              <a:spcAft>
                <a:spcPts val="0"/>
              </a:spcAft>
              <a:buClr>
                <a:schemeClr val="dk1"/>
              </a:buClr>
              <a:buSzPts val="2800"/>
              <a:buChar char="•"/>
            </a:pPr>
            <a:r>
              <a:rPr lang="en-US"/>
              <a:t>Focus groups to gather faulty perspectives</a:t>
            </a:r>
            <a:endParaRPr/>
          </a:p>
          <a:p>
            <a:pPr marL="228600" lvl="0" indent="-228600" algn="l" rtl="0">
              <a:lnSpc>
                <a:spcPct val="100000"/>
              </a:lnSpc>
              <a:spcBef>
                <a:spcPts val="1000"/>
              </a:spcBef>
              <a:spcAft>
                <a:spcPts val="0"/>
              </a:spcAft>
              <a:buClr>
                <a:schemeClr val="dk1"/>
              </a:buClr>
              <a:buSzPts val="2800"/>
              <a:buChar char="•"/>
            </a:pPr>
            <a:r>
              <a:rPr lang="en-US"/>
              <a:t>Survey to collect student insights</a:t>
            </a:r>
            <a:endParaRPr/>
          </a:p>
        </p:txBody>
      </p:sp>
      <p:pic>
        <p:nvPicPr>
          <p:cNvPr id="151" name="Google Shape;151;p4" descr="Questions with solid fill"/>
          <p:cNvPicPr preferRelativeResize="0"/>
          <p:nvPr/>
        </p:nvPicPr>
        <p:blipFill rotWithShape="1">
          <a:blip r:embed="rId3">
            <a:alphaModFix/>
          </a:blip>
          <a:srcRect/>
          <a:stretch/>
        </p:blipFill>
        <p:spPr>
          <a:xfrm>
            <a:off x="836612" y="1590675"/>
            <a:ext cx="914400" cy="914400"/>
          </a:xfrm>
          <a:prstGeom prst="rect">
            <a:avLst/>
          </a:prstGeom>
          <a:noFill/>
          <a:ln>
            <a:noFill/>
          </a:ln>
        </p:spPr>
      </p:pic>
      <p:pic>
        <p:nvPicPr>
          <p:cNvPr id="152" name="Google Shape;152;p4" descr="Research with solid fill"/>
          <p:cNvPicPr preferRelativeResize="0"/>
          <p:nvPr/>
        </p:nvPicPr>
        <p:blipFill rotWithShape="1">
          <a:blip r:embed="rId4">
            <a:alphaModFix/>
          </a:blip>
          <a:srcRect/>
          <a:stretch/>
        </p:blipFill>
        <p:spPr>
          <a:xfrm>
            <a:off x="6179110" y="1590674"/>
            <a:ext cx="914400" cy="914400"/>
          </a:xfrm>
          <a:prstGeom prst="rect">
            <a:avLst/>
          </a:prstGeom>
          <a:noFill/>
          <a:ln>
            <a:noFill/>
          </a:ln>
        </p:spPr>
      </p:pic>
      <p:sp>
        <p:nvSpPr>
          <p:cNvPr id="153" name="Google Shape;153;p4"/>
          <p:cNvSpPr txBox="1"/>
          <p:nvPr/>
        </p:nvSpPr>
        <p:spPr>
          <a:xfrm>
            <a:off x="245327" y="6322741"/>
            <a:ext cx="575224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(Cho &amp; Demmans Epp, 2019; Rovai, 2002b)</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US"/>
              <a:t>Results</a:t>
            </a:r>
            <a:endParaRPr/>
          </a:p>
        </p:txBody>
      </p:sp>
      <p:grpSp>
        <p:nvGrpSpPr>
          <p:cNvPr id="160" name="Google Shape;160;p5"/>
          <p:cNvGrpSpPr/>
          <p:nvPr/>
        </p:nvGrpSpPr>
        <p:grpSpPr>
          <a:xfrm>
            <a:off x="2306436" y="1416205"/>
            <a:ext cx="7579127" cy="4760757"/>
            <a:chOff x="1468236" y="0"/>
            <a:chExt cx="7579127" cy="4760757"/>
          </a:xfrm>
        </p:grpSpPr>
        <p:sp>
          <p:nvSpPr>
            <p:cNvPr id="161" name="Google Shape;161;p5"/>
            <p:cNvSpPr/>
            <p:nvPr/>
          </p:nvSpPr>
          <p:spPr>
            <a:xfrm>
              <a:off x="2897659" y="185669"/>
              <a:ext cx="4075296" cy="4075208"/>
            </a:xfrm>
            <a:prstGeom prst="ellipse">
              <a:avLst/>
            </a:prstGeom>
            <a:solidFill>
              <a:srgbClr val="0B2741"/>
            </a:solidFill>
            <a:ln w="1905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txBox="1"/>
            <p:nvPr/>
          </p:nvSpPr>
          <p:spPr>
            <a:xfrm>
              <a:off x="3494472" y="782469"/>
              <a:ext cx="2881670" cy="2881608"/>
            </a:xfrm>
            <a:prstGeom prst="rect">
              <a:avLst/>
            </a:prstGeom>
            <a:noFill/>
            <a:ln>
              <a:noFill/>
            </a:ln>
          </p:spPr>
          <p:txBody>
            <a:bodyPr spcFirstLastPara="1" wrap="square" lIns="121900" tIns="121900" rIns="121900" bIns="121900" anchor="ctr" anchorCtr="0">
              <a:noAutofit/>
            </a:bodyPr>
            <a:lstStyle/>
            <a:p>
              <a:pPr marL="0" marR="0" lvl="0" indent="0" algn="ctr" rtl="0">
                <a:lnSpc>
                  <a:spcPct val="90000"/>
                </a:lnSpc>
                <a:spcBef>
                  <a:spcPts val="0"/>
                </a:spcBef>
                <a:spcAft>
                  <a:spcPts val="0"/>
                </a:spcAft>
                <a:buClr>
                  <a:schemeClr val="lt1"/>
                </a:buClr>
                <a:buSzPts val="3200"/>
                <a:buFont typeface="Arial"/>
                <a:buNone/>
              </a:pPr>
              <a:r>
                <a:rPr lang="en-US" sz="3200">
                  <a:solidFill>
                    <a:schemeClr val="lt1"/>
                  </a:solidFill>
                  <a:latin typeface="Arial"/>
                  <a:ea typeface="Arial"/>
                  <a:cs typeface="Arial"/>
                  <a:sym typeface="Arial"/>
                </a:rPr>
                <a:t>Response rate: 55%</a:t>
              </a:r>
              <a:endParaRPr/>
            </a:p>
          </p:txBody>
        </p:sp>
        <p:sp>
          <p:nvSpPr>
            <p:cNvPr id="163" name="Google Shape;163;p5"/>
            <p:cNvSpPr/>
            <p:nvPr/>
          </p:nvSpPr>
          <p:spPr>
            <a:xfrm>
              <a:off x="5222936" y="0"/>
              <a:ext cx="453231" cy="453224"/>
            </a:xfrm>
            <a:prstGeom prst="ellipse">
              <a:avLst/>
            </a:prstGeom>
            <a:solidFill>
              <a:srgbClr val="0B2741"/>
            </a:solidFill>
            <a:ln w="1905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a:off x="4149731" y="3958094"/>
              <a:ext cx="328176" cy="328492"/>
            </a:xfrm>
            <a:prstGeom prst="ellipse">
              <a:avLst/>
            </a:prstGeom>
            <a:solidFill>
              <a:srgbClr val="0B2741"/>
            </a:solidFill>
            <a:ln w="1905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p:nvPr/>
          </p:nvSpPr>
          <p:spPr>
            <a:xfrm>
              <a:off x="7235194" y="1839556"/>
              <a:ext cx="328176" cy="328492"/>
            </a:xfrm>
            <a:prstGeom prst="ellipse">
              <a:avLst/>
            </a:prstGeom>
            <a:solidFill>
              <a:srgbClr val="0B2741"/>
            </a:solidFill>
            <a:ln w="1905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5664799" y="4307533"/>
              <a:ext cx="453231" cy="453224"/>
            </a:xfrm>
            <a:prstGeom prst="ellipse">
              <a:avLst/>
            </a:prstGeom>
            <a:solidFill>
              <a:srgbClr val="0B2741"/>
            </a:solidFill>
            <a:ln w="1905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a:off x="4242954" y="644130"/>
              <a:ext cx="328176" cy="328492"/>
            </a:xfrm>
            <a:prstGeom prst="ellipse">
              <a:avLst/>
            </a:prstGeom>
            <a:solidFill>
              <a:srgbClr val="0B2741"/>
            </a:solidFill>
            <a:ln w="1905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3208404" y="2523201"/>
              <a:ext cx="328176" cy="328492"/>
            </a:xfrm>
            <a:prstGeom prst="ellipse">
              <a:avLst/>
            </a:prstGeom>
            <a:solidFill>
              <a:srgbClr val="0B2741"/>
            </a:solidFill>
            <a:ln w="1905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5"/>
            <p:cNvSpPr/>
            <p:nvPr/>
          </p:nvSpPr>
          <p:spPr>
            <a:xfrm>
              <a:off x="1624366" y="921206"/>
              <a:ext cx="1656797" cy="1656267"/>
            </a:xfrm>
            <a:prstGeom prst="ellipse">
              <a:avLst/>
            </a:prstGeom>
            <a:solidFill>
              <a:srgbClr val="0B2741"/>
            </a:solidFill>
            <a:ln w="1905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5"/>
            <p:cNvSpPr txBox="1"/>
            <p:nvPr/>
          </p:nvSpPr>
          <p:spPr>
            <a:xfrm>
              <a:off x="1866998" y="1163761"/>
              <a:ext cx="1171533" cy="1171157"/>
            </a:xfrm>
            <a:prstGeom prst="rect">
              <a:avLst/>
            </a:prstGeom>
            <a:noFill/>
            <a:ln>
              <a:noFill/>
            </a:ln>
          </p:spPr>
          <p:txBody>
            <a:bodyPr spcFirstLastPara="1" wrap="square" lIns="106675" tIns="106675" rIns="106675" bIns="106675" anchor="ctr" anchorCtr="0">
              <a:noAutofit/>
            </a:bodyPr>
            <a:lstStyle/>
            <a:p>
              <a:pPr marL="0" marR="0" lvl="0" indent="0" algn="ctr" rtl="0">
                <a:lnSpc>
                  <a:spcPct val="90000"/>
                </a:lnSpc>
                <a:spcBef>
                  <a:spcPts val="0"/>
                </a:spcBef>
                <a:spcAft>
                  <a:spcPts val="0"/>
                </a:spcAft>
                <a:buClr>
                  <a:schemeClr val="lt1"/>
                </a:buClr>
                <a:buSzPts val="2800"/>
                <a:buFont typeface="Arial"/>
                <a:buNone/>
              </a:pPr>
              <a:r>
                <a:rPr lang="en-US" sz="2800">
                  <a:solidFill>
                    <a:schemeClr val="lt1"/>
                  </a:solidFill>
                  <a:latin typeface="Arial"/>
                  <a:ea typeface="Arial"/>
                  <a:cs typeface="Arial"/>
                  <a:sym typeface="Arial"/>
                </a:rPr>
                <a:t>Mean age: 34.9</a:t>
              </a:r>
              <a:endParaRPr/>
            </a:p>
          </p:txBody>
        </p:sp>
        <p:sp>
          <p:nvSpPr>
            <p:cNvPr id="171" name="Google Shape;171;p5"/>
            <p:cNvSpPr/>
            <p:nvPr/>
          </p:nvSpPr>
          <p:spPr>
            <a:xfrm>
              <a:off x="4764398" y="658412"/>
              <a:ext cx="453231" cy="453224"/>
            </a:xfrm>
            <a:prstGeom prst="ellipse">
              <a:avLst/>
            </a:prstGeom>
            <a:solidFill>
              <a:srgbClr val="0B2741"/>
            </a:solidFill>
            <a:ln w="1905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5"/>
            <p:cNvSpPr/>
            <p:nvPr/>
          </p:nvSpPr>
          <p:spPr>
            <a:xfrm>
              <a:off x="1779738" y="3063071"/>
              <a:ext cx="819303" cy="819326"/>
            </a:xfrm>
            <a:prstGeom prst="ellipse">
              <a:avLst/>
            </a:prstGeom>
            <a:solidFill>
              <a:srgbClr val="0B2741"/>
            </a:solidFill>
            <a:ln w="1905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p:nvPr/>
          </p:nvSpPr>
          <p:spPr>
            <a:xfrm>
              <a:off x="7390566" y="141870"/>
              <a:ext cx="1656797" cy="1656267"/>
            </a:xfrm>
            <a:prstGeom prst="ellipse">
              <a:avLst/>
            </a:prstGeom>
            <a:solidFill>
              <a:srgbClr val="0B2741"/>
            </a:solidFill>
            <a:ln w="1905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txBox="1"/>
            <p:nvPr/>
          </p:nvSpPr>
          <p:spPr>
            <a:xfrm>
              <a:off x="7633198" y="384425"/>
              <a:ext cx="1171533" cy="1171157"/>
            </a:xfrm>
            <a:prstGeom prst="rect">
              <a:avLst/>
            </a:prstGeom>
            <a:noFill/>
            <a:ln>
              <a:noFill/>
            </a:ln>
          </p:spPr>
          <p:txBody>
            <a:bodyPr spcFirstLastPara="1" wrap="square" lIns="106675" tIns="106675" rIns="106675" bIns="106675" anchor="ctr" anchorCtr="0">
              <a:noAutofit/>
            </a:bodyPr>
            <a:lstStyle/>
            <a:p>
              <a:pPr marL="0" marR="0" lvl="0" indent="0" algn="ctr" rtl="0">
                <a:lnSpc>
                  <a:spcPct val="90000"/>
                </a:lnSpc>
                <a:spcBef>
                  <a:spcPts val="0"/>
                </a:spcBef>
                <a:spcAft>
                  <a:spcPts val="0"/>
                </a:spcAft>
                <a:buClr>
                  <a:schemeClr val="lt1"/>
                </a:buClr>
                <a:buSzPts val="2800"/>
                <a:buFont typeface="Arial"/>
                <a:buNone/>
              </a:pPr>
              <a:r>
                <a:rPr lang="en-US" sz="2800">
                  <a:solidFill>
                    <a:schemeClr val="lt1"/>
                  </a:solidFill>
                  <a:latin typeface="Arial"/>
                  <a:ea typeface="Arial"/>
                  <a:cs typeface="Arial"/>
                  <a:sym typeface="Arial"/>
                </a:rPr>
                <a:t>11 states</a:t>
              </a:r>
              <a:endParaRPr/>
            </a:p>
          </p:txBody>
        </p:sp>
        <p:sp>
          <p:nvSpPr>
            <p:cNvPr id="175" name="Google Shape;175;p5"/>
            <p:cNvSpPr/>
            <p:nvPr/>
          </p:nvSpPr>
          <p:spPr>
            <a:xfrm>
              <a:off x="6651601" y="1285404"/>
              <a:ext cx="453231" cy="453224"/>
            </a:xfrm>
            <a:prstGeom prst="ellipse">
              <a:avLst/>
            </a:prstGeom>
            <a:solidFill>
              <a:srgbClr val="0B2741"/>
            </a:solidFill>
            <a:ln w="1905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1468236" y="4038074"/>
              <a:ext cx="328176" cy="328492"/>
            </a:xfrm>
            <a:prstGeom prst="ellipse">
              <a:avLst/>
            </a:prstGeom>
            <a:solidFill>
              <a:srgbClr val="0B2741"/>
            </a:solidFill>
            <a:ln w="1905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4740903" y="3570568"/>
              <a:ext cx="328176" cy="328492"/>
            </a:xfrm>
            <a:prstGeom prst="ellipse">
              <a:avLst/>
            </a:prstGeom>
            <a:solidFill>
              <a:srgbClr val="0B2741"/>
            </a:solidFill>
            <a:ln w="1905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2"/>
        <p:cNvGrpSpPr/>
        <p:nvPr/>
      </p:nvGrpSpPr>
      <p:grpSpPr>
        <a:xfrm>
          <a:off x="0" y="0"/>
          <a:ext cx="0" cy="0"/>
          <a:chOff x="0" y="0"/>
          <a:chExt cx="0" cy="0"/>
        </a:xfrm>
      </p:grpSpPr>
      <p:sp>
        <p:nvSpPr>
          <p:cNvPr id="183" name="Google Shape;183;p6"/>
          <p:cNvSpPr/>
          <p:nvPr/>
        </p:nvSpPr>
        <p:spPr>
          <a:xfrm>
            <a:off x="0" y="0"/>
            <a:ext cx="12192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84" name="Google Shape;184;p6"/>
          <p:cNvSpPr/>
          <p:nvPr/>
        </p:nvSpPr>
        <p:spPr>
          <a:xfrm>
            <a:off x="0" y="0"/>
            <a:ext cx="2013557" cy="6858000"/>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85" name="Google Shape;185;p6"/>
          <p:cNvSpPr>
            <a:spLocks noGrp="1"/>
          </p:cNvSpPr>
          <p:nvPr>
            <p:ph type="title"/>
          </p:nvPr>
        </p:nvSpPr>
        <p:spPr>
          <a:xfrm>
            <a:off x="640080" y="2074363"/>
            <a:ext cx="2752354" cy="2709275"/>
          </a:xfrm>
          <a:prstGeom prst="ellipse">
            <a:avLst/>
          </a:prstGeom>
          <a:solidFill>
            <a:srgbClr val="262626"/>
          </a:solidFill>
          <a:ln w="174625" cap="flat" cmpd="thinThick">
            <a:solidFill>
              <a:srgbClr val="262626"/>
            </a:solidFill>
            <a:prstDash val="solid"/>
            <a:round/>
            <a:headEnd type="none" w="sm" len="sm"/>
            <a:tailEnd type="none" w="sm" len="sm"/>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2600"/>
              <a:buFont typeface="Play"/>
              <a:buNone/>
            </a:pPr>
            <a:r>
              <a:rPr lang="en-US" sz="2600">
                <a:solidFill>
                  <a:srgbClr val="FFFFFF"/>
                </a:solidFill>
                <a:latin typeface="Play"/>
                <a:ea typeface="Play"/>
                <a:cs typeface="Play"/>
                <a:sym typeface="Play"/>
              </a:rPr>
              <a:t>Findings, quantiative</a:t>
            </a:r>
            <a:endParaRPr sz="2600">
              <a:solidFill>
                <a:srgbClr val="FFFFFF"/>
              </a:solidFill>
              <a:latin typeface="Play"/>
              <a:ea typeface="Play"/>
              <a:cs typeface="Play"/>
              <a:sym typeface="Play"/>
            </a:endParaRPr>
          </a:p>
        </p:txBody>
      </p:sp>
      <p:graphicFrame>
        <p:nvGraphicFramePr>
          <p:cNvPr id="186" name="Google Shape;186;p6"/>
          <p:cNvGraphicFramePr/>
          <p:nvPr/>
        </p:nvGraphicFramePr>
        <p:xfrm>
          <a:off x="4038600" y="479503"/>
          <a:ext cx="7725950" cy="5854400"/>
        </p:xfrm>
        <a:graphic>
          <a:graphicData uri="http://schemas.openxmlformats.org/drawingml/2006/table">
            <a:tbl>
              <a:tblPr firstRow="1" firstCol="1" bandRow="1">
                <a:noFill/>
                <a:tableStyleId>{6F2B8C86-EFF1-45B4-9895-6D55BA6D7BD8}</a:tableStyleId>
              </a:tblPr>
              <a:tblGrid>
                <a:gridCol w="4552025">
                  <a:extLst>
                    <a:ext uri="{9D8B030D-6E8A-4147-A177-3AD203B41FA5}">
                      <a16:colId xmlns:a16="http://schemas.microsoft.com/office/drawing/2014/main" val="20000"/>
                    </a:ext>
                  </a:extLst>
                </a:gridCol>
                <a:gridCol w="922500">
                  <a:extLst>
                    <a:ext uri="{9D8B030D-6E8A-4147-A177-3AD203B41FA5}">
                      <a16:colId xmlns:a16="http://schemas.microsoft.com/office/drawing/2014/main" val="20001"/>
                    </a:ext>
                  </a:extLst>
                </a:gridCol>
                <a:gridCol w="1042175">
                  <a:extLst>
                    <a:ext uri="{9D8B030D-6E8A-4147-A177-3AD203B41FA5}">
                      <a16:colId xmlns:a16="http://schemas.microsoft.com/office/drawing/2014/main" val="20002"/>
                    </a:ext>
                  </a:extLst>
                </a:gridCol>
                <a:gridCol w="1209250">
                  <a:extLst>
                    <a:ext uri="{9D8B030D-6E8A-4147-A177-3AD203B41FA5}">
                      <a16:colId xmlns:a16="http://schemas.microsoft.com/office/drawing/2014/main" val="20003"/>
                    </a:ext>
                  </a:extLst>
                </a:gridCol>
              </a:tblGrid>
              <a:tr h="382300">
                <a:tc>
                  <a:txBody>
                    <a:bodyPr/>
                    <a:lstStyle/>
                    <a:p>
                      <a:pPr marL="0" marR="0" lvl="0" indent="0" algn="l" rtl="0">
                        <a:lnSpc>
                          <a:spcPct val="115000"/>
                        </a:lnSpc>
                        <a:spcBef>
                          <a:spcPts val="0"/>
                        </a:spcBef>
                        <a:spcAft>
                          <a:spcPts val="0"/>
                        </a:spcAft>
                        <a:buClr>
                          <a:schemeClr val="dk1"/>
                        </a:buClr>
                        <a:buSzPts val="1800"/>
                        <a:buFont typeface="Arial"/>
                        <a:buNone/>
                      </a:pPr>
                      <a:r>
                        <a:rPr lang="en-US" sz="1800" u="none" strike="noStrike" cap="none"/>
                        <a:t>Questions</a:t>
                      </a:r>
                      <a:endParaRPr sz="1800" u="none" strike="noStrike" cap="none">
                        <a:latin typeface="Times New Roman"/>
                        <a:ea typeface="Times New Roman"/>
                        <a:cs typeface="Times New Roman"/>
                        <a:sym typeface="Times New Roman"/>
                      </a:endParaRPr>
                    </a:p>
                  </a:txBody>
                  <a:tcPr marL="90750" marR="90750" marT="0" marB="0"/>
                </a:tc>
                <a:tc>
                  <a:txBody>
                    <a:bodyPr/>
                    <a:lstStyle/>
                    <a:p>
                      <a:pPr marL="0" marR="0" lvl="0" indent="0" algn="l" rtl="0">
                        <a:lnSpc>
                          <a:spcPct val="115000"/>
                        </a:lnSpc>
                        <a:spcBef>
                          <a:spcPts val="0"/>
                        </a:spcBef>
                        <a:spcAft>
                          <a:spcPts val="0"/>
                        </a:spcAft>
                        <a:buClr>
                          <a:schemeClr val="dk1"/>
                        </a:buClr>
                        <a:buSzPts val="1800"/>
                        <a:buFont typeface="Arial"/>
                        <a:buNone/>
                      </a:pPr>
                      <a:r>
                        <a:rPr lang="en-US" sz="1800" u="none" strike="noStrike" cap="none"/>
                        <a:t>Agree</a:t>
                      </a:r>
                      <a:endParaRPr sz="1800" u="none" strike="noStrike" cap="none">
                        <a:latin typeface="Times New Roman"/>
                        <a:ea typeface="Times New Roman"/>
                        <a:cs typeface="Times New Roman"/>
                        <a:sym typeface="Times New Roman"/>
                      </a:endParaRPr>
                    </a:p>
                  </a:txBody>
                  <a:tcPr marL="90750" marR="90750" marT="0" marB="0"/>
                </a:tc>
                <a:tc>
                  <a:txBody>
                    <a:bodyPr/>
                    <a:lstStyle/>
                    <a:p>
                      <a:pPr marL="0" marR="0" lvl="0" indent="0" algn="l" rtl="0">
                        <a:lnSpc>
                          <a:spcPct val="115000"/>
                        </a:lnSpc>
                        <a:spcBef>
                          <a:spcPts val="0"/>
                        </a:spcBef>
                        <a:spcAft>
                          <a:spcPts val="0"/>
                        </a:spcAft>
                        <a:buClr>
                          <a:schemeClr val="dk1"/>
                        </a:buClr>
                        <a:buSzPts val="1800"/>
                        <a:buFont typeface="Arial"/>
                        <a:buNone/>
                      </a:pPr>
                      <a:r>
                        <a:rPr lang="en-US" sz="1800" u="none" strike="noStrike" cap="none"/>
                        <a:t>Neutral</a:t>
                      </a:r>
                      <a:endParaRPr sz="1800" u="none" strike="noStrike" cap="none">
                        <a:latin typeface="Times New Roman"/>
                        <a:ea typeface="Times New Roman"/>
                        <a:cs typeface="Times New Roman"/>
                        <a:sym typeface="Times New Roman"/>
                      </a:endParaRPr>
                    </a:p>
                  </a:txBody>
                  <a:tcPr marL="90750" marR="90750" marT="0" marB="0"/>
                </a:tc>
                <a:tc>
                  <a:txBody>
                    <a:bodyPr/>
                    <a:lstStyle/>
                    <a:p>
                      <a:pPr marL="0" marR="0" lvl="0" indent="0" algn="l" rtl="0">
                        <a:lnSpc>
                          <a:spcPct val="115000"/>
                        </a:lnSpc>
                        <a:spcBef>
                          <a:spcPts val="0"/>
                        </a:spcBef>
                        <a:spcAft>
                          <a:spcPts val="0"/>
                        </a:spcAft>
                        <a:buClr>
                          <a:schemeClr val="dk1"/>
                        </a:buClr>
                        <a:buSzPts val="1800"/>
                        <a:buFont typeface="Arial"/>
                        <a:buNone/>
                      </a:pPr>
                      <a:r>
                        <a:rPr lang="en-US" sz="1800" u="none" strike="noStrike" cap="none"/>
                        <a:t>Disagree</a:t>
                      </a:r>
                      <a:endParaRPr sz="1800" u="none" strike="noStrike" cap="none">
                        <a:latin typeface="Times New Roman"/>
                        <a:ea typeface="Times New Roman"/>
                        <a:cs typeface="Times New Roman"/>
                        <a:sym typeface="Times New Roman"/>
                      </a:endParaRPr>
                    </a:p>
                  </a:txBody>
                  <a:tcPr marL="90750" marR="90750" marT="0" marB="0"/>
                </a:tc>
                <a:extLst>
                  <a:ext uri="{0D108BD9-81ED-4DB2-BD59-A6C34878D82A}">
                    <a16:rowId xmlns:a16="http://schemas.microsoft.com/office/drawing/2014/main" val="10000"/>
                  </a:ext>
                </a:extLst>
              </a:tr>
              <a:tr h="858950">
                <a:tc>
                  <a:txBody>
                    <a:bodyPr/>
                    <a:lstStyle/>
                    <a:p>
                      <a:pPr marL="57150" marR="0" lvl="0" indent="0" algn="l" rtl="0">
                        <a:lnSpc>
                          <a:spcPct val="115000"/>
                        </a:lnSpc>
                        <a:spcBef>
                          <a:spcPts val="0"/>
                        </a:spcBef>
                        <a:spcAft>
                          <a:spcPts val="0"/>
                        </a:spcAft>
                        <a:buClr>
                          <a:schemeClr val="dk1"/>
                        </a:buClr>
                        <a:buSzPts val="1800"/>
                        <a:buFont typeface="Arial"/>
                        <a:buNone/>
                      </a:pPr>
                      <a:r>
                        <a:rPr lang="en-US" sz="1800" b="0" u="none" strike="noStrike" cap="none"/>
                        <a:t>I feel that students in this program care about each other</a:t>
                      </a:r>
                      <a:endParaRPr sz="1800" b="0" u="none" strike="noStrike" cap="none">
                        <a:latin typeface="Times New Roman"/>
                        <a:ea typeface="Times New Roman"/>
                        <a:cs typeface="Times New Roman"/>
                        <a:sym typeface="Times New Roman"/>
                      </a:endParaRPr>
                    </a:p>
                  </a:txBody>
                  <a:tcPr marL="16800" marR="16800" marT="16800" marB="84025" anchor="b"/>
                </a:tc>
                <a:tc>
                  <a:txBody>
                    <a:bodyPr/>
                    <a:lstStyle/>
                    <a:p>
                      <a:pPr marL="57150" marR="0" lvl="0" indent="0" algn="l" rtl="0">
                        <a:lnSpc>
                          <a:spcPct val="115000"/>
                        </a:lnSpc>
                        <a:spcBef>
                          <a:spcPts val="0"/>
                        </a:spcBef>
                        <a:spcAft>
                          <a:spcPts val="0"/>
                        </a:spcAft>
                        <a:buClr>
                          <a:schemeClr val="dk1"/>
                        </a:buClr>
                        <a:buSzPts val="1800"/>
                        <a:buFont typeface="Arial"/>
                        <a:buNone/>
                      </a:pPr>
                      <a:r>
                        <a:rPr lang="en-US" sz="1800" u="none" strike="noStrike" cap="none"/>
                        <a:t>64.3%</a:t>
                      </a:r>
                      <a:endParaRPr sz="1800" u="none" strike="noStrike" cap="none">
                        <a:latin typeface="Times New Roman"/>
                        <a:ea typeface="Times New Roman"/>
                        <a:cs typeface="Times New Roman"/>
                        <a:sym typeface="Times New Roman"/>
                      </a:endParaRPr>
                    </a:p>
                  </a:txBody>
                  <a:tcPr marL="16800" marR="16800" marT="16800" marB="84025" anchor="b"/>
                </a:tc>
                <a:tc>
                  <a:txBody>
                    <a:bodyPr/>
                    <a:lstStyle/>
                    <a:p>
                      <a:pPr marL="57150" marR="0" lvl="0" indent="0" algn="l" rtl="0">
                        <a:lnSpc>
                          <a:spcPct val="115000"/>
                        </a:lnSpc>
                        <a:spcBef>
                          <a:spcPts val="0"/>
                        </a:spcBef>
                        <a:spcAft>
                          <a:spcPts val="0"/>
                        </a:spcAft>
                        <a:buClr>
                          <a:schemeClr val="dk1"/>
                        </a:buClr>
                        <a:buSzPts val="1800"/>
                        <a:buFont typeface="Arial"/>
                        <a:buNone/>
                      </a:pPr>
                      <a:r>
                        <a:rPr lang="en-US" sz="1800" u="none" strike="noStrike" cap="none"/>
                        <a:t>25.7%</a:t>
                      </a:r>
                      <a:endParaRPr sz="1800" u="none" strike="noStrike" cap="none">
                        <a:latin typeface="Times New Roman"/>
                        <a:ea typeface="Times New Roman"/>
                        <a:cs typeface="Times New Roman"/>
                        <a:sym typeface="Times New Roman"/>
                      </a:endParaRPr>
                    </a:p>
                  </a:txBody>
                  <a:tcPr marL="16800" marR="16800" marT="16800" marB="84025" anchor="b"/>
                </a:tc>
                <a:tc>
                  <a:txBody>
                    <a:bodyPr/>
                    <a:lstStyle/>
                    <a:p>
                      <a:pPr marL="57150" marR="0" lvl="0" indent="0" algn="l" rtl="0">
                        <a:lnSpc>
                          <a:spcPct val="115000"/>
                        </a:lnSpc>
                        <a:spcBef>
                          <a:spcPts val="0"/>
                        </a:spcBef>
                        <a:spcAft>
                          <a:spcPts val="0"/>
                        </a:spcAft>
                        <a:buClr>
                          <a:schemeClr val="dk1"/>
                        </a:buClr>
                        <a:buSzPts val="1800"/>
                        <a:buFont typeface="Arial"/>
                        <a:buNone/>
                      </a:pPr>
                      <a:r>
                        <a:rPr lang="en-US" sz="1800" u="none" strike="noStrike" cap="none"/>
                        <a:t>10.0%</a:t>
                      </a:r>
                      <a:endParaRPr sz="1800" u="none" strike="noStrike" cap="none">
                        <a:latin typeface="Times New Roman"/>
                        <a:ea typeface="Times New Roman"/>
                        <a:cs typeface="Times New Roman"/>
                        <a:sym typeface="Times New Roman"/>
                      </a:endParaRPr>
                    </a:p>
                  </a:txBody>
                  <a:tcPr marL="16800" marR="16800" marT="16800" marB="84025" anchor="b"/>
                </a:tc>
                <a:extLst>
                  <a:ext uri="{0D108BD9-81ED-4DB2-BD59-A6C34878D82A}">
                    <a16:rowId xmlns:a16="http://schemas.microsoft.com/office/drawing/2014/main" val="10001"/>
                  </a:ext>
                </a:extLst>
              </a:tr>
              <a:tr h="509075">
                <a:tc>
                  <a:txBody>
                    <a:bodyPr/>
                    <a:lstStyle/>
                    <a:p>
                      <a:pPr marL="57150" marR="0" lvl="0" indent="0" algn="l" rtl="0">
                        <a:lnSpc>
                          <a:spcPct val="115000"/>
                        </a:lnSpc>
                        <a:spcBef>
                          <a:spcPts val="0"/>
                        </a:spcBef>
                        <a:spcAft>
                          <a:spcPts val="0"/>
                        </a:spcAft>
                        <a:buClr>
                          <a:schemeClr val="dk1"/>
                        </a:buClr>
                        <a:buSzPts val="1800"/>
                        <a:buFont typeface="Arial"/>
                        <a:buNone/>
                      </a:pPr>
                      <a:r>
                        <a:rPr lang="en-US" sz="1800" b="0" u="none" strike="noStrike" cap="none"/>
                        <a:t>I feel connected to others in this program</a:t>
                      </a:r>
                      <a:endParaRPr sz="1800" b="0" u="none" strike="noStrike" cap="none">
                        <a:latin typeface="Times New Roman"/>
                        <a:ea typeface="Times New Roman"/>
                        <a:cs typeface="Times New Roman"/>
                        <a:sym typeface="Times New Roman"/>
                      </a:endParaRPr>
                    </a:p>
                  </a:txBody>
                  <a:tcPr marL="16800" marR="16800" marT="16800" marB="84025" anchor="b"/>
                </a:tc>
                <a:tc>
                  <a:txBody>
                    <a:bodyPr/>
                    <a:lstStyle/>
                    <a:p>
                      <a:pPr marL="57150" marR="0" lvl="0" indent="0" algn="l" rtl="0">
                        <a:lnSpc>
                          <a:spcPct val="115000"/>
                        </a:lnSpc>
                        <a:spcBef>
                          <a:spcPts val="0"/>
                        </a:spcBef>
                        <a:spcAft>
                          <a:spcPts val="0"/>
                        </a:spcAft>
                        <a:buClr>
                          <a:schemeClr val="dk1"/>
                        </a:buClr>
                        <a:buSzPts val="1800"/>
                        <a:buFont typeface="Arial"/>
                        <a:buNone/>
                      </a:pPr>
                      <a:r>
                        <a:rPr lang="en-US" sz="1800" u="none" strike="noStrike" cap="none"/>
                        <a:t>28.6%</a:t>
                      </a:r>
                      <a:endParaRPr sz="1800" u="none" strike="noStrike" cap="none">
                        <a:latin typeface="Times New Roman"/>
                        <a:ea typeface="Times New Roman"/>
                        <a:cs typeface="Times New Roman"/>
                        <a:sym typeface="Times New Roman"/>
                      </a:endParaRPr>
                    </a:p>
                  </a:txBody>
                  <a:tcPr marL="16800" marR="16800" marT="16800" marB="84025" anchor="b"/>
                </a:tc>
                <a:tc>
                  <a:txBody>
                    <a:bodyPr/>
                    <a:lstStyle/>
                    <a:p>
                      <a:pPr marL="57150" marR="0" lvl="0" indent="0" algn="l" rtl="0">
                        <a:lnSpc>
                          <a:spcPct val="115000"/>
                        </a:lnSpc>
                        <a:spcBef>
                          <a:spcPts val="0"/>
                        </a:spcBef>
                        <a:spcAft>
                          <a:spcPts val="0"/>
                        </a:spcAft>
                        <a:buClr>
                          <a:schemeClr val="dk1"/>
                        </a:buClr>
                        <a:buSzPts val="1800"/>
                        <a:buFont typeface="Arial"/>
                        <a:buNone/>
                      </a:pPr>
                      <a:r>
                        <a:rPr lang="en-US" sz="1800" u="none" strike="noStrike" cap="none"/>
                        <a:t>27.1%</a:t>
                      </a:r>
                      <a:endParaRPr sz="1800" u="none" strike="noStrike" cap="none">
                        <a:latin typeface="Times New Roman"/>
                        <a:ea typeface="Times New Roman"/>
                        <a:cs typeface="Times New Roman"/>
                        <a:sym typeface="Times New Roman"/>
                      </a:endParaRPr>
                    </a:p>
                  </a:txBody>
                  <a:tcPr marL="16800" marR="16800" marT="16800" marB="84025" anchor="b"/>
                </a:tc>
                <a:tc>
                  <a:txBody>
                    <a:bodyPr/>
                    <a:lstStyle/>
                    <a:p>
                      <a:pPr marL="57150" marR="0" lvl="0" indent="0" algn="l" rtl="0">
                        <a:lnSpc>
                          <a:spcPct val="115000"/>
                        </a:lnSpc>
                        <a:spcBef>
                          <a:spcPts val="0"/>
                        </a:spcBef>
                        <a:spcAft>
                          <a:spcPts val="0"/>
                        </a:spcAft>
                        <a:buClr>
                          <a:schemeClr val="dk1"/>
                        </a:buClr>
                        <a:buSzPts val="1800"/>
                        <a:buFont typeface="Arial"/>
                        <a:buNone/>
                      </a:pPr>
                      <a:r>
                        <a:rPr lang="en-US" sz="1800" u="none" strike="noStrike" cap="none"/>
                        <a:t>44.3%</a:t>
                      </a:r>
                      <a:endParaRPr sz="1800" u="none" strike="noStrike" cap="none">
                        <a:latin typeface="Times New Roman"/>
                        <a:ea typeface="Times New Roman"/>
                        <a:cs typeface="Times New Roman"/>
                        <a:sym typeface="Times New Roman"/>
                      </a:endParaRPr>
                    </a:p>
                  </a:txBody>
                  <a:tcPr marL="16800" marR="16800" marT="16800" marB="84025" anchor="b"/>
                </a:tc>
                <a:extLst>
                  <a:ext uri="{0D108BD9-81ED-4DB2-BD59-A6C34878D82A}">
                    <a16:rowId xmlns:a16="http://schemas.microsoft.com/office/drawing/2014/main" val="10002"/>
                  </a:ext>
                </a:extLst>
              </a:tr>
              <a:tr h="858950">
                <a:tc>
                  <a:txBody>
                    <a:bodyPr/>
                    <a:lstStyle/>
                    <a:p>
                      <a:pPr marL="57150" marR="0" lvl="0" indent="0" algn="l" rtl="0">
                        <a:lnSpc>
                          <a:spcPct val="115000"/>
                        </a:lnSpc>
                        <a:spcBef>
                          <a:spcPts val="0"/>
                        </a:spcBef>
                        <a:spcAft>
                          <a:spcPts val="0"/>
                        </a:spcAft>
                        <a:buClr>
                          <a:schemeClr val="dk1"/>
                        </a:buClr>
                        <a:buSzPts val="1800"/>
                        <a:buFont typeface="Arial"/>
                        <a:buNone/>
                      </a:pPr>
                      <a:r>
                        <a:rPr lang="en-US" sz="1800" b="0" u="none" strike="noStrike" cap="none"/>
                        <a:t>I feel that it is hard to get help when I have a question</a:t>
                      </a:r>
                      <a:endParaRPr sz="1800" b="0" u="none" strike="noStrike" cap="none">
                        <a:latin typeface="Times New Roman"/>
                        <a:ea typeface="Times New Roman"/>
                        <a:cs typeface="Times New Roman"/>
                        <a:sym typeface="Times New Roman"/>
                      </a:endParaRPr>
                    </a:p>
                  </a:txBody>
                  <a:tcPr marL="16800" marR="16800" marT="16800" marB="84025" anchor="b"/>
                </a:tc>
                <a:tc>
                  <a:txBody>
                    <a:bodyPr/>
                    <a:lstStyle/>
                    <a:p>
                      <a:pPr marL="57150" marR="0" lvl="0" indent="0" algn="l" rtl="0">
                        <a:lnSpc>
                          <a:spcPct val="115000"/>
                        </a:lnSpc>
                        <a:spcBef>
                          <a:spcPts val="0"/>
                        </a:spcBef>
                        <a:spcAft>
                          <a:spcPts val="0"/>
                        </a:spcAft>
                        <a:buClr>
                          <a:schemeClr val="dk1"/>
                        </a:buClr>
                        <a:buSzPts val="1800"/>
                        <a:buFont typeface="Arial"/>
                        <a:buNone/>
                      </a:pPr>
                      <a:r>
                        <a:rPr lang="en-US" sz="1800" u="none" strike="noStrike" cap="none"/>
                        <a:t>28.6%</a:t>
                      </a:r>
                      <a:endParaRPr sz="1800" u="none" strike="noStrike" cap="none">
                        <a:latin typeface="Times New Roman"/>
                        <a:ea typeface="Times New Roman"/>
                        <a:cs typeface="Times New Roman"/>
                        <a:sym typeface="Times New Roman"/>
                      </a:endParaRPr>
                    </a:p>
                  </a:txBody>
                  <a:tcPr marL="16800" marR="16800" marT="16800" marB="84025" anchor="b"/>
                </a:tc>
                <a:tc>
                  <a:txBody>
                    <a:bodyPr/>
                    <a:lstStyle/>
                    <a:p>
                      <a:pPr marL="57150" marR="0" lvl="0" indent="0" algn="l" rtl="0">
                        <a:lnSpc>
                          <a:spcPct val="115000"/>
                        </a:lnSpc>
                        <a:spcBef>
                          <a:spcPts val="0"/>
                        </a:spcBef>
                        <a:spcAft>
                          <a:spcPts val="0"/>
                        </a:spcAft>
                        <a:buClr>
                          <a:schemeClr val="dk1"/>
                        </a:buClr>
                        <a:buSzPts val="1800"/>
                        <a:buFont typeface="Arial"/>
                        <a:buNone/>
                      </a:pPr>
                      <a:r>
                        <a:rPr lang="en-US" sz="1800" u="none" strike="noStrike" cap="none"/>
                        <a:t>20.0%</a:t>
                      </a:r>
                      <a:endParaRPr sz="1800" u="none" strike="noStrike" cap="none">
                        <a:latin typeface="Times New Roman"/>
                        <a:ea typeface="Times New Roman"/>
                        <a:cs typeface="Times New Roman"/>
                        <a:sym typeface="Times New Roman"/>
                      </a:endParaRPr>
                    </a:p>
                  </a:txBody>
                  <a:tcPr marL="16800" marR="16800" marT="16800" marB="84025" anchor="b"/>
                </a:tc>
                <a:tc>
                  <a:txBody>
                    <a:bodyPr/>
                    <a:lstStyle/>
                    <a:p>
                      <a:pPr marL="57150" marR="0" lvl="0" indent="0" algn="l" rtl="0">
                        <a:lnSpc>
                          <a:spcPct val="115000"/>
                        </a:lnSpc>
                        <a:spcBef>
                          <a:spcPts val="0"/>
                        </a:spcBef>
                        <a:spcAft>
                          <a:spcPts val="0"/>
                        </a:spcAft>
                        <a:buClr>
                          <a:schemeClr val="dk1"/>
                        </a:buClr>
                        <a:buSzPts val="1800"/>
                        <a:buFont typeface="Arial"/>
                        <a:buNone/>
                      </a:pPr>
                      <a:r>
                        <a:rPr lang="en-US" sz="1800" u="none" strike="noStrike" cap="none"/>
                        <a:t>51.4%</a:t>
                      </a:r>
                      <a:endParaRPr sz="1800" u="none" strike="noStrike" cap="none">
                        <a:latin typeface="Times New Roman"/>
                        <a:ea typeface="Times New Roman"/>
                        <a:cs typeface="Times New Roman"/>
                        <a:sym typeface="Times New Roman"/>
                      </a:endParaRPr>
                    </a:p>
                  </a:txBody>
                  <a:tcPr marL="16800" marR="16800" marT="16800" marB="84025" anchor="b"/>
                </a:tc>
                <a:extLst>
                  <a:ext uri="{0D108BD9-81ED-4DB2-BD59-A6C34878D82A}">
                    <a16:rowId xmlns:a16="http://schemas.microsoft.com/office/drawing/2014/main" val="10003"/>
                  </a:ext>
                </a:extLst>
              </a:tr>
              <a:tr h="858950">
                <a:tc>
                  <a:txBody>
                    <a:bodyPr/>
                    <a:lstStyle/>
                    <a:p>
                      <a:pPr marL="57150" marR="0" lvl="0" indent="0" algn="l" rtl="0">
                        <a:lnSpc>
                          <a:spcPct val="115000"/>
                        </a:lnSpc>
                        <a:spcBef>
                          <a:spcPts val="0"/>
                        </a:spcBef>
                        <a:spcAft>
                          <a:spcPts val="0"/>
                        </a:spcAft>
                        <a:buClr>
                          <a:schemeClr val="dk1"/>
                        </a:buClr>
                        <a:buSzPts val="1800"/>
                        <a:buFont typeface="Arial"/>
                        <a:buNone/>
                      </a:pPr>
                      <a:r>
                        <a:rPr lang="en-US" sz="1800" b="0" u="none" strike="noStrike" cap="none"/>
                        <a:t>I feel uneasy exposing gaps in my understanding</a:t>
                      </a:r>
                      <a:endParaRPr sz="1800" b="0" u="none" strike="noStrike" cap="none">
                        <a:latin typeface="Times New Roman"/>
                        <a:ea typeface="Times New Roman"/>
                        <a:cs typeface="Times New Roman"/>
                        <a:sym typeface="Times New Roman"/>
                      </a:endParaRPr>
                    </a:p>
                  </a:txBody>
                  <a:tcPr marL="16800" marR="16800" marT="16800" marB="84025" anchor="b"/>
                </a:tc>
                <a:tc>
                  <a:txBody>
                    <a:bodyPr/>
                    <a:lstStyle/>
                    <a:p>
                      <a:pPr marL="57150" marR="0" lvl="0" indent="0" algn="l" rtl="0">
                        <a:lnSpc>
                          <a:spcPct val="115000"/>
                        </a:lnSpc>
                        <a:spcBef>
                          <a:spcPts val="0"/>
                        </a:spcBef>
                        <a:spcAft>
                          <a:spcPts val="0"/>
                        </a:spcAft>
                        <a:buClr>
                          <a:schemeClr val="dk1"/>
                        </a:buClr>
                        <a:buSzPts val="1800"/>
                        <a:buFont typeface="Arial"/>
                        <a:buNone/>
                      </a:pPr>
                      <a:r>
                        <a:rPr lang="en-US" sz="1800" u="none" strike="noStrike" cap="none"/>
                        <a:t>32.9%</a:t>
                      </a:r>
                      <a:endParaRPr sz="1800" u="none" strike="noStrike" cap="none">
                        <a:latin typeface="Times New Roman"/>
                        <a:ea typeface="Times New Roman"/>
                        <a:cs typeface="Times New Roman"/>
                        <a:sym typeface="Times New Roman"/>
                      </a:endParaRPr>
                    </a:p>
                  </a:txBody>
                  <a:tcPr marL="16800" marR="16800" marT="16800" marB="84025" anchor="b"/>
                </a:tc>
                <a:tc>
                  <a:txBody>
                    <a:bodyPr/>
                    <a:lstStyle/>
                    <a:p>
                      <a:pPr marL="57150" marR="0" lvl="0" indent="0" algn="l" rtl="0">
                        <a:lnSpc>
                          <a:spcPct val="115000"/>
                        </a:lnSpc>
                        <a:spcBef>
                          <a:spcPts val="0"/>
                        </a:spcBef>
                        <a:spcAft>
                          <a:spcPts val="0"/>
                        </a:spcAft>
                        <a:buClr>
                          <a:schemeClr val="dk1"/>
                        </a:buClr>
                        <a:buSzPts val="1800"/>
                        <a:buFont typeface="Arial"/>
                        <a:buNone/>
                      </a:pPr>
                      <a:r>
                        <a:rPr lang="en-US" sz="1800" u="none" strike="noStrike" cap="none"/>
                        <a:t>14.3%</a:t>
                      </a:r>
                      <a:endParaRPr sz="1800" u="none" strike="noStrike" cap="none">
                        <a:latin typeface="Times New Roman"/>
                        <a:ea typeface="Times New Roman"/>
                        <a:cs typeface="Times New Roman"/>
                        <a:sym typeface="Times New Roman"/>
                      </a:endParaRPr>
                    </a:p>
                  </a:txBody>
                  <a:tcPr marL="16800" marR="16800" marT="16800" marB="84025" anchor="b"/>
                </a:tc>
                <a:tc>
                  <a:txBody>
                    <a:bodyPr/>
                    <a:lstStyle/>
                    <a:p>
                      <a:pPr marL="57150" marR="0" lvl="0" indent="0" algn="l" rtl="0">
                        <a:lnSpc>
                          <a:spcPct val="115000"/>
                        </a:lnSpc>
                        <a:spcBef>
                          <a:spcPts val="0"/>
                        </a:spcBef>
                        <a:spcAft>
                          <a:spcPts val="0"/>
                        </a:spcAft>
                        <a:buClr>
                          <a:schemeClr val="dk1"/>
                        </a:buClr>
                        <a:buSzPts val="1800"/>
                        <a:buFont typeface="Arial"/>
                        <a:buNone/>
                      </a:pPr>
                      <a:r>
                        <a:rPr lang="en-US" sz="1800" u="none" strike="noStrike" cap="none"/>
                        <a:t>52.9%</a:t>
                      </a:r>
                      <a:endParaRPr sz="1800" u="none" strike="noStrike" cap="none">
                        <a:latin typeface="Times New Roman"/>
                        <a:ea typeface="Times New Roman"/>
                        <a:cs typeface="Times New Roman"/>
                        <a:sym typeface="Times New Roman"/>
                      </a:endParaRPr>
                    </a:p>
                  </a:txBody>
                  <a:tcPr marL="16800" marR="16800" marT="16800" marB="84025" anchor="b"/>
                </a:tc>
                <a:extLst>
                  <a:ext uri="{0D108BD9-81ED-4DB2-BD59-A6C34878D82A}">
                    <a16:rowId xmlns:a16="http://schemas.microsoft.com/office/drawing/2014/main" val="10004"/>
                  </a:ext>
                </a:extLst>
              </a:tr>
              <a:tr h="509075">
                <a:tc>
                  <a:txBody>
                    <a:bodyPr/>
                    <a:lstStyle/>
                    <a:p>
                      <a:pPr marL="57150" marR="0" lvl="0" indent="0" algn="l" rtl="0">
                        <a:lnSpc>
                          <a:spcPct val="115000"/>
                        </a:lnSpc>
                        <a:spcBef>
                          <a:spcPts val="0"/>
                        </a:spcBef>
                        <a:spcAft>
                          <a:spcPts val="0"/>
                        </a:spcAft>
                        <a:buClr>
                          <a:schemeClr val="dk1"/>
                        </a:buClr>
                        <a:buSzPts val="1800"/>
                        <a:buFont typeface="Arial"/>
                        <a:buNone/>
                      </a:pPr>
                      <a:r>
                        <a:rPr lang="en-US" sz="1800" b="0" u="none" strike="noStrike" cap="none"/>
                        <a:t>I feel reluctant to speak openly</a:t>
                      </a:r>
                      <a:endParaRPr sz="1800" b="0" u="none" strike="noStrike" cap="none">
                        <a:latin typeface="Times New Roman"/>
                        <a:ea typeface="Times New Roman"/>
                        <a:cs typeface="Times New Roman"/>
                        <a:sym typeface="Times New Roman"/>
                      </a:endParaRPr>
                    </a:p>
                  </a:txBody>
                  <a:tcPr marL="16800" marR="16800" marT="16800" marB="84025" anchor="b"/>
                </a:tc>
                <a:tc>
                  <a:txBody>
                    <a:bodyPr/>
                    <a:lstStyle/>
                    <a:p>
                      <a:pPr marL="57150" marR="0" lvl="0" indent="0" algn="l" rtl="0">
                        <a:lnSpc>
                          <a:spcPct val="115000"/>
                        </a:lnSpc>
                        <a:spcBef>
                          <a:spcPts val="0"/>
                        </a:spcBef>
                        <a:spcAft>
                          <a:spcPts val="0"/>
                        </a:spcAft>
                        <a:buClr>
                          <a:schemeClr val="dk1"/>
                        </a:buClr>
                        <a:buSzPts val="1800"/>
                        <a:buFont typeface="Arial"/>
                        <a:buNone/>
                      </a:pPr>
                      <a:r>
                        <a:rPr lang="en-US" sz="1800" u="none" strike="noStrike" cap="none"/>
                        <a:t>25.7%</a:t>
                      </a:r>
                      <a:endParaRPr sz="1800" u="none" strike="noStrike" cap="none">
                        <a:latin typeface="Times New Roman"/>
                        <a:ea typeface="Times New Roman"/>
                        <a:cs typeface="Times New Roman"/>
                        <a:sym typeface="Times New Roman"/>
                      </a:endParaRPr>
                    </a:p>
                  </a:txBody>
                  <a:tcPr marL="16800" marR="16800" marT="16800" marB="84025" anchor="b"/>
                </a:tc>
                <a:tc>
                  <a:txBody>
                    <a:bodyPr/>
                    <a:lstStyle/>
                    <a:p>
                      <a:pPr marL="57150" marR="0" lvl="0" indent="0" algn="l" rtl="0">
                        <a:lnSpc>
                          <a:spcPct val="115000"/>
                        </a:lnSpc>
                        <a:spcBef>
                          <a:spcPts val="0"/>
                        </a:spcBef>
                        <a:spcAft>
                          <a:spcPts val="0"/>
                        </a:spcAft>
                        <a:buClr>
                          <a:schemeClr val="dk1"/>
                        </a:buClr>
                        <a:buSzPts val="1800"/>
                        <a:buFont typeface="Arial"/>
                        <a:buNone/>
                      </a:pPr>
                      <a:r>
                        <a:rPr lang="en-US" sz="1800" u="none" strike="noStrike" cap="none"/>
                        <a:t>21.4%</a:t>
                      </a:r>
                      <a:endParaRPr sz="1800" u="none" strike="noStrike" cap="none">
                        <a:latin typeface="Times New Roman"/>
                        <a:ea typeface="Times New Roman"/>
                        <a:cs typeface="Times New Roman"/>
                        <a:sym typeface="Times New Roman"/>
                      </a:endParaRPr>
                    </a:p>
                  </a:txBody>
                  <a:tcPr marL="16800" marR="16800" marT="16800" marB="84025" anchor="b"/>
                </a:tc>
                <a:tc>
                  <a:txBody>
                    <a:bodyPr/>
                    <a:lstStyle/>
                    <a:p>
                      <a:pPr marL="57150" marR="0" lvl="0" indent="0" algn="l" rtl="0">
                        <a:lnSpc>
                          <a:spcPct val="115000"/>
                        </a:lnSpc>
                        <a:spcBef>
                          <a:spcPts val="0"/>
                        </a:spcBef>
                        <a:spcAft>
                          <a:spcPts val="0"/>
                        </a:spcAft>
                        <a:buClr>
                          <a:schemeClr val="dk1"/>
                        </a:buClr>
                        <a:buSzPts val="1800"/>
                        <a:buFont typeface="Arial"/>
                        <a:buNone/>
                      </a:pPr>
                      <a:r>
                        <a:rPr lang="en-US" sz="1800" u="none" strike="noStrike" cap="none"/>
                        <a:t>52.9%</a:t>
                      </a:r>
                      <a:endParaRPr sz="1800" u="none" strike="noStrike" cap="none">
                        <a:latin typeface="Times New Roman"/>
                        <a:ea typeface="Times New Roman"/>
                        <a:cs typeface="Times New Roman"/>
                        <a:sym typeface="Times New Roman"/>
                      </a:endParaRPr>
                    </a:p>
                  </a:txBody>
                  <a:tcPr marL="16800" marR="16800" marT="16800" marB="84025" anchor="b"/>
                </a:tc>
                <a:extLst>
                  <a:ext uri="{0D108BD9-81ED-4DB2-BD59-A6C34878D82A}">
                    <a16:rowId xmlns:a16="http://schemas.microsoft.com/office/drawing/2014/main" val="10005"/>
                  </a:ext>
                </a:extLst>
              </a:tr>
              <a:tr h="509075">
                <a:tc>
                  <a:txBody>
                    <a:bodyPr/>
                    <a:lstStyle/>
                    <a:p>
                      <a:pPr marL="57150" marR="0" lvl="0" indent="0" algn="l" rtl="0">
                        <a:lnSpc>
                          <a:spcPct val="115000"/>
                        </a:lnSpc>
                        <a:spcBef>
                          <a:spcPts val="0"/>
                        </a:spcBef>
                        <a:spcAft>
                          <a:spcPts val="0"/>
                        </a:spcAft>
                        <a:buClr>
                          <a:schemeClr val="dk1"/>
                        </a:buClr>
                        <a:buSzPts val="1800"/>
                        <a:buFont typeface="Arial"/>
                        <a:buNone/>
                      </a:pPr>
                      <a:r>
                        <a:rPr lang="en-US" sz="1800" b="0" u="none" strike="noStrike" cap="none"/>
                        <a:t>I feel that I can rely on others in this program</a:t>
                      </a:r>
                      <a:endParaRPr sz="1800" b="0" u="none" strike="noStrike" cap="none">
                        <a:latin typeface="Times New Roman"/>
                        <a:ea typeface="Times New Roman"/>
                        <a:cs typeface="Times New Roman"/>
                        <a:sym typeface="Times New Roman"/>
                      </a:endParaRPr>
                    </a:p>
                  </a:txBody>
                  <a:tcPr marL="16800" marR="16800" marT="16800" marB="84025" anchor="b"/>
                </a:tc>
                <a:tc>
                  <a:txBody>
                    <a:bodyPr/>
                    <a:lstStyle/>
                    <a:p>
                      <a:pPr marL="57150" marR="0" lvl="0" indent="0" algn="l" rtl="0">
                        <a:lnSpc>
                          <a:spcPct val="115000"/>
                        </a:lnSpc>
                        <a:spcBef>
                          <a:spcPts val="0"/>
                        </a:spcBef>
                        <a:spcAft>
                          <a:spcPts val="0"/>
                        </a:spcAft>
                        <a:buClr>
                          <a:schemeClr val="dk1"/>
                        </a:buClr>
                        <a:buSzPts val="1800"/>
                        <a:buFont typeface="Arial"/>
                        <a:buNone/>
                      </a:pPr>
                      <a:r>
                        <a:rPr lang="en-US" sz="1800" u="none" strike="noStrike" cap="none"/>
                        <a:t>36.2%</a:t>
                      </a:r>
                      <a:endParaRPr sz="1800" u="none" strike="noStrike" cap="none">
                        <a:latin typeface="Times New Roman"/>
                        <a:ea typeface="Times New Roman"/>
                        <a:cs typeface="Times New Roman"/>
                        <a:sym typeface="Times New Roman"/>
                      </a:endParaRPr>
                    </a:p>
                  </a:txBody>
                  <a:tcPr marL="16800" marR="16800" marT="16800" marB="84025" anchor="b"/>
                </a:tc>
                <a:tc>
                  <a:txBody>
                    <a:bodyPr/>
                    <a:lstStyle/>
                    <a:p>
                      <a:pPr marL="57150" marR="0" lvl="0" indent="0" algn="l" rtl="0">
                        <a:lnSpc>
                          <a:spcPct val="115000"/>
                        </a:lnSpc>
                        <a:spcBef>
                          <a:spcPts val="0"/>
                        </a:spcBef>
                        <a:spcAft>
                          <a:spcPts val="0"/>
                        </a:spcAft>
                        <a:buClr>
                          <a:schemeClr val="dk1"/>
                        </a:buClr>
                        <a:buSzPts val="1800"/>
                        <a:buFont typeface="Arial"/>
                        <a:buNone/>
                      </a:pPr>
                      <a:r>
                        <a:rPr lang="en-US" sz="1800" u="none" strike="noStrike" cap="none"/>
                        <a:t>29.0%</a:t>
                      </a:r>
                      <a:endParaRPr sz="1800" u="none" strike="noStrike" cap="none">
                        <a:latin typeface="Times New Roman"/>
                        <a:ea typeface="Times New Roman"/>
                        <a:cs typeface="Times New Roman"/>
                        <a:sym typeface="Times New Roman"/>
                      </a:endParaRPr>
                    </a:p>
                  </a:txBody>
                  <a:tcPr marL="16800" marR="16800" marT="16800" marB="84025" anchor="b"/>
                </a:tc>
                <a:tc>
                  <a:txBody>
                    <a:bodyPr/>
                    <a:lstStyle/>
                    <a:p>
                      <a:pPr marL="57150" marR="0" lvl="0" indent="0" algn="l" rtl="0">
                        <a:lnSpc>
                          <a:spcPct val="115000"/>
                        </a:lnSpc>
                        <a:spcBef>
                          <a:spcPts val="0"/>
                        </a:spcBef>
                        <a:spcAft>
                          <a:spcPts val="0"/>
                        </a:spcAft>
                        <a:buClr>
                          <a:schemeClr val="dk1"/>
                        </a:buClr>
                        <a:buSzPts val="1800"/>
                        <a:buFont typeface="Arial"/>
                        <a:buNone/>
                      </a:pPr>
                      <a:r>
                        <a:rPr lang="en-US" sz="1800" u="none" strike="noStrike" cap="none"/>
                        <a:t>34.8%</a:t>
                      </a:r>
                      <a:endParaRPr sz="1800" u="none" strike="noStrike" cap="none">
                        <a:latin typeface="Times New Roman"/>
                        <a:ea typeface="Times New Roman"/>
                        <a:cs typeface="Times New Roman"/>
                        <a:sym typeface="Times New Roman"/>
                      </a:endParaRPr>
                    </a:p>
                  </a:txBody>
                  <a:tcPr marL="16800" marR="16800" marT="16800" marB="84025" anchor="b"/>
                </a:tc>
                <a:extLst>
                  <a:ext uri="{0D108BD9-81ED-4DB2-BD59-A6C34878D82A}">
                    <a16:rowId xmlns:a16="http://schemas.microsoft.com/office/drawing/2014/main" val="10006"/>
                  </a:ext>
                </a:extLst>
              </a:tr>
              <a:tr h="858950">
                <a:tc>
                  <a:txBody>
                    <a:bodyPr/>
                    <a:lstStyle/>
                    <a:p>
                      <a:pPr marL="57150" marR="0" lvl="0" indent="0" algn="l" rtl="0">
                        <a:lnSpc>
                          <a:spcPct val="115000"/>
                        </a:lnSpc>
                        <a:spcBef>
                          <a:spcPts val="0"/>
                        </a:spcBef>
                        <a:spcAft>
                          <a:spcPts val="0"/>
                        </a:spcAft>
                        <a:buClr>
                          <a:schemeClr val="dk1"/>
                        </a:buClr>
                        <a:buSzPts val="1800"/>
                        <a:buFont typeface="Arial"/>
                        <a:buNone/>
                      </a:pPr>
                      <a:r>
                        <a:rPr lang="en-US" sz="1800" b="0" u="none" strike="noStrike" cap="none"/>
                        <a:t>I feel that I am given ample opportunities to learn</a:t>
                      </a:r>
                      <a:endParaRPr sz="1800" b="0" u="none" strike="noStrike" cap="none">
                        <a:latin typeface="Times New Roman"/>
                        <a:ea typeface="Times New Roman"/>
                        <a:cs typeface="Times New Roman"/>
                        <a:sym typeface="Times New Roman"/>
                      </a:endParaRPr>
                    </a:p>
                  </a:txBody>
                  <a:tcPr marL="16800" marR="16800" marT="16800" marB="84025" anchor="b"/>
                </a:tc>
                <a:tc>
                  <a:txBody>
                    <a:bodyPr/>
                    <a:lstStyle/>
                    <a:p>
                      <a:pPr marL="57150" marR="0" lvl="0" indent="0" algn="l" rtl="0">
                        <a:lnSpc>
                          <a:spcPct val="115000"/>
                        </a:lnSpc>
                        <a:spcBef>
                          <a:spcPts val="0"/>
                        </a:spcBef>
                        <a:spcAft>
                          <a:spcPts val="0"/>
                        </a:spcAft>
                        <a:buClr>
                          <a:schemeClr val="dk1"/>
                        </a:buClr>
                        <a:buSzPts val="1800"/>
                        <a:buFont typeface="Arial"/>
                        <a:buNone/>
                      </a:pPr>
                      <a:r>
                        <a:rPr lang="en-US" sz="1800" u="none" strike="noStrike" cap="none"/>
                        <a:t>78.6%</a:t>
                      </a:r>
                      <a:endParaRPr sz="1800" u="none" strike="noStrike" cap="none">
                        <a:latin typeface="Times New Roman"/>
                        <a:ea typeface="Times New Roman"/>
                        <a:cs typeface="Times New Roman"/>
                        <a:sym typeface="Times New Roman"/>
                      </a:endParaRPr>
                    </a:p>
                  </a:txBody>
                  <a:tcPr marL="16800" marR="16800" marT="16800" marB="84025" anchor="b"/>
                </a:tc>
                <a:tc>
                  <a:txBody>
                    <a:bodyPr/>
                    <a:lstStyle/>
                    <a:p>
                      <a:pPr marL="57150" marR="0" lvl="0" indent="0" algn="l" rtl="0">
                        <a:lnSpc>
                          <a:spcPct val="115000"/>
                        </a:lnSpc>
                        <a:spcBef>
                          <a:spcPts val="0"/>
                        </a:spcBef>
                        <a:spcAft>
                          <a:spcPts val="0"/>
                        </a:spcAft>
                        <a:buClr>
                          <a:schemeClr val="dk1"/>
                        </a:buClr>
                        <a:buSzPts val="1800"/>
                        <a:buFont typeface="Arial"/>
                        <a:buNone/>
                      </a:pPr>
                      <a:r>
                        <a:rPr lang="en-US" sz="1800" u="none" strike="noStrike" cap="none"/>
                        <a:t>14.3%</a:t>
                      </a:r>
                      <a:endParaRPr sz="1800" u="none" strike="noStrike" cap="none">
                        <a:latin typeface="Times New Roman"/>
                        <a:ea typeface="Times New Roman"/>
                        <a:cs typeface="Times New Roman"/>
                        <a:sym typeface="Times New Roman"/>
                      </a:endParaRPr>
                    </a:p>
                  </a:txBody>
                  <a:tcPr marL="16800" marR="16800" marT="16800" marB="84025" anchor="b"/>
                </a:tc>
                <a:tc>
                  <a:txBody>
                    <a:bodyPr/>
                    <a:lstStyle/>
                    <a:p>
                      <a:pPr marL="57150" marR="0" lvl="0" indent="0" algn="l" rtl="0">
                        <a:lnSpc>
                          <a:spcPct val="115000"/>
                        </a:lnSpc>
                        <a:spcBef>
                          <a:spcPts val="0"/>
                        </a:spcBef>
                        <a:spcAft>
                          <a:spcPts val="0"/>
                        </a:spcAft>
                        <a:buClr>
                          <a:schemeClr val="dk1"/>
                        </a:buClr>
                        <a:buSzPts val="1800"/>
                        <a:buFont typeface="Arial"/>
                        <a:buNone/>
                      </a:pPr>
                      <a:r>
                        <a:rPr lang="en-US" sz="1800" u="none" strike="noStrike" cap="none"/>
                        <a:t>7.1%</a:t>
                      </a:r>
                      <a:endParaRPr sz="1800" u="none" strike="noStrike" cap="none">
                        <a:latin typeface="Times New Roman"/>
                        <a:ea typeface="Times New Roman"/>
                        <a:cs typeface="Times New Roman"/>
                        <a:sym typeface="Times New Roman"/>
                      </a:endParaRPr>
                    </a:p>
                  </a:txBody>
                  <a:tcPr marL="16800" marR="16800" marT="16800" marB="84025" anchor="b"/>
                </a:tc>
                <a:extLst>
                  <a:ext uri="{0D108BD9-81ED-4DB2-BD59-A6C34878D82A}">
                    <a16:rowId xmlns:a16="http://schemas.microsoft.com/office/drawing/2014/main" val="10007"/>
                  </a:ext>
                </a:extLst>
              </a:tr>
              <a:tr h="509075">
                <a:tc>
                  <a:txBody>
                    <a:bodyPr/>
                    <a:lstStyle/>
                    <a:p>
                      <a:pPr marL="57150" marR="0" lvl="0" indent="0" algn="l" rtl="0">
                        <a:lnSpc>
                          <a:spcPct val="115000"/>
                        </a:lnSpc>
                        <a:spcBef>
                          <a:spcPts val="0"/>
                        </a:spcBef>
                        <a:spcAft>
                          <a:spcPts val="0"/>
                        </a:spcAft>
                        <a:buClr>
                          <a:schemeClr val="dk1"/>
                        </a:buClr>
                        <a:buSzPts val="1800"/>
                        <a:buFont typeface="Arial"/>
                        <a:buNone/>
                      </a:pPr>
                      <a:r>
                        <a:rPr lang="en-US" sz="1800" b="0" u="none" strike="noStrike" cap="none"/>
                        <a:t>I feel confident that others will support me.</a:t>
                      </a:r>
                      <a:endParaRPr sz="1800" b="0" u="none" strike="noStrike" cap="none">
                        <a:latin typeface="Times New Roman"/>
                        <a:ea typeface="Times New Roman"/>
                        <a:cs typeface="Times New Roman"/>
                        <a:sym typeface="Times New Roman"/>
                      </a:endParaRPr>
                    </a:p>
                  </a:txBody>
                  <a:tcPr marL="16800" marR="16800" marT="16800" marB="84025" anchor="b"/>
                </a:tc>
                <a:tc>
                  <a:txBody>
                    <a:bodyPr/>
                    <a:lstStyle/>
                    <a:p>
                      <a:pPr marL="57150" marR="0" lvl="0" indent="0" algn="l" rtl="0">
                        <a:lnSpc>
                          <a:spcPct val="115000"/>
                        </a:lnSpc>
                        <a:spcBef>
                          <a:spcPts val="0"/>
                        </a:spcBef>
                        <a:spcAft>
                          <a:spcPts val="0"/>
                        </a:spcAft>
                        <a:buClr>
                          <a:schemeClr val="dk1"/>
                        </a:buClr>
                        <a:buSzPts val="1800"/>
                        <a:buFont typeface="Arial"/>
                        <a:buNone/>
                      </a:pPr>
                      <a:r>
                        <a:rPr lang="en-US" sz="1800" u="none" strike="noStrike" cap="none"/>
                        <a:t>55.7%</a:t>
                      </a:r>
                      <a:endParaRPr sz="1800" u="none" strike="noStrike" cap="none">
                        <a:latin typeface="Times New Roman"/>
                        <a:ea typeface="Times New Roman"/>
                        <a:cs typeface="Times New Roman"/>
                        <a:sym typeface="Times New Roman"/>
                      </a:endParaRPr>
                    </a:p>
                  </a:txBody>
                  <a:tcPr marL="16800" marR="16800" marT="16800" marB="84025" anchor="b"/>
                </a:tc>
                <a:tc>
                  <a:txBody>
                    <a:bodyPr/>
                    <a:lstStyle/>
                    <a:p>
                      <a:pPr marL="57150" marR="0" lvl="0" indent="0" algn="l" rtl="0">
                        <a:lnSpc>
                          <a:spcPct val="115000"/>
                        </a:lnSpc>
                        <a:spcBef>
                          <a:spcPts val="0"/>
                        </a:spcBef>
                        <a:spcAft>
                          <a:spcPts val="0"/>
                        </a:spcAft>
                        <a:buClr>
                          <a:schemeClr val="dk1"/>
                        </a:buClr>
                        <a:buSzPts val="1800"/>
                        <a:buFont typeface="Arial"/>
                        <a:buNone/>
                      </a:pPr>
                      <a:r>
                        <a:rPr lang="en-US" sz="1800" u="none" strike="noStrike" cap="none"/>
                        <a:t>32.9%</a:t>
                      </a:r>
                      <a:endParaRPr sz="1800" u="none" strike="noStrike" cap="none">
                        <a:latin typeface="Times New Roman"/>
                        <a:ea typeface="Times New Roman"/>
                        <a:cs typeface="Times New Roman"/>
                        <a:sym typeface="Times New Roman"/>
                      </a:endParaRPr>
                    </a:p>
                  </a:txBody>
                  <a:tcPr marL="16800" marR="16800" marT="16800" marB="84025" anchor="b"/>
                </a:tc>
                <a:tc>
                  <a:txBody>
                    <a:bodyPr/>
                    <a:lstStyle/>
                    <a:p>
                      <a:pPr marL="57150" marR="0" lvl="0" indent="0" algn="l" rtl="0">
                        <a:lnSpc>
                          <a:spcPct val="115000"/>
                        </a:lnSpc>
                        <a:spcBef>
                          <a:spcPts val="0"/>
                        </a:spcBef>
                        <a:spcAft>
                          <a:spcPts val="0"/>
                        </a:spcAft>
                        <a:buClr>
                          <a:schemeClr val="dk1"/>
                        </a:buClr>
                        <a:buSzPts val="1800"/>
                        <a:buFont typeface="Arial"/>
                        <a:buNone/>
                      </a:pPr>
                      <a:r>
                        <a:rPr lang="en-US" sz="1800" u="none" strike="noStrike" cap="none"/>
                        <a:t>11.4%</a:t>
                      </a:r>
                      <a:endParaRPr sz="1800" u="none" strike="noStrike" cap="none">
                        <a:latin typeface="Times New Roman"/>
                        <a:ea typeface="Times New Roman"/>
                        <a:cs typeface="Times New Roman"/>
                        <a:sym typeface="Times New Roman"/>
                      </a:endParaRPr>
                    </a:p>
                  </a:txBody>
                  <a:tcPr marL="16800" marR="16800" marT="16800" marB="84025" anchor="b"/>
                </a:tc>
                <a:extLst>
                  <a:ext uri="{0D108BD9-81ED-4DB2-BD59-A6C34878D82A}">
                    <a16:rowId xmlns:a16="http://schemas.microsoft.com/office/drawing/2014/main" val="10008"/>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1"/>
        <p:cNvGrpSpPr/>
        <p:nvPr/>
      </p:nvGrpSpPr>
      <p:grpSpPr>
        <a:xfrm>
          <a:off x="0" y="0"/>
          <a:ext cx="0" cy="0"/>
          <a:chOff x="0" y="0"/>
          <a:chExt cx="0" cy="0"/>
        </a:xfrm>
      </p:grpSpPr>
      <p:sp>
        <p:nvSpPr>
          <p:cNvPr id="192" name="Google Shape;192;p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3" name="Google Shape;193;p7"/>
          <p:cNvSpPr/>
          <p:nvPr/>
        </p:nvSpPr>
        <p:spPr>
          <a:xfrm flipH="1">
            <a:off x="2" y="0"/>
            <a:ext cx="12191998" cy="1575955"/>
          </a:xfrm>
          <a:prstGeom prst="rect">
            <a:avLst/>
          </a:prstGeom>
          <a:gradFill>
            <a:gsLst>
              <a:gs pos="0">
                <a:srgbClr val="000000">
                  <a:alpha val="95686"/>
                </a:srgbClr>
              </a:gs>
              <a:gs pos="100000">
                <a:srgbClr val="0F4861"/>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4" name="Google Shape;194;p7"/>
          <p:cNvSpPr/>
          <p:nvPr/>
        </p:nvSpPr>
        <p:spPr>
          <a:xfrm rot="10800000" flipH="1">
            <a:off x="8128857" y="0"/>
            <a:ext cx="4063143" cy="1576412"/>
          </a:xfrm>
          <a:prstGeom prst="rect">
            <a:avLst/>
          </a:prstGeom>
          <a:gradFill>
            <a:gsLst>
              <a:gs pos="0">
                <a:srgbClr val="0A3041">
                  <a:alpha val="67843"/>
                </a:srgbClr>
              </a:gs>
              <a:gs pos="19000">
                <a:srgbClr val="0A3041">
                  <a:alpha val="67843"/>
                </a:srgbClr>
              </a:gs>
              <a:gs pos="100000">
                <a:srgbClr val="156082">
                  <a:alpha val="78823"/>
                </a:srgbClr>
              </a:gs>
            </a:gsLst>
            <a:lin ang="19199999"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5" name="Google Shape;195;p7"/>
          <p:cNvSpPr/>
          <p:nvPr/>
        </p:nvSpPr>
        <p:spPr>
          <a:xfrm rot="5400000">
            <a:off x="5307777" y="-5307778"/>
            <a:ext cx="1576446" cy="12192002"/>
          </a:xfrm>
          <a:prstGeom prst="rect">
            <a:avLst/>
          </a:prstGeom>
          <a:gradFill>
            <a:gsLst>
              <a:gs pos="0">
                <a:srgbClr val="156082">
                  <a:alpha val="0"/>
                </a:srgbClr>
              </a:gs>
              <a:gs pos="23000">
                <a:srgbClr val="156082">
                  <a:alpha val="0"/>
                </a:srgbClr>
              </a:gs>
              <a:gs pos="99000">
                <a:srgbClr val="000000">
                  <a:alpha val="73725"/>
                </a:srgbClr>
              </a:gs>
              <a:gs pos="100000">
                <a:srgbClr val="000000">
                  <a:alpha val="73725"/>
                </a:srgbClr>
              </a:gs>
            </a:gsLst>
            <a:lin ang="20399999"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6" name="Google Shape;196;p7"/>
          <p:cNvSpPr txBox="1">
            <a:spLocks noGrp="1"/>
          </p:cNvSpPr>
          <p:nvPr>
            <p:ph type="title"/>
          </p:nvPr>
        </p:nvSpPr>
        <p:spPr>
          <a:xfrm>
            <a:off x="1371597" y="348865"/>
            <a:ext cx="10044023" cy="87772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Play"/>
              <a:buNone/>
            </a:pPr>
            <a:r>
              <a:rPr lang="en-US" sz="4000">
                <a:solidFill>
                  <a:srgbClr val="FFFFFF"/>
                </a:solidFill>
              </a:rPr>
              <a:t>Findings, qualitative</a:t>
            </a:r>
            <a:endParaRPr/>
          </a:p>
        </p:txBody>
      </p:sp>
      <p:grpSp>
        <p:nvGrpSpPr>
          <p:cNvPr id="197" name="Google Shape;197;p7"/>
          <p:cNvGrpSpPr/>
          <p:nvPr/>
        </p:nvGrpSpPr>
        <p:grpSpPr>
          <a:xfrm>
            <a:off x="737501" y="2566481"/>
            <a:ext cx="10740938" cy="3285000"/>
            <a:chOff x="93445" y="453902"/>
            <a:chExt cx="10740938" cy="3285000"/>
          </a:xfrm>
        </p:grpSpPr>
        <p:sp>
          <p:nvSpPr>
            <p:cNvPr id="198" name="Google Shape;198;p7"/>
            <p:cNvSpPr/>
            <p:nvPr/>
          </p:nvSpPr>
          <p:spPr>
            <a:xfrm>
              <a:off x="718664" y="453902"/>
              <a:ext cx="1955812" cy="1955812"/>
            </a:xfrm>
            <a:prstGeom prst="ellipse">
              <a:avLst/>
            </a:prstGeom>
            <a:solidFill>
              <a:srgbClr val="7F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7"/>
            <p:cNvSpPr/>
            <p:nvPr/>
          </p:nvSpPr>
          <p:spPr>
            <a:xfrm>
              <a:off x="1135476" y="870715"/>
              <a:ext cx="1122187" cy="1122187"/>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7"/>
            <p:cNvSpPr/>
            <p:nvPr/>
          </p:nvSpPr>
          <p:spPr>
            <a:xfrm>
              <a:off x="93445" y="3018902"/>
              <a:ext cx="3206250"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7"/>
            <p:cNvSpPr txBox="1"/>
            <p:nvPr/>
          </p:nvSpPr>
          <p:spPr>
            <a:xfrm>
              <a:off x="93445" y="3018902"/>
              <a:ext cx="3206250" cy="720000"/>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Clr>
                  <a:schemeClr val="dk1"/>
                </a:buClr>
                <a:buSzPts val="2400"/>
                <a:buFont typeface="Arial"/>
                <a:buNone/>
              </a:pPr>
              <a:r>
                <a:rPr lang="en-US" sz="2400" cap="none">
                  <a:solidFill>
                    <a:schemeClr val="dk1"/>
                  </a:solidFill>
                  <a:latin typeface="Arial"/>
                  <a:ea typeface="Arial"/>
                  <a:cs typeface="Arial"/>
                  <a:sym typeface="Arial"/>
                </a:rPr>
                <a:t>Introductory posts (n=18)</a:t>
              </a:r>
              <a:endParaRPr/>
            </a:p>
          </p:txBody>
        </p:sp>
        <p:sp>
          <p:nvSpPr>
            <p:cNvPr id="202" name="Google Shape;202;p7"/>
            <p:cNvSpPr/>
            <p:nvPr/>
          </p:nvSpPr>
          <p:spPr>
            <a:xfrm>
              <a:off x="4486008" y="453902"/>
              <a:ext cx="1955812" cy="1955812"/>
            </a:xfrm>
            <a:prstGeom prst="ellipse">
              <a:avLst/>
            </a:prstGeom>
            <a:solidFill>
              <a:srgbClr val="BFB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7"/>
            <p:cNvSpPr/>
            <p:nvPr/>
          </p:nvSpPr>
          <p:spPr>
            <a:xfrm>
              <a:off x="4902820" y="870715"/>
              <a:ext cx="1122187" cy="1122187"/>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7"/>
            <p:cNvSpPr/>
            <p:nvPr/>
          </p:nvSpPr>
          <p:spPr>
            <a:xfrm>
              <a:off x="3860789" y="3018902"/>
              <a:ext cx="3206250"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7"/>
            <p:cNvSpPr txBox="1"/>
            <p:nvPr/>
          </p:nvSpPr>
          <p:spPr>
            <a:xfrm>
              <a:off x="3860789" y="3018902"/>
              <a:ext cx="3206250" cy="720000"/>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Clr>
                  <a:schemeClr val="dk1"/>
                </a:buClr>
                <a:buSzPts val="2400"/>
                <a:buFont typeface="Arial"/>
                <a:buNone/>
              </a:pPr>
              <a:r>
                <a:rPr lang="en-US" sz="2400" cap="none">
                  <a:solidFill>
                    <a:schemeClr val="dk1"/>
                  </a:solidFill>
                  <a:latin typeface="Arial"/>
                  <a:ea typeface="Arial"/>
                  <a:cs typeface="Arial"/>
                  <a:sym typeface="Arial"/>
                </a:rPr>
                <a:t>Being in a group (n=13)</a:t>
              </a:r>
              <a:endParaRPr/>
            </a:p>
          </p:txBody>
        </p:sp>
        <p:sp>
          <p:nvSpPr>
            <p:cNvPr id="206" name="Google Shape;206;p7"/>
            <p:cNvSpPr/>
            <p:nvPr/>
          </p:nvSpPr>
          <p:spPr>
            <a:xfrm>
              <a:off x="8253352" y="453902"/>
              <a:ext cx="1955812" cy="1955812"/>
            </a:xfrm>
            <a:prstGeom prst="ellipse">
              <a:avLst/>
            </a:prstGeom>
            <a:solidFill>
              <a:srgbClr val="3A3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7"/>
            <p:cNvSpPr/>
            <p:nvPr/>
          </p:nvSpPr>
          <p:spPr>
            <a:xfrm>
              <a:off x="8670164" y="870715"/>
              <a:ext cx="1122187" cy="1122187"/>
            </a:xfrm>
            <a:prstGeom prst="rect">
              <a:avLst/>
            </a:prstGeom>
            <a:blipFill rotWithShape="1">
              <a:blip r:embed="rId5">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7"/>
            <p:cNvSpPr/>
            <p:nvPr/>
          </p:nvSpPr>
          <p:spPr>
            <a:xfrm>
              <a:off x="7628133" y="3018902"/>
              <a:ext cx="3206250"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7"/>
            <p:cNvSpPr txBox="1"/>
            <p:nvPr/>
          </p:nvSpPr>
          <p:spPr>
            <a:xfrm>
              <a:off x="7628133" y="3018902"/>
              <a:ext cx="3206250" cy="720000"/>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Clr>
                  <a:schemeClr val="dk1"/>
                </a:buClr>
                <a:buSzPts val="2400"/>
                <a:buFont typeface="Arial"/>
                <a:buNone/>
              </a:pPr>
              <a:r>
                <a:rPr lang="en-US" sz="2400" cap="none">
                  <a:solidFill>
                    <a:schemeClr val="dk1"/>
                  </a:solidFill>
                  <a:latin typeface="Arial"/>
                  <a:ea typeface="Arial"/>
                  <a:cs typeface="Arial"/>
                  <a:sym typeface="Arial"/>
                </a:rPr>
                <a:t>Opinion or personal experience posts (n=13)</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4"/>
        <p:cNvGrpSpPr/>
        <p:nvPr/>
      </p:nvGrpSpPr>
      <p:grpSpPr>
        <a:xfrm>
          <a:off x="0" y="0"/>
          <a:ext cx="0" cy="0"/>
          <a:chOff x="0" y="0"/>
          <a:chExt cx="0" cy="0"/>
        </a:xfrm>
      </p:grpSpPr>
      <p:sp>
        <p:nvSpPr>
          <p:cNvPr id="215" name="Google Shape;215;p8"/>
          <p:cNvSpPr txBox="1">
            <a:spLocks noGrp="1"/>
          </p:cNvSpPr>
          <p:nvPr>
            <p:ph type="title"/>
          </p:nvPr>
        </p:nvSpPr>
        <p:spPr>
          <a:xfrm>
            <a:off x="876700" y="741400"/>
            <a:ext cx="3695400" cy="16161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000"/>
              <a:buFont typeface="Play"/>
              <a:buNone/>
            </a:pPr>
            <a:r>
              <a:rPr lang="en-US" sz="4000"/>
              <a:t>Findings, contradictions</a:t>
            </a:r>
            <a:endParaRPr/>
          </a:p>
        </p:txBody>
      </p:sp>
      <p:sp>
        <p:nvSpPr>
          <p:cNvPr id="216" name="Google Shape;216;p8"/>
          <p:cNvSpPr txBox="1">
            <a:spLocks noGrp="1"/>
          </p:cNvSpPr>
          <p:nvPr>
            <p:ph type="body" idx="1"/>
          </p:nvPr>
        </p:nvSpPr>
        <p:spPr>
          <a:xfrm>
            <a:off x="876693" y="2533476"/>
            <a:ext cx="3455821" cy="344783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No consensus on likes/dislikes</a:t>
            </a:r>
            <a:endParaRPr/>
          </a:p>
          <a:p>
            <a:pPr marL="228600" lvl="0" indent="-228600" algn="l" rtl="0">
              <a:lnSpc>
                <a:spcPct val="90000"/>
              </a:lnSpc>
              <a:spcBef>
                <a:spcPts val="1000"/>
              </a:spcBef>
              <a:spcAft>
                <a:spcPts val="0"/>
              </a:spcAft>
              <a:buClr>
                <a:schemeClr val="dk1"/>
              </a:buClr>
              <a:buSzPts val="2800"/>
              <a:buChar char="•"/>
            </a:pPr>
            <a:r>
              <a:rPr lang="en-US"/>
              <a:t>Outright disagreements</a:t>
            </a:r>
            <a:endParaRPr/>
          </a:p>
          <a:p>
            <a:pPr marL="228600" lvl="0" indent="-228600" algn="l" rtl="0">
              <a:lnSpc>
                <a:spcPct val="90000"/>
              </a:lnSpc>
              <a:spcBef>
                <a:spcPts val="1000"/>
              </a:spcBef>
              <a:spcAft>
                <a:spcPts val="0"/>
              </a:spcAft>
              <a:buClr>
                <a:schemeClr val="dk1"/>
              </a:buClr>
              <a:buSzPts val="2800"/>
              <a:buChar char="•"/>
            </a:pPr>
            <a:r>
              <a:rPr lang="en-US"/>
              <a:t>See the need, but don’t see it building community</a:t>
            </a:r>
            <a:endParaRPr/>
          </a:p>
        </p:txBody>
      </p:sp>
      <p:pic>
        <p:nvPicPr>
          <p:cNvPr id="217" name="Google Shape;217;p8" descr="Top shot of a representation of networks with stick figures."/>
          <p:cNvPicPr preferRelativeResize="0"/>
          <p:nvPr/>
        </p:nvPicPr>
        <p:blipFill rotWithShape="1">
          <a:blip r:embed="rId3">
            <a:alphaModFix/>
          </a:blip>
          <a:srcRect l="15551" r="15551"/>
          <a:stretch/>
        </p:blipFill>
        <p:spPr>
          <a:xfrm>
            <a:off x="5086726" y="10"/>
            <a:ext cx="7105273" cy="6857990"/>
          </a:xfrm>
          <a:prstGeom prst="rect">
            <a:avLst/>
          </a:prstGeom>
          <a:noFill/>
          <a:ln>
            <a:noFill/>
          </a:ln>
        </p:spPr>
      </p:pic>
      <p:grpSp>
        <p:nvGrpSpPr>
          <p:cNvPr id="218" name="Google Shape;218;p8"/>
          <p:cNvGrpSpPr/>
          <p:nvPr/>
        </p:nvGrpSpPr>
        <p:grpSpPr>
          <a:xfrm>
            <a:off x="12068638" y="0"/>
            <a:ext cx="123362" cy="6858000"/>
            <a:chOff x="12068638" y="0"/>
            <a:chExt cx="123362" cy="6858000"/>
          </a:xfrm>
        </p:grpSpPr>
        <p:sp>
          <p:nvSpPr>
            <p:cNvPr id="219" name="Google Shape;219;p8"/>
            <p:cNvSpPr/>
            <p:nvPr/>
          </p:nvSpPr>
          <p:spPr>
            <a:xfrm>
              <a:off x="12068638" y="0"/>
              <a:ext cx="123362" cy="6858000"/>
            </a:xfrm>
            <a:prstGeom prst="rect">
              <a:avLst/>
            </a:prstGeom>
            <a:gradFill>
              <a:gsLst>
                <a:gs pos="0">
                  <a:schemeClr val="accent2"/>
                </a:gs>
                <a:gs pos="100000">
                  <a:schemeClr val="accent5"/>
                </a:gs>
              </a:gsLst>
              <a:lin ang="1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20" name="Google Shape;220;p8"/>
            <p:cNvSpPr/>
            <p:nvPr/>
          </p:nvSpPr>
          <p:spPr>
            <a:xfrm>
              <a:off x="12068638" y="3527553"/>
              <a:ext cx="123362" cy="3330447"/>
            </a:xfrm>
            <a:prstGeom prst="rect">
              <a:avLst/>
            </a:prstGeom>
            <a:gradFill>
              <a:gsLst>
                <a:gs pos="0">
                  <a:srgbClr val="D86CCC">
                    <a:alpha val="0"/>
                  </a:srgbClr>
                </a:gs>
                <a:gs pos="19000">
                  <a:srgbClr val="D86CCC">
                    <a:alpha val="0"/>
                  </a:srgbClr>
                </a:gs>
                <a:gs pos="100000">
                  <a:srgbClr val="D86CCC"/>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5"/>
        <p:cNvGrpSpPr/>
        <p:nvPr/>
      </p:nvGrpSpPr>
      <p:grpSpPr>
        <a:xfrm>
          <a:off x="0" y="0"/>
          <a:ext cx="0" cy="0"/>
          <a:chOff x="0" y="0"/>
          <a:chExt cx="0" cy="0"/>
        </a:xfrm>
      </p:grpSpPr>
      <p:sp>
        <p:nvSpPr>
          <p:cNvPr id="226" name="Google Shape;226;p9"/>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27" name="Google Shape;227;p9"/>
          <p:cNvSpPr/>
          <p:nvPr/>
        </p:nvSpPr>
        <p:spPr>
          <a:xfrm flipH="1">
            <a:off x="2" y="0"/>
            <a:ext cx="12191998" cy="1575955"/>
          </a:xfrm>
          <a:prstGeom prst="rect">
            <a:avLst/>
          </a:prstGeom>
          <a:gradFill>
            <a:gsLst>
              <a:gs pos="0">
                <a:srgbClr val="000000">
                  <a:alpha val="95686"/>
                </a:srgbClr>
              </a:gs>
              <a:gs pos="100000">
                <a:srgbClr val="0F4861"/>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28" name="Google Shape;228;p9"/>
          <p:cNvSpPr/>
          <p:nvPr/>
        </p:nvSpPr>
        <p:spPr>
          <a:xfrm rot="10800000" flipH="1">
            <a:off x="8128857" y="0"/>
            <a:ext cx="4063143" cy="1576412"/>
          </a:xfrm>
          <a:prstGeom prst="rect">
            <a:avLst/>
          </a:prstGeom>
          <a:gradFill>
            <a:gsLst>
              <a:gs pos="0">
                <a:srgbClr val="0A3041">
                  <a:alpha val="67843"/>
                </a:srgbClr>
              </a:gs>
              <a:gs pos="19000">
                <a:srgbClr val="0A3041">
                  <a:alpha val="67843"/>
                </a:srgbClr>
              </a:gs>
              <a:gs pos="100000">
                <a:srgbClr val="156082">
                  <a:alpha val="78823"/>
                </a:srgbClr>
              </a:gs>
            </a:gsLst>
            <a:lin ang="19199999"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29" name="Google Shape;229;p9"/>
          <p:cNvSpPr/>
          <p:nvPr/>
        </p:nvSpPr>
        <p:spPr>
          <a:xfrm rot="5400000">
            <a:off x="5307777" y="-5307778"/>
            <a:ext cx="1576446" cy="12192002"/>
          </a:xfrm>
          <a:prstGeom prst="rect">
            <a:avLst/>
          </a:prstGeom>
          <a:gradFill>
            <a:gsLst>
              <a:gs pos="0">
                <a:srgbClr val="156082">
                  <a:alpha val="0"/>
                </a:srgbClr>
              </a:gs>
              <a:gs pos="23000">
                <a:srgbClr val="156082">
                  <a:alpha val="0"/>
                </a:srgbClr>
              </a:gs>
              <a:gs pos="99000">
                <a:srgbClr val="000000">
                  <a:alpha val="73725"/>
                </a:srgbClr>
              </a:gs>
              <a:gs pos="100000">
                <a:srgbClr val="000000">
                  <a:alpha val="73725"/>
                </a:srgbClr>
              </a:gs>
            </a:gsLst>
            <a:lin ang="20399999"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30" name="Google Shape;230;p9"/>
          <p:cNvSpPr txBox="1">
            <a:spLocks noGrp="1"/>
          </p:cNvSpPr>
          <p:nvPr>
            <p:ph type="title"/>
          </p:nvPr>
        </p:nvSpPr>
        <p:spPr>
          <a:xfrm>
            <a:off x="1371597" y="348865"/>
            <a:ext cx="10044023" cy="87772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Play"/>
              <a:buNone/>
            </a:pPr>
            <a:r>
              <a:rPr lang="en-US" sz="4000">
                <a:solidFill>
                  <a:srgbClr val="FFFFFF"/>
                </a:solidFill>
              </a:rPr>
              <a:t>Discussion, building sense of community</a:t>
            </a:r>
            <a:endParaRPr/>
          </a:p>
        </p:txBody>
      </p:sp>
      <p:grpSp>
        <p:nvGrpSpPr>
          <p:cNvPr id="231" name="Google Shape;231;p9"/>
          <p:cNvGrpSpPr/>
          <p:nvPr/>
        </p:nvGrpSpPr>
        <p:grpSpPr>
          <a:xfrm>
            <a:off x="737501" y="2566481"/>
            <a:ext cx="10740938" cy="3285000"/>
            <a:chOff x="93445" y="453902"/>
            <a:chExt cx="10740938" cy="3285000"/>
          </a:xfrm>
        </p:grpSpPr>
        <p:sp>
          <p:nvSpPr>
            <p:cNvPr id="232" name="Google Shape;232;p9"/>
            <p:cNvSpPr/>
            <p:nvPr/>
          </p:nvSpPr>
          <p:spPr>
            <a:xfrm>
              <a:off x="718664" y="453902"/>
              <a:ext cx="1955812" cy="1955812"/>
            </a:xfrm>
            <a:prstGeom prst="ellipse">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9"/>
            <p:cNvSpPr/>
            <p:nvPr/>
          </p:nvSpPr>
          <p:spPr>
            <a:xfrm>
              <a:off x="1135476" y="870715"/>
              <a:ext cx="1122187" cy="1122187"/>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9"/>
            <p:cNvSpPr/>
            <p:nvPr/>
          </p:nvSpPr>
          <p:spPr>
            <a:xfrm>
              <a:off x="93445" y="3018902"/>
              <a:ext cx="3206250"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9"/>
            <p:cNvSpPr txBox="1"/>
            <p:nvPr/>
          </p:nvSpPr>
          <p:spPr>
            <a:xfrm>
              <a:off x="93445" y="3018902"/>
              <a:ext cx="3206250" cy="720000"/>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Clr>
                  <a:schemeClr val="dk1"/>
                </a:buClr>
                <a:buSzPts val="2500"/>
                <a:buFont typeface="Arial"/>
                <a:buNone/>
              </a:pPr>
              <a:r>
                <a:rPr lang="en-US" sz="2500" cap="none">
                  <a:solidFill>
                    <a:schemeClr val="dk1"/>
                  </a:solidFill>
                  <a:latin typeface="Arial"/>
                  <a:ea typeface="Arial"/>
                  <a:cs typeface="Arial"/>
                  <a:sym typeface="Arial"/>
                </a:rPr>
                <a:t>Informality</a:t>
              </a:r>
              <a:endParaRPr/>
            </a:p>
          </p:txBody>
        </p:sp>
        <p:sp>
          <p:nvSpPr>
            <p:cNvPr id="236" name="Google Shape;236;p9"/>
            <p:cNvSpPr/>
            <p:nvPr/>
          </p:nvSpPr>
          <p:spPr>
            <a:xfrm>
              <a:off x="4486008" y="453902"/>
              <a:ext cx="1955812" cy="1955812"/>
            </a:xfrm>
            <a:prstGeom prst="ellipse">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9"/>
            <p:cNvSpPr/>
            <p:nvPr/>
          </p:nvSpPr>
          <p:spPr>
            <a:xfrm>
              <a:off x="4902820" y="870715"/>
              <a:ext cx="1122187" cy="1122187"/>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9"/>
            <p:cNvSpPr/>
            <p:nvPr/>
          </p:nvSpPr>
          <p:spPr>
            <a:xfrm>
              <a:off x="3860789" y="3018902"/>
              <a:ext cx="3206250"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9"/>
            <p:cNvSpPr txBox="1"/>
            <p:nvPr/>
          </p:nvSpPr>
          <p:spPr>
            <a:xfrm>
              <a:off x="3860789" y="3018902"/>
              <a:ext cx="3206250" cy="720000"/>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Clr>
                  <a:schemeClr val="dk1"/>
                </a:buClr>
                <a:buSzPts val="2500"/>
                <a:buFont typeface="Arial"/>
                <a:buNone/>
              </a:pPr>
              <a:r>
                <a:rPr lang="en-US" sz="2500" cap="none">
                  <a:solidFill>
                    <a:schemeClr val="dk1"/>
                  </a:solidFill>
                  <a:latin typeface="Arial"/>
                  <a:ea typeface="Arial"/>
                  <a:cs typeface="Arial"/>
                  <a:sym typeface="Arial"/>
                </a:rPr>
                <a:t>Peer-to-peer interaction</a:t>
              </a:r>
              <a:endParaRPr/>
            </a:p>
          </p:txBody>
        </p:sp>
        <p:sp>
          <p:nvSpPr>
            <p:cNvPr id="240" name="Google Shape;240;p9"/>
            <p:cNvSpPr/>
            <p:nvPr/>
          </p:nvSpPr>
          <p:spPr>
            <a:xfrm>
              <a:off x="8253352" y="453902"/>
              <a:ext cx="1955812" cy="1955812"/>
            </a:xfrm>
            <a:prstGeom prst="ellipse">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9"/>
            <p:cNvSpPr/>
            <p:nvPr/>
          </p:nvSpPr>
          <p:spPr>
            <a:xfrm>
              <a:off x="8670164" y="870715"/>
              <a:ext cx="1122187" cy="1122187"/>
            </a:xfrm>
            <a:prstGeom prst="rect">
              <a:avLst/>
            </a:prstGeom>
            <a:blipFill rotWithShape="1">
              <a:blip r:embed="rId5">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9"/>
            <p:cNvSpPr/>
            <p:nvPr/>
          </p:nvSpPr>
          <p:spPr>
            <a:xfrm>
              <a:off x="7628133" y="3018902"/>
              <a:ext cx="3206250"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9"/>
            <p:cNvSpPr txBox="1"/>
            <p:nvPr/>
          </p:nvSpPr>
          <p:spPr>
            <a:xfrm>
              <a:off x="7628133" y="3018902"/>
              <a:ext cx="3206250" cy="720000"/>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Clr>
                  <a:schemeClr val="dk1"/>
                </a:buClr>
                <a:buSzPts val="2500"/>
                <a:buFont typeface="Arial"/>
                <a:buNone/>
              </a:pPr>
              <a:r>
                <a:rPr lang="en-US" sz="2500" cap="none">
                  <a:solidFill>
                    <a:schemeClr val="dk1"/>
                  </a:solidFill>
                  <a:latin typeface="Arial"/>
                  <a:ea typeface="Arial"/>
                  <a:cs typeface="Arial"/>
                  <a:sym typeface="Arial"/>
                </a:rPr>
                <a:t>Instructor support</a:t>
              </a:r>
              <a:endParaRPr/>
            </a:p>
          </p:txBody>
        </p:sp>
      </p:gr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260</TotalTime>
  <Words>3662</Words>
  <Application>Microsoft Macintosh PowerPoint</Application>
  <PresentationFormat>Widescreen</PresentationFormat>
  <Paragraphs>155</Paragraphs>
  <Slides>13</Slides>
  <Notes>13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13</vt:i4>
      </vt:variant>
    </vt:vector>
  </HeadingPairs>
  <TitlesOfParts>
    <vt:vector size="19" baseType="lpstr">
      <vt:lpstr>Arial</vt:lpstr>
      <vt:lpstr>Times New Roman</vt:lpstr>
      <vt:lpstr>Play</vt:lpstr>
      <vt:lpstr>Calibri</vt:lpstr>
      <vt:lpstr>Office Theme</vt:lpstr>
      <vt:lpstr>Office Theme</vt:lpstr>
      <vt:lpstr>Supported Yet Isolated: Graduate Student Perspectives on Building Community Through Discussion Forums in an Online Accelerated MLIS Program</vt:lpstr>
      <vt:lpstr>Introduction</vt:lpstr>
      <vt:lpstr>Literature Review</vt:lpstr>
      <vt:lpstr>Research Methods</vt:lpstr>
      <vt:lpstr>Results</vt:lpstr>
      <vt:lpstr>Findings, quantiative</vt:lpstr>
      <vt:lpstr>Findings, qualitative</vt:lpstr>
      <vt:lpstr>Findings, contradictions</vt:lpstr>
      <vt:lpstr>Discussion, building sense of community</vt:lpstr>
      <vt:lpstr>Discussion, barriers to community-building</vt:lpstr>
      <vt:lpstr>Conclusion and Future Directions</vt:lpstr>
      <vt:lpstr>References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Lauren Mandel</dc:creator>
  <cp:lastModifiedBy>Mary Moen</cp:lastModifiedBy>
  <cp:revision>3</cp:revision>
  <dcterms:created xsi:type="dcterms:W3CDTF">2025-05-03T12:41:44Z</dcterms:created>
  <dcterms:modified xsi:type="dcterms:W3CDTF">2025-05-22T13:31:41Z</dcterms:modified>
</cp:coreProperties>
</file>