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22" r:id="rId3"/>
  </p:sldMasterIdLst>
  <p:notesMasterIdLst>
    <p:notesMasterId r:id="rId68"/>
  </p:notesMasterIdLst>
  <p:handoutMasterIdLst>
    <p:handoutMasterId r:id="rId69"/>
  </p:handoutMasterIdLst>
  <p:sldIdLst>
    <p:sldId id="317" r:id="rId4"/>
    <p:sldId id="436" r:id="rId5"/>
    <p:sldId id="318" r:id="rId6"/>
    <p:sldId id="334" r:id="rId7"/>
    <p:sldId id="429" r:id="rId8"/>
    <p:sldId id="415" r:id="rId9"/>
    <p:sldId id="428" r:id="rId10"/>
    <p:sldId id="355" r:id="rId11"/>
    <p:sldId id="360" r:id="rId12"/>
    <p:sldId id="444" r:id="rId13"/>
    <p:sldId id="445" r:id="rId14"/>
    <p:sldId id="434" r:id="rId15"/>
    <p:sldId id="417" r:id="rId16"/>
    <p:sldId id="430" r:id="rId17"/>
    <p:sldId id="431" r:id="rId18"/>
    <p:sldId id="432" r:id="rId19"/>
    <p:sldId id="336" r:id="rId20"/>
    <p:sldId id="409" r:id="rId21"/>
    <p:sldId id="408" r:id="rId22"/>
    <p:sldId id="329" r:id="rId23"/>
    <p:sldId id="411" r:id="rId24"/>
    <p:sldId id="344" r:id="rId25"/>
    <p:sldId id="410" r:id="rId26"/>
    <p:sldId id="337" r:id="rId27"/>
    <p:sldId id="339" r:id="rId28"/>
    <p:sldId id="340" r:id="rId29"/>
    <p:sldId id="341" r:id="rId30"/>
    <p:sldId id="425" r:id="rId31"/>
    <p:sldId id="435" r:id="rId32"/>
    <p:sldId id="413" r:id="rId33"/>
    <p:sldId id="363" r:id="rId34"/>
    <p:sldId id="399" r:id="rId35"/>
    <p:sldId id="398" r:id="rId36"/>
    <p:sldId id="396" r:id="rId37"/>
    <p:sldId id="397" r:id="rId38"/>
    <p:sldId id="423" r:id="rId39"/>
    <p:sldId id="345" r:id="rId40"/>
    <p:sldId id="438" r:id="rId41"/>
    <p:sldId id="347" r:id="rId42"/>
    <p:sldId id="439" r:id="rId43"/>
    <p:sldId id="440" r:id="rId44"/>
    <p:sldId id="348" r:id="rId45"/>
    <p:sldId id="349" r:id="rId46"/>
    <p:sldId id="346" r:id="rId47"/>
    <p:sldId id="330" r:id="rId48"/>
    <p:sldId id="401" r:id="rId49"/>
    <p:sldId id="441" r:id="rId50"/>
    <p:sldId id="442" r:id="rId51"/>
    <p:sldId id="359" r:id="rId52"/>
    <p:sldId id="403" r:id="rId53"/>
    <p:sldId id="414" r:id="rId54"/>
    <p:sldId id="406" r:id="rId55"/>
    <p:sldId id="424" r:id="rId56"/>
    <p:sldId id="405" r:id="rId57"/>
    <p:sldId id="404" r:id="rId58"/>
    <p:sldId id="333" r:id="rId59"/>
    <p:sldId id="419" r:id="rId60"/>
    <p:sldId id="407" r:id="rId61"/>
    <p:sldId id="437" r:id="rId62"/>
    <p:sldId id="446" r:id="rId63"/>
    <p:sldId id="447" r:id="rId64"/>
    <p:sldId id="448" r:id="rId65"/>
    <p:sldId id="271" r:id="rId66"/>
    <p:sldId id="315" r:id="rId6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xmlns:mc="http://schemas.openxmlformats.org/markup-compatibility/2006" xmlns:a14="http://schemas.microsoft.com/office/drawing/2010/main" val="FF0000" mc:Ignorable=""/>
        </p14:laserClr>
      </p:ext>
      <p:ext uri="{2FDB2607-1784-4EEB-B798-7EB5836EED8A}">
        <p14:showMediaCtrls xmlns:p14="http://schemas.microsoft.com/office/powerpoint/2010/main" xmlns="" val="1"/>
      </p:ext>
    </p:extLst>
  </p:showPr>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901" autoAdjust="0"/>
    <p:restoredTop sz="89193" autoAdjust="0"/>
  </p:normalViewPr>
  <p:slideViewPr>
    <p:cSldViewPr snapToGrid="0">
      <p:cViewPr>
        <p:scale>
          <a:sx n="70" d="100"/>
          <a:sy n="70" d="100"/>
        </p:scale>
        <p:origin x="-2538" y="-1464"/>
      </p:cViewPr>
      <p:guideLst>
        <p:guide orient="horz" pos="204"/>
        <p:guide orient="horz" pos="912"/>
        <p:guide orient="horz" pos="1484"/>
        <p:guide orient="horz" pos="1200"/>
        <p:guide orient="horz" pos="2389"/>
        <p:guide orient="horz" pos="4176"/>
        <p:guide pos="2880"/>
        <p:guide pos="240"/>
        <p:guide pos="460"/>
        <p:guide pos="5520"/>
        <p:guide pos="863"/>
        <p:guide pos="5299"/>
      </p:guideLst>
    </p:cSldViewPr>
  </p:slideViewPr>
  <p:outlineViewPr>
    <p:cViewPr>
      <p:scale>
        <a:sx n="33" d="100"/>
        <a:sy n="33" d="100"/>
      </p:scale>
      <p:origin x="0" y="15330"/>
    </p:cViewPr>
  </p:outlin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99" d="100"/>
          <a:sy n="99" d="100"/>
        </p:scale>
        <p:origin x="-320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PDC 2009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11/7/2010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523105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PDC 2009</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66959133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11/7/2010 7:18 AM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62</a:t>
            </a:fld>
            <a:endParaRPr lang="en-US"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63</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11/7/2010 7:18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730249" y="3792538"/>
            <a:ext cx="7681914"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
        <p:nvSpPr>
          <p:cNvPr id="6" name="Text Placeholder 5"/>
          <p:cNvSpPr>
            <a:spLocks noGrp="1"/>
          </p:cNvSpPr>
          <p:nvPr>
            <p:ph type="body" sz="quarter" idx="10" hasCustomPrompt="1"/>
          </p:nvPr>
        </p:nvSpPr>
        <p:spPr>
          <a:xfrm>
            <a:off x="381000" y="323850"/>
            <a:ext cx="2712244" cy="276999"/>
          </a:xfrm>
        </p:spPr>
        <p:txBody>
          <a:bodyPr/>
          <a:lstStyle>
            <a:lvl1pPr marL="0" indent="0">
              <a:buNone/>
              <a:defRPr sz="2000" baseline="0"/>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rrowheads="1"/>
          </p:cNvPicPr>
          <p:nvPr userDrawn="1"/>
        </p:nvPicPr>
        <p:blipFill>
          <a:blip r:embed="rId3"/>
          <a:srcRect/>
          <a:stretch>
            <a:fillRect/>
          </a:stretch>
        </p:blipFill>
        <p:spPr bwMode="black">
          <a:xfrm>
            <a:off x="2274888" y="2895600"/>
            <a:ext cx="4594225" cy="990600"/>
          </a:xfrm>
          <a:prstGeom prst="rect">
            <a:avLst/>
          </a:prstGeom>
          <a:noFill/>
          <a:ln w="9525">
            <a:noFill/>
            <a:miter lim="800000"/>
            <a:headEnd/>
            <a:tailEnd/>
          </a:ln>
        </p:spPr>
      </p:pic>
      <p:pic>
        <p:nvPicPr>
          <p:cNvPr id="3" name="Picture 3" descr="PDClogo_info.png"/>
          <p:cNvPicPr>
            <a:picLocks noChangeAspect="1"/>
          </p:cNvPicPr>
          <p:nvPr userDrawn="1"/>
        </p:nvPicPr>
        <p:blipFill>
          <a:blip r:embed="rId4"/>
          <a:srcRect/>
          <a:stretch>
            <a:fillRect/>
          </a:stretch>
        </p:blipFill>
        <p:spPr bwMode="auto">
          <a:xfrm>
            <a:off x="7010400" y="228600"/>
            <a:ext cx="1771650" cy="590550"/>
          </a:xfrm>
          <a:prstGeom prst="rect">
            <a:avLst/>
          </a:prstGeom>
          <a:noFill/>
          <a:ln w="9525">
            <a:noFill/>
            <a:miter lim="800000"/>
            <a:headEnd/>
            <a:tailEnd/>
          </a:ln>
        </p:spPr>
      </p:pic>
      <p:sp>
        <p:nvSpPr>
          <p:cNvPr id="4" name="Text Box 3"/>
          <p:cNvSpPr txBox="1">
            <a:spLocks noChangeArrowheads="1"/>
          </p:cNvSpPr>
          <p:nvPr userDrawn="1"/>
        </p:nvSpPr>
        <p:spPr bwMode="blackWhite">
          <a:xfrm>
            <a:off x="381000" y="6248400"/>
            <a:ext cx="8382000" cy="523875"/>
          </a:xfrm>
          <a:prstGeom prst="rect">
            <a:avLst/>
          </a:prstGeom>
          <a:noFill/>
          <a:ln w="12700">
            <a:noFill/>
            <a:miter lim="800000"/>
            <a:headEnd type="none" w="sm" len="sm"/>
            <a:tailEnd type="none" w="sm" len="sm"/>
          </a:ln>
        </p:spPr>
        <p:txBody>
          <a:bodyPr wrap="square" lIns="91425" tIns="45713" rIns="91425" bIns="45713">
            <a:prstTxWarp prst="textNoShape">
              <a:avLst/>
            </a:prstTxWarp>
            <a:spAutoFit/>
          </a:bodyPr>
          <a:lstStyle/>
          <a:p>
            <a:pPr defTabSz="912813" eaLnBrk="0" hangingPunct="0"/>
            <a:r>
              <a:rPr lang="en-US" sz="700" dirty="0">
                <a:solidFill>
                  <a:schemeClr val="tx1"/>
                </a:solidFill>
                <a:latin typeface="Segoe UI" pitchFamily="34" charset="0"/>
                <a:ea typeface="Arial" pitchFamily="-123" charset="0"/>
                <a:cs typeface="Segoe UI" pitchFamily="34" charset="0"/>
              </a:rPr>
              <a:t>© 2009 Microsoft Corporation. All rights reserved. Microsoft, Windows, Windows Vista and other product names are or may be registered trademarks and/or trademarks in the U.S. and/or other countries.</a:t>
            </a:r>
          </a:p>
          <a:p>
            <a:pPr defTabSz="912813" eaLnBrk="0" hangingPunct="0"/>
            <a:r>
              <a:rPr lang="en-US" sz="700" dirty="0">
                <a:solidFill>
                  <a:schemeClr val="tx1"/>
                </a:solidFill>
                <a:latin typeface="Segoe UI" pitchFamily="34" charset="0"/>
                <a:ea typeface="Arial" pitchFamily="-123"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1368955" y="3792538"/>
            <a:ext cx="7043208"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200" b="1" i="1" u="none" strike="noStrike" kern="1200" cap="none" spc="-642" normalizeH="0" baseline="0" noProof="0" dirty="0" smtClean="0">
                <a:ln w="11430"/>
                <a:solidFill>
                  <a:schemeClr val="accent3"/>
                </a:solidFill>
                <a:effectLst/>
                <a:uLnTx/>
                <a:uFillTx/>
                <a:latin typeface="+mj-lt"/>
                <a:ea typeface="+mn-ea"/>
                <a:cs typeface="+mn-cs"/>
              </a:defRPr>
            </a:lvl1pPr>
          </a:lstStyle>
          <a:p>
            <a:pPr lvl="0"/>
            <a:r>
              <a:rPr lang="en-US" dirty="0" smtClean="0"/>
              <a:t>click to…</a:t>
            </a:r>
          </a:p>
        </p:txBody>
      </p:sp>
      <p:pic>
        <p:nvPicPr>
          <p:cNvPr id="5"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lvl1pPr>
              <a:defRPr sz="40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 With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nip Single Corner Rectangle 5"/>
          <p:cNvSpPr/>
          <p:nvPr userDrawn="1"/>
        </p:nvSpPr>
        <p:spPr>
          <a:xfrm rot="16200000">
            <a:off x="6324600" y="2514600"/>
            <a:ext cx="2667000" cy="2971800"/>
          </a:xfrm>
          <a:prstGeom prst="snip1Rect">
            <a:avLst/>
          </a:prstGeom>
          <a:solidFill>
            <a:srgbClr val="DBD7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userDrawn="1"/>
        </p:nvCxnSpPr>
        <p:spPr>
          <a:xfrm rot="5400000" flipH="1" flipV="1">
            <a:off x="6019800" y="2514600"/>
            <a:ext cx="609600" cy="609600"/>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629400" y="2514600"/>
            <a:ext cx="2514600" cy="1588"/>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5400000">
            <a:off x="4914901" y="4229100"/>
            <a:ext cx="2209800" cy="3175"/>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1368955" y="3792538"/>
            <a:ext cx="4574645"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200" b="1" i="1" u="none" strike="noStrike" kern="1200" cap="none" spc="-642" normalizeH="0" baseline="0" noProof="0" dirty="0" smtClean="0">
                <a:ln w="11430"/>
                <a:solidFill>
                  <a:schemeClr val="accent3"/>
                </a:solidFill>
                <a:effectLst/>
                <a:uLnTx/>
                <a:uFillTx/>
                <a:latin typeface="+mj-lt"/>
                <a:ea typeface="+mn-ea"/>
                <a:cs typeface="+mn-cs"/>
              </a:defRPr>
            </a:lvl1pPr>
          </a:lstStyle>
          <a:p>
            <a:pPr lvl="0"/>
            <a:r>
              <a:rPr lang="en-US" dirty="0" smtClean="0"/>
              <a:t>click to…</a:t>
            </a:r>
          </a:p>
        </p:txBody>
      </p:sp>
      <p:pic>
        <p:nvPicPr>
          <p:cNvPr id="5"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32" r:id="rId3"/>
    <p:sldLayoutId id="2147483696" r:id="rId4"/>
    <p:sldLayoutId id="2147483697" r:id="rId5"/>
    <p:sldLayoutId id="2147483698" r:id="rId6"/>
    <p:sldLayoutId id="2147483699" r:id="rId7"/>
    <p:sldLayoutId id="2147483700" r:id="rId8"/>
    <p:sldLayoutId id="2147483701" r:id="rId9"/>
    <p:sldLayoutId id="2147483725" r:id="rId10"/>
    <p:sldLayoutId id="2147483726" r:id="rId11"/>
    <p:sldLayoutId id="2147483729" r:id="rId12"/>
    <p:sldLayoutId id="2147483728" r:id="rId13"/>
    <p:sldLayoutId id="2147483730" r:id="rId14"/>
    <p:sldLayoutId id="2147483731" r:id="rId15"/>
    <p:sldLayoutId id="2147483724" r:id="rId16"/>
    <p:sldLayoutId id="2147483702" r:id="rId17"/>
    <p:sldLayoutId id="2147483703" r:id="rId18"/>
    <p:sldLayoutId id="2147483704"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nip Single Corner Rectangle 4"/>
          <p:cNvSpPr/>
          <p:nvPr/>
        </p:nvSpPr>
        <p:spPr>
          <a:xfrm>
            <a:off x="381000" y="1447800"/>
            <a:ext cx="8382000" cy="51816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nip Single Corner Rectangle 4"/>
          <p:cNvSpPr/>
          <p:nvPr/>
        </p:nvSpPr>
        <p:spPr>
          <a:xfrm>
            <a:off x="381000" y="1447800"/>
            <a:ext cx="8382000" cy="51816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msdn.microsoft.com/devlab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hyperlink" Target="http://channel9.msdn.com/learn"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Contracts and </a:t>
            </a:r>
            <a:r>
              <a:rPr lang="en-US" dirty="0" err="1" smtClean="0"/>
              <a:t>Pex</a:t>
            </a:r>
            <a:r>
              <a:rPr lang="en-US" dirty="0" smtClean="0"/>
              <a:t>:</a:t>
            </a:r>
            <a:br>
              <a:rPr lang="en-US" dirty="0" smtClean="0"/>
            </a:br>
            <a:r>
              <a:rPr lang="en-US" dirty="0" smtClean="0"/>
              <a:t>Power Charge your Assertions and Unit Tests</a:t>
            </a:r>
            <a:endParaRPr lang="en-US" dirty="0"/>
          </a:p>
        </p:txBody>
      </p:sp>
      <p:sp>
        <p:nvSpPr>
          <p:cNvPr id="3" name="Subtitle 2"/>
          <p:cNvSpPr>
            <a:spLocks noGrp="1"/>
          </p:cNvSpPr>
          <p:nvPr>
            <p:ph type="subTitle" idx="1"/>
          </p:nvPr>
        </p:nvSpPr>
        <p:spPr/>
        <p:txBody>
          <a:bodyPr/>
          <a:lstStyle/>
          <a:p>
            <a:r>
              <a:rPr lang="en-US" dirty="0" smtClean="0"/>
              <a:t>Mike Barnett, Nikolai </a:t>
            </a:r>
            <a:r>
              <a:rPr lang="en-US" dirty="0" err="1" smtClean="0"/>
              <a:t>Tillmann</a:t>
            </a:r>
            <a:endParaRPr lang="en-US" dirty="0" smtClean="0"/>
          </a:p>
          <a:p>
            <a:r>
              <a:rPr lang="en-US" dirty="0" smtClean="0"/>
              <a:t>Principal </a:t>
            </a:r>
            <a:r>
              <a:rPr lang="en-US" spc="-150" dirty="0" smtClean="0"/>
              <a:t>Research Software Design Engineers</a:t>
            </a:r>
          </a:p>
          <a:p>
            <a:r>
              <a:rPr lang="en-US" dirty="0" smtClean="0"/>
              <a:t>Microsoft Research</a:t>
            </a:r>
            <a:endParaRPr lang="en-US" dirty="0"/>
          </a:p>
        </p:txBody>
      </p:sp>
      <p:sp>
        <p:nvSpPr>
          <p:cNvPr id="6" name="Text Placeholder 5"/>
          <p:cNvSpPr>
            <a:spLocks noGrp="1"/>
          </p:cNvSpPr>
          <p:nvPr>
            <p:ph type="body" sz="quarter" idx="10"/>
          </p:nvPr>
        </p:nvSpPr>
        <p:spPr/>
        <p:txBody>
          <a:bodyPr/>
          <a:lstStyle/>
          <a:p>
            <a:r>
              <a:rPr lang="en-US" dirty="0" smtClean="0"/>
              <a:t>VTL01</a:t>
            </a:r>
            <a:endParaRPr lang="en-US" dirty="0"/>
          </a:p>
        </p:txBody>
      </p:sp>
    </p:spTree>
    <p:extLst>
      <p:ext uri="{BB962C8B-B14F-4D97-AF65-F5344CB8AC3E}">
        <p14:creationId xmlns:p14="http://schemas.microsoft.com/office/powerpoint/2010/main" xmlns="" val="353013611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Interface Contracts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984885"/>
          </a:xfrm>
        </p:spPr>
        <p:txBody>
          <a:bodyPr/>
          <a:lstStyle/>
          <a:p>
            <a:r>
              <a:rPr lang="en-US" dirty="0" smtClean="0"/>
              <a:t>Contracts for those hard-to-reach areas…</a:t>
            </a:r>
          </a:p>
          <a:p>
            <a:r>
              <a:rPr lang="en-US" dirty="0" smtClean="0"/>
              <a:t>Works for abstract classes too</a:t>
            </a:r>
          </a:p>
        </p:txBody>
      </p:sp>
      <p:sp>
        <p:nvSpPr>
          <p:cNvPr id="4" name="original interface"/>
          <p:cNvSpPr/>
          <p:nvPr/>
        </p:nvSpPr>
        <p:spPr bwMode="auto">
          <a:xfrm>
            <a:off x="411981" y="3108960"/>
            <a:ext cx="8229600" cy="301752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sz="2000" dirty="0" smtClean="0">
              <a:latin typeface="Consolas" pitchFamily="49" charset="0"/>
              <a:cs typeface="Consolas" pitchFamily="49" charset="0"/>
            </a:endParaRPr>
          </a:p>
          <a:p>
            <a:r>
              <a:rPr lang="en-US" sz="2000" b="1" dirty="0" smtClean="0">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interface</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IWarehouse</a:t>
            </a:r>
            <a:r>
              <a:rPr lang="en-US" sz="2000" dirty="0" smtClean="0">
                <a:latin typeface="Consolas" pitchFamily="49" charset="0"/>
                <a:cs typeface="Consolas" pitchFamily="49" charset="0"/>
              </a:rPr>
              <a:t>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p:txBody>
      </p:sp>
      <p:sp>
        <p:nvSpPr>
          <p:cNvPr id="5" name="contract class"/>
          <p:cNvSpPr/>
          <p:nvPr/>
        </p:nvSpPr>
        <p:spPr bwMode="auto">
          <a:xfrm>
            <a:off x="413661" y="2647507"/>
            <a:ext cx="8229600" cy="3646967"/>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ContractClass</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typeof</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IWarehouseContract</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b="1" dirty="0" smtClean="0">
                <a:latin typeface="Consolas" pitchFamily="49" charset="0"/>
                <a:cs typeface="Consolas" pitchFamily="49" charset="0"/>
              </a:rPr>
              <a:t>public</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interface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ContractClassFor</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typeof</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a:t>
            </a:r>
          </a:p>
          <a:p>
            <a:r>
              <a:rPr lang="en-US" b="1" dirty="0">
                <a:latin typeface="Consolas" pitchFamily="49" charset="0"/>
                <a:cs typeface="Consolas" pitchFamily="49" charset="0"/>
              </a:rPr>
              <a:t>p</a:t>
            </a:r>
            <a:r>
              <a:rPr lang="en-US" b="1" dirty="0" smtClean="0">
                <a:latin typeface="Consolas" pitchFamily="49" charset="0"/>
                <a:cs typeface="Consolas" pitchFamily="49" charset="0"/>
              </a:rPr>
              <a:t>ublic</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class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IWarehouseContract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Item </a:t>
            </a:r>
            <a:r>
              <a:rPr lang="en-US" dirty="0" err="1" smtClean="0">
                <a:latin typeface="Consolas" pitchFamily="49" charset="0"/>
                <a:cs typeface="Consolas" pitchFamily="49" charset="0"/>
              </a:rPr>
              <a:t>IWarehouse.RemoveFromInventory</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a:latin typeface="Consolas" pitchFamily="49" charset="0"/>
                <a:cs typeface="Consolas" pitchFamily="49" charset="0"/>
              </a:rPr>
              <a:t>productID</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Contract.Ensures</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Contract.Result</a:t>
            </a:r>
            <a:r>
              <a:rPr lang="en-US" dirty="0" smtClean="0">
                <a:latin typeface="Consolas" pitchFamily="49" charset="0"/>
                <a:cs typeface="Consolas" pitchFamily="49" charset="0"/>
              </a:rPr>
              <a:t>&lt;Item&gt;() != </a:t>
            </a:r>
            <a:r>
              <a:rPr lang="en-US" b="1" dirty="0" smtClean="0">
                <a:latin typeface="Consolas" pitchFamily="49" charset="0"/>
                <a:cs typeface="Consolas" pitchFamily="49" charset="0"/>
              </a:rPr>
              <a:t>null</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p:txBody>
      </p:sp>
      <p:sp>
        <p:nvSpPr>
          <p:cNvPr id="7" name="Rectangle 6"/>
          <p:cNvSpPr/>
          <p:nvPr/>
        </p:nvSpPr>
        <p:spPr bwMode="auto">
          <a:xfrm>
            <a:off x="2623722" y="3243640"/>
            <a:ext cx="1331590" cy="275737"/>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 name="Rectangle 7"/>
          <p:cNvSpPr/>
          <p:nvPr/>
        </p:nvSpPr>
        <p:spPr bwMode="auto">
          <a:xfrm>
            <a:off x="2127535" y="4352971"/>
            <a:ext cx="2306241" cy="275737"/>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 name="Rounded Rectangle 8"/>
          <p:cNvSpPr/>
          <p:nvPr/>
        </p:nvSpPr>
        <p:spPr bwMode="auto">
          <a:xfrm>
            <a:off x="6762307" y="2594345"/>
            <a:ext cx="1933133" cy="946517"/>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l</a:t>
            </a:r>
            <a:r>
              <a:rPr lang="en-US" sz="2400" dirty="0" smtClean="0">
                <a:gradFill>
                  <a:gsLst>
                    <a:gs pos="0">
                      <a:srgbClr val="FFFFFF"/>
                    </a:gs>
                    <a:gs pos="100000">
                      <a:srgbClr val="FFFFFF"/>
                    </a:gs>
                  </a:gsLst>
                  <a:lin ang="5400000" scaled="0"/>
                </a:gradFill>
              </a:rPr>
              <a:t>inked via attributes</a:t>
            </a:r>
          </a:p>
        </p:txBody>
      </p:sp>
      <p:cxnSp>
        <p:nvCxnSpPr>
          <p:cNvPr id="10" name="Curved Connector 15"/>
          <p:cNvCxnSpPr>
            <a:stCxn id="9" idx="2"/>
          </p:cNvCxnSpPr>
          <p:nvPr/>
        </p:nvCxnSpPr>
        <p:spPr>
          <a:xfrm rot="5400000">
            <a:off x="6203711" y="2653431"/>
            <a:ext cx="637733" cy="2412595"/>
          </a:xfrm>
          <a:prstGeom prst="curved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Curved Connector 15"/>
          <p:cNvCxnSpPr>
            <a:stCxn id="9" idx="1"/>
          </p:cNvCxnSpPr>
          <p:nvPr/>
        </p:nvCxnSpPr>
        <p:spPr>
          <a:xfrm rot="10800000" flipV="1">
            <a:off x="5986131" y="3067603"/>
            <a:ext cx="776177" cy="5205"/>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30762417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Interface Contracts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984885"/>
          </a:xfrm>
        </p:spPr>
        <p:txBody>
          <a:bodyPr/>
          <a:lstStyle/>
          <a:p>
            <a:r>
              <a:rPr lang="en-US" dirty="0" smtClean="0"/>
              <a:t>Contracts for those hard-to-reach areas…</a:t>
            </a:r>
          </a:p>
          <a:p>
            <a:r>
              <a:rPr lang="en-US" dirty="0" smtClean="0"/>
              <a:t>Works for abstract classes too</a:t>
            </a:r>
          </a:p>
        </p:txBody>
      </p:sp>
      <p:sp>
        <p:nvSpPr>
          <p:cNvPr id="4" name="original interface"/>
          <p:cNvSpPr/>
          <p:nvPr/>
        </p:nvSpPr>
        <p:spPr bwMode="auto">
          <a:xfrm>
            <a:off x="411981" y="3108960"/>
            <a:ext cx="8229600" cy="301752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sz="2000" dirty="0" smtClean="0">
              <a:latin typeface="Consolas" pitchFamily="49" charset="0"/>
              <a:cs typeface="Consolas" pitchFamily="49" charset="0"/>
            </a:endParaRPr>
          </a:p>
          <a:p>
            <a:r>
              <a:rPr lang="en-US" sz="2000" b="1" dirty="0" smtClean="0">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interface</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IWarehouse</a:t>
            </a:r>
            <a:r>
              <a:rPr lang="en-US" sz="2000" dirty="0" smtClean="0">
                <a:latin typeface="Consolas" pitchFamily="49" charset="0"/>
                <a:cs typeface="Consolas" pitchFamily="49" charset="0"/>
              </a:rPr>
              <a:t>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p:txBody>
      </p:sp>
      <p:sp>
        <p:nvSpPr>
          <p:cNvPr id="5" name="contract class"/>
          <p:cNvSpPr/>
          <p:nvPr/>
        </p:nvSpPr>
        <p:spPr bwMode="auto">
          <a:xfrm>
            <a:off x="413661" y="2647507"/>
            <a:ext cx="8229600" cy="3646967"/>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ContractClass</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typeof</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IWarehouseContract</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b="1" dirty="0" smtClean="0">
                <a:latin typeface="Consolas" pitchFamily="49" charset="0"/>
                <a:cs typeface="Consolas" pitchFamily="49" charset="0"/>
              </a:rPr>
              <a:t>public</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interface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ContractClassFor</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typeof</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a:t>
            </a:r>
          </a:p>
          <a:p>
            <a:r>
              <a:rPr lang="en-US" b="1" dirty="0">
                <a:latin typeface="Consolas" pitchFamily="49" charset="0"/>
                <a:cs typeface="Consolas" pitchFamily="49" charset="0"/>
              </a:rPr>
              <a:t>p</a:t>
            </a:r>
            <a:r>
              <a:rPr lang="en-US" b="1" dirty="0" smtClean="0">
                <a:latin typeface="Consolas" pitchFamily="49" charset="0"/>
                <a:cs typeface="Consolas" pitchFamily="49" charset="0"/>
              </a:rPr>
              <a:t>ublic</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class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IWarehouseContract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Item </a:t>
            </a:r>
            <a:r>
              <a:rPr lang="en-US" dirty="0" err="1" smtClean="0">
                <a:latin typeface="Consolas" pitchFamily="49" charset="0"/>
                <a:cs typeface="Consolas" pitchFamily="49" charset="0"/>
              </a:rPr>
              <a:t>IWarehouse.RemoveFromInventory</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a:latin typeface="Consolas" pitchFamily="49" charset="0"/>
                <a:cs typeface="Consolas" pitchFamily="49" charset="0"/>
              </a:rPr>
              <a:t>productID</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Contract.Ensures</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Contract.Result</a:t>
            </a:r>
            <a:r>
              <a:rPr lang="en-US" dirty="0" smtClean="0">
                <a:latin typeface="Consolas" pitchFamily="49" charset="0"/>
                <a:cs typeface="Consolas" pitchFamily="49" charset="0"/>
              </a:rPr>
              <a:t>&lt;Item&gt;() != </a:t>
            </a:r>
            <a:r>
              <a:rPr lang="en-US" b="1" dirty="0" smtClean="0">
                <a:latin typeface="Consolas" pitchFamily="49" charset="0"/>
                <a:cs typeface="Consolas" pitchFamily="49" charset="0"/>
              </a:rPr>
              <a:t>null</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p:txBody>
      </p:sp>
      <p:sp>
        <p:nvSpPr>
          <p:cNvPr id="6" name="Rectangle 5"/>
          <p:cNvSpPr/>
          <p:nvPr/>
        </p:nvSpPr>
        <p:spPr bwMode="auto">
          <a:xfrm>
            <a:off x="961497" y="4866877"/>
            <a:ext cx="6396233" cy="321811"/>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xmlns="" val="42329281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Controlling the Contracts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63" y="1517290"/>
            <a:ext cx="9058275" cy="530542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xmlns="" val="14801899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apezoid 28"/>
          <p:cNvSpPr/>
          <p:nvPr/>
        </p:nvSpPr>
        <p:spPr bwMode="auto">
          <a:xfrm>
            <a:off x="194932" y="1119966"/>
            <a:ext cx="1892595" cy="318976"/>
          </a:xfrm>
          <a:prstGeom prst="trapezoid">
            <a:avLst/>
          </a:prstGeom>
          <a:solidFill>
            <a:schemeClr val="lt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solidFill>
                  <a:schemeClr val="bg1"/>
                </a:solidFill>
              </a:rPr>
              <a:t>WebService.cs</a:t>
            </a:r>
            <a:endParaRPr lang="en-US" dirty="0" smtClean="0">
              <a:solidFill>
                <a:schemeClr val="bg1"/>
              </a:solidFill>
            </a:endParaRPr>
          </a:p>
        </p:txBody>
      </p:sp>
      <p:sp>
        <p:nvSpPr>
          <p:cNvPr id="2" name="Trapezoid 1"/>
          <p:cNvSpPr/>
          <p:nvPr/>
        </p:nvSpPr>
        <p:spPr bwMode="auto">
          <a:xfrm>
            <a:off x="5220587" y="2870800"/>
            <a:ext cx="1892595" cy="318976"/>
          </a:xfrm>
          <a:prstGeom prst="trapezoid">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WebService.dll</a:t>
            </a:r>
          </a:p>
        </p:txBody>
      </p:sp>
      <p:sp>
        <p:nvSpPr>
          <p:cNvPr id="3" name="Title 2"/>
          <p:cNvSpPr>
            <a:spLocks noGrp="1"/>
          </p:cNvSpPr>
          <p:nvPr>
            <p:ph type="title"/>
          </p:nvPr>
        </p:nvSpPr>
        <p:spPr/>
        <p:txBody>
          <a:bodyPr/>
          <a:lstStyle/>
          <a:p>
            <a:r>
              <a:rPr lang="en-US" dirty="0" smtClean="0"/>
              <a:t>Runtime Checking — Test Build</a:t>
            </a:r>
            <a:endParaRPr lang="en-US" dirty="0"/>
          </a:p>
        </p:txBody>
      </p:sp>
      <p:grpSp>
        <p:nvGrpSpPr>
          <p:cNvPr id="9" name="All contracts"/>
          <p:cNvGrpSpPr/>
          <p:nvPr/>
        </p:nvGrpSpPr>
        <p:grpSpPr>
          <a:xfrm>
            <a:off x="5225140" y="3168502"/>
            <a:ext cx="3275763" cy="2783465"/>
            <a:chOff x="4752870" y="3268984"/>
            <a:chExt cx="3275763" cy="2783465"/>
          </a:xfrm>
        </p:grpSpPr>
        <p:sp>
          <p:nvSpPr>
            <p:cNvPr id="25" name="Background (IL)"/>
            <p:cNvSpPr/>
            <p:nvPr/>
          </p:nvSpPr>
          <p:spPr bwMode="auto">
            <a:xfrm>
              <a:off x="4752870" y="3268984"/>
              <a:ext cx="3275763" cy="2783465"/>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6" name="Orange (IL)"/>
            <p:cNvSpPr/>
            <p:nvPr/>
          </p:nvSpPr>
          <p:spPr>
            <a:xfrm>
              <a:off x="4893551" y="3949468"/>
              <a:ext cx="2971800" cy="15520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solidFill>
                    <a:schemeClr val="bg1"/>
                  </a:solidFill>
                </a:rPr>
                <a:t>IL from body</a:t>
              </a:r>
              <a:endParaRPr lang="en-US" sz="2000" b="1" dirty="0">
                <a:solidFill>
                  <a:schemeClr val="bg1"/>
                </a:solidFill>
              </a:endParaRPr>
            </a:p>
          </p:txBody>
        </p:sp>
        <p:sp>
          <p:nvSpPr>
            <p:cNvPr id="27" name="Green (IL)"/>
            <p:cNvSpPr/>
            <p:nvPr/>
          </p:nvSpPr>
          <p:spPr>
            <a:xfrm>
              <a:off x="4888525" y="3406295"/>
              <a:ext cx="2971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solidFill>
                    <a:schemeClr val="bg1"/>
                  </a:solidFill>
                </a:rPr>
                <a:t>IL from requires</a:t>
              </a:r>
              <a:endParaRPr lang="en-US" sz="2000" b="1" dirty="0">
                <a:solidFill>
                  <a:schemeClr val="bg1"/>
                </a:solidFill>
              </a:endParaRPr>
            </a:p>
          </p:txBody>
        </p:sp>
        <p:sp>
          <p:nvSpPr>
            <p:cNvPr id="28" name="Blue (IL)"/>
            <p:cNvSpPr/>
            <p:nvPr/>
          </p:nvSpPr>
          <p:spPr>
            <a:xfrm>
              <a:off x="4908616" y="5543326"/>
              <a:ext cx="2969292"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smtClean="0">
                  <a:solidFill>
                    <a:schemeClr val="bg1"/>
                  </a:solidFill>
                </a:rPr>
                <a:t>IL from ensures</a:t>
              </a:r>
              <a:endParaRPr lang="en-US" sz="2000" b="1" dirty="0">
                <a:solidFill>
                  <a:schemeClr val="bg1"/>
                </a:solidFill>
              </a:endParaRPr>
            </a:p>
          </p:txBody>
        </p:sp>
      </p:grpSp>
      <p:grpSp>
        <p:nvGrpSpPr>
          <p:cNvPr id="15" name="compile"/>
          <p:cNvGrpSpPr/>
          <p:nvPr/>
        </p:nvGrpSpPr>
        <p:grpSpPr>
          <a:xfrm>
            <a:off x="1407261" y="3589247"/>
            <a:ext cx="3485592" cy="1425740"/>
            <a:chOff x="1237134" y="4833259"/>
            <a:chExt cx="3485592" cy="1425740"/>
          </a:xfrm>
        </p:grpSpPr>
        <p:sp>
          <p:nvSpPr>
            <p:cNvPr id="13" name="Bent-Up Arrow 12"/>
            <p:cNvSpPr/>
            <p:nvPr/>
          </p:nvSpPr>
          <p:spPr bwMode="auto">
            <a:xfrm rot="5400000">
              <a:off x="3009482" y="4255479"/>
              <a:ext cx="1135463" cy="2291024"/>
            </a:xfrm>
            <a:prstGeom prst="bentUpArrow">
              <a:avLst/>
            </a:prstGeom>
            <a:ln>
              <a:headEnd type="none" w="med" len="med"/>
              <a:tailEnd type="none" w="med" len="med"/>
            </a:ln>
            <a:effectLst>
              <a:outerShdw blurRad="50800" dist="38100" dir="5400000" rotWithShape="0">
                <a:srgbClr val="000000">
                  <a:alpha val="43137"/>
                </a:srgbClr>
              </a:outerShdw>
            </a:effectLst>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9" name="compile and rewrite"/>
            <p:cNvSpPr/>
            <p:nvPr/>
          </p:nvSpPr>
          <p:spPr>
            <a:xfrm>
              <a:off x="1237134" y="5335669"/>
              <a:ext cx="137076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csc</a:t>
              </a:r>
              <a:r>
                <a:rPr lang="en-US" dirty="0" smtClean="0"/>
                <a:t>/</a:t>
              </a:r>
              <a:r>
                <a:rPr lang="en-US" dirty="0" err="1" smtClean="0"/>
                <a:t>vbc</a:t>
              </a:r>
              <a:r>
                <a:rPr lang="en-US" dirty="0" smtClean="0"/>
                <a:t>/…</a:t>
              </a:r>
              <a:br>
                <a:rPr lang="en-US" dirty="0" smtClean="0"/>
              </a:br>
              <a:r>
                <a:rPr lang="en-US" dirty="0" smtClean="0"/>
                <a:t>        +</a:t>
              </a:r>
              <a:br>
                <a:rPr lang="en-US" dirty="0" smtClean="0"/>
              </a:br>
              <a:r>
                <a:rPr lang="en-US" dirty="0" err="1" smtClean="0"/>
                <a:t>ccrewrite</a:t>
              </a:r>
              <a:endParaRPr lang="en-US" dirty="0"/>
            </a:p>
          </p:txBody>
        </p:sp>
      </p:grpSp>
      <p:grpSp>
        <p:nvGrpSpPr>
          <p:cNvPr id="5" name="Group 4"/>
          <p:cNvGrpSpPr/>
          <p:nvPr/>
        </p:nvGrpSpPr>
        <p:grpSpPr>
          <a:xfrm>
            <a:off x="198829" y="1419445"/>
            <a:ext cx="4266846" cy="2163726"/>
            <a:chOff x="198829" y="1419445"/>
            <a:chExt cx="4266846" cy="2163726"/>
          </a:xfrm>
        </p:grpSpPr>
        <p:sp>
          <p:nvSpPr>
            <p:cNvPr id="21" name="original code"/>
            <p:cNvSpPr/>
            <p:nvPr/>
          </p:nvSpPr>
          <p:spPr bwMode="auto">
            <a:xfrm>
              <a:off x="198829" y="1419445"/>
              <a:ext cx="4266846" cy="216372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400" b="1" dirty="0">
                  <a:latin typeface="Consolas" pitchFamily="49" charset="0"/>
                  <a:cs typeface="Consolas" pitchFamily="49" charset="0"/>
                </a:rPr>
                <a:t>public</a:t>
              </a:r>
              <a:r>
                <a:rPr lang="en-US" sz="1400" dirty="0">
                  <a:latin typeface="Consolas" pitchFamily="49" charset="0"/>
                  <a:cs typeface="Consolas" pitchFamily="49" charset="0"/>
                </a:rPr>
                <a:t> </a:t>
              </a:r>
              <a:r>
                <a:rPr lang="en-US" sz="1400" dirty="0" err="1">
                  <a:latin typeface="Consolas" pitchFamily="49" charset="0"/>
                  <a:cs typeface="Consolas" pitchFamily="49" charset="0"/>
                </a:rPr>
                <a:t>WebService</a:t>
              </a:r>
              <a:r>
                <a:rPr lang="en-US" sz="1400" dirty="0">
                  <a:latin typeface="Consolas" pitchFamily="49" charset="0"/>
                  <a:cs typeface="Consolas" pitchFamily="49" charset="0"/>
                </a:rPr>
                <a:t>(</a:t>
              </a:r>
              <a:r>
                <a:rPr lang="en-US" sz="1400" dirty="0" err="1">
                  <a:latin typeface="Consolas" pitchFamily="49" charset="0"/>
                  <a:cs typeface="Consolas" pitchFamily="49" charset="0"/>
                </a:rPr>
                <a:t>IWarehouse</a:t>
              </a:r>
              <a:r>
                <a:rPr lang="en-US" sz="1400" dirty="0">
                  <a:latin typeface="Consolas" pitchFamily="49" charset="0"/>
                  <a:cs typeface="Consolas" pitchFamily="49" charset="0"/>
                </a:rPr>
                <a:t> store) {</a:t>
              </a:r>
            </a:p>
            <a:p>
              <a:endParaRPr lang="en-US" sz="1400" dirty="0" smtClean="0">
                <a:latin typeface="Consolas" pitchFamily="49" charset="0"/>
                <a:cs typeface="Consolas" pitchFamily="49" charset="0"/>
              </a:endParaRPr>
            </a:p>
            <a:p>
              <a:endParaRPr lang="en-US" sz="1400" dirty="0">
                <a:latin typeface="Consolas" pitchFamily="49" charset="0"/>
                <a:cs typeface="Consolas" pitchFamily="49" charset="0"/>
              </a:endParaRPr>
            </a:p>
            <a:p>
              <a:endParaRPr lang="en-US" sz="1400" dirty="0" smtClean="0">
                <a:latin typeface="Consolas" pitchFamily="49" charset="0"/>
                <a:cs typeface="Consolas" pitchFamily="49" charset="0"/>
              </a:endParaRPr>
            </a:p>
            <a:p>
              <a:endParaRPr lang="en-US" sz="1400" dirty="0">
                <a:latin typeface="Consolas" pitchFamily="49" charset="0"/>
                <a:cs typeface="Consolas" pitchFamily="49" charset="0"/>
              </a:endParaRPr>
            </a:p>
            <a:p>
              <a:endParaRPr lang="en-US" sz="1400" dirty="0" smtClean="0">
                <a:latin typeface="Consolas" pitchFamily="49" charset="0"/>
                <a:cs typeface="Consolas" pitchFamily="49" charset="0"/>
              </a:endParaRPr>
            </a:p>
            <a:p>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
          <p:nvSpPr>
            <p:cNvPr id="22" name="Orange (code)"/>
            <p:cNvSpPr/>
            <p:nvPr/>
          </p:nvSpPr>
          <p:spPr>
            <a:xfrm>
              <a:off x="374271" y="2764481"/>
              <a:ext cx="2103115" cy="318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err="1" smtClean="0">
                  <a:latin typeface="Consolas" pitchFamily="49" charset="0"/>
                  <a:cs typeface="Consolas" pitchFamily="49" charset="0"/>
                </a:rPr>
                <a:t>this</a:t>
              </a:r>
              <a:r>
                <a:rPr lang="en-US" sz="1400" dirty="0" err="1" smtClean="0">
                  <a:latin typeface="Consolas" pitchFamily="49" charset="0"/>
                  <a:cs typeface="Consolas" pitchFamily="49" charset="0"/>
                </a:rPr>
                <a:t>.store</a:t>
              </a:r>
              <a:r>
                <a:rPr lang="en-US" sz="1400" dirty="0" smtClean="0">
                  <a:latin typeface="Consolas" pitchFamily="49" charset="0"/>
                  <a:cs typeface="Consolas" pitchFamily="49" charset="0"/>
                </a:rPr>
                <a:t> = store;</a:t>
              </a:r>
              <a:endParaRPr lang="en-US" sz="1400" dirty="0">
                <a:latin typeface="Consolas" pitchFamily="49" charset="0"/>
                <a:cs typeface="Consolas" pitchFamily="49" charset="0"/>
              </a:endParaRPr>
            </a:p>
          </p:txBody>
        </p:sp>
        <p:sp>
          <p:nvSpPr>
            <p:cNvPr id="23" name="precondition"/>
            <p:cNvSpPr/>
            <p:nvPr/>
          </p:nvSpPr>
          <p:spPr bwMode="auto">
            <a:xfrm>
              <a:off x="365987" y="2009553"/>
              <a:ext cx="3557427" cy="29062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err="1" smtClean="0">
                  <a:solidFill>
                    <a:schemeClr val="bg1"/>
                  </a:solidFill>
                  <a:latin typeface="Consolas" pitchFamily="49" charset="0"/>
                  <a:cs typeface="Consolas" pitchFamily="49" charset="0"/>
                </a:rPr>
                <a:t>Contract.Requires</a:t>
              </a:r>
              <a:r>
                <a:rPr lang="en-US" sz="1400" dirty="0" smtClean="0">
                  <a:solidFill>
                    <a:schemeClr val="bg1"/>
                  </a:solidFill>
                  <a:latin typeface="Consolas" pitchFamily="49" charset="0"/>
                  <a:cs typeface="Consolas" pitchFamily="49" charset="0"/>
                </a:rPr>
                <a:t>(store != </a:t>
              </a:r>
              <a:r>
                <a:rPr lang="en-US" sz="1400" b="1" dirty="0" smtClean="0">
                  <a:solidFill>
                    <a:schemeClr val="bg1"/>
                  </a:solidFill>
                  <a:latin typeface="Consolas" pitchFamily="49" charset="0"/>
                  <a:cs typeface="Consolas" pitchFamily="49" charset="0"/>
                </a:rPr>
                <a:t>null</a:t>
              </a:r>
              <a:r>
                <a:rPr lang="en-US" sz="1400" dirty="0" smtClean="0">
                  <a:solidFill>
                    <a:schemeClr val="bg1"/>
                  </a:solidFill>
                  <a:latin typeface="Consolas" pitchFamily="49" charset="0"/>
                  <a:cs typeface="Consolas" pitchFamily="49" charset="0"/>
                </a:rPr>
                <a:t>);</a:t>
              </a:r>
            </a:p>
          </p:txBody>
        </p:sp>
        <p:sp>
          <p:nvSpPr>
            <p:cNvPr id="24" name="postcondition"/>
            <p:cNvSpPr/>
            <p:nvPr/>
          </p:nvSpPr>
          <p:spPr bwMode="auto">
            <a:xfrm>
              <a:off x="354274" y="2371059"/>
              <a:ext cx="3930646" cy="30218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err="1" smtClean="0">
                  <a:solidFill>
                    <a:schemeClr val="bg1"/>
                  </a:solidFill>
                  <a:latin typeface="Consolas" pitchFamily="49" charset="0"/>
                  <a:cs typeface="Consolas" pitchFamily="49" charset="0"/>
                </a:rPr>
                <a:t>Contract.Ensures</a:t>
              </a:r>
              <a:r>
                <a:rPr lang="en-US" sz="1400" dirty="0" smtClean="0">
                  <a:solidFill>
                    <a:schemeClr val="bg1"/>
                  </a:solidFill>
                  <a:latin typeface="Consolas" pitchFamily="49" charset="0"/>
                  <a:cs typeface="Consolas" pitchFamily="49" charset="0"/>
                </a:rPr>
                <a:t>(</a:t>
              </a:r>
              <a:r>
                <a:rPr lang="en-US" sz="1400" b="1" dirty="0" err="1" smtClean="0">
                  <a:solidFill>
                    <a:schemeClr val="bg1"/>
                  </a:solidFill>
                  <a:latin typeface="Consolas" pitchFamily="49" charset="0"/>
                  <a:cs typeface="Consolas" pitchFamily="49" charset="0"/>
                </a:rPr>
                <a:t>this</a:t>
              </a:r>
              <a:r>
                <a:rPr lang="en-US" sz="1400" dirty="0" err="1" smtClean="0">
                  <a:solidFill>
                    <a:schemeClr val="bg1"/>
                  </a:solidFill>
                  <a:latin typeface="Consolas" pitchFamily="49" charset="0"/>
                  <a:cs typeface="Consolas" pitchFamily="49" charset="0"/>
                </a:rPr>
                <a:t>.store</a:t>
              </a:r>
              <a:r>
                <a:rPr lang="en-US" sz="1400" dirty="0" smtClean="0">
                  <a:solidFill>
                    <a:schemeClr val="bg1"/>
                  </a:solidFill>
                  <a:latin typeface="Consolas" pitchFamily="49" charset="0"/>
                  <a:cs typeface="Consolas" pitchFamily="49" charset="0"/>
                </a:rPr>
                <a:t> != </a:t>
              </a:r>
              <a:r>
                <a:rPr lang="en-US" sz="1400" b="1" dirty="0" smtClean="0">
                  <a:solidFill>
                    <a:schemeClr val="bg1"/>
                  </a:solidFill>
                  <a:latin typeface="Consolas" pitchFamily="49" charset="0"/>
                  <a:cs typeface="Consolas" pitchFamily="49" charset="0"/>
                </a:rPr>
                <a:t>null</a:t>
              </a:r>
              <a:r>
                <a:rPr lang="en-US" sz="1400" dirty="0" smtClean="0">
                  <a:solidFill>
                    <a:schemeClr val="bg1"/>
                  </a:solidFill>
                  <a:latin typeface="Consolas" pitchFamily="49" charset="0"/>
                  <a:cs typeface="Consolas" pitchFamily="49" charset="0"/>
                </a:rPr>
                <a:t>);</a:t>
              </a:r>
            </a:p>
          </p:txBody>
        </p:sp>
      </p:grpSp>
      <p:pic>
        <p:nvPicPr>
          <p:cNvPr id="2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5284" y="1008174"/>
            <a:ext cx="4568716" cy="1656198"/>
          </a:xfrm>
          <a:prstGeom prst="rect">
            <a:avLst/>
          </a:prstGeom>
        </p:spPr>
        <p:style>
          <a:lnRef idx="0">
            <a:schemeClr val="accent3"/>
          </a:lnRef>
          <a:fillRef idx="3">
            <a:schemeClr val="accent3"/>
          </a:fillRef>
          <a:effectRef idx="3">
            <a:schemeClr val="accent3"/>
          </a:effectRef>
          <a:fontRef idx="minor">
            <a:schemeClr val="lt1"/>
          </a:fontRef>
        </p:style>
      </p:pic>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65454" y="1066798"/>
            <a:ext cx="4494312" cy="1548809"/>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xmlns="" val="20050362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apezoid 28"/>
          <p:cNvSpPr/>
          <p:nvPr/>
        </p:nvSpPr>
        <p:spPr bwMode="auto">
          <a:xfrm>
            <a:off x="194932" y="1119966"/>
            <a:ext cx="1892595" cy="318976"/>
          </a:xfrm>
          <a:prstGeom prst="trapezoid">
            <a:avLst/>
          </a:prstGeom>
          <a:solidFill>
            <a:schemeClr val="lt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solidFill>
                  <a:schemeClr val="bg1"/>
                </a:solidFill>
              </a:rPr>
              <a:t>WebService.cs</a:t>
            </a:r>
            <a:endParaRPr lang="en-US" dirty="0" smtClean="0">
              <a:solidFill>
                <a:schemeClr val="bg1"/>
              </a:solidFill>
            </a:endParaRPr>
          </a:p>
        </p:txBody>
      </p:sp>
      <p:sp>
        <p:nvSpPr>
          <p:cNvPr id="2" name="Trapezoid 1"/>
          <p:cNvSpPr/>
          <p:nvPr/>
        </p:nvSpPr>
        <p:spPr bwMode="auto">
          <a:xfrm>
            <a:off x="5263117" y="3487488"/>
            <a:ext cx="1892595" cy="318976"/>
          </a:xfrm>
          <a:prstGeom prst="trapezoid">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WebService.dll</a:t>
            </a:r>
          </a:p>
        </p:txBody>
      </p:sp>
      <p:sp>
        <p:nvSpPr>
          <p:cNvPr id="3" name="Title 2"/>
          <p:cNvSpPr>
            <a:spLocks noGrp="1"/>
          </p:cNvSpPr>
          <p:nvPr>
            <p:ph type="title"/>
          </p:nvPr>
        </p:nvSpPr>
        <p:spPr/>
        <p:txBody>
          <a:bodyPr/>
          <a:lstStyle/>
          <a:p>
            <a:r>
              <a:rPr lang="en-US" dirty="0" smtClean="0"/>
              <a:t>Runtime Checking — Release Build</a:t>
            </a:r>
            <a:endParaRPr lang="en-US" dirty="0"/>
          </a:p>
        </p:txBody>
      </p:sp>
      <p:grpSp>
        <p:nvGrpSpPr>
          <p:cNvPr id="9" name="All contracts"/>
          <p:cNvGrpSpPr/>
          <p:nvPr/>
        </p:nvGrpSpPr>
        <p:grpSpPr>
          <a:xfrm>
            <a:off x="5267670" y="3785191"/>
            <a:ext cx="3275763" cy="2434856"/>
            <a:chOff x="4752870" y="3268985"/>
            <a:chExt cx="3275763" cy="2434856"/>
          </a:xfrm>
        </p:grpSpPr>
        <p:sp>
          <p:nvSpPr>
            <p:cNvPr id="25" name="Background (IL)"/>
            <p:cNvSpPr/>
            <p:nvPr/>
          </p:nvSpPr>
          <p:spPr bwMode="auto">
            <a:xfrm>
              <a:off x="4752870" y="3268985"/>
              <a:ext cx="3275763" cy="2434856"/>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6" name="Orange (IL)"/>
            <p:cNvSpPr/>
            <p:nvPr/>
          </p:nvSpPr>
          <p:spPr>
            <a:xfrm>
              <a:off x="4893551" y="3949468"/>
              <a:ext cx="2971800" cy="15520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solidFill>
                    <a:schemeClr val="bg1"/>
                  </a:solidFill>
                </a:rPr>
                <a:t>IL from body</a:t>
              </a:r>
              <a:endParaRPr lang="en-US" sz="2000" b="1" dirty="0">
                <a:solidFill>
                  <a:schemeClr val="bg1"/>
                </a:solidFill>
              </a:endParaRPr>
            </a:p>
          </p:txBody>
        </p:sp>
        <p:sp>
          <p:nvSpPr>
            <p:cNvPr id="27" name="Green (IL)"/>
            <p:cNvSpPr/>
            <p:nvPr/>
          </p:nvSpPr>
          <p:spPr>
            <a:xfrm>
              <a:off x="4888525" y="3406295"/>
              <a:ext cx="2971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solidFill>
                    <a:schemeClr val="bg1"/>
                  </a:solidFill>
                </a:rPr>
                <a:t>IL from requires</a:t>
              </a:r>
              <a:endParaRPr lang="en-US" sz="2000" b="1" dirty="0">
                <a:solidFill>
                  <a:schemeClr val="bg1"/>
                </a:solidFill>
              </a:endParaRPr>
            </a:p>
          </p:txBody>
        </p:sp>
      </p:grpSp>
      <p:sp>
        <p:nvSpPr>
          <p:cNvPr id="48" name="When all of the ..."/>
          <p:cNvSpPr txBox="1">
            <a:spLocks/>
          </p:cNvSpPr>
          <p:nvPr/>
        </p:nvSpPr>
        <p:spPr>
          <a:xfrm>
            <a:off x="397034" y="5234116"/>
            <a:ext cx="3918858" cy="1466224"/>
          </a:xfrm>
          <a:prstGeom prst="rect">
            <a:avLst/>
          </a:prstGeom>
        </p:spPr>
        <p:txBody>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For libraries with general clients</a:t>
            </a:r>
          </a:p>
        </p:txBody>
      </p:sp>
      <p:grpSp>
        <p:nvGrpSpPr>
          <p:cNvPr id="15" name="compile"/>
          <p:cNvGrpSpPr/>
          <p:nvPr/>
        </p:nvGrpSpPr>
        <p:grpSpPr>
          <a:xfrm>
            <a:off x="1407261" y="3589247"/>
            <a:ext cx="3485592" cy="1425740"/>
            <a:chOff x="1237134" y="4833259"/>
            <a:chExt cx="3485592" cy="1425740"/>
          </a:xfrm>
        </p:grpSpPr>
        <p:sp>
          <p:nvSpPr>
            <p:cNvPr id="13" name="Bent-Up Arrow 12"/>
            <p:cNvSpPr/>
            <p:nvPr/>
          </p:nvSpPr>
          <p:spPr bwMode="auto">
            <a:xfrm rot="5400000">
              <a:off x="3009482" y="4255479"/>
              <a:ext cx="1135463" cy="2291024"/>
            </a:xfrm>
            <a:prstGeom prst="bentUpArrow">
              <a:avLst/>
            </a:prstGeom>
            <a:ln>
              <a:headEnd type="none" w="med" len="med"/>
              <a:tailEnd type="none" w="med" len="med"/>
            </a:ln>
            <a:effectLst>
              <a:outerShdw blurRad="50800" dist="38100" dir="5400000" rotWithShape="0">
                <a:srgbClr val="000000">
                  <a:alpha val="43137"/>
                </a:srgbClr>
              </a:outerShdw>
            </a:effectLst>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9" name="compile and rewrite"/>
            <p:cNvSpPr/>
            <p:nvPr/>
          </p:nvSpPr>
          <p:spPr>
            <a:xfrm>
              <a:off x="1237134" y="5335669"/>
              <a:ext cx="137076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csc</a:t>
              </a:r>
              <a:r>
                <a:rPr lang="en-US" dirty="0" smtClean="0"/>
                <a:t>/</a:t>
              </a:r>
              <a:r>
                <a:rPr lang="en-US" dirty="0" err="1" smtClean="0"/>
                <a:t>vbc</a:t>
              </a:r>
              <a:r>
                <a:rPr lang="en-US" dirty="0" smtClean="0"/>
                <a:t>/…</a:t>
              </a:r>
              <a:br>
                <a:rPr lang="en-US" dirty="0" smtClean="0"/>
              </a:br>
              <a:r>
                <a:rPr lang="en-US" dirty="0" smtClean="0"/>
                <a:t>        +</a:t>
              </a:r>
              <a:br>
                <a:rPr lang="en-US" dirty="0" smtClean="0"/>
              </a:br>
              <a:r>
                <a:rPr lang="en-US" dirty="0" err="1" smtClean="0"/>
                <a:t>ccrewrite</a:t>
              </a:r>
              <a:endParaRPr lang="en-US" dirty="0"/>
            </a:p>
          </p:txBody>
        </p:sp>
      </p:grpSp>
      <p:grpSp>
        <p:nvGrpSpPr>
          <p:cNvPr id="5" name="Group 4"/>
          <p:cNvGrpSpPr/>
          <p:nvPr/>
        </p:nvGrpSpPr>
        <p:grpSpPr>
          <a:xfrm>
            <a:off x="198829" y="1419445"/>
            <a:ext cx="4266846" cy="2163726"/>
            <a:chOff x="198829" y="1419445"/>
            <a:chExt cx="4266846" cy="2163726"/>
          </a:xfrm>
        </p:grpSpPr>
        <p:sp>
          <p:nvSpPr>
            <p:cNvPr id="21" name="original code"/>
            <p:cNvSpPr/>
            <p:nvPr/>
          </p:nvSpPr>
          <p:spPr bwMode="auto">
            <a:xfrm>
              <a:off x="198829" y="1419445"/>
              <a:ext cx="4266846" cy="216372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400" b="1" dirty="0">
                  <a:latin typeface="Consolas" pitchFamily="49" charset="0"/>
                  <a:cs typeface="Consolas" pitchFamily="49" charset="0"/>
                </a:rPr>
                <a:t>public</a:t>
              </a:r>
              <a:r>
                <a:rPr lang="en-US" sz="1400" dirty="0">
                  <a:latin typeface="Consolas" pitchFamily="49" charset="0"/>
                  <a:cs typeface="Consolas" pitchFamily="49" charset="0"/>
                </a:rPr>
                <a:t> </a:t>
              </a:r>
              <a:r>
                <a:rPr lang="en-US" sz="1400" dirty="0" err="1">
                  <a:latin typeface="Consolas" pitchFamily="49" charset="0"/>
                  <a:cs typeface="Consolas" pitchFamily="49" charset="0"/>
                </a:rPr>
                <a:t>WebService</a:t>
              </a:r>
              <a:r>
                <a:rPr lang="en-US" sz="1400" dirty="0">
                  <a:latin typeface="Consolas" pitchFamily="49" charset="0"/>
                  <a:cs typeface="Consolas" pitchFamily="49" charset="0"/>
                </a:rPr>
                <a:t>(</a:t>
              </a:r>
              <a:r>
                <a:rPr lang="en-US" sz="1400" dirty="0" err="1">
                  <a:latin typeface="Consolas" pitchFamily="49" charset="0"/>
                  <a:cs typeface="Consolas" pitchFamily="49" charset="0"/>
                </a:rPr>
                <a:t>IWarehouse</a:t>
              </a:r>
              <a:r>
                <a:rPr lang="en-US" sz="1400" dirty="0">
                  <a:latin typeface="Consolas" pitchFamily="49" charset="0"/>
                  <a:cs typeface="Consolas" pitchFamily="49" charset="0"/>
                </a:rPr>
                <a:t> store) {</a:t>
              </a:r>
            </a:p>
            <a:p>
              <a:endParaRPr lang="en-US" sz="1400" dirty="0" smtClean="0">
                <a:latin typeface="Consolas" pitchFamily="49" charset="0"/>
                <a:cs typeface="Consolas" pitchFamily="49" charset="0"/>
              </a:endParaRPr>
            </a:p>
            <a:p>
              <a:endParaRPr lang="en-US" sz="1400" dirty="0">
                <a:latin typeface="Consolas" pitchFamily="49" charset="0"/>
                <a:cs typeface="Consolas" pitchFamily="49" charset="0"/>
              </a:endParaRPr>
            </a:p>
            <a:p>
              <a:endParaRPr lang="en-US" sz="1400" dirty="0" smtClean="0">
                <a:latin typeface="Consolas" pitchFamily="49" charset="0"/>
                <a:cs typeface="Consolas" pitchFamily="49" charset="0"/>
              </a:endParaRPr>
            </a:p>
            <a:p>
              <a:endParaRPr lang="en-US" sz="1400" dirty="0">
                <a:latin typeface="Consolas" pitchFamily="49" charset="0"/>
                <a:cs typeface="Consolas" pitchFamily="49" charset="0"/>
              </a:endParaRPr>
            </a:p>
            <a:p>
              <a:endParaRPr lang="en-US" sz="1400" dirty="0" smtClean="0">
                <a:latin typeface="Consolas" pitchFamily="49" charset="0"/>
                <a:cs typeface="Consolas" pitchFamily="49" charset="0"/>
              </a:endParaRPr>
            </a:p>
            <a:p>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
          <p:nvSpPr>
            <p:cNvPr id="22" name="Orange (code)"/>
            <p:cNvSpPr/>
            <p:nvPr/>
          </p:nvSpPr>
          <p:spPr>
            <a:xfrm>
              <a:off x="374271" y="2764481"/>
              <a:ext cx="2103115" cy="318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err="1" smtClean="0">
                  <a:latin typeface="Consolas" pitchFamily="49" charset="0"/>
                  <a:cs typeface="Consolas" pitchFamily="49" charset="0"/>
                </a:rPr>
                <a:t>this</a:t>
              </a:r>
              <a:r>
                <a:rPr lang="en-US" sz="1400" dirty="0" err="1" smtClean="0">
                  <a:latin typeface="Consolas" pitchFamily="49" charset="0"/>
                  <a:cs typeface="Consolas" pitchFamily="49" charset="0"/>
                </a:rPr>
                <a:t>.store</a:t>
              </a:r>
              <a:r>
                <a:rPr lang="en-US" sz="1400" dirty="0" smtClean="0">
                  <a:latin typeface="Consolas" pitchFamily="49" charset="0"/>
                  <a:cs typeface="Consolas" pitchFamily="49" charset="0"/>
                </a:rPr>
                <a:t> = store;</a:t>
              </a:r>
              <a:endParaRPr lang="en-US" sz="1400" dirty="0">
                <a:latin typeface="Consolas" pitchFamily="49" charset="0"/>
                <a:cs typeface="Consolas" pitchFamily="49" charset="0"/>
              </a:endParaRPr>
            </a:p>
          </p:txBody>
        </p:sp>
        <p:sp>
          <p:nvSpPr>
            <p:cNvPr id="23" name="precondition"/>
            <p:cNvSpPr/>
            <p:nvPr/>
          </p:nvSpPr>
          <p:spPr bwMode="auto">
            <a:xfrm>
              <a:off x="365987" y="2009553"/>
              <a:ext cx="3557427" cy="29062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err="1" smtClean="0">
                  <a:solidFill>
                    <a:schemeClr val="bg1"/>
                  </a:solidFill>
                  <a:latin typeface="Consolas" pitchFamily="49" charset="0"/>
                  <a:cs typeface="Consolas" pitchFamily="49" charset="0"/>
                </a:rPr>
                <a:t>Contract.Requires</a:t>
              </a:r>
              <a:r>
                <a:rPr lang="en-US" sz="1400" dirty="0" smtClean="0">
                  <a:solidFill>
                    <a:schemeClr val="bg1"/>
                  </a:solidFill>
                  <a:latin typeface="Consolas" pitchFamily="49" charset="0"/>
                  <a:cs typeface="Consolas" pitchFamily="49" charset="0"/>
                </a:rPr>
                <a:t>(store != </a:t>
              </a:r>
              <a:r>
                <a:rPr lang="en-US" sz="1400" b="1" dirty="0" smtClean="0">
                  <a:solidFill>
                    <a:schemeClr val="bg1"/>
                  </a:solidFill>
                  <a:latin typeface="Consolas" pitchFamily="49" charset="0"/>
                  <a:cs typeface="Consolas" pitchFamily="49" charset="0"/>
                </a:rPr>
                <a:t>null</a:t>
              </a:r>
              <a:r>
                <a:rPr lang="en-US" sz="1400" dirty="0" smtClean="0">
                  <a:solidFill>
                    <a:schemeClr val="bg1"/>
                  </a:solidFill>
                  <a:latin typeface="Consolas" pitchFamily="49" charset="0"/>
                  <a:cs typeface="Consolas" pitchFamily="49" charset="0"/>
                </a:rPr>
                <a:t>);</a:t>
              </a:r>
            </a:p>
          </p:txBody>
        </p:sp>
        <p:sp>
          <p:nvSpPr>
            <p:cNvPr id="24" name="postcondition"/>
            <p:cNvSpPr/>
            <p:nvPr/>
          </p:nvSpPr>
          <p:spPr bwMode="auto">
            <a:xfrm>
              <a:off x="354274" y="2371059"/>
              <a:ext cx="3930646" cy="30218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err="1" smtClean="0">
                  <a:solidFill>
                    <a:schemeClr val="bg1"/>
                  </a:solidFill>
                  <a:latin typeface="Consolas" pitchFamily="49" charset="0"/>
                  <a:cs typeface="Consolas" pitchFamily="49" charset="0"/>
                </a:rPr>
                <a:t>Contract.Ensures</a:t>
              </a:r>
              <a:r>
                <a:rPr lang="en-US" sz="1400" dirty="0" smtClean="0">
                  <a:solidFill>
                    <a:schemeClr val="bg1"/>
                  </a:solidFill>
                  <a:latin typeface="Consolas" pitchFamily="49" charset="0"/>
                  <a:cs typeface="Consolas" pitchFamily="49" charset="0"/>
                </a:rPr>
                <a:t>(</a:t>
              </a:r>
              <a:r>
                <a:rPr lang="en-US" sz="1400" b="1" dirty="0" err="1" smtClean="0">
                  <a:solidFill>
                    <a:schemeClr val="bg1"/>
                  </a:solidFill>
                  <a:latin typeface="Consolas" pitchFamily="49" charset="0"/>
                  <a:cs typeface="Consolas" pitchFamily="49" charset="0"/>
                </a:rPr>
                <a:t>this</a:t>
              </a:r>
              <a:r>
                <a:rPr lang="en-US" sz="1400" dirty="0" err="1" smtClean="0">
                  <a:solidFill>
                    <a:schemeClr val="bg1"/>
                  </a:solidFill>
                  <a:latin typeface="Consolas" pitchFamily="49" charset="0"/>
                  <a:cs typeface="Consolas" pitchFamily="49" charset="0"/>
                </a:rPr>
                <a:t>.store</a:t>
              </a:r>
              <a:r>
                <a:rPr lang="en-US" sz="1400" dirty="0" smtClean="0">
                  <a:solidFill>
                    <a:schemeClr val="bg1"/>
                  </a:solidFill>
                  <a:latin typeface="Consolas" pitchFamily="49" charset="0"/>
                  <a:cs typeface="Consolas" pitchFamily="49" charset="0"/>
                </a:rPr>
                <a:t> != </a:t>
              </a:r>
              <a:r>
                <a:rPr lang="en-US" sz="1400" b="1" dirty="0" smtClean="0">
                  <a:solidFill>
                    <a:schemeClr val="bg1"/>
                  </a:solidFill>
                  <a:latin typeface="Consolas" pitchFamily="49" charset="0"/>
                  <a:cs typeface="Consolas" pitchFamily="49" charset="0"/>
                </a:rPr>
                <a:t>null</a:t>
              </a:r>
              <a:r>
                <a:rPr lang="en-US" sz="1400" dirty="0" smtClean="0">
                  <a:solidFill>
                    <a:schemeClr val="bg1"/>
                  </a:solidFill>
                  <a:latin typeface="Consolas" pitchFamily="49" charset="0"/>
                  <a:cs typeface="Consolas" pitchFamily="49" charset="0"/>
                </a:rPr>
                <a:t>);</a:t>
              </a:r>
            </a:p>
          </p:txBody>
        </p:sp>
      </p:grpSp>
      <p:pic>
        <p:nvPicPr>
          <p:cNvPr id="2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5284" y="1008174"/>
            <a:ext cx="4568716" cy="1656198"/>
          </a:xfrm>
          <a:prstGeom prst="rect">
            <a:avLst/>
          </a:prstGeom>
        </p:spPr>
        <p:style>
          <a:lnRef idx="0">
            <a:schemeClr val="accent3"/>
          </a:lnRef>
          <a:fillRef idx="3">
            <a:schemeClr val="accent3"/>
          </a:fillRef>
          <a:effectRef idx="3">
            <a:schemeClr val="accent3"/>
          </a:effectRef>
          <a:fontRef idx="minor">
            <a:schemeClr val="lt1"/>
          </a:fontRef>
        </p:style>
      </p:pic>
      <p:pic>
        <p:nvPicPr>
          <p:cNvPr id="20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84598" y="1096855"/>
            <a:ext cx="4490934" cy="152022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xmlns="" val="11432110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apezoid 28"/>
          <p:cNvSpPr/>
          <p:nvPr/>
        </p:nvSpPr>
        <p:spPr bwMode="auto">
          <a:xfrm>
            <a:off x="194932" y="1119966"/>
            <a:ext cx="1892595" cy="318976"/>
          </a:xfrm>
          <a:prstGeom prst="trapezoid">
            <a:avLst/>
          </a:prstGeom>
          <a:solidFill>
            <a:schemeClr val="lt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solidFill>
                  <a:schemeClr val="bg1"/>
                </a:solidFill>
              </a:rPr>
              <a:t>WebService.cs</a:t>
            </a:r>
            <a:endParaRPr lang="en-US" dirty="0" smtClean="0">
              <a:solidFill>
                <a:schemeClr val="bg1"/>
              </a:solidFill>
            </a:endParaRPr>
          </a:p>
        </p:txBody>
      </p:sp>
      <p:sp>
        <p:nvSpPr>
          <p:cNvPr id="2" name="Trapezoid 1"/>
          <p:cNvSpPr/>
          <p:nvPr/>
        </p:nvSpPr>
        <p:spPr bwMode="auto">
          <a:xfrm>
            <a:off x="5316280" y="3700140"/>
            <a:ext cx="1892595" cy="318976"/>
          </a:xfrm>
          <a:prstGeom prst="trapezoid">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WebService.dll</a:t>
            </a:r>
          </a:p>
        </p:txBody>
      </p:sp>
      <p:sp>
        <p:nvSpPr>
          <p:cNvPr id="3" name="Title 2"/>
          <p:cNvSpPr>
            <a:spLocks noGrp="1"/>
          </p:cNvSpPr>
          <p:nvPr>
            <p:ph type="title"/>
          </p:nvPr>
        </p:nvSpPr>
        <p:spPr/>
        <p:txBody>
          <a:bodyPr/>
          <a:lstStyle/>
          <a:p>
            <a:r>
              <a:rPr lang="en-US" dirty="0" smtClean="0"/>
              <a:t>Runtime Checking — Release Build</a:t>
            </a:r>
            <a:endParaRPr lang="en-US" dirty="0"/>
          </a:p>
        </p:txBody>
      </p:sp>
      <p:grpSp>
        <p:nvGrpSpPr>
          <p:cNvPr id="9" name="All contracts"/>
          <p:cNvGrpSpPr/>
          <p:nvPr/>
        </p:nvGrpSpPr>
        <p:grpSpPr>
          <a:xfrm>
            <a:off x="5320833" y="3997843"/>
            <a:ext cx="3275763" cy="1903227"/>
            <a:chOff x="4752870" y="3268985"/>
            <a:chExt cx="3275763" cy="1903227"/>
          </a:xfrm>
        </p:grpSpPr>
        <p:sp>
          <p:nvSpPr>
            <p:cNvPr id="25" name="Background (IL)"/>
            <p:cNvSpPr/>
            <p:nvPr/>
          </p:nvSpPr>
          <p:spPr bwMode="auto">
            <a:xfrm>
              <a:off x="4752870" y="3268985"/>
              <a:ext cx="3275763" cy="1903227"/>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6" name="Orange (IL)"/>
            <p:cNvSpPr/>
            <p:nvPr/>
          </p:nvSpPr>
          <p:spPr>
            <a:xfrm>
              <a:off x="4904182" y="3417842"/>
              <a:ext cx="2971800" cy="15520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solidFill>
                    <a:schemeClr val="bg1"/>
                  </a:solidFill>
                </a:rPr>
                <a:t>IL from body</a:t>
              </a:r>
              <a:endParaRPr lang="en-US" sz="2000" b="1" dirty="0">
                <a:solidFill>
                  <a:schemeClr val="bg1"/>
                </a:solidFill>
              </a:endParaRPr>
            </a:p>
          </p:txBody>
        </p:sp>
      </p:grpSp>
      <p:grpSp>
        <p:nvGrpSpPr>
          <p:cNvPr id="15" name="compile"/>
          <p:cNvGrpSpPr/>
          <p:nvPr/>
        </p:nvGrpSpPr>
        <p:grpSpPr>
          <a:xfrm>
            <a:off x="1417894" y="3589247"/>
            <a:ext cx="3474959" cy="1180087"/>
            <a:chOff x="1247767" y="4833259"/>
            <a:chExt cx="3474959" cy="1180087"/>
          </a:xfrm>
        </p:grpSpPr>
        <p:sp>
          <p:nvSpPr>
            <p:cNvPr id="13" name="Bent-Up Arrow 12"/>
            <p:cNvSpPr/>
            <p:nvPr/>
          </p:nvSpPr>
          <p:spPr bwMode="auto">
            <a:xfrm rot="5400000">
              <a:off x="3009482" y="4255479"/>
              <a:ext cx="1135463" cy="2291024"/>
            </a:xfrm>
            <a:prstGeom prst="bentUpArrow">
              <a:avLst/>
            </a:prstGeom>
            <a:ln>
              <a:headEnd type="none" w="med" len="med"/>
              <a:tailEnd type="none" w="med" len="med"/>
            </a:ln>
            <a:effectLst>
              <a:outerShdw blurRad="50800" dist="38100" dir="5400000" rotWithShape="0">
                <a:srgbClr val="000000">
                  <a:alpha val="43137"/>
                </a:srgbClr>
              </a:outerShdw>
            </a:effectLst>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9" name="compile and rewrite"/>
            <p:cNvSpPr/>
            <p:nvPr/>
          </p:nvSpPr>
          <p:spPr>
            <a:xfrm>
              <a:off x="1247767" y="5644014"/>
              <a:ext cx="137076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csc</a:t>
              </a:r>
              <a:r>
                <a:rPr lang="en-US" dirty="0" smtClean="0"/>
                <a:t>/</a:t>
              </a:r>
              <a:r>
                <a:rPr lang="en-US" dirty="0" err="1" smtClean="0"/>
                <a:t>vbc</a:t>
              </a:r>
              <a:r>
                <a:rPr lang="en-US" dirty="0" smtClean="0"/>
                <a:t>/…</a:t>
              </a:r>
              <a:endParaRPr lang="en-US" dirty="0"/>
            </a:p>
          </p:txBody>
        </p:sp>
      </p:grpSp>
      <p:grpSp>
        <p:nvGrpSpPr>
          <p:cNvPr id="5" name="Group 4"/>
          <p:cNvGrpSpPr/>
          <p:nvPr/>
        </p:nvGrpSpPr>
        <p:grpSpPr>
          <a:xfrm>
            <a:off x="198829" y="1419445"/>
            <a:ext cx="4266846" cy="2163726"/>
            <a:chOff x="198829" y="1419445"/>
            <a:chExt cx="4266846" cy="2163726"/>
          </a:xfrm>
        </p:grpSpPr>
        <p:sp>
          <p:nvSpPr>
            <p:cNvPr id="21" name="original code"/>
            <p:cNvSpPr/>
            <p:nvPr/>
          </p:nvSpPr>
          <p:spPr bwMode="auto">
            <a:xfrm>
              <a:off x="198829" y="1419445"/>
              <a:ext cx="4266846" cy="216372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400" b="1" dirty="0">
                  <a:latin typeface="Consolas" pitchFamily="49" charset="0"/>
                  <a:cs typeface="Consolas" pitchFamily="49" charset="0"/>
                </a:rPr>
                <a:t>public</a:t>
              </a:r>
              <a:r>
                <a:rPr lang="en-US" sz="1400" dirty="0">
                  <a:latin typeface="Consolas" pitchFamily="49" charset="0"/>
                  <a:cs typeface="Consolas" pitchFamily="49" charset="0"/>
                </a:rPr>
                <a:t> </a:t>
              </a:r>
              <a:r>
                <a:rPr lang="en-US" sz="1400" dirty="0" err="1">
                  <a:latin typeface="Consolas" pitchFamily="49" charset="0"/>
                  <a:cs typeface="Consolas" pitchFamily="49" charset="0"/>
                </a:rPr>
                <a:t>WebService</a:t>
              </a:r>
              <a:r>
                <a:rPr lang="en-US" sz="1400" dirty="0">
                  <a:latin typeface="Consolas" pitchFamily="49" charset="0"/>
                  <a:cs typeface="Consolas" pitchFamily="49" charset="0"/>
                </a:rPr>
                <a:t>(</a:t>
              </a:r>
              <a:r>
                <a:rPr lang="en-US" sz="1400" dirty="0" err="1">
                  <a:latin typeface="Consolas" pitchFamily="49" charset="0"/>
                  <a:cs typeface="Consolas" pitchFamily="49" charset="0"/>
                </a:rPr>
                <a:t>IWarehouse</a:t>
              </a:r>
              <a:r>
                <a:rPr lang="en-US" sz="1400" dirty="0">
                  <a:latin typeface="Consolas" pitchFamily="49" charset="0"/>
                  <a:cs typeface="Consolas" pitchFamily="49" charset="0"/>
                </a:rPr>
                <a:t> store) {</a:t>
              </a:r>
            </a:p>
            <a:p>
              <a:endParaRPr lang="en-US" sz="1400" dirty="0" smtClean="0">
                <a:latin typeface="Consolas" pitchFamily="49" charset="0"/>
                <a:cs typeface="Consolas" pitchFamily="49" charset="0"/>
              </a:endParaRPr>
            </a:p>
            <a:p>
              <a:endParaRPr lang="en-US" sz="1400" dirty="0">
                <a:latin typeface="Consolas" pitchFamily="49" charset="0"/>
                <a:cs typeface="Consolas" pitchFamily="49" charset="0"/>
              </a:endParaRPr>
            </a:p>
            <a:p>
              <a:endParaRPr lang="en-US" sz="1400" dirty="0" smtClean="0">
                <a:latin typeface="Consolas" pitchFamily="49" charset="0"/>
                <a:cs typeface="Consolas" pitchFamily="49" charset="0"/>
              </a:endParaRPr>
            </a:p>
            <a:p>
              <a:endParaRPr lang="en-US" sz="1400" dirty="0">
                <a:latin typeface="Consolas" pitchFamily="49" charset="0"/>
                <a:cs typeface="Consolas" pitchFamily="49" charset="0"/>
              </a:endParaRPr>
            </a:p>
            <a:p>
              <a:endParaRPr lang="en-US" sz="1400" dirty="0" smtClean="0">
                <a:latin typeface="Consolas" pitchFamily="49" charset="0"/>
                <a:cs typeface="Consolas" pitchFamily="49" charset="0"/>
              </a:endParaRPr>
            </a:p>
            <a:p>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
          <p:nvSpPr>
            <p:cNvPr id="22" name="Orange (code)"/>
            <p:cNvSpPr/>
            <p:nvPr/>
          </p:nvSpPr>
          <p:spPr>
            <a:xfrm>
              <a:off x="374271" y="2764481"/>
              <a:ext cx="2103115" cy="318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err="1" smtClean="0">
                  <a:latin typeface="Consolas" pitchFamily="49" charset="0"/>
                  <a:cs typeface="Consolas" pitchFamily="49" charset="0"/>
                </a:rPr>
                <a:t>this</a:t>
              </a:r>
              <a:r>
                <a:rPr lang="en-US" sz="1400" dirty="0" err="1" smtClean="0">
                  <a:latin typeface="Consolas" pitchFamily="49" charset="0"/>
                  <a:cs typeface="Consolas" pitchFamily="49" charset="0"/>
                </a:rPr>
                <a:t>.store</a:t>
              </a:r>
              <a:r>
                <a:rPr lang="en-US" sz="1400" dirty="0" smtClean="0">
                  <a:latin typeface="Consolas" pitchFamily="49" charset="0"/>
                  <a:cs typeface="Consolas" pitchFamily="49" charset="0"/>
                </a:rPr>
                <a:t> = store;</a:t>
              </a:r>
              <a:endParaRPr lang="en-US" sz="1400" dirty="0">
                <a:latin typeface="Consolas" pitchFamily="49" charset="0"/>
                <a:cs typeface="Consolas" pitchFamily="49" charset="0"/>
              </a:endParaRPr>
            </a:p>
          </p:txBody>
        </p:sp>
        <p:sp>
          <p:nvSpPr>
            <p:cNvPr id="23" name="precondition"/>
            <p:cNvSpPr/>
            <p:nvPr/>
          </p:nvSpPr>
          <p:spPr bwMode="auto">
            <a:xfrm>
              <a:off x="365987" y="2009553"/>
              <a:ext cx="3557427" cy="29062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err="1" smtClean="0">
                  <a:solidFill>
                    <a:schemeClr val="bg1"/>
                  </a:solidFill>
                  <a:latin typeface="Consolas" pitchFamily="49" charset="0"/>
                  <a:cs typeface="Consolas" pitchFamily="49" charset="0"/>
                </a:rPr>
                <a:t>Contract.Requires</a:t>
              </a:r>
              <a:r>
                <a:rPr lang="en-US" sz="1400" dirty="0" smtClean="0">
                  <a:solidFill>
                    <a:schemeClr val="bg1"/>
                  </a:solidFill>
                  <a:latin typeface="Consolas" pitchFamily="49" charset="0"/>
                  <a:cs typeface="Consolas" pitchFamily="49" charset="0"/>
                </a:rPr>
                <a:t>(store != </a:t>
              </a:r>
              <a:r>
                <a:rPr lang="en-US" sz="1400" b="1" dirty="0" smtClean="0">
                  <a:solidFill>
                    <a:schemeClr val="bg1"/>
                  </a:solidFill>
                  <a:latin typeface="Consolas" pitchFamily="49" charset="0"/>
                  <a:cs typeface="Consolas" pitchFamily="49" charset="0"/>
                </a:rPr>
                <a:t>null</a:t>
              </a:r>
              <a:r>
                <a:rPr lang="en-US" sz="1400" dirty="0" smtClean="0">
                  <a:solidFill>
                    <a:schemeClr val="bg1"/>
                  </a:solidFill>
                  <a:latin typeface="Consolas" pitchFamily="49" charset="0"/>
                  <a:cs typeface="Consolas" pitchFamily="49" charset="0"/>
                </a:rPr>
                <a:t>);</a:t>
              </a:r>
            </a:p>
          </p:txBody>
        </p:sp>
        <p:sp>
          <p:nvSpPr>
            <p:cNvPr id="24" name="postcondition"/>
            <p:cNvSpPr/>
            <p:nvPr/>
          </p:nvSpPr>
          <p:spPr bwMode="auto">
            <a:xfrm>
              <a:off x="354274" y="2371059"/>
              <a:ext cx="3930646" cy="30218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err="1" smtClean="0">
                  <a:solidFill>
                    <a:schemeClr val="bg1"/>
                  </a:solidFill>
                  <a:latin typeface="Consolas" pitchFamily="49" charset="0"/>
                  <a:cs typeface="Consolas" pitchFamily="49" charset="0"/>
                </a:rPr>
                <a:t>Contract.Ensures</a:t>
              </a:r>
              <a:r>
                <a:rPr lang="en-US" sz="1400" dirty="0" smtClean="0">
                  <a:solidFill>
                    <a:schemeClr val="bg1"/>
                  </a:solidFill>
                  <a:latin typeface="Consolas" pitchFamily="49" charset="0"/>
                  <a:cs typeface="Consolas" pitchFamily="49" charset="0"/>
                </a:rPr>
                <a:t>(</a:t>
              </a:r>
              <a:r>
                <a:rPr lang="en-US" sz="1400" b="1" dirty="0" err="1" smtClean="0">
                  <a:solidFill>
                    <a:schemeClr val="bg1"/>
                  </a:solidFill>
                  <a:latin typeface="Consolas" pitchFamily="49" charset="0"/>
                  <a:cs typeface="Consolas" pitchFamily="49" charset="0"/>
                </a:rPr>
                <a:t>this</a:t>
              </a:r>
              <a:r>
                <a:rPr lang="en-US" sz="1400" dirty="0" err="1" smtClean="0">
                  <a:solidFill>
                    <a:schemeClr val="bg1"/>
                  </a:solidFill>
                  <a:latin typeface="Consolas" pitchFamily="49" charset="0"/>
                  <a:cs typeface="Consolas" pitchFamily="49" charset="0"/>
                </a:rPr>
                <a:t>.store</a:t>
              </a:r>
              <a:r>
                <a:rPr lang="en-US" sz="1400" dirty="0" smtClean="0">
                  <a:solidFill>
                    <a:schemeClr val="bg1"/>
                  </a:solidFill>
                  <a:latin typeface="Consolas" pitchFamily="49" charset="0"/>
                  <a:cs typeface="Consolas" pitchFamily="49" charset="0"/>
                </a:rPr>
                <a:t> != </a:t>
              </a:r>
              <a:r>
                <a:rPr lang="en-US" sz="1400" b="1" dirty="0" smtClean="0">
                  <a:solidFill>
                    <a:schemeClr val="bg1"/>
                  </a:solidFill>
                  <a:latin typeface="Consolas" pitchFamily="49" charset="0"/>
                  <a:cs typeface="Consolas" pitchFamily="49" charset="0"/>
                </a:rPr>
                <a:t>null</a:t>
              </a:r>
              <a:r>
                <a:rPr lang="en-US" sz="1400" dirty="0" smtClean="0">
                  <a:solidFill>
                    <a:schemeClr val="bg1"/>
                  </a:solidFill>
                  <a:latin typeface="Consolas" pitchFamily="49" charset="0"/>
                  <a:cs typeface="Consolas" pitchFamily="49" charset="0"/>
                </a:rPr>
                <a:t>);</a:t>
              </a:r>
            </a:p>
          </p:txBody>
        </p:sp>
      </p:grpSp>
      <p:sp>
        <p:nvSpPr>
          <p:cNvPr id="17" name="When all of the ..."/>
          <p:cNvSpPr txBox="1">
            <a:spLocks/>
          </p:cNvSpPr>
          <p:nvPr/>
        </p:nvSpPr>
        <p:spPr>
          <a:xfrm>
            <a:off x="397034" y="5234116"/>
            <a:ext cx="3918858" cy="1466224"/>
          </a:xfrm>
          <a:prstGeom prst="rect">
            <a:avLst/>
          </a:prstGeom>
        </p:spPr>
        <p:txBody>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For trusted clients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5284" y="1008174"/>
            <a:ext cx="4568716" cy="1656198"/>
          </a:xfrm>
          <a:prstGeom prst="rect">
            <a:avLst/>
          </a:prstGeom>
        </p:spPr>
        <p:style>
          <a:lnRef idx="0">
            <a:schemeClr val="accent3"/>
          </a:lnRef>
          <a:fillRef idx="3">
            <a:schemeClr val="accent3"/>
          </a:fillRef>
          <a:effectRef idx="3">
            <a:schemeClr val="accent3"/>
          </a:effectRef>
          <a:fontRef idx="minor">
            <a:schemeClr val="lt1"/>
          </a:fontRef>
        </p:style>
      </p:pic>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81100" y="1076326"/>
            <a:ext cx="4510198" cy="1540751"/>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xmlns="" val="38232758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apezoid 28"/>
          <p:cNvSpPr/>
          <p:nvPr/>
        </p:nvSpPr>
        <p:spPr bwMode="auto">
          <a:xfrm>
            <a:off x="194932" y="1119966"/>
            <a:ext cx="1892595" cy="318976"/>
          </a:xfrm>
          <a:prstGeom prst="trapezoid">
            <a:avLst/>
          </a:prstGeom>
          <a:solidFill>
            <a:schemeClr val="lt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WebService.xml</a:t>
            </a:r>
          </a:p>
        </p:txBody>
      </p:sp>
      <p:sp>
        <p:nvSpPr>
          <p:cNvPr id="2" name="Trapezoid 1"/>
          <p:cNvSpPr/>
          <p:nvPr/>
        </p:nvSpPr>
        <p:spPr bwMode="auto">
          <a:xfrm>
            <a:off x="372140" y="4486949"/>
            <a:ext cx="2828260" cy="318976"/>
          </a:xfrm>
          <a:prstGeom prst="trapezoid">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WebService.Contracts.dll</a:t>
            </a:r>
          </a:p>
        </p:txBody>
      </p:sp>
      <p:sp>
        <p:nvSpPr>
          <p:cNvPr id="3" name="Title 2"/>
          <p:cNvSpPr>
            <a:spLocks noGrp="1"/>
          </p:cNvSpPr>
          <p:nvPr>
            <p:ph type="title"/>
          </p:nvPr>
        </p:nvSpPr>
        <p:spPr/>
        <p:txBody>
          <a:bodyPr/>
          <a:lstStyle/>
          <a:p>
            <a:r>
              <a:rPr lang="en-US" dirty="0" smtClean="0"/>
              <a:t>Documentation</a:t>
            </a:r>
            <a:endParaRPr lang="en-US" dirty="0"/>
          </a:p>
        </p:txBody>
      </p:sp>
      <p:grpSp>
        <p:nvGrpSpPr>
          <p:cNvPr id="9" name="All contracts"/>
          <p:cNvGrpSpPr/>
          <p:nvPr/>
        </p:nvGrpSpPr>
        <p:grpSpPr>
          <a:xfrm>
            <a:off x="376693" y="4784651"/>
            <a:ext cx="3275763" cy="1456661"/>
            <a:chOff x="4752870" y="3268984"/>
            <a:chExt cx="3275763" cy="1456661"/>
          </a:xfrm>
        </p:grpSpPr>
        <p:sp>
          <p:nvSpPr>
            <p:cNvPr id="25" name="Background (IL)"/>
            <p:cNvSpPr/>
            <p:nvPr/>
          </p:nvSpPr>
          <p:spPr bwMode="auto">
            <a:xfrm>
              <a:off x="4752870" y="3268984"/>
              <a:ext cx="3275763" cy="1456661"/>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7" name="Green (IL)"/>
            <p:cNvSpPr/>
            <p:nvPr/>
          </p:nvSpPr>
          <p:spPr>
            <a:xfrm>
              <a:off x="4888525" y="3406295"/>
              <a:ext cx="2971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solidFill>
                    <a:schemeClr val="bg1"/>
                  </a:solidFill>
                </a:rPr>
                <a:t>IL from requires</a:t>
              </a:r>
              <a:endParaRPr lang="en-US" sz="2000" b="1" dirty="0">
                <a:solidFill>
                  <a:schemeClr val="bg1"/>
                </a:solidFill>
              </a:endParaRPr>
            </a:p>
          </p:txBody>
        </p:sp>
        <p:sp>
          <p:nvSpPr>
            <p:cNvPr id="28" name="Blue (IL)"/>
            <p:cNvSpPr/>
            <p:nvPr/>
          </p:nvSpPr>
          <p:spPr>
            <a:xfrm>
              <a:off x="4897983" y="4001605"/>
              <a:ext cx="2969292"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smtClean="0">
                  <a:solidFill>
                    <a:schemeClr val="bg1"/>
                  </a:solidFill>
                </a:rPr>
                <a:t>IL from ensures</a:t>
              </a:r>
              <a:endParaRPr lang="en-US" sz="2000" b="1" dirty="0">
                <a:solidFill>
                  <a:schemeClr val="bg1"/>
                </a:solidFill>
              </a:endParaRPr>
            </a:p>
          </p:txBody>
        </p:sp>
      </p:grpSp>
      <p:sp>
        <p:nvSpPr>
          <p:cNvPr id="48" name="When all of the ..."/>
          <p:cNvSpPr txBox="1">
            <a:spLocks/>
          </p:cNvSpPr>
          <p:nvPr/>
        </p:nvSpPr>
        <p:spPr>
          <a:xfrm>
            <a:off x="3736428" y="1051217"/>
            <a:ext cx="5407571" cy="1839375"/>
          </a:xfrm>
          <a:prstGeom prst="rect">
            <a:avLst/>
          </a:prstGeom>
        </p:spPr>
        <p:txBody>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smtClean="0"/>
          </a:p>
          <a:p>
            <a:endParaRPr lang="en-US" sz="2800" dirty="0"/>
          </a:p>
          <a:p>
            <a:r>
              <a:rPr lang="en-US" sz="2800" dirty="0" smtClean="0"/>
              <a:t>XML used by Sandcastle to generate MSDN style docs</a:t>
            </a:r>
            <a:endParaRPr lang="en-US" sz="2800" dirty="0"/>
          </a:p>
        </p:txBody>
      </p:sp>
      <p:sp>
        <p:nvSpPr>
          <p:cNvPr id="21" name="original code"/>
          <p:cNvSpPr/>
          <p:nvPr/>
        </p:nvSpPr>
        <p:spPr bwMode="auto">
          <a:xfrm>
            <a:off x="198827" y="1419445"/>
            <a:ext cx="3161061" cy="185538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200" b="1" dirty="0" smtClean="0">
                <a:latin typeface="Consolas" pitchFamily="49" charset="0"/>
                <a:cs typeface="Consolas" pitchFamily="49" charset="0"/>
              </a:rPr>
              <a:t>&lt;member name</a:t>
            </a:r>
            <a:r>
              <a:rPr lang="en-US" sz="1200" b="1" dirty="0">
                <a:latin typeface="Consolas" pitchFamily="49" charset="0"/>
                <a:cs typeface="Consolas" pitchFamily="49" charset="0"/>
              </a:rPr>
              <a:t>="M:PDC.</a:t>
            </a:r>
            <a:r>
              <a:rPr lang="en-US" sz="1200" b="1" dirty="0" err="1">
                <a:latin typeface="Consolas" pitchFamily="49" charset="0"/>
                <a:cs typeface="Consolas" pitchFamily="49" charset="0"/>
              </a:rPr>
              <a:t>WebService</a:t>
            </a:r>
            <a:r>
              <a:rPr lang="en-US" sz="1200" b="1" dirty="0">
                <a:latin typeface="Consolas" pitchFamily="49" charset="0"/>
                <a:cs typeface="Consolas" pitchFamily="49" charset="0"/>
              </a:rPr>
              <a:t>.#</a:t>
            </a:r>
            <a:r>
              <a:rPr lang="en-US" sz="1200" b="1" dirty="0" err="1">
                <a:latin typeface="Consolas" pitchFamily="49" charset="0"/>
                <a:cs typeface="Consolas" pitchFamily="49" charset="0"/>
              </a:rPr>
              <a:t>ctor</a:t>
            </a:r>
            <a:r>
              <a:rPr lang="en-US" sz="1200" b="1" dirty="0">
                <a:latin typeface="Consolas" pitchFamily="49" charset="0"/>
                <a:cs typeface="Consolas" pitchFamily="49" charset="0"/>
              </a:rPr>
              <a:t>(</a:t>
            </a:r>
            <a:r>
              <a:rPr lang="en-US" sz="1200" b="1" dirty="0" err="1">
                <a:latin typeface="Consolas" pitchFamily="49" charset="0"/>
                <a:cs typeface="Consolas" pitchFamily="49" charset="0"/>
              </a:rPr>
              <a:t>PDC.IWarehouse</a:t>
            </a:r>
            <a:r>
              <a:rPr lang="en-US" sz="1200" b="1" dirty="0">
                <a:latin typeface="Consolas" pitchFamily="49" charset="0"/>
                <a:cs typeface="Consolas" pitchFamily="49" charset="0"/>
              </a:rPr>
              <a:t>)"&gt;</a:t>
            </a:r>
          </a:p>
          <a:p>
            <a:r>
              <a:rPr lang="en-US" sz="1200" b="1" dirty="0" smtClean="0">
                <a:latin typeface="Consolas" pitchFamily="49" charset="0"/>
                <a:cs typeface="Consolas" pitchFamily="49" charset="0"/>
              </a:rPr>
              <a:t>&lt;summary&gt;Constructs </a:t>
            </a:r>
            <a:r>
              <a:rPr lang="en-US" sz="1200" b="1" dirty="0">
                <a:latin typeface="Consolas" pitchFamily="49" charset="0"/>
                <a:cs typeface="Consolas" pitchFamily="49" charset="0"/>
              </a:rPr>
              <a:t>a new instance </a:t>
            </a:r>
            <a:r>
              <a:rPr lang="en-US" sz="1200" b="1" dirty="0" smtClean="0">
                <a:latin typeface="Consolas" pitchFamily="49" charset="0"/>
                <a:cs typeface="Consolas" pitchFamily="49" charset="0"/>
              </a:rPr>
              <a:t>for processing </a:t>
            </a:r>
            <a:r>
              <a:rPr lang="en-US" sz="1200" b="1" dirty="0">
                <a:latin typeface="Consolas" pitchFamily="49" charset="0"/>
                <a:cs typeface="Consolas" pitchFamily="49" charset="0"/>
              </a:rPr>
              <a:t>orders against the </a:t>
            </a:r>
            <a:r>
              <a:rPr lang="en-US" sz="1200" b="1" dirty="0" smtClean="0">
                <a:latin typeface="Consolas" pitchFamily="49" charset="0"/>
                <a:cs typeface="Consolas" pitchFamily="49" charset="0"/>
              </a:rPr>
              <a:t>specified warehouse.&lt;/</a:t>
            </a:r>
            <a:r>
              <a:rPr lang="en-US" sz="1200" b="1" dirty="0">
                <a:latin typeface="Consolas" pitchFamily="49" charset="0"/>
                <a:cs typeface="Consolas" pitchFamily="49" charset="0"/>
              </a:rPr>
              <a:t>summary&gt;</a:t>
            </a:r>
          </a:p>
          <a:p>
            <a:r>
              <a:rPr lang="en-US" sz="1200" b="1" dirty="0" smtClean="0">
                <a:latin typeface="Consolas" pitchFamily="49" charset="0"/>
                <a:cs typeface="Consolas" pitchFamily="49" charset="0"/>
              </a:rPr>
              <a:t>&lt;</a:t>
            </a:r>
            <a:r>
              <a:rPr lang="en-US" sz="1200" b="1" dirty="0" err="1">
                <a:latin typeface="Consolas" pitchFamily="49" charset="0"/>
                <a:cs typeface="Consolas" pitchFamily="49" charset="0"/>
              </a:rPr>
              <a:t>param</a:t>
            </a:r>
            <a:r>
              <a:rPr lang="en-US" sz="1200" b="1" dirty="0">
                <a:latin typeface="Consolas" pitchFamily="49" charset="0"/>
                <a:cs typeface="Consolas" pitchFamily="49" charset="0"/>
              </a:rPr>
              <a:t> name="store"&gt;The warehouse </a:t>
            </a:r>
            <a:r>
              <a:rPr lang="en-US" sz="1200" b="1" dirty="0" smtClean="0">
                <a:latin typeface="Consolas" pitchFamily="49" charset="0"/>
                <a:cs typeface="Consolas" pitchFamily="49" charset="0"/>
              </a:rPr>
              <a:t>this instance is </a:t>
            </a:r>
            <a:r>
              <a:rPr lang="en-US" sz="1200" b="1" dirty="0">
                <a:latin typeface="Consolas" pitchFamily="49" charset="0"/>
                <a:cs typeface="Consolas" pitchFamily="49" charset="0"/>
              </a:rPr>
              <a:t>to use</a:t>
            </a:r>
            <a:r>
              <a:rPr lang="en-US" sz="1200" b="1" dirty="0" smtClean="0">
                <a:latin typeface="Consolas" pitchFamily="49" charset="0"/>
                <a:cs typeface="Consolas" pitchFamily="49" charset="0"/>
              </a:rPr>
              <a:t>. &lt;/</a:t>
            </a:r>
            <a:r>
              <a:rPr lang="en-US" sz="1200" b="1" dirty="0" err="1">
                <a:latin typeface="Consolas" pitchFamily="49" charset="0"/>
                <a:cs typeface="Consolas" pitchFamily="49" charset="0"/>
              </a:rPr>
              <a:t>param</a:t>
            </a:r>
            <a:r>
              <a:rPr lang="en-US" sz="1200" b="1" dirty="0" smtClean="0">
                <a:latin typeface="Consolas" pitchFamily="49" charset="0"/>
                <a:cs typeface="Consolas" pitchFamily="49" charset="0"/>
              </a:rPr>
              <a:t>&gt;</a:t>
            </a:r>
          </a:p>
          <a:p>
            <a:r>
              <a:rPr lang="en-US" sz="1200" b="1" dirty="0" smtClean="0">
                <a:latin typeface="Consolas" pitchFamily="49" charset="0"/>
                <a:cs typeface="Consolas" pitchFamily="49" charset="0"/>
              </a:rPr>
              <a:t>&lt;/</a:t>
            </a:r>
            <a:r>
              <a:rPr lang="en-US" sz="1200" b="1" dirty="0">
                <a:latin typeface="Consolas" pitchFamily="49" charset="0"/>
                <a:cs typeface="Consolas" pitchFamily="49" charset="0"/>
              </a:rPr>
              <a:t>member&gt;</a:t>
            </a:r>
            <a:endParaRPr lang="en-US" sz="1200" dirty="0">
              <a:latin typeface="Consolas" pitchFamily="49" charset="0"/>
              <a:cs typeface="Consolas" pitchFamily="49" charset="0"/>
            </a:endParaRPr>
          </a:p>
        </p:txBody>
      </p:sp>
      <p:grpSp>
        <p:nvGrpSpPr>
          <p:cNvPr id="7" name="Group 6"/>
          <p:cNvGrpSpPr/>
          <p:nvPr/>
        </p:nvGrpSpPr>
        <p:grpSpPr>
          <a:xfrm>
            <a:off x="4621619" y="3196858"/>
            <a:ext cx="4260109" cy="2332073"/>
            <a:chOff x="4674782" y="3377611"/>
            <a:chExt cx="4260109" cy="2332073"/>
          </a:xfrm>
        </p:grpSpPr>
        <p:sp>
          <p:nvSpPr>
            <p:cNvPr id="20" name="Trapezoid 19"/>
            <p:cNvSpPr/>
            <p:nvPr/>
          </p:nvSpPr>
          <p:spPr bwMode="auto">
            <a:xfrm>
              <a:off x="4674782" y="3377611"/>
              <a:ext cx="1892595" cy="318976"/>
            </a:xfrm>
            <a:prstGeom prst="trapezoid">
              <a:avLst/>
            </a:prstGeom>
            <a:solidFill>
              <a:schemeClr val="lt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WebService.xml</a:t>
              </a:r>
            </a:p>
          </p:txBody>
        </p:sp>
        <p:sp>
          <p:nvSpPr>
            <p:cNvPr id="30" name="original code"/>
            <p:cNvSpPr/>
            <p:nvPr/>
          </p:nvSpPr>
          <p:spPr bwMode="auto">
            <a:xfrm>
              <a:off x="4689310" y="3668233"/>
              <a:ext cx="4245581" cy="2041451"/>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1200" b="1" dirty="0" smtClean="0">
                  <a:latin typeface="Consolas" pitchFamily="49" charset="0"/>
                  <a:cs typeface="Consolas" pitchFamily="49" charset="0"/>
                </a:rPr>
                <a:t>&lt;member name</a:t>
              </a:r>
              <a:r>
                <a:rPr lang="en-US" sz="1200" b="1" dirty="0">
                  <a:latin typeface="Consolas" pitchFamily="49" charset="0"/>
                  <a:cs typeface="Consolas" pitchFamily="49" charset="0"/>
                </a:rPr>
                <a:t>="M:PDC.</a:t>
              </a:r>
              <a:r>
                <a:rPr lang="en-US" sz="1200" b="1" dirty="0" err="1">
                  <a:latin typeface="Consolas" pitchFamily="49" charset="0"/>
                  <a:cs typeface="Consolas" pitchFamily="49" charset="0"/>
                </a:rPr>
                <a:t>WebService</a:t>
              </a:r>
              <a:r>
                <a:rPr lang="en-US" sz="1200" b="1" dirty="0">
                  <a:latin typeface="Consolas" pitchFamily="49" charset="0"/>
                  <a:cs typeface="Consolas" pitchFamily="49" charset="0"/>
                </a:rPr>
                <a:t>.#</a:t>
              </a:r>
              <a:r>
                <a:rPr lang="en-US" sz="1200" b="1" dirty="0" err="1">
                  <a:latin typeface="Consolas" pitchFamily="49" charset="0"/>
                  <a:cs typeface="Consolas" pitchFamily="49" charset="0"/>
                </a:rPr>
                <a:t>ctor</a:t>
              </a:r>
              <a:r>
                <a:rPr lang="en-US" sz="1200" b="1" dirty="0">
                  <a:latin typeface="Consolas" pitchFamily="49" charset="0"/>
                  <a:cs typeface="Consolas" pitchFamily="49" charset="0"/>
                </a:rPr>
                <a:t>(</a:t>
              </a:r>
              <a:r>
                <a:rPr lang="en-US" sz="1200" b="1" dirty="0" err="1">
                  <a:latin typeface="Consolas" pitchFamily="49" charset="0"/>
                  <a:cs typeface="Consolas" pitchFamily="49" charset="0"/>
                </a:rPr>
                <a:t>PDC.IWarehouse</a:t>
              </a:r>
              <a:r>
                <a:rPr lang="en-US" sz="1200" b="1" dirty="0">
                  <a:latin typeface="Consolas" pitchFamily="49" charset="0"/>
                  <a:cs typeface="Consolas" pitchFamily="49" charset="0"/>
                </a:rPr>
                <a:t>)"&gt;</a:t>
              </a:r>
            </a:p>
            <a:p>
              <a:r>
                <a:rPr lang="en-US" sz="1200" b="1" dirty="0" smtClean="0">
                  <a:latin typeface="Consolas" pitchFamily="49" charset="0"/>
                  <a:cs typeface="Consolas" pitchFamily="49" charset="0"/>
                </a:rPr>
                <a:t>&lt;summary&gt;Constructs </a:t>
              </a:r>
              <a:r>
                <a:rPr lang="en-US" sz="1200" b="1" dirty="0">
                  <a:latin typeface="Consolas" pitchFamily="49" charset="0"/>
                  <a:cs typeface="Consolas" pitchFamily="49" charset="0"/>
                </a:rPr>
                <a:t>a new instance </a:t>
              </a:r>
              <a:r>
                <a:rPr lang="en-US" sz="1200" b="1" dirty="0" smtClean="0">
                  <a:latin typeface="Consolas" pitchFamily="49" charset="0"/>
                  <a:cs typeface="Consolas" pitchFamily="49" charset="0"/>
                </a:rPr>
                <a:t>for processing </a:t>
              </a:r>
              <a:r>
                <a:rPr lang="en-US" sz="1200" b="1" dirty="0">
                  <a:latin typeface="Consolas" pitchFamily="49" charset="0"/>
                  <a:cs typeface="Consolas" pitchFamily="49" charset="0"/>
                </a:rPr>
                <a:t>orders against the </a:t>
              </a:r>
              <a:r>
                <a:rPr lang="en-US" sz="1200" b="1" dirty="0" smtClean="0">
                  <a:latin typeface="Consolas" pitchFamily="49" charset="0"/>
                  <a:cs typeface="Consolas" pitchFamily="49" charset="0"/>
                </a:rPr>
                <a:t>specified warehouse.&lt;/</a:t>
              </a:r>
              <a:r>
                <a:rPr lang="en-US" sz="1200" b="1" dirty="0">
                  <a:latin typeface="Consolas" pitchFamily="49" charset="0"/>
                  <a:cs typeface="Consolas" pitchFamily="49" charset="0"/>
                </a:rPr>
                <a:t>summary&gt;</a:t>
              </a:r>
            </a:p>
            <a:p>
              <a:r>
                <a:rPr lang="en-US" sz="1200" b="1" dirty="0" smtClean="0">
                  <a:latin typeface="Consolas" pitchFamily="49" charset="0"/>
                  <a:cs typeface="Consolas" pitchFamily="49" charset="0"/>
                </a:rPr>
                <a:t>&lt;</a:t>
              </a:r>
              <a:r>
                <a:rPr lang="en-US" sz="1200" b="1" dirty="0" err="1">
                  <a:latin typeface="Consolas" pitchFamily="49" charset="0"/>
                  <a:cs typeface="Consolas" pitchFamily="49" charset="0"/>
                </a:rPr>
                <a:t>param</a:t>
              </a:r>
              <a:r>
                <a:rPr lang="en-US" sz="1200" b="1" dirty="0">
                  <a:latin typeface="Consolas" pitchFamily="49" charset="0"/>
                  <a:cs typeface="Consolas" pitchFamily="49" charset="0"/>
                </a:rPr>
                <a:t> name="store"&gt;The warehouse </a:t>
              </a:r>
              <a:r>
                <a:rPr lang="en-US" sz="1200" b="1" dirty="0" smtClean="0">
                  <a:latin typeface="Consolas" pitchFamily="49" charset="0"/>
                  <a:cs typeface="Consolas" pitchFamily="49" charset="0"/>
                </a:rPr>
                <a:t>this instance is </a:t>
              </a:r>
              <a:r>
                <a:rPr lang="en-US" sz="1200" b="1" dirty="0">
                  <a:latin typeface="Consolas" pitchFamily="49" charset="0"/>
                  <a:cs typeface="Consolas" pitchFamily="49" charset="0"/>
                </a:rPr>
                <a:t>to use</a:t>
              </a:r>
              <a:r>
                <a:rPr lang="en-US" sz="1200" b="1" dirty="0" smtClean="0">
                  <a:latin typeface="Consolas" pitchFamily="49" charset="0"/>
                  <a:cs typeface="Consolas" pitchFamily="49" charset="0"/>
                </a:rPr>
                <a:t>. &lt;/</a:t>
              </a:r>
              <a:r>
                <a:rPr lang="en-US" sz="1200" b="1" dirty="0" err="1">
                  <a:latin typeface="Consolas" pitchFamily="49" charset="0"/>
                  <a:cs typeface="Consolas" pitchFamily="49" charset="0"/>
                </a:rPr>
                <a:t>param</a:t>
              </a:r>
              <a:r>
                <a:rPr lang="en-US" sz="1200" b="1" dirty="0" smtClean="0">
                  <a:latin typeface="Consolas" pitchFamily="49" charset="0"/>
                  <a:cs typeface="Consolas" pitchFamily="49" charset="0"/>
                </a:rPr>
                <a:t>&gt;</a:t>
              </a:r>
            </a:p>
            <a:p>
              <a:r>
                <a:rPr lang="en-US" sz="1200" b="1" dirty="0" smtClean="0">
                  <a:latin typeface="Consolas" pitchFamily="49" charset="0"/>
                  <a:cs typeface="Consolas" pitchFamily="49" charset="0"/>
                </a:rPr>
                <a:t>&lt;requires&gt; store </a:t>
              </a:r>
              <a:r>
                <a:rPr lang="en-US" sz="1200" b="1" dirty="0">
                  <a:latin typeface="Consolas" pitchFamily="49" charset="0"/>
                  <a:cs typeface="Consolas" pitchFamily="49" charset="0"/>
                </a:rPr>
                <a:t>!= </a:t>
              </a:r>
              <a:r>
                <a:rPr lang="en-US" sz="1200" b="1" dirty="0" smtClean="0">
                  <a:latin typeface="Consolas" pitchFamily="49" charset="0"/>
                  <a:cs typeface="Consolas" pitchFamily="49" charset="0"/>
                </a:rPr>
                <a:t>null &lt;/requires&gt;</a:t>
              </a:r>
            </a:p>
            <a:p>
              <a:r>
                <a:rPr lang="en-US" sz="1200" b="1" dirty="0" smtClean="0">
                  <a:latin typeface="Consolas" pitchFamily="49" charset="0"/>
                  <a:cs typeface="Consolas" pitchFamily="49" charset="0"/>
                </a:rPr>
                <a:t>&lt;ensures&gt; </a:t>
              </a:r>
              <a:r>
                <a:rPr lang="en-US" sz="1200" b="1" dirty="0" err="1" smtClean="0">
                  <a:latin typeface="Consolas" pitchFamily="49" charset="0"/>
                  <a:cs typeface="Consolas" pitchFamily="49" charset="0"/>
                </a:rPr>
                <a:t>this.store</a:t>
              </a:r>
              <a:r>
                <a:rPr lang="en-US" sz="1200" b="1" dirty="0" smtClean="0">
                  <a:latin typeface="Consolas" pitchFamily="49" charset="0"/>
                  <a:cs typeface="Consolas" pitchFamily="49" charset="0"/>
                </a:rPr>
                <a:t> </a:t>
              </a:r>
              <a:r>
                <a:rPr lang="en-US" sz="1200" b="1">
                  <a:latin typeface="Consolas" pitchFamily="49" charset="0"/>
                  <a:cs typeface="Consolas" pitchFamily="49" charset="0"/>
                </a:rPr>
                <a:t>!= </a:t>
              </a:r>
              <a:r>
                <a:rPr lang="en-US" sz="1200" b="1" smtClean="0">
                  <a:latin typeface="Consolas" pitchFamily="49" charset="0"/>
                  <a:cs typeface="Consolas" pitchFamily="49" charset="0"/>
                </a:rPr>
                <a:t>null &lt;/</a:t>
              </a:r>
              <a:r>
                <a:rPr lang="en-US" sz="1200" b="1" dirty="0" smtClean="0">
                  <a:latin typeface="Consolas" pitchFamily="49" charset="0"/>
                  <a:cs typeface="Consolas" pitchFamily="49" charset="0"/>
                </a:rPr>
                <a:t>ensures</a:t>
              </a:r>
              <a:r>
                <a:rPr lang="en-US" sz="1200" b="1" dirty="0">
                  <a:latin typeface="Consolas" pitchFamily="49" charset="0"/>
                  <a:cs typeface="Consolas" pitchFamily="49" charset="0"/>
                </a:rPr>
                <a:t>&gt;</a:t>
              </a:r>
              <a:endParaRPr lang="en-US" sz="1200" b="1" dirty="0" smtClean="0">
                <a:latin typeface="Consolas" pitchFamily="49" charset="0"/>
                <a:cs typeface="Consolas" pitchFamily="49" charset="0"/>
              </a:endParaRPr>
            </a:p>
            <a:p>
              <a:r>
                <a:rPr lang="en-US" sz="1200" b="1" dirty="0" smtClean="0">
                  <a:latin typeface="Consolas" pitchFamily="49" charset="0"/>
                  <a:cs typeface="Consolas" pitchFamily="49" charset="0"/>
                </a:rPr>
                <a:t>&lt;/</a:t>
              </a:r>
              <a:r>
                <a:rPr lang="en-US" sz="1200" b="1" dirty="0">
                  <a:latin typeface="Consolas" pitchFamily="49" charset="0"/>
                  <a:cs typeface="Consolas" pitchFamily="49" charset="0"/>
                </a:rPr>
                <a:t>member&gt;</a:t>
              </a:r>
              <a:endParaRPr lang="en-US" sz="1200" dirty="0">
                <a:latin typeface="Consolas" pitchFamily="49" charset="0"/>
                <a:cs typeface="Consolas" pitchFamily="49" charset="0"/>
              </a:endParaRPr>
            </a:p>
          </p:txBody>
        </p:sp>
      </p:grpSp>
      <p:sp>
        <p:nvSpPr>
          <p:cNvPr id="6" name="Left-Right-Up Arrow 5"/>
          <p:cNvSpPr/>
          <p:nvPr/>
        </p:nvSpPr>
        <p:spPr bwMode="auto">
          <a:xfrm rot="5400000">
            <a:off x="2583710" y="2488018"/>
            <a:ext cx="1116420" cy="2732568"/>
          </a:xfrm>
          <a:prstGeom prst="leftRightUpArrow">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9" name="compile and rewrite"/>
          <p:cNvSpPr/>
          <p:nvPr/>
        </p:nvSpPr>
        <p:spPr>
          <a:xfrm>
            <a:off x="2530546" y="3868374"/>
            <a:ext cx="154464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ccdocgen</a:t>
            </a:r>
            <a:endParaRPr lang="en-US" dirty="0"/>
          </a:p>
        </p:txBody>
      </p:sp>
      <p:sp>
        <p:nvSpPr>
          <p:cNvPr id="8" name="Rectangle 7"/>
          <p:cNvSpPr/>
          <p:nvPr/>
        </p:nvSpPr>
        <p:spPr bwMode="auto">
          <a:xfrm>
            <a:off x="4476308" y="4880344"/>
            <a:ext cx="3944679" cy="563525"/>
          </a:xfrm>
          <a:prstGeom prst="rect">
            <a:avLst/>
          </a:prstGeom>
          <a:noFill/>
          <a:ln w="22225">
            <a:solidFill>
              <a:srgbClr val="FF0000"/>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01661" y="1071235"/>
            <a:ext cx="5142340" cy="710268"/>
          </a:xfrm>
          <a:prstGeom prst="rect">
            <a:avLst/>
          </a:prstGeom>
        </p:spPr>
        <p:style>
          <a:lnRef idx="0">
            <a:schemeClr val="accent3"/>
          </a:lnRef>
          <a:fillRef idx="3">
            <a:schemeClr val="accent3"/>
          </a:fillRef>
          <a:effectRef idx="3">
            <a:schemeClr val="accent3"/>
          </a:effectRef>
          <a:fontRef idx="minor">
            <a:schemeClr val="lt1"/>
          </a:fontRef>
        </p:style>
      </p:pic>
    </p:spTree>
    <p:extLst>
      <p:ext uri="{BB962C8B-B14F-4D97-AF65-F5344CB8AC3E}">
        <p14:creationId xmlns:p14="http://schemas.microsoft.com/office/powerpoint/2010/main" xmlns="" val="83774558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Testing</a:t>
            </a:r>
            <a:br>
              <a:rPr lang="en-US" dirty="0" smtClean="0"/>
            </a:br>
            <a:r>
              <a:rPr lang="en-US" sz="2800" dirty="0" smtClean="0">
                <a:solidFill>
                  <a:schemeClr val="accent1"/>
                </a:solidFill>
              </a:rPr>
              <a:t>Beyond Unit Testing</a:t>
            </a:r>
            <a:endParaRPr lang="en-US" sz="2800" dirty="0">
              <a:solidFill>
                <a:schemeClr val="accent1"/>
              </a:solidFill>
            </a:endParaRPr>
          </a:p>
        </p:txBody>
      </p:sp>
      <p:sp>
        <p:nvSpPr>
          <p:cNvPr id="3" name="Text Placeholder 2"/>
          <p:cNvSpPr>
            <a:spLocks noGrp="1"/>
          </p:cNvSpPr>
          <p:nvPr>
            <p:ph type="body" sz="quarter" idx="10"/>
          </p:nvPr>
        </p:nvSpPr>
        <p:spPr>
          <a:xfrm>
            <a:off x="381000" y="1447799"/>
            <a:ext cx="8382000" cy="332399"/>
          </a:xfrm>
        </p:spPr>
        <p:txBody>
          <a:bodyPr/>
          <a:lstStyle/>
          <a:p>
            <a:r>
              <a:rPr lang="en-US" sz="2400" dirty="0" smtClean="0"/>
              <a:t>Generated stub:</a:t>
            </a:r>
          </a:p>
        </p:txBody>
      </p:sp>
      <p:sp>
        <p:nvSpPr>
          <p:cNvPr id="4" name="Snip Single Corner Rectangle 3"/>
          <p:cNvSpPr/>
          <p:nvPr/>
        </p:nvSpPr>
        <p:spPr bwMode="auto">
          <a:xfrm>
            <a:off x="844060" y="2311122"/>
            <a:ext cx="7877909" cy="1989574"/>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latin typeface="Consolas" pitchFamily="49" charset="0"/>
                <a:cs typeface="Consolas" pitchFamily="49" charset="0"/>
              </a:rPr>
              <a:t>[</a:t>
            </a:r>
            <a:r>
              <a:rPr lang="en-US" sz="2000" dirty="0" err="1">
                <a:latin typeface="Consolas" pitchFamily="49" charset="0"/>
                <a:cs typeface="Consolas" pitchFamily="49" charset="0"/>
              </a:rPr>
              <a:t>PexMethod</a:t>
            </a:r>
            <a:r>
              <a:rPr lang="en-US" sz="2000" dirty="0">
                <a:latin typeface="Consolas" pitchFamily="49" charset="0"/>
                <a:cs typeface="Consolas" pitchFamily="49" charset="0"/>
              </a:rPr>
              <a:t>]</a:t>
            </a:r>
          </a:p>
          <a:p>
            <a:r>
              <a:rPr lang="en-US" sz="2000" dirty="0">
                <a:latin typeface="Consolas" pitchFamily="49" charset="0"/>
                <a:cs typeface="Consolas" pitchFamily="49" charset="0"/>
              </a:rPr>
              <a:t>public void </a:t>
            </a:r>
            <a:r>
              <a:rPr lang="en-US" sz="2000" dirty="0" smtClean="0">
                <a:latin typeface="Consolas" pitchFamily="49" charset="0"/>
                <a:cs typeface="Consolas" pitchFamily="49" charset="0"/>
              </a:rPr>
              <a:t>Process(</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target, </a:t>
            </a:r>
            <a:r>
              <a:rPr lang="en-US" sz="2000" dirty="0" smtClean="0">
                <a:latin typeface="Consolas" pitchFamily="49" charset="0"/>
                <a:cs typeface="Consolas" pitchFamily="49" charset="0"/>
              </a:rPr>
              <a:t>Order </a:t>
            </a:r>
            <a:r>
              <a:rPr lang="en-US" sz="2000" dirty="0">
                <a:latin typeface="Consolas" pitchFamily="49" charset="0"/>
                <a:cs typeface="Consolas" pitchFamily="49" charset="0"/>
              </a:rPr>
              <a:t>order</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target.Process</a:t>
            </a:r>
            <a:r>
              <a:rPr lang="en-US" sz="2000" dirty="0">
                <a:latin typeface="Consolas" pitchFamily="49" charset="0"/>
                <a:cs typeface="Consolas" pitchFamily="49" charset="0"/>
              </a:rPr>
              <a:t>(order</a:t>
            </a:r>
            <a:r>
              <a:rPr lang="en-US" sz="2000" dirty="0" smtClean="0">
                <a:latin typeface="Consolas" pitchFamily="49" charset="0"/>
                <a:cs typeface="Consolas" pitchFamily="49" charset="0"/>
              </a:rPr>
              <a:t>);</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 TODO: Add assertions here</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xmlns="" val="24694142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Testing</a:t>
            </a:r>
            <a:br>
              <a:rPr lang="en-US" dirty="0" smtClean="0"/>
            </a:br>
            <a:r>
              <a:rPr lang="en-US" sz="2800" dirty="0" smtClean="0">
                <a:solidFill>
                  <a:schemeClr val="accent1"/>
                </a:solidFill>
              </a:rPr>
              <a:t>Beyond Unit Testing</a:t>
            </a:r>
            <a:endParaRPr lang="en-US" sz="2800" dirty="0">
              <a:solidFill>
                <a:schemeClr val="accent1"/>
              </a:solidFill>
            </a:endParaRPr>
          </a:p>
        </p:txBody>
      </p:sp>
      <p:sp>
        <p:nvSpPr>
          <p:cNvPr id="3" name="Text Placeholder 2"/>
          <p:cNvSpPr>
            <a:spLocks noGrp="1"/>
          </p:cNvSpPr>
          <p:nvPr>
            <p:ph type="body" sz="quarter" idx="10"/>
          </p:nvPr>
        </p:nvSpPr>
        <p:spPr>
          <a:xfrm>
            <a:off x="381000" y="1447799"/>
            <a:ext cx="8382000" cy="332399"/>
          </a:xfrm>
        </p:spPr>
        <p:txBody>
          <a:bodyPr/>
          <a:lstStyle/>
          <a:p>
            <a:r>
              <a:rPr lang="en-US" sz="2400" dirty="0" smtClean="0"/>
              <a:t>Generated stub:</a:t>
            </a:r>
          </a:p>
        </p:txBody>
      </p:sp>
      <p:sp>
        <p:nvSpPr>
          <p:cNvPr id="4" name="Snip Single Corner Rectangle 3"/>
          <p:cNvSpPr/>
          <p:nvPr/>
        </p:nvSpPr>
        <p:spPr bwMode="auto">
          <a:xfrm>
            <a:off x="844060" y="2311122"/>
            <a:ext cx="7877909" cy="1989574"/>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latin typeface="Consolas" pitchFamily="49" charset="0"/>
                <a:cs typeface="Consolas" pitchFamily="49" charset="0"/>
              </a:rPr>
              <a:t>[</a:t>
            </a:r>
            <a:r>
              <a:rPr lang="en-US" sz="2000" dirty="0" err="1">
                <a:latin typeface="Consolas" pitchFamily="49" charset="0"/>
                <a:cs typeface="Consolas" pitchFamily="49" charset="0"/>
              </a:rPr>
              <a:t>PexMethod</a:t>
            </a:r>
            <a:r>
              <a:rPr lang="en-US" sz="2000" dirty="0">
                <a:latin typeface="Consolas" pitchFamily="49" charset="0"/>
                <a:cs typeface="Consolas" pitchFamily="49" charset="0"/>
              </a:rPr>
              <a:t>]</a:t>
            </a:r>
          </a:p>
          <a:p>
            <a:r>
              <a:rPr lang="en-US" sz="2000" dirty="0">
                <a:latin typeface="Consolas" pitchFamily="49" charset="0"/>
                <a:cs typeface="Consolas" pitchFamily="49" charset="0"/>
              </a:rPr>
              <a:t>public void </a:t>
            </a:r>
            <a:r>
              <a:rPr lang="en-US" sz="2000" dirty="0" smtClean="0">
                <a:latin typeface="Consolas" pitchFamily="49" charset="0"/>
                <a:cs typeface="Consolas" pitchFamily="49" charset="0"/>
              </a:rPr>
              <a:t>Process(</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target, </a:t>
            </a:r>
            <a:r>
              <a:rPr lang="en-US" sz="2000" dirty="0" smtClean="0">
                <a:latin typeface="Consolas" pitchFamily="49" charset="0"/>
                <a:cs typeface="Consolas" pitchFamily="49" charset="0"/>
              </a:rPr>
              <a:t>Order </a:t>
            </a:r>
            <a:r>
              <a:rPr lang="en-US" sz="2000" dirty="0">
                <a:latin typeface="Consolas" pitchFamily="49" charset="0"/>
                <a:cs typeface="Consolas" pitchFamily="49" charset="0"/>
              </a:rPr>
              <a:t>order) {</a:t>
            </a:r>
          </a:p>
          <a:p>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target.Process</a:t>
            </a:r>
            <a:r>
              <a:rPr lang="en-US" sz="2000" dirty="0">
                <a:latin typeface="Consolas" pitchFamily="49" charset="0"/>
                <a:cs typeface="Consolas" pitchFamily="49" charset="0"/>
              </a:rPr>
              <a:t>(order</a:t>
            </a:r>
            <a:r>
              <a:rPr lang="en-US" sz="2000" dirty="0" smtClean="0">
                <a:latin typeface="Consolas" pitchFamily="49" charset="0"/>
                <a:cs typeface="Consolas" pitchFamily="49" charset="0"/>
              </a:rPr>
              <a:t>);</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 TODO: Add assertions here</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6" name="Rounded Rectangle 5"/>
          <p:cNvSpPr/>
          <p:nvPr/>
        </p:nvSpPr>
        <p:spPr bwMode="auto">
          <a:xfrm>
            <a:off x="3113218" y="1219201"/>
            <a:ext cx="2573207" cy="124777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Attribute marks Parameterized Unit </a:t>
            </a:r>
            <a:r>
              <a:rPr lang="en-US" sz="2400" dirty="0">
                <a:gradFill>
                  <a:gsLst>
                    <a:gs pos="0">
                      <a:srgbClr val="FFFFFF"/>
                    </a:gs>
                    <a:gs pos="100000">
                      <a:srgbClr val="FFFFFF"/>
                    </a:gs>
                  </a:gsLst>
                  <a:lin ang="5400000" scaled="0"/>
                </a:gradFill>
              </a:rPr>
              <a:t>T</a:t>
            </a:r>
            <a:r>
              <a:rPr lang="en-US" sz="2400" dirty="0" smtClean="0">
                <a:gradFill>
                  <a:gsLst>
                    <a:gs pos="0">
                      <a:srgbClr val="FFFFFF"/>
                    </a:gs>
                    <a:gs pos="100000">
                      <a:srgbClr val="FFFFFF"/>
                    </a:gs>
                  </a:gsLst>
                  <a:lin ang="5400000" scaled="0"/>
                </a:gradFill>
              </a:rPr>
              <a:t>est</a:t>
            </a:r>
          </a:p>
        </p:txBody>
      </p:sp>
      <p:sp>
        <p:nvSpPr>
          <p:cNvPr id="7" name="Rectangle 6"/>
          <p:cNvSpPr/>
          <p:nvPr/>
        </p:nvSpPr>
        <p:spPr bwMode="auto">
          <a:xfrm>
            <a:off x="891801" y="2648580"/>
            <a:ext cx="1641849"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16" name="Curved Connector 15"/>
          <p:cNvCxnSpPr>
            <a:stCxn id="6" idx="2"/>
            <a:endCxn id="7" idx="3"/>
          </p:cNvCxnSpPr>
          <p:nvPr/>
        </p:nvCxnSpPr>
        <p:spPr>
          <a:xfrm rot="5400000">
            <a:off x="3300571" y="1700054"/>
            <a:ext cx="332330" cy="1866172"/>
          </a:xfrm>
          <a:prstGeom prst="curvedConnector2">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375213594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Testing</a:t>
            </a:r>
            <a:br>
              <a:rPr lang="en-US" dirty="0" smtClean="0"/>
            </a:br>
            <a:r>
              <a:rPr lang="en-US" sz="2800" dirty="0" smtClean="0">
                <a:solidFill>
                  <a:schemeClr val="accent1"/>
                </a:solidFill>
              </a:rPr>
              <a:t>Beyond Unit Testing</a:t>
            </a:r>
            <a:endParaRPr lang="en-US" sz="2800" dirty="0">
              <a:solidFill>
                <a:schemeClr val="accent1"/>
              </a:solidFill>
            </a:endParaRPr>
          </a:p>
        </p:txBody>
      </p:sp>
      <p:sp>
        <p:nvSpPr>
          <p:cNvPr id="3" name="Text Placeholder 2"/>
          <p:cNvSpPr>
            <a:spLocks noGrp="1"/>
          </p:cNvSpPr>
          <p:nvPr>
            <p:ph type="body" sz="quarter" idx="10"/>
          </p:nvPr>
        </p:nvSpPr>
        <p:spPr>
          <a:xfrm>
            <a:off x="381000" y="1447799"/>
            <a:ext cx="8382000" cy="4915192"/>
          </a:xfrm>
        </p:spPr>
        <p:txBody>
          <a:bodyPr/>
          <a:lstStyle/>
          <a:p>
            <a:r>
              <a:rPr lang="en-US" sz="2800" dirty="0" smtClean="0"/>
              <a:t>Idea: </a:t>
            </a:r>
            <a:br>
              <a:rPr lang="en-US" sz="2800" dirty="0" smtClean="0"/>
            </a:br>
            <a:r>
              <a:rPr lang="en-US" sz="2800" dirty="0" smtClean="0"/>
              <a:t>Turn values that </a:t>
            </a:r>
            <a:r>
              <a:rPr lang="en-US" sz="2800" b="1" dirty="0" smtClean="0"/>
              <a:t>shouldn’t </a:t>
            </a:r>
            <a:r>
              <a:rPr lang="en-US" sz="2800" dirty="0" smtClean="0"/>
              <a:t>matter into parameters</a:t>
            </a:r>
            <a:br>
              <a:rPr lang="en-US" sz="2800" dirty="0" smtClean="0"/>
            </a:br>
            <a:endParaRPr lang="en-US" sz="2800" dirty="0" smtClean="0"/>
          </a:p>
          <a:p>
            <a:endParaRPr lang="en-US" sz="2200" dirty="0" smtClean="0"/>
          </a:p>
          <a:p>
            <a:endParaRPr lang="en-US" sz="2400" dirty="0" smtClean="0"/>
          </a:p>
          <a:p>
            <a:endParaRPr lang="en-US" sz="2800" dirty="0"/>
          </a:p>
          <a:p>
            <a:pPr marL="0" indent="0">
              <a:buNone/>
            </a:pPr>
            <a:endParaRPr lang="en-US" sz="2800" dirty="0" smtClean="0"/>
          </a:p>
          <a:p>
            <a:r>
              <a:rPr lang="en-US" sz="2800" dirty="0" err="1" smtClean="0"/>
              <a:t>Pex</a:t>
            </a:r>
            <a:r>
              <a:rPr lang="en-US" sz="2800" dirty="0" smtClean="0"/>
              <a:t> chooses relevant values</a:t>
            </a:r>
          </a:p>
          <a:p>
            <a:pPr lvl="1"/>
            <a:r>
              <a:rPr lang="en-US" sz="2400" dirty="0" err="1" smtClean="0"/>
              <a:t>Pex</a:t>
            </a:r>
            <a:r>
              <a:rPr lang="en-US" sz="2400" dirty="0" smtClean="0"/>
              <a:t> executes and analyzes code</a:t>
            </a:r>
          </a:p>
          <a:p>
            <a:pPr lvl="1"/>
            <a:r>
              <a:rPr lang="en-US" sz="2400" dirty="0" smtClean="0"/>
              <a:t>Constraint solver determines values</a:t>
            </a:r>
            <a:br>
              <a:rPr lang="en-US" sz="2400" dirty="0" smtClean="0"/>
            </a:br>
            <a:r>
              <a:rPr lang="en-US" sz="2400" dirty="0" smtClean="0"/>
              <a:t>that trigger code paths</a:t>
            </a:r>
          </a:p>
          <a:p>
            <a:pPr lvl="1"/>
            <a:r>
              <a:rPr lang="en-US" sz="2400" dirty="0" smtClean="0"/>
              <a:t>Result: Traditional unit tests</a:t>
            </a:r>
          </a:p>
        </p:txBody>
      </p:sp>
      <p:sp>
        <p:nvSpPr>
          <p:cNvPr id="4" name="Snip Single Corner Rectangle 3"/>
          <p:cNvSpPr/>
          <p:nvPr/>
        </p:nvSpPr>
        <p:spPr bwMode="auto">
          <a:xfrm>
            <a:off x="844060" y="2311122"/>
            <a:ext cx="7877909" cy="1989574"/>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latin typeface="Consolas" pitchFamily="49" charset="0"/>
                <a:cs typeface="Consolas" pitchFamily="49" charset="0"/>
              </a:rPr>
              <a:t>[</a:t>
            </a:r>
            <a:r>
              <a:rPr lang="en-US" sz="2000" dirty="0" err="1">
                <a:latin typeface="Consolas" pitchFamily="49" charset="0"/>
                <a:cs typeface="Consolas" pitchFamily="49" charset="0"/>
              </a:rPr>
              <a:t>PexMethod</a:t>
            </a:r>
            <a:r>
              <a:rPr lang="en-US" sz="2000" dirty="0">
                <a:latin typeface="Consolas" pitchFamily="49" charset="0"/>
                <a:cs typeface="Consolas" pitchFamily="49" charset="0"/>
              </a:rPr>
              <a:t>]</a:t>
            </a:r>
          </a:p>
          <a:p>
            <a:r>
              <a:rPr lang="en-US" sz="2000" dirty="0">
                <a:latin typeface="Consolas" pitchFamily="49" charset="0"/>
                <a:cs typeface="Consolas" pitchFamily="49" charset="0"/>
              </a:rPr>
              <a:t>public void </a:t>
            </a:r>
            <a:r>
              <a:rPr lang="en-US" sz="2000" dirty="0" smtClean="0">
                <a:latin typeface="Consolas" pitchFamily="49" charset="0"/>
                <a:cs typeface="Consolas" pitchFamily="49" charset="0"/>
              </a:rPr>
              <a:t>Process(</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 target, Order order) {</a:t>
            </a:r>
          </a:p>
          <a:p>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target.Process</a:t>
            </a:r>
            <a:r>
              <a:rPr lang="en-US" sz="2000" dirty="0">
                <a:latin typeface="Consolas" pitchFamily="49" charset="0"/>
                <a:cs typeface="Consolas" pitchFamily="49" charset="0"/>
              </a:rPr>
              <a:t>(order</a:t>
            </a:r>
            <a:r>
              <a:rPr lang="en-US" sz="2000" dirty="0" smtClean="0">
                <a:latin typeface="Consolas" pitchFamily="49" charset="0"/>
                <a:cs typeface="Consolas" pitchFamily="49" charset="0"/>
              </a:rPr>
              <a:t>);</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 TODO: Add assertions here</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xmlns="" val="20035122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581525" y="1019175"/>
            <a:ext cx="4219575" cy="4981575"/>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8" name="Rectangle 17"/>
          <p:cNvSpPr/>
          <p:nvPr/>
        </p:nvSpPr>
        <p:spPr bwMode="auto">
          <a:xfrm>
            <a:off x="333375" y="1019175"/>
            <a:ext cx="4219575" cy="4981575"/>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What you will learn</a:t>
            </a:r>
            <a:endParaRPr lang="en-US" dirty="0"/>
          </a:p>
        </p:txBody>
      </p:sp>
      <p:sp>
        <p:nvSpPr>
          <p:cNvPr id="6" name="Text Placeholder 5"/>
          <p:cNvSpPr>
            <a:spLocks noGrp="1"/>
          </p:cNvSpPr>
          <p:nvPr>
            <p:ph type="body" idx="1"/>
          </p:nvPr>
        </p:nvSpPr>
        <p:spPr>
          <a:xfrm>
            <a:off x="381000" y="1082769"/>
            <a:ext cx="4114800" cy="553998"/>
          </a:xfrm>
        </p:spPr>
        <p:style>
          <a:lnRef idx="0">
            <a:schemeClr val="accent5"/>
          </a:lnRef>
          <a:fillRef idx="3">
            <a:schemeClr val="accent5"/>
          </a:fillRef>
          <a:effectRef idx="3">
            <a:schemeClr val="accent5"/>
          </a:effectRef>
          <a:fontRef idx="minor">
            <a:schemeClr val="lt1"/>
          </a:fontRef>
        </p:style>
        <p:txBody>
          <a:bodyPr/>
          <a:lstStyle/>
          <a:p>
            <a:r>
              <a:rPr lang="en-US" sz="4000" dirty="0" smtClean="0"/>
              <a:t> Code Contracts</a:t>
            </a:r>
            <a:endParaRPr lang="en-US" sz="4000" dirty="0"/>
          </a:p>
        </p:txBody>
      </p:sp>
      <p:sp>
        <p:nvSpPr>
          <p:cNvPr id="7" name="Content Placeholder 6"/>
          <p:cNvSpPr>
            <a:spLocks noGrp="1"/>
          </p:cNvSpPr>
          <p:nvPr>
            <p:ph sz="half" idx="2"/>
          </p:nvPr>
        </p:nvSpPr>
        <p:spPr>
          <a:xfrm>
            <a:off x="380999" y="2338677"/>
            <a:ext cx="4114800" cy="3517886"/>
          </a:xfrm>
        </p:spPr>
        <p:txBody>
          <a:bodyPr/>
          <a:lstStyle/>
          <a:p>
            <a:r>
              <a:rPr lang="en-US" dirty="0" smtClean="0"/>
              <a:t>Method contracts</a:t>
            </a:r>
          </a:p>
          <a:p>
            <a:pPr lvl="1"/>
            <a:r>
              <a:rPr lang="en-US" dirty="0" err="1" smtClean="0"/>
              <a:t>Contract.Requires</a:t>
            </a:r>
            <a:endParaRPr lang="en-US" dirty="0" smtClean="0"/>
          </a:p>
          <a:p>
            <a:pPr lvl="1"/>
            <a:r>
              <a:rPr lang="en-US" dirty="0" err="1" smtClean="0"/>
              <a:t>Contract.Ensures</a:t>
            </a:r>
            <a:endParaRPr lang="en-US" dirty="0" smtClean="0"/>
          </a:p>
          <a:p>
            <a:r>
              <a:rPr lang="en-US" dirty="0" smtClean="0"/>
              <a:t>Object invariants</a:t>
            </a:r>
          </a:p>
          <a:p>
            <a:pPr lvl="1"/>
            <a:r>
              <a:rPr lang="en-US" dirty="0" err="1" smtClean="0"/>
              <a:t>Contract.Invariant</a:t>
            </a:r>
            <a:endParaRPr lang="en-US" dirty="0" smtClean="0"/>
          </a:p>
          <a:p>
            <a:r>
              <a:rPr lang="en-US" dirty="0" smtClean="0"/>
              <a:t>Interface contracts</a:t>
            </a:r>
          </a:p>
          <a:p>
            <a:r>
              <a:rPr lang="en-US" dirty="0" smtClean="0"/>
              <a:t>Tools</a:t>
            </a:r>
          </a:p>
          <a:p>
            <a:pPr lvl="1"/>
            <a:r>
              <a:rPr lang="en-US" dirty="0" smtClean="0"/>
              <a:t>Runtime Checking</a:t>
            </a:r>
          </a:p>
          <a:p>
            <a:pPr lvl="1"/>
            <a:r>
              <a:rPr lang="en-US" dirty="0" smtClean="0"/>
              <a:t>Static Checking</a:t>
            </a:r>
          </a:p>
          <a:p>
            <a:pPr lvl="1"/>
            <a:r>
              <a:rPr lang="en-US" dirty="0" smtClean="0"/>
              <a:t>Documentation</a:t>
            </a:r>
            <a:endParaRPr lang="en-US" dirty="0"/>
          </a:p>
        </p:txBody>
      </p:sp>
      <p:sp>
        <p:nvSpPr>
          <p:cNvPr id="8" name="Text Placeholder 7"/>
          <p:cNvSpPr>
            <a:spLocks noGrp="1"/>
          </p:cNvSpPr>
          <p:nvPr>
            <p:ph type="body" sz="quarter" idx="3"/>
          </p:nvPr>
        </p:nvSpPr>
        <p:spPr>
          <a:xfrm>
            <a:off x="4634426" y="1082769"/>
            <a:ext cx="4117019" cy="553998"/>
          </a:xfrm>
        </p:spPr>
        <p:style>
          <a:lnRef idx="0">
            <a:schemeClr val="accent5"/>
          </a:lnRef>
          <a:fillRef idx="3">
            <a:schemeClr val="accent5"/>
          </a:fillRef>
          <a:effectRef idx="3">
            <a:schemeClr val="accent5"/>
          </a:effectRef>
          <a:fontRef idx="minor">
            <a:schemeClr val="lt1"/>
          </a:fontRef>
        </p:style>
        <p:txBody>
          <a:bodyPr/>
          <a:lstStyle/>
          <a:p>
            <a:r>
              <a:rPr lang="en-US" sz="4000" dirty="0" smtClean="0"/>
              <a:t> </a:t>
            </a:r>
            <a:r>
              <a:rPr lang="en-US" sz="4000" dirty="0" err="1" smtClean="0"/>
              <a:t>Pex</a:t>
            </a:r>
            <a:endParaRPr lang="en-US" dirty="0"/>
          </a:p>
        </p:txBody>
      </p:sp>
      <p:sp>
        <p:nvSpPr>
          <p:cNvPr id="9" name="Content Placeholder 8"/>
          <p:cNvSpPr>
            <a:spLocks noGrp="1"/>
          </p:cNvSpPr>
          <p:nvPr>
            <p:ph sz="quarter" idx="4"/>
          </p:nvPr>
        </p:nvSpPr>
        <p:spPr>
          <a:xfrm>
            <a:off x="4634426" y="2338677"/>
            <a:ext cx="4117974" cy="2289858"/>
          </a:xfrm>
        </p:spPr>
        <p:txBody>
          <a:bodyPr/>
          <a:lstStyle/>
          <a:p>
            <a:r>
              <a:rPr lang="en-US" sz="2400" dirty="0" smtClean="0"/>
              <a:t>Automated Test Generation</a:t>
            </a:r>
          </a:p>
          <a:p>
            <a:r>
              <a:rPr lang="en-US" sz="2400" dirty="0" smtClean="0"/>
              <a:t>Parameterized Unit Testing</a:t>
            </a:r>
          </a:p>
          <a:p>
            <a:r>
              <a:rPr lang="en-US" sz="2400" dirty="0" smtClean="0"/>
              <a:t>Stubs and Moles</a:t>
            </a:r>
          </a:p>
          <a:p>
            <a:pPr lvl="1"/>
            <a:r>
              <a:rPr lang="en-US" sz="2400" dirty="0" smtClean="0"/>
              <a:t>Lightweight mocking</a:t>
            </a:r>
          </a:p>
          <a:p>
            <a:pPr lvl="1"/>
            <a:r>
              <a:rPr lang="en-US" sz="2400" dirty="0" smtClean="0"/>
              <a:t>For sealed classes, static methods, interfaces</a:t>
            </a:r>
            <a:endParaRPr lang="en-US" sz="2400" dirty="0"/>
          </a:p>
        </p:txBody>
      </p:sp>
      <p:sp>
        <p:nvSpPr>
          <p:cNvPr id="16" name="TextBox 15"/>
          <p:cNvSpPr txBox="1"/>
          <p:nvPr/>
        </p:nvSpPr>
        <p:spPr>
          <a:xfrm>
            <a:off x="381000" y="1763110"/>
            <a:ext cx="4051738" cy="430887"/>
          </a:xfrm>
          <a:prstGeom prst="rect">
            <a:avLst/>
          </a:prstGeom>
          <a:noFill/>
        </p:spPr>
        <p:txBody>
          <a:bodyPr wrap="square" lIns="0" tIns="0" rIns="0" bIns="0" rtlCol="0">
            <a:spAutoFit/>
          </a:bodyPr>
          <a:lstStyle/>
          <a:p>
            <a:r>
              <a:rPr lang="en-US" sz="2800" dirty="0" smtClean="0">
                <a:gradFill>
                  <a:gsLst>
                    <a:gs pos="0">
                      <a:schemeClr val="tx1"/>
                    </a:gs>
                    <a:gs pos="86000">
                      <a:schemeClr val="tx1"/>
                    </a:gs>
                  </a:gsLst>
                  <a:lin ang="5400000" scaled="0"/>
                </a:gradFill>
              </a:rPr>
              <a:t>Expressing design intent</a:t>
            </a:r>
          </a:p>
        </p:txBody>
      </p:sp>
      <p:sp>
        <p:nvSpPr>
          <p:cNvPr id="17" name="TextBox 16"/>
          <p:cNvSpPr txBox="1"/>
          <p:nvPr/>
        </p:nvSpPr>
        <p:spPr>
          <a:xfrm>
            <a:off x="4634426" y="1763110"/>
            <a:ext cx="4051738" cy="430887"/>
          </a:xfrm>
          <a:prstGeom prst="rect">
            <a:avLst/>
          </a:prstGeom>
          <a:noFill/>
        </p:spPr>
        <p:txBody>
          <a:bodyPr wrap="square" lIns="0" tIns="0" rIns="0" bIns="0" rtlCol="0">
            <a:spAutoFit/>
          </a:bodyPr>
          <a:lstStyle/>
          <a:p>
            <a:r>
              <a:rPr lang="en-US" sz="2800" dirty="0" smtClean="0">
                <a:gradFill>
                  <a:gsLst>
                    <a:gs pos="0">
                      <a:schemeClr val="tx1"/>
                    </a:gs>
                    <a:gs pos="86000">
                      <a:schemeClr val="tx1"/>
                    </a:gs>
                  </a:gsLst>
                  <a:lin ang="5400000" scaled="0"/>
                </a:gradFill>
              </a:rPr>
              <a:t>Advanced unit testing</a:t>
            </a:r>
          </a:p>
        </p:txBody>
      </p:sp>
    </p:spTree>
    <p:extLst>
      <p:ext uri="{BB962C8B-B14F-4D97-AF65-F5344CB8AC3E}">
        <p14:creationId xmlns:p14="http://schemas.microsoft.com/office/powerpoint/2010/main" xmlns="" val="365420791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nip Single Corner Rectangle 29"/>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Tree>
    <p:extLst>
      <p:ext uri="{BB962C8B-B14F-4D97-AF65-F5344CB8AC3E}">
        <p14:creationId xmlns:p14="http://schemas.microsoft.com/office/powerpoint/2010/main" xmlns="" val="3103932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nip Single Corner Rectangle 29"/>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cxnSp>
        <p:nvCxnSpPr>
          <p:cNvPr id="8" name="Curved Connector 7"/>
          <p:cNvCxnSpPr/>
          <p:nvPr/>
        </p:nvCxnSpPr>
        <p:spPr>
          <a:xfrm rot="10800000" flipV="1">
            <a:off x="2733153" y="1296237"/>
            <a:ext cx="1014883" cy="552658"/>
          </a:xfrm>
          <a:prstGeom prst="curvedConnector3">
            <a:avLst>
              <a:gd name="adj1" fmla="val 99505"/>
            </a:avLst>
          </a:prstGeom>
          <a:ln>
            <a:tailEnd type="arrow"/>
          </a:ln>
        </p:spPr>
        <p:style>
          <a:lnRef idx="2">
            <a:schemeClr val="accent6"/>
          </a:lnRef>
          <a:fillRef idx="0">
            <a:schemeClr val="accent6"/>
          </a:fillRef>
          <a:effectRef idx="1">
            <a:schemeClr val="accent6"/>
          </a:effectRef>
          <a:fontRef idx="minor">
            <a:schemeClr val="tx1"/>
          </a:fontRef>
        </p:style>
      </p:cxnSp>
      <p:sp>
        <p:nvSpPr>
          <p:cNvPr id="17" name="Rounded Rectangle 16"/>
          <p:cNvSpPr/>
          <p:nvPr/>
        </p:nvSpPr>
        <p:spPr bwMode="auto">
          <a:xfrm>
            <a:off x="3858551" y="1014884"/>
            <a:ext cx="4551904" cy="56270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executes and monitors test</a:t>
            </a:r>
          </a:p>
        </p:txBody>
      </p:sp>
    </p:spTree>
    <p:extLst>
      <p:ext uri="{BB962C8B-B14F-4D97-AF65-F5344CB8AC3E}">
        <p14:creationId xmlns:p14="http://schemas.microsoft.com/office/powerpoint/2010/main" xmlns="" val="397569823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ingle Corner Rectangle 12"/>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
        <p:nvSpPr>
          <p:cNvPr id="17" name="Rounded Rectangle 16"/>
          <p:cNvSpPr/>
          <p:nvPr/>
        </p:nvSpPr>
        <p:spPr bwMode="auto">
          <a:xfrm>
            <a:off x="4029389" y="2783394"/>
            <a:ext cx="4994015" cy="95459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will generate “relevant” values</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(null, new X(), …)</a:t>
            </a:r>
          </a:p>
        </p:txBody>
      </p:sp>
      <p:cxnSp>
        <p:nvCxnSpPr>
          <p:cNvPr id="7" name="Straight Arrow Connector 6"/>
          <p:cNvCxnSpPr/>
          <p:nvPr/>
        </p:nvCxnSpPr>
        <p:spPr>
          <a:xfrm rot="5400000" flipH="1" flipV="1">
            <a:off x="6073025" y="2288460"/>
            <a:ext cx="511210" cy="27769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rot="10800000">
            <a:off x="4791075" y="2209800"/>
            <a:ext cx="1348472" cy="4630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37736111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nip Single Corner Rectangle 29"/>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cxnSp>
        <p:nvCxnSpPr>
          <p:cNvPr id="8" name="Curved Connector 7"/>
          <p:cNvCxnSpPr>
            <a:stCxn id="17" idx="1"/>
            <a:endCxn id="6" idx="2"/>
          </p:cNvCxnSpPr>
          <p:nvPr/>
        </p:nvCxnSpPr>
        <p:spPr>
          <a:xfrm rot="10800000">
            <a:off x="1979427" y="2302330"/>
            <a:ext cx="659925" cy="1176912"/>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7" name="Rounded Rectangle 16"/>
          <p:cNvSpPr/>
          <p:nvPr/>
        </p:nvSpPr>
        <p:spPr bwMode="auto">
          <a:xfrm>
            <a:off x="2639351" y="2891309"/>
            <a:ext cx="4009099" cy="1175866"/>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Another attribute to mark instance-under-test, </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may not be null.</a:t>
            </a:r>
          </a:p>
        </p:txBody>
      </p:sp>
      <p:sp>
        <p:nvSpPr>
          <p:cNvPr id="6" name="Rectangle 5"/>
          <p:cNvSpPr/>
          <p:nvPr/>
        </p:nvSpPr>
        <p:spPr bwMode="auto">
          <a:xfrm>
            <a:off x="682251" y="2000880"/>
            <a:ext cx="2594349"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xmlns="" val="172832319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
        <p:nvSpPr>
          <p:cNvPr id="4" name="Snip Single Corner Rectangle 3"/>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5" name="Snip Single Corner Rectangle 4"/>
          <p:cNvSpPr/>
          <p:nvPr/>
        </p:nvSpPr>
        <p:spPr bwMode="auto">
          <a:xfrm>
            <a:off x="383513" y="3709473"/>
            <a:ext cx="8340132" cy="234967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if </a:t>
            </a:r>
            <a:r>
              <a:rPr lang="en-US" dirty="0">
                <a:latin typeface="Consolas" pitchFamily="49" charset="0"/>
                <a:cs typeface="Consolas" pitchFamily="49" charset="0"/>
              </a:rPr>
              <a:t>(order == null) return;</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cxnSp>
        <p:nvCxnSpPr>
          <p:cNvPr id="8" name="Curved Connector 7"/>
          <p:cNvCxnSpPr/>
          <p:nvPr/>
        </p:nvCxnSpPr>
        <p:spPr>
          <a:xfrm rot="5400000">
            <a:off x="2502042" y="3034610"/>
            <a:ext cx="924450" cy="803855"/>
          </a:xfrm>
          <a:prstGeom prst="curvedConnector3">
            <a:avLst>
              <a:gd name="adj1" fmla="val 30435"/>
            </a:avLst>
          </a:prstGeom>
          <a:ln>
            <a:tailEnd type="arrow"/>
          </a:ln>
        </p:spPr>
        <p:style>
          <a:lnRef idx="2">
            <a:schemeClr val="accent6"/>
          </a:lnRef>
          <a:fillRef idx="0">
            <a:schemeClr val="accent6"/>
          </a:fillRef>
          <a:effectRef idx="1">
            <a:schemeClr val="accent6"/>
          </a:effectRef>
          <a:fontRef idx="minor">
            <a:schemeClr val="tx1"/>
          </a:fontRef>
        </p:style>
      </p:cxnSp>
      <p:sp>
        <p:nvSpPr>
          <p:cNvPr id="17" name="Rounded Rectangle 16"/>
          <p:cNvSpPr/>
          <p:nvPr/>
        </p:nvSpPr>
        <p:spPr bwMode="auto">
          <a:xfrm>
            <a:off x="3446593" y="2944183"/>
            <a:ext cx="2803490" cy="56270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follows calls</a:t>
            </a:r>
          </a:p>
        </p:txBody>
      </p:sp>
      <p:sp>
        <p:nvSpPr>
          <p:cNvPr id="9" name="Rectangle 8"/>
          <p:cNvSpPr/>
          <p:nvPr/>
        </p:nvSpPr>
        <p:spPr bwMode="auto">
          <a:xfrm>
            <a:off x="663201" y="2572380"/>
            <a:ext cx="2873828"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xmlns="" val="17221686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
        <p:nvSpPr>
          <p:cNvPr id="14" name="Snip Single Corner Rectangle 13"/>
          <p:cNvSpPr/>
          <p:nvPr/>
        </p:nvSpPr>
        <p:spPr bwMode="auto">
          <a:xfrm>
            <a:off x="383513" y="3709473"/>
            <a:ext cx="8340132" cy="234967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a:latin typeface="Consolas" pitchFamily="49" charset="0"/>
                <a:cs typeface="Consolas" pitchFamily="49" charset="0"/>
              </a:rPr>
              <a:t>  if (order == null) return</a:t>
            </a:r>
            <a:r>
              <a:rPr lang="en-US" dirty="0" smtClean="0">
                <a:latin typeface="Consolas" pitchFamily="49" charset="0"/>
                <a:cs typeface="Consolas" pitchFamily="49" charset="0"/>
              </a:rPr>
              <a:t>;</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cxnSp>
        <p:nvCxnSpPr>
          <p:cNvPr id="8" name="Curved Connector 7"/>
          <p:cNvCxnSpPr>
            <a:stCxn id="17" idx="1"/>
            <a:endCxn id="12" idx="2"/>
          </p:cNvCxnSpPr>
          <p:nvPr/>
        </p:nvCxnSpPr>
        <p:spPr>
          <a:xfrm rot="10800000">
            <a:off x="2030820" y="4593084"/>
            <a:ext cx="442001" cy="881440"/>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Snip Single Corner Rectangle 12"/>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17" name="Rounded Rectangle 16"/>
          <p:cNvSpPr/>
          <p:nvPr/>
        </p:nvSpPr>
        <p:spPr bwMode="auto">
          <a:xfrm>
            <a:off x="2472820" y="4816349"/>
            <a:ext cx="3647551" cy="131635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discovers</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non-null constraint</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 test case!</a:t>
            </a:r>
          </a:p>
        </p:txBody>
      </p:sp>
      <p:sp>
        <p:nvSpPr>
          <p:cNvPr id="12" name="Rectangle 11"/>
          <p:cNvSpPr/>
          <p:nvPr/>
        </p:nvSpPr>
        <p:spPr bwMode="auto">
          <a:xfrm>
            <a:off x="1213662" y="4291634"/>
            <a:ext cx="1634314"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xmlns="" val="122322111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nip Single Corner Rectangle 17"/>
          <p:cNvSpPr/>
          <p:nvPr/>
        </p:nvSpPr>
        <p:spPr bwMode="auto">
          <a:xfrm>
            <a:off x="383513" y="3709473"/>
            <a:ext cx="8340132" cy="234967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if (order == null) return;</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19" name="Snip Single Corner Rectangle 18"/>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
        <p:nvSpPr>
          <p:cNvPr id="17" name="Rounded Rectangle 16"/>
          <p:cNvSpPr/>
          <p:nvPr/>
        </p:nvSpPr>
        <p:spPr bwMode="auto">
          <a:xfrm>
            <a:off x="4427239" y="3224330"/>
            <a:ext cx="4697711" cy="9144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detects loop</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 </a:t>
            </a:r>
            <a:r>
              <a:rPr lang="en-US" sz="2400" dirty="0" smtClean="0">
                <a:gradFill>
                  <a:gsLst>
                    <a:gs pos="0">
                      <a:srgbClr val="FFFFFF"/>
                    </a:gs>
                    <a:gs pos="100000">
                      <a:srgbClr val="FFFFFF"/>
                    </a:gs>
                  </a:gsLst>
                  <a:lin ang="5400000" scaled="0"/>
                </a:gradFill>
              </a:rPr>
              <a:t>test cases for 0, 1, 2 iterations</a:t>
            </a:r>
            <a:endParaRPr lang="en-US" sz="2400" dirty="0">
              <a:gradFill>
                <a:gsLst>
                  <a:gs pos="0">
                    <a:srgbClr val="FFFFFF"/>
                  </a:gs>
                  <a:gs pos="100000">
                    <a:srgbClr val="FFFFFF"/>
                  </a:gs>
                </a:gsLst>
                <a:lin ang="5400000" scaled="0"/>
              </a:gradFill>
            </a:endParaRPr>
          </a:p>
        </p:txBody>
      </p:sp>
      <p:sp>
        <p:nvSpPr>
          <p:cNvPr id="6" name="Rectangle 5"/>
          <p:cNvSpPr/>
          <p:nvPr/>
        </p:nvSpPr>
        <p:spPr bwMode="auto">
          <a:xfrm>
            <a:off x="1818761" y="4559503"/>
            <a:ext cx="683287" cy="32154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 name="Rectangle 8"/>
          <p:cNvSpPr/>
          <p:nvPr/>
        </p:nvSpPr>
        <p:spPr bwMode="auto">
          <a:xfrm>
            <a:off x="2694632" y="4561178"/>
            <a:ext cx="2309456" cy="32154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0" name="Rectangle 9"/>
          <p:cNvSpPr/>
          <p:nvPr/>
        </p:nvSpPr>
        <p:spPr bwMode="auto">
          <a:xfrm>
            <a:off x="5195006" y="4562858"/>
            <a:ext cx="452175" cy="321548"/>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11" name="Curved Connector 10"/>
          <p:cNvCxnSpPr>
            <a:stCxn id="17" idx="1"/>
            <a:endCxn id="9" idx="0"/>
          </p:cNvCxnSpPr>
          <p:nvPr/>
        </p:nvCxnSpPr>
        <p:spPr>
          <a:xfrm rot="10800000" flipV="1">
            <a:off x="3849361" y="3681530"/>
            <a:ext cx="577879" cy="879648"/>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409648012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ingle Corner Rectangle 12"/>
          <p:cNvSpPr/>
          <p:nvPr/>
        </p:nvSpPr>
        <p:spPr bwMode="auto">
          <a:xfrm>
            <a:off x="383513" y="3709473"/>
            <a:ext cx="8340132" cy="234967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if (order == null) return;</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14" name="Snip Single Corner Rectangle 13"/>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
        <p:nvSpPr>
          <p:cNvPr id="6" name="Rectangle 5"/>
          <p:cNvSpPr/>
          <p:nvPr/>
        </p:nvSpPr>
        <p:spPr bwMode="auto">
          <a:xfrm>
            <a:off x="2319303" y="4846457"/>
            <a:ext cx="681072"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11" name="Curved Connector 10"/>
          <p:cNvCxnSpPr/>
          <p:nvPr/>
        </p:nvCxnSpPr>
        <p:spPr>
          <a:xfrm rot="5400000">
            <a:off x="2195366" y="4362659"/>
            <a:ext cx="904345" cy="13"/>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Rounded Rectangle 11"/>
          <p:cNvSpPr/>
          <p:nvPr/>
        </p:nvSpPr>
        <p:spPr bwMode="auto">
          <a:xfrm>
            <a:off x="662774" y="2588929"/>
            <a:ext cx="3956140" cy="131635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detects possible</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null dereference </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 test case!</a:t>
            </a:r>
          </a:p>
        </p:txBody>
      </p:sp>
    </p:spTree>
    <p:extLst>
      <p:ext uri="{BB962C8B-B14F-4D97-AF65-F5344CB8AC3E}">
        <p14:creationId xmlns:p14="http://schemas.microsoft.com/office/powerpoint/2010/main" xmlns="" val="13981520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ingle Corner Rectangle 12"/>
          <p:cNvSpPr/>
          <p:nvPr/>
        </p:nvSpPr>
        <p:spPr bwMode="auto">
          <a:xfrm>
            <a:off x="383513" y="3709473"/>
            <a:ext cx="8340132" cy="234967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if (order == null) return;</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14" name="Snip Single Corner Rectangle 13"/>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
        <p:nvSpPr>
          <p:cNvPr id="6" name="Rectangle 5"/>
          <p:cNvSpPr/>
          <p:nvPr/>
        </p:nvSpPr>
        <p:spPr bwMode="auto">
          <a:xfrm>
            <a:off x="2319303" y="4846457"/>
            <a:ext cx="681072"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11" name="Curved Connector 10"/>
          <p:cNvCxnSpPr/>
          <p:nvPr/>
        </p:nvCxnSpPr>
        <p:spPr>
          <a:xfrm rot="5400000">
            <a:off x="2195366" y="4362659"/>
            <a:ext cx="904345" cy="13"/>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Rounded Rectangle 11"/>
          <p:cNvSpPr/>
          <p:nvPr/>
        </p:nvSpPr>
        <p:spPr bwMode="auto">
          <a:xfrm>
            <a:off x="662774" y="2588929"/>
            <a:ext cx="3956140" cy="131635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gradFill>
                  <a:gsLst>
                    <a:gs pos="0">
                      <a:srgbClr val="FFFFFF"/>
                    </a:gs>
                    <a:gs pos="100000">
                      <a:srgbClr val="FFFFFF"/>
                    </a:gs>
                  </a:gsLst>
                  <a:lin ang="5400000" scaled="0"/>
                </a:gradFill>
              </a:rPr>
              <a:t>Pex</a:t>
            </a:r>
            <a:r>
              <a:rPr lang="en-US" sz="2400" dirty="0" smtClean="0">
                <a:gradFill>
                  <a:gsLst>
                    <a:gs pos="0">
                      <a:srgbClr val="FFFFFF"/>
                    </a:gs>
                    <a:gs pos="100000">
                      <a:srgbClr val="FFFFFF"/>
                    </a:gs>
                  </a:gsLst>
                  <a:lin ang="5400000" scaled="0"/>
                </a:gradFill>
              </a:rPr>
              <a:t> detects possible</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null dereference </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 test case!</a:t>
            </a:r>
          </a:p>
        </p:txBody>
      </p:sp>
      <p:sp>
        <p:nvSpPr>
          <p:cNvPr id="8" name="Snip Single Corner Rectangle 7"/>
          <p:cNvSpPr/>
          <p:nvPr/>
        </p:nvSpPr>
        <p:spPr bwMode="auto">
          <a:xfrm>
            <a:off x="3171825" y="4457700"/>
            <a:ext cx="5972175" cy="2181224"/>
          </a:xfrm>
          <a:prstGeom prst="snip1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TestMethod</a:t>
            </a:r>
            <a:r>
              <a:rPr lang="en-US" dirty="0">
                <a:latin typeface="Consolas" pitchFamily="49" charset="0"/>
                <a:cs typeface="Consolas" pitchFamily="49" charset="0"/>
              </a:rPr>
              <a:t>]</a:t>
            </a: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Process03</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 </a:t>
            </a:r>
          </a:p>
          <a:p>
            <a:r>
              <a:rPr lang="en-US" dirty="0">
                <a:latin typeface="Consolas" pitchFamily="49" charset="0"/>
                <a:cs typeface="Consolas" pitchFamily="49" charset="0"/>
              </a:rPr>
              <a:t> </a:t>
            </a:r>
            <a:r>
              <a:rPr lang="en-US" dirty="0" smtClean="0">
                <a:latin typeface="Consolas" pitchFamily="49" charset="0"/>
                <a:cs typeface="Consolas" pitchFamily="49" charset="0"/>
              </a:rPr>
              <a:t>   new </a:t>
            </a:r>
            <a:r>
              <a:rPr lang="en-US" dirty="0" err="1">
                <a:latin typeface="Consolas" pitchFamily="49" charset="0"/>
                <a:cs typeface="Consolas" pitchFamily="49" charset="0"/>
              </a:rPr>
              <a:t>WebService</a:t>
            </a:r>
            <a:r>
              <a:rPr lang="en-US" dirty="0">
                <a:latin typeface="Consolas" pitchFamily="49" charset="0"/>
                <a:cs typeface="Consolas" pitchFamily="49" charset="0"/>
              </a:rPr>
              <a:t>((</a:t>
            </a:r>
            <a:r>
              <a:rPr lang="en-US" dirty="0" err="1">
                <a:latin typeface="Consolas" pitchFamily="49" charset="0"/>
                <a:cs typeface="Consolas" pitchFamily="49" charset="0"/>
              </a:rPr>
              <a:t>IWarehouse</a:t>
            </a:r>
            <a:r>
              <a:rPr lang="en-US" dirty="0">
                <a:latin typeface="Consolas" pitchFamily="49" charset="0"/>
                <a:cs typeface="Consolas" pitchFamily="49" charset="0"/>
              </a:rPr>
              <a:t>)null);</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order </a:t>
            </a:r>
            <a:r>
              <a:rPr lang="en-US" dirty="0">
                <a:latin typeface="Consolas" pitchFamily="49" charset="0"/>
                <a:cs typeface="Consolas" pitchFamily="49" charset="0"/>
              </a:rPr>
              <a:t>= new Order((string)null, 0, 1);</a:t>
            </a:r>
          </a:p>
          <a:p>
            <a:r>
              <a:rPr lang="en-US" dirty="0" smtClean="0">
                <a:latin typeface="Consolas" pitchFamily="49" charset="0"/>
                <a:cs typeface="Consolas" pitchFamily="49" charset="0"/>
              </a:rPr>
              <a:t>  </a:t>
            </a:r>
            <a:r>
              <a:rPr lang="en-US" dirty="0" err="1">
                <a:latin typeface="Consolas" pitchFamily="49" charset="0"/>
                <a:cs typeface="Consolas" pitchFamily="49" charset="0"/>
              </a:rPr>
              <a:t>this.Process</a:t>
            </a:r>
            <a:r>
              <a:rPr lang="en-US" dirty="0">
                <a:latin typeface="Consolas" pitchFamily="49" charset="0"/>
                <a:cs typeface="Consolas" pitchFamily="49" charset="0"/>
              </a:rPr>
              <a:t>(</a:t>
            </a:r>
            <a:r>
              <a:rPr lang="en-US" dirty="0" err="1">
                <a:latin typeface="Consolas" pitchFamily="49" charset="0"/>
                <a:cs typeface="Consolas" pitchFamily="49" charset="0"/>
              </a:rPr>
              <a:t>webService</a:t>
            </a:r>
            <a:r>
              <a:rPr lang="en-US" dirty="0">
                <a:latin typeface="Consolas" pitchFamily="49" charset="0"/>
                <a:cs typeface="Consolas" pitchFamily="49" charset="0"/>
              </a:rPr>
              <a:t>, </a:t>
            </a:r>
            <a:r>
              <a:rPr lang="en-US" dirty="0" smtClean="0">
                <a:latin typeface="Consolas" pitchFamily="49" charset="0"/>
                <a:cs typeface="Consolas" pitchFamily="49" charset="0"/>
              </a:rPr>
              <a:t>order);</a:t>
            </a:r>
            <a:endParaRPr lang="en-US" dirty="0">
              <a:latin typeface="Consolas" pitchFamily="49" charset="0"/>
              <a:cs typeface="Consolas" pitchFamily="49" charset="0"/>
            </a:endParaRPr>
          </a:p>
          <a:p>
            <a:r>
              <a:rPr lang="en-US" dirty="0">
                <a:latin typeface="Consolas" pitchFamily="49" charset="0"/>
                <a:cs typeface="Consolas" pitchFamily="49" charset="0"/>
              </a:rPr>
              <a:t>}</a:t>
            </a:r>
          </a:p>
          <a:p>
            <a:endParaRPr lang="en-US" dirty="0">
              <a:latin typeface="Consolas" pitchFamily="49" charset="0"/>
              <a:cs typeface="Consolas" pitchFamily="49" charset="0"/>
            </a:endParaRPr>
          </a:p>
        </p:txBody>
      </p:sp>
    </p:spTree>
    <p:extLst>
      <p:ext uri="{BB962C8B-B14F-4D97-AF65-F5344CB8AC3E}">
        <p14:creationId xmlns:p14="http://schemas.microsoft.com/office/powerpoint/2010/main" xmlns="" val="108410604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ingle Corner Rectangle 12"/>
          <p:cNvSpPr/>
          <p:nvPr/>
        </p:nvSpPr>
        <p:spPr bwMode="auto">
          <a:xfrm>
            <a:off x="383513" y="3709473"/>
            <a:ext cx="8340132" cy="234967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if (order == null) return;</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14" name="Snip Single Corner Rectangle 13"/>
          <p:cNvSpPr/>
          <p:nvPr/>
        </p:nvSpPr>
        <p:spPr bwMode="auto">
          <a:xfrm>
            <a:off x="381838" y="1266093"/>
            <a:ext cx="8340132" cy="2140298"/>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a:t>
            </a:r>
            <a:r>
              <a:rPr lang="en-US" dirty="0" err="1">
                <a:latin typeface="Consolas" pitchFamily="49" charset="0"/>
                <a:cs typeface="Consolas" pitchFamily="49" charset="0"/>
              </a:rPr>
              <a:t>PexMethod</a:t>
            </a:r>
            <a:r>
              <a:rPr lang="en-US" dirty="0">
                <a:latin typeface="Consolas" pitchFamily="49" charset="0"/>
                <a:cs typeface="Consolas" pitchFamily="49" charset="0"/>
              </a:rPr>
              <a:t>]</a:t>
            </a:r>
          </a:p>
          <a:p>
            <a:r>
              <a:rPr lang="en-US" dirty="0">
                <a:latin typeface="Consolas" pitchFamily="49" charset="0"/>
                <a:cs typeface="Consolas" pitchFamily="49" charset="0"/>
              </a:rPr>
              <a:t>public void </a:t>
            </a:r>
            <a:r>
              <a:rPr lang="en-US" dirty="0" smtClean="0">
                <a:latin typeface="Consolas" pitchFamily="49" charset="0"/>
                <a:cs typeface="Consolas" pitchFamily="49" charset="0"/>
              </a:rPr>
              <a:t>Process(</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a:latin typeface="Consolas" pitchFamily="49" charset="0"/>
                <a:cs typeface="Consolas" pitchFamily="49" charset="0"/>
              </a:rPr>
              <a:t>PexAssumeUnderTest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 </a:t>
            </a:r>
            <a:r>
              <a:rPr lang="en-US" dirty="0">
                <a:latin typeface="Consolas" pitchFamily="49" charset="0"/>
                <a:cs typeface="Consolas" pitchFamily="49" charset="0"/>
              </a:rPr>
              <a:t>target, </a:t>
            </a:r>
            <a:r>
              <a:rPr lang="en-US" dirty="0" smtClean="0">
                <a:latin typeface="Consolas" pitchFamily="49" charset="0"/>
                <a:cs typeface="Consolas" pitchFamily="49" charset="0"/>
              </a:rPr>
              <a:t>Order </a:t>
            </a:r>
            <a:r>
              <a:rPr lang="en-US" dirty="0">
                <a:latin typeface="Consolas" pitchFamily="49" charset="0"/>
                <a:cs typeface="Consolas" pitchFamily="49" charset="0"/>
              </a:rPr>
              <a:t>order</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r>
              <a:rPr lang="en-US" dirty="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Choosing Relevant Values</a:t>
            </a:r>
            <a:endParaRPr lang="en-US" dirty="0">
              <a:solidFill>
                <a:schemeClr val="accent1"/>
              </a:solidFill>
            </a:endParaRPr>
          </a:p>
        </p:txBody>
      </p:sp>
    </p:spTree>
    <p:extLst>
      <p:ext uri="{BB962C8B-B14F-4D97-AF65-F5344CB8AC3E}">
        <p14:creationId xmlns:p14="http://schemas.microsoft.com/office/powerpoint/2010/main" xmlns="" val="32678941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23850"/>
            <a:ext cx="8382000" cy="553998"/>
          </a:xfrm>
        </p:spPr>
        <p:txBody>
          <a:bodyPr/>
          <a:lstStyle/>
          <a:p>
            <a:r>
              <a:rPr lang="en-US" dirty="0" smtClean="0"/>
              <a:t>Objective: Implement </a:t>
            </a:r>
            <a:r>
              <a:rPr lang="en-US" spc="-300" dirty="0" err="1" smtClean="0"/>
              <a:t>WebService.Process</a:t>
            </a:r>
            <a:endParaRPr lang="en-US" spc="-300" dirty="0"/>
          </a:p>
        </p:txBody>
      </p:sp>
      <p:sp>
        <p:nvSpPr>
          <p:cNvPr id="6" name="Text Placeholder 5"/>
          <p:cNvSpPr>
            <a:spLocks noGrp="1"/>
          </p:cNvSpPr>
          <p:nvPr>
            <p:ph type="body" sz="quarter" idx="10"/>
          </p:nvPr>
        </p:nvSpPr>
        <p:spPr>
          <a:xfrm>
            <a:off x="722313" y="1764328"/>
            <a:ext cx="8040688" cy="5016758"/>
          </a:xfrm>
        </p:spPr>
        <p:txBody>
          <a:bodyPr/>
          <a:lstStyle/>
          <a:p>
            <a:r>
              <a:rPr lang="en-US" sz="2000" b="1" dirty="0"/>
              <a:t>class</a:t>
            </a:r>
            <a:r>
              <a:rPr lang="en-US" sz="2000" dirty="0"/>
              <a:t> </a:t>
            </a:r>
            <a:r>
              <a:rPr lang="en-US" sz="2000" dirty="0" err="1"/>
              <a:t>WebService</a:t>
            </a:r>
            <a:r>
              <a:rPr lang="en-US" sz="2000" dirty="0"/>
              <a:t> { </a:t>
            </a:r>
          </a:p>
          <a:p>
            <a:r>
              <a:rPr lang="en-US" sz="2000" dirty="0"/>
              <a:t>  </a:t>
            </a:r>
            <a:r>
              <a:rPr lang="en-US" sz="2000" dirty="0" err="1" smtClean="0"/>
              <a:t>WebService</a:t>
            </a:r>
            <a:r>
              <a:rPr lang="en-US" sz="2000" dirty="0" smtClean="0"/>
              <a:t>(</a:t>
            </a:r>
            <a:r>
              <a:rPr lang="en-US" sz="2000" dirty="0" err="1" smtClean="0"/>
              <a:t>IWarehouse</a:t>
            </a:r>
            <a:r>
              <a:rPr lang="en-US" sz="2000" dirty="0" smtClean="0"/>
              <a:t> </a:t>
            </a:r>
            <a:r>
              <a:rPr lang="en-US" sz="2000" dirty="0"/>
              <a:t>warehouse) { … }</a:t>
            </a:r>
          </a:p>
          <a:p>
            <a:r>
              <a:rPr lang="en-US" sz="2000" dirty="0"/>
              <a:t>  </a:t>
            </a:r>
            <a:r>
              <a:rPr lang="en-US" sz="2000" b="1" dirty="0" smtClean="0">
                <a:solidFill>
                  <a:schemeClr val="accent4"/>
                </a:solidFill>
              </a:rPr>
              <a:t>void</a:t>
            </a:r>
            <a:r>
              <a:rPr lang="en-US" sz="2000" dirty="0" smtClean="0">
                <a:solidFill>
                  <a:schemeClr val="accent4"/>
                </a:solidFill>
              </a:rPr>
              <a:t> </a:t>
            </a:r>
            <a:r>
              <a:rPr lang="en-US" sz="2000" dirty="0">
                <a:solidFill>
                  <a:schemeClr val="accent4"/>
                </a:solidFill>
              </a:rPr>
              <a:t>Process(Order order) { … }</a:t>
            </a:r>
          </a:p>
          <a:p>
            <a:r>
              <a:rPr lang="en-US" sz="2000" dirty="0"/>
              <a:t>}</a:t>
            </a:r>
          </a:p>
          <a:p>
            <a:r>
              <a:rPr lang="en-US" sz="2000" b="1" dirty="0" smtClean="0"/>
              <a:t>class</a:t>
            </a:r>
            <a:r>
              <a:rPr lang="en-US" sz="2000" dirty="0" smtClean="0"/>
              <a:t> Order { </a:t>
            </a:r>
          </a:p>
          <a:p>
            <a:r>
              <a:rPr lang="en-US" sz="2000" dirty="0" smtClean="0"/>
              <a:t>  </a:t>
            </a:r>
            <a:r>
              <a:rPr lang="en-US" sz="2000" b="1" dirty="0" smtClean="0"/>
              <a:t>string</a:t>
            </a:r>
            <a:r>
              <a:rPr lang="en-US" sz="2000" dirty="0" smtClean="0"/>
              <a:t> </a:t>
            </a:r>
            <a:r>
              <a:rPr lang="en-US" sz="2000" dirty="0" err="1"/>
              <a:t>UserName</a:t>
            </a:r>
            <a:r>
              <a:rPr lang="en-US" sz="2000" dirty="0"/>
              <a:t> { </a:t>
            </a:r>
            <a:r>
              <a:rPr lang="en-US" sz="2000" b="1" dirty="0"/>
              <a:t>get</a:t>
            </a:r>
            <a:r>
              <a:rPr lang="en-US" sz="2000" dirty="0" smtClean="0"/>
              <a:t>;</a:t>
            </a:r>
            <a:r>
              <a:rPr lang="en-US" sz="2000" dirty="0"/>
              <a:t> … </a:t>
            </a:r>
            <a:r>
              <a:rPr lang="en-US" sz="2000" dirty="0" smtClean="0"/>
              <a:t>}</a:t>
            </a:r>
            <a:endParaRPr lang="en-US" sz="2000" dirty="0"/>
          </a:p>
          <a:p>
            <a:r>
              <a:rPr lang="en-US" sz="2000" dirty="0" smtClean="0"/>
              <a:t>  </a:t>
            </a:r>
            <a:r>
              <a:rPr lang="en-US" sz="2000" b="1" dirty="0" err="1" smtClean="0"/>
              <a:t>int</a:t>
            </a:r>
            <a:r>
              <a:rPr lang="en-US" sz="2000" dirty="0" smtClean="0"/>
              <a:t> </a:t>
            </a:r>
            <a:r>
              <a:rPr lang="en-US" sz="2000" dirty="0" err="1"/>
              <a:t>ProductID</a:t>
            </a:r>
            <a:r>
              <a:rPr lang="en-US" sz="2000" dirty="0"/>
              <a:t> { </a:t>
            </a:r>
            <a:r>
              <a:rPr lang="en-US" sz="2000" b="1" dirty="0"/>
              <a:t>get</a:t>
            </a:r>
            <a:r>
              <a:rPr lang="en-US" sz="2000" dirty="0" smtClean="0"/>
              <a:t>; … }</a:t>
            </a:r>
            <a:endParaRPr lang="en-US" sz="2000" dirty="0"/>
          </a:p>
          <a:p>
            <a:r>
              <a:rPr lang="en-US" sz="2000" dirty="0" smtClean="0"/>
              <a:t>  </a:t>
            </a:r>
            <a:r>
              <a:rPr lang="en-US" sz="2000" b="1" dirty="0" err="1" smtClean="0"/>
              <a:t>int</a:t>
            </a:r>
            <a:r>
              <a:rPr lang="en-US" sz="2000" dirty="0" smtClean="0"/>
              <a:t> </a:t>
            </a:r>
            <a:r>
              <a:rPr lang="en-US" sz="2000" dirty="0"/>
              <a:t>Quantity { </a:t>
            </a:r>
            <a:r>
              <a:rPr lang="en-US" sz="2000" b="1" dirty="0"/>
              <a:t>get</a:t>
            </a:r>
            <a:r>
              <a:rPr lang="en-US" sz="2000" dirty="0"/>
              <a:t>; … </a:t>
            </a:r>
            <a:r>
              <a:rPr lang="en-US" sz="2000" dirty="0" smtClean="0"/>
              <a:t>}</a:t>
            </a:r>
          </a:p>
          <a:p>
            <a:r>
              <a:rPr lang="en-US" sz="2000" dirty="0" smtClean="0"/>
              <a:t>}</a:t>
            </a:r>
          </a:p>
          <a:p>
            <a:r>
              <a:rPr lang="en-US" sz="2000" b="1" dirty="0" smtClean="0"/>
              <a:t>interface</a:t>
            </a:r>
            <a:r>
              <a:rPr lang="en-US" sz="2000" dirty="0" smtClean="0"/>
              <a:t> </a:t>
            </a:r>
            <a:r>
              <a:rPr lang="en-US" sz="2000" dirty="0" err="1" smtClean="0"/>
              <a:t>IWarehouse</a:t>
            </a:r>
            <a:r>
              <a:rPr lang="en-US" sz="2000" dirty="0" smtClean="0"/>
              <a:t> {</a:t>
            </a:r>
          </a:p>
          <a:p>
            <a:r>
              <a:rPr lang="en-US" sz="2000" dirty="0" smtClean="0"/>
              <a:t>  Item </a:t>
            </a:r>
            <a:r>
              <a:rPr lang="en-US" sz="2000" dirty="0" err="1" smtClean="0"/>
              <a:t>RemoveFromInventory</a:t>
            </a:r>
            <a:r>
              <a:rPr lang="en-US" sz="2000" dirty="0" smtClean="0"/>
              <a:t>(</a:t>
            </a:r>
            <a:r>
              <a:rPr lang="en-US" sz="2000" b="1" dirty="0" err="1" smtClean="0"/>
              <a:t>int</a:t>
            </a:r>
            <a:r>
              <a:rPr lang="en-US" sz="2000" dirty="0" smtClean="0"/>
              <a:t> </a:t>
            </a:r>
            <a:r>
              <a:rPr lang="en-US" sz="2000" dirty="0" err="1" smtClean="0"/>
              <a:t>productID</a:t>
            </a:r>
            <a:r>
              <a:rPr lang="en-US" sz="2000" dirty="0"/>
              <a:t>);</a:t>
            </a:r>
          </a:p>
          <a:p>
            <a:r>
              <a:rPr lang="en-US" sz="2000" dirty="0"/>
              <a:t>  </a:t>
            </a:r>
            <a:r>
              <a:rPr lang="en-US" sz="2000" b="1" dirty="0" smtClean="0"/>
              <a:t>void</a:t>
            </a:r>
            <a:r>
              <a:rPr lang="en-US" sz="2000" dirty="0" smtClean="0"/>
              <a:t> </a:t>
            </a:r>
            <a:r>
              <a:rPr lang="en-US" sz="2000" dirty="0" err="1"/>
              <a:t>ShipToCustomer</a:t>
            </a:r>
            <a:r>
              <a:rPr lang="en-US" sz="2000" dirty="0"/>
              <a:t>(</a:t>
            </a:r>
            <a:r>
              <a:rPr lang="en-US" sz="2000" b="1" dirty="0"/>
              <a:t>string</a:t>
            </a:r>
            <a:r>
              <a:rPr lang="en-US" sz="2000" dirty="0"/>
              <a:t> </a:t>
            </a:r>
            <a:r>
              <a:rPr lang="en-US" sz="2000" dirty="0" err="1"/>
              <a:t>userName</a:t>
            </a:r>
            <a:r>
              <a:rPr lang="en-US" sz="2000" dirty="0"/>
              <a:t>, </a:t>
            </a:r>
            <a:r>
              <a:rPr lang="en-US" sz="2000" b="1" dirty="0" err="1"/>
              <a:t>int</a:t>
            </a:r>
            <a:r>
              <a:rPr lang="en-US" sz="2000" dirty="0"/>
              <a:t> </a:t>
            </a:r>
            <a:r>
              <a:rPr lang="en-US" sz="2000" dirty="0" err="1" smtClean="0"/>
              <a:t>itemID</a:t>
            </a:r>
            <a:r>
              <a:rPr lang="en-US" sz="2000" dirty="0" smtClean="0"/>
              <a:t>);</a:t>
            </a:r>
            <a:endParaRPr lang="en-US" sz="2000" dirty="0"/>
          </a:p>
          <a:p>
            <a:r>
              <a:rPr lang="en-US" sz="2000" dirty="0" smtClean="0"/>
              <a:t>}</a:t>
            </a:r>
          </a:p>
          <a:p>
            <a:r>
              <a:rPr lang="en-US" sz="2000" b="1" dirty="0"/>
              <a:t>class</a:t>
            </a:r>
            <a:r>
              <a:rPr lang="en-US" sz="2000" dirty="0"/>
              <a:t> Item { … }</a:t>
            </a:r>
          </a:p>
          <a:p>
            <a:endParaRPr lang="en-US" sz="2000" dirty="0" smtClean="0"/>
          </a:p>
        </p:txBody>
      </p:sp>
      <p:sp>
        <p:nvSpPr>
          <p:cNvPr id="2" name="Rounded Rectangle 1"/>
          <p:cNvSpPr/>
          <p:nvPr/>
        </p:nvSpPr>
        <p:spPr bwMode="auto">
          <a:xfrm>
            <a:off x="894303" y="2401556"/>
            <a:ext cx="4702629" cy="381838"/>
          </a:xfrm>
          <a:prstGeom prst="round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xmlns="" val="1760261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ingle Corner Rectangle 12"/>
          <p:cNvSpPr/>
          <p:nvPr/>
        </p:nvSpPr>
        <p:spPr bwMode="auto">
          <a:xfrm>
            <a:off x="383513" y="3714750"/>
            <a:ext cx="8340132" cy="234440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store;</a:t>
            </a: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Process(Order order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if (order == null) return;</a:t>
            </a:r>
          </a:p>
          <a:p>
            <a:r>
              <a:rPr lang="nn-NO" dirty="0" smtClean="0">
                <a:latin typeface="Consolas" pitchFamily="49" charset="0"/>
                <a:cs typeface="Consolas" pitchFamily="49" charset="0"/>
              </a:rPr>
              <a:t>  for </a:t>
            </a:r>
            <a:r>
              <a:rPr lang="nn-NO" dirty="0">
                <a:latin typeface="Consolas" pitchFamily="49" charset="0"/>
                <a:cs typeface="Consolas" pitchFamily="49" charset="0"/>
              </a:rPr>
              <a:t>(int i = 0; i &lt; order.Quantity; i</a:t>
            </a:r>
            <a:r>
              <a:rPr lang="nn-NO" dirty="0" smtClean="0">
                <a:latin typeface="Consolas" pitchFamily="49" charset="0"/>
                <a:cs typeface="Consolas" pitchFamily="49" charset="0"/>
              </a:rPr>
              <a:t>++) </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item = </a:t>
            </a:r>
            <a:r>
              <a:rPr lang="en-US" dirty="0" err="1" smtClean="0">
                <a:latin typeface="Consolas" pitchFamily="49" charset="0"/>
                <a:cs typeface="Consolas" pitchFamily="49" charset="0"/>
              </a:rPr>
              <a:t>store.RemoveFromInventory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order.ProductID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store.ShipToCustomer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order.UserName</a:t>
            </a:r>
            <a:r>
              <a:rPr lang="en-US" dirty="0">
                <a:latin typeface="Consolas" pitchFamily="49" charset="0"/>
                <a:cs typeface="Consolas" pitchFamily="49" charset="0"/>
              </a:rPr>
              <a:t>, </a:t>
            </a:r>
            <a:r>
              <a:rPr lang="en-US" dirty="0" err="1" smtClean="0">
                <a:latin typeface="Consolas" pitchFamily="49" charset="0"/>
                <a:cs typeface="Consolas" pitchFamily="49" charset="0"/>
              </a:rPr>
              <a:t>item.ItemID</a:t>
            </a:r>
            <a:r>
              <a:rPr lang="en-US" dirty="0">
                <a:latin typeface="Consolas" pitchFamily="49" charset="0"/>
                <a:cs typeface="Consolas" pitchFamily="49" charset="0"/>
              </a:rPr>
              <a:t>);</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a:latin typeface="Consolas" pitchFamily="49" charset="0"/>
              <a:cs typeface="Consolas" pitchFamily="49" charset="0"/>
            </a:endParaRPr>
          </a:p>
        </p:txBody>
      </p:sp>
      <p:sp>
        <p:nvSpPr>
          <p:cNvPr id="14" name="Snip Single Corner Rectangle 13"/>
          <p:cNvSpPr/>
          <p:nvPr/>
        </p:nvSpPr>
        <p:spPr bwMode="auto">
          <a:xfrm>
            <a:off x="381838" y="2876550"/>
            <a:ext cx="8340132" cy="571500"/>
          </a:xfrm>
          <a:prstGeom prst="snip1Rect">
            <a:avLst>
              <a:gd name="adj" fmla="val 50000"/>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smtClean="0">
                <a:latin typeface="Consolas" pitchFamily="49" charset="0"/>
                <a:cs typeface="Consolas" pitchFamily="49" charset="0"/>
              </a:rPr>
              <a:t>interface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a:t>
            </a:r>
            <a:endParaRPr lang="en-US" dirty="0">
              <a:latin typeface="Consolas" pitchFamily="49" charset="0"/>
              <a:cs typeface="Consolas" pitchFamily="49" charset="0"/>
            </a:endParaRPr>
          </a:p>
        </p:txBody>
      </p:sp>
      <p:sp>
        <p:nvSpPr>
          <p:cNvPr id="2" name="Title 1"/>
          <p:cNvSpPr>
            <a:spLocks noGrp="1"/>
          </p:cNvSpPr>
          <p:nvPr>
            <p:ph type="title"/>
          </p:nvPr>
        </p:nvSpPr>
        <p:spPr>
          <a:xfrm>
            <a:off x="381000" y="323850"/>
            <a:ext cx="8382000" cy="553998"/>
          </a:xfrm>
        </p:spPr>
        <p:txBody>
          <a:bodyPr/>
          <a:lstStyle/>
          <a:p>
            <a:r>
              <a:rPr lang="en-US" dirty="0" smtClean="0"/>
              <a:t>Wait a moment…</a:t>
            </a:r>
            <a:endParaRPr lang="en-US" dirty="0">
              <a:solidFill>
                <a:schemeClr val="accent1"/>
              </a:solidFill>
            </a:endParaRPr>
          </a:p>
        </p:txBody>
      </p:sp>
      <p:sp>
        <p:nvSpPr>
          <p:cNvPr id="6" name="Rectangle 5"/>
          <p:cNvSpPr/>
          <p:nvPr/>
        </p:nvSpPr>
        <p:spPr bwMode="auto">
          <a:xfrm>
            <a:off x="938178" y="4852211"/>
            <a:ext cx="6853272"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 name="Text Placeholder 2"/>
          <p:cNvSpPr>
            <a:spLocks noGrp="1"/>
          </p:cNvSpPr>
          <p:nvPr>
            <p:ph type="body" sz="quarter" idx="10"/>
          </p:nvPr>
        </p:nvSpPr>
        <p:spPr>
          <a:xfrm>
            <a:off x="381000" y="1447799"/>
            <a:ext cx="8382000" cy="1428083"/>
          </a:xfrm>
        </p:spPr>
        <p:txBody>
          <a:bodyPr/>
          <a:lstStyle/>
          <a:p>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r>
              <a:rPr lang="en-US" dirty="0" smtClean="0"/>
              <a:t>is an interface.</a:t>
            </a:r>
          </a:p>
          <a:p>
            <a:r>
              <a:rPr lang="en-US" dirty="0" smtClean="0"/>
              <a:t>How to test code that depends on interfaces?</a:t>
            </a:r>
          </a:p>
        </p:txBody>
      </p:sp>
    </p:spTree>
    <p:extLst>
      <p:ext uri="{BB962C8B-B14F-4D97-AF65-F5344CB8AC3E}">
        <p14:creationId xmlns:p14="http://schemas.microsoft.com/office/powerpoint/2010/main" xmlns="" val="334636406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Stubs for Interfaces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443198"/>
          </a:xfrm>
        </p:spPr>
        <p:txBody>
          <a:bodyPr/>
          <a:lstStyle/>
          <a:p>
            <a:r>
              <a:rPr lang="en-US" dirty="0" smtClean="0"/>
              <a:t>Generated class for every interface</a:t>
            </a:r>
          </a:p>
        </p:txBody>
      </p:sp>
      <p:sp>
        <p:nvSpPr>
          <p:cNvPr id="4" name="Snip Single Corner Rectangle 3"/>
          <p:cNvSpPr/>
          <p:nvPr/>
        </p:nvSpPr>
        <p:spPr bwMode="auto">
          <a:xfrm>
            <a:off x="422029" y="3038475"/>
            <a:ext cx="8309988" cy="312116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i</a:t>
            </a:r>
            <a:r>
              <a:rPr lang="en-US" dirty="0" smtClean="0">
                <a:latin typeface="Consolas" pitchFamily="49" charset="0"/>
                <a:cs typeface="Consolas" pitchFamily="49" charset="0"/>
              </a:rPr>
              <a:t>nterface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hand-written</a:t>
            </a:r>
          </a:p>
          <a:p>
            <a:r>
              <a:rPr lang="en-US" dirty="0" smtClean="0">
                <a:latin typeface="Consolas" pitchFamily="49" charset="0"/>
                <a:cs typeface="Consolas" pitchFamily="49" charset="0"/>
              </a:rPr>
              <a:t>  </a:t>
            </a:r>
            <a:r>
              <a:rPr lang="en-US" dirty="0" smtClean="0">
                <a:solidFill>
                  <a:schemeClr val="tx1"/>
                </a:solidFill>
                <a:latin typeface="Consolas" pitchFamily="49" charset="0"/>
                <a:cs typeface="Consolas" pitchFamily="49" charset="0"/>
              </a:rPr>
              <a:t>void </a:t>
            </a:r>
            <a:r>
              <a:rPr lang="en-US" dirty="0" err="1" smtClean="0">
                <a:solidFill>
                  <a:schemeClr val="tx1"/>
                </a:solidFill>
                <a:latin typeface="Consolas" pitchFamily="49" charset="0"/>
                <a:cs typeface="Consolas" pitchFamily="49" charset="0"/>
              </a:rPr>
              <a:t>ShipToCustomer</a:t>
            </a:r>
            <a:r>
              <a:rPr lang="en-US" dirty="0" smtClean="0">
                <a:solidFill>
                  <a:schemeClr val="tx1"/>
                </a:solidFill>
                <a:latin typeface="Consolas" pitchFamily="49" charset="0"/>
                <a:cs typeface="Consolas" pitchFamily="49" charset="0"/>
              </a:rPr>
              <a:t>(string </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int</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SIWarehouse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generated</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smtClean="0">
                <a:solidFill>
                  <a:schemeClr val="tx1"/>
                </a:solidFill>
                <a:latin typeface="Consolas" pitchFamily="49" charset="0"/>
                <a:cs typeface="Consolas" pitchFamily="49" charset="0"/>
              </a:rPr>
              <a:t>Action&lt;string, </a:t>
            </a:r>
            <a:r>
              <a:rPr lang="en-US" dirty="0" err="1" smtClean="0">
                <a:solidFill>
                  <a:schemeClr val="tx1"/>
                </a:solidFill>
                <a:latin typeface="Consolas" pitchFamily="49" charset="0"/>
                <a:cs typeface="Consolas" pitchFamily="49" charset="0"/>
              </a:rPr>
              <a:t>int</a:t>
            </a:r>
            <a:r>
              <a:rPr lang="en-US" dirty="0" smtClean="0">
                <a:solidFill>
                  <a:schemeClr val="tx1"/>
                </a:solidFill>
                <a:latin typeface="Consolas" pitchFamily="49" charset="0"/>
                <a:cs typeface="Consolas" pitchFamily="49" charset="0"/>
              </a:rPr>
              <a:t>&gt; ShipToCustomerStringInt32 { get; set; }</a:t>
            </a:r>
          </a:p>
          <a:p>
            <a:r>
              <a:rPr lang="en-US" dirty="0" smtClean="0">
                <a:solidFill>
                  <a:schemeClr val="tx1"/>
                </a:solidFill>
                <a:latin typeface="Consolas" pitchFamily="49" charset="0"/>
                <a:cs typeface="Consolas" pitchFamily="49" charset="0"/>
              </a:rPr>
              <a:t>  void </a:t>
            </a:r>
            <a:r>
              <a:rPr lang="en-US" dirty="0" err="1" smtClean="0">
                <a:solidFill>
                  <a:schemeClr val="tx1"/>
                </a:solidFill>
                <a:latin typeface="Consolas" pitchFamily="49" charset="0"/>
                <a:cs typeface="Consolas" pitchFamily="49" charset="0"/>
              </a:rPr>
              <a:t>IWarehouse.ShipToCustomer</a:t>
            </a:r>
            <a:r>
              <a:rPr lang="en-US" dirty="0" smtClean="0">
                <a:solidFill>
                  <a:schemeClr val="tx1"/>
                </a:solidFill>
                <a:latin typeface="Consolas" pitchFamily="49" charset="0"/>
                <a:cs typeface="Consolas" pitchFamily="49" charset="0"/>
              </a:rPr>
              <a:t>(string </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int</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 { return ShipToCustomerStringInt32(</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gradFill>
                  <a:gsLst>
                    <a:gs pos="0">
                      <a:srgbClr val="FFFFFF"/>
                    </a:gs>
                    <a:gs pos="100000">
                      <a:srgbClr val="FFFFFF"/>
                    </a:gs>
                  </a:gsLst>
                  <a:lin ang="5400000" scaled="0"/>
                </a:gradFill>
                <a:latin typeface="Consolas" pitchFamily="49" charset="0"/>
                <a:cs typeface="Consolas" pitchFamily="49" charset="0"/>
              </a:rPr>
              <a:t> </a:t>
            </a:r>
            <a:r>
              <a:rPr lang="en-US" dirty="0" smtClean="0">
                <a:gradFill>
                  <a:gsLst>
                    <a:gs pos="0">
                      <a:srgbClr val="FFFFFF"/>
                    </a:gs>
                    <a:gs pos="100000">
                      <a:srgbClr val="FFFFFF"/>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xmlns="" val="262294794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Stubs for Interfaces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917174"/>
          </a:xfrm>
        </p:spPr>
        <p:txBody>
          <a:bodyPr/>
          <a:lstStyle/>
          <a:p>
            <a:r>
              <a:rPr lang="en-US" dirty="0" smtClean="0"/>
              <a:t>Generated class for every interface</a:t>
            </a:r>
          </a:p>
          <a:p>
            <a:pPr lvl="1"/>
            <a:r>
              <a:rPr lang="en-US" dirty="0" smtClean="0"/>
              <a:t>Delegate-property for every method</a:t>
            </a:r>
          </a:p>
        </p:txBody>
      </p:sp>
      <p:sp>
        <p:nvSpPr>
          <p:cNvPr id="5" name="Snip Single Corner Rectangle 4"/>
          <p:cNvSpPr/>
          <p:nvPr/>
        </p:nvSpPr>
        <p:spPr bwMode="auto">
          <a:xfrm>
            <a:off x="422029" y="3038475"/>
            <a:ext cx="8309988" cy="312116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i</a:t>
            </a:r>
            <a:r>
              <a:rPr lang="en-US" dirty="0" smtClean="0">
                <a:latin typeface="Consolas" pitchFamily="49" charset="0"/>
                <a:cs typeface="Consolas" pitchFamily="49" charset="0"/>
              </a:rPr>
              <a:t>nterface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hand-written</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SIWarehouse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generated</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Action&lt;string,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&gt; ShipToCustomer</a:t>
            </a:r>
            <a:r>
              <a:rPr lang="en-US" dirty="0" smtClean="0">
                <a:solidFill>
                  <a:schemeClr val="bg1">
                    <a:lumMod val="50000"/>
                    <a:lumOff val="50000"/>
                  </a:schemeClr>
                </a:solidFill>
                <a:latin typeface="Consolas" pitchFamily="49" charset="0"/>
                <a:cs typeface="Consolas" pitchFamily="49" charset="0"/>
              </a:rPr>
              <a:t>StringInt32 </a:t>
            </a:r>
            <a:r>
              <a:rPr lang="en-US" dirty="0" smtClean="0">
                <a:solidFill>
                  <a:schemeClr val="bg1"/>
                </a:solidFill>
                <a:latin typeface="Consolas" pitchFamily="49" charset="0"/>
                <a:cs typeface="Consolas" pitchFamily="49" charset="0"/>
              </a:rPr>
              <a:t>{ get; set; }</a:t>
            </a:r>
          </a:p>
          <a:p>
            <a:r>
              <a:rPr lang="en-US" dirty="0" smtClean="0">
                <a:solidFill>
                  <a:schemeClr val="tx1"/>
                </a:solidFill>
                <a:latin typeface="Consolas" pitchFamily="49" charset="0"/>
                <a:cs typeface="Consolas" pitchFamily="49" charset="0"/>
              </a:rPr>
              <a:t>  void </a:t>
            </a:r>
            <a:r>
              <a:rPr lang="en-US" dirty="0" err="1" smtClean="0">
                <a:solidFill>
                  <a:schemeClr val="tx1"/>
                </a:solidFill>
                <a:latin typeface="Consolas" pitchFamily="49" charset="0"/>
                <a:cs typeface="Consolas" pitchFamily="49" charset="0"/>
              </a:rPr>
              <a:t>IWarehouse.ShipToCustomer</a:t>
            </a:r>
            <a:r>
              <a:rPr lang="en-US" dirty="0" smtClean="0">
                <a:solidFill>
                  <a:schemeClr val="tx1"/>
                </a:solidFill>
                <a:latin typeface="Consolas" pitchFamily="49" charset="0"/>
                <a:cs typeface="Consolas" pitchFamily="49" charset="0"/>
              </a:rPr>
              <a:t>(string </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int</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 { return ShipToCustomerStringInt32(</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gradFill>
                  <a:gsLst>
                    <a:gs pos="0">
                      <a:srgbClr val="FFFFFF"/>
                    </a:gs>
                    <a:gs pos="100000">
                      <a:srgbClr val="FFFFFF"/>
                    </a:gs>
                  </a:gsLst>
                  <a:lin ang="5400000" scaled="0"/>
                </a:gradFill>
                <a:latin typeface="Consolas" pitchFamily="49" charset="0"/>
                <a:cs typeface="Consolas" pitchFamily="49" charset="0"/>
              </a:rPr>
              <a:t> </a:t>
            </a:r>
            <a:r>
              <a:rPr lang="en-US" dirty="0" smtClean="0">
                <a:gradFill>
                  <a:gsLst>
                    <a:gs pos="0">
                      <a:srgbClr val="FFFFFF"/>
                    </a:gs>
                    <a:gs pos="100000">
                      <a:srgbClr val="FFFFFF"/>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xmlns="" val="238728376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Stubs for Interfaces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917174"/>
          </a:xfrm>
        </p:spPr>
        <p:txBody>
          <a:bodyPr/>
          <a:lstStyle/>
          <a:p>
            <a:r>
              <a:rPr lang="en-US" dirty="0" smtClean="0"/>
              <a:t>Generated class for every interface</a:t>
            </a:r>
          </a:p>
          <a:p>
            <a:pPr lvl="1"/>
            <a:r>
              <a:rPr lang="en-US" dirty="0" smtClean="0"/>
              <a:t>Delegate-property for every method</a:t>
            </a:r>
          </a:p>
        </p:txBody>
      </p:sp>
      <p:sp>
        <p:nvSpPr>
          <p:cNvPr id="5" name="Snip Single Corner Rectangle 4"/>
          <p:cNvSpPr/>
          <p:nvPr/>
        </p:nvSpPr>
        <p:spPr bwMode="auto">
          <a:xfrm>
            <a:off x="422029" y="3038475"/>
            <a:ext cx="8309988" cy="312116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i</a:t>
            </a:r>
            <a:r>
              <a:rPr lang="en-US" dirty="0" smtClean="0">
                <a:latin typeface="Consolas" pitchFamily="49" charset="0"/>
                <a:cs typeface="Consolas" pitchFamily="49" charset="0"/>
              </a:rPr>
              <a:t>nterface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hand-written</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SIWarehouse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generated</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Action&lt;string,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&gt; ShipToCustomerStringInt32 { get; set; }</a:t>
            </a:r>
          </a:p>
          <a:p>
            <a:r>
              <a:rPr lang="en-US" dirty="0" smtClean="0">
                <a:solidFill>
                  <a:schemeClr val="tx1"/>
                </a:solidFill>
                <a:latin typeface="Consolas" pitchFamily="49" charset="0"/>
                <a:cs typeface="Consolas" pitchFamily="49" charset="0"/>
              </a:rPr>
              <a:t>  void </a:t>
            </a:r>
            <a:r>
              <a:rPr lang="en-US" dirty="0" err="1" smtClean="0">
                <a:solidFill>
                  <a:schemeClr val="tx1"/>
                </a:solidFill>
                <a:latin typeface="Consolas" pitchFamily="49" charset="0"/>
                <a:cs typeface="Consolas" pitchFamily="49" charset="0"/>
              </a:rPr>
              <a:t>IWarehouse.ShipToCustomer</a:t>
            </a:r>
            <a:r>
              <a:rPr lang="en-US" dirty="0" smtClean="0">
                <a:solidFill>
                  <a:schemeClr val="tx1"/>
                </a:solidFill>
                <a:latin typeface="Consolas" pitchFamily="49" charset="0"/>
                <a:cs typeface="Consolas" pitchFamily="49" charset="0"/>
              </a:rPr>
              <a:t>(string </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int</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 { return ShipToCustomerStringInt32(</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gradFill>
                  <a:gsLst>
                    <a:gs pos="0">
                      <a:srgbClr val="FFFFFF"/>
                    </a:gs>
                    <a:gs pos="100000">
                      <a:srgbClr val="FFFFFF"/>
                    </a:gs>
                  </a:gsLst>
                  <a:lin ang="5400000" scaled="0"/>
                </a:gradFill>
                <a:latin typeface="Consolas" pitchFamily="49" charset="0"/>
                <a:cs typeface="Consolas" pitchFamily="49" charset="0"/>
              </a:rPr>
              <a:t> </a:t>
            </a:r>
            <a:r>
              <a:rPr lang="en-US" dirty="0" smtClean="0">
                <a:gradFill>
                  <a:gsLst>
                    <a:gs pos="0">
                      <a:srgbClr val="FFFFFF"/>
                    </a:gs>
                    <a:gs pos="100000">
                      <a:srgbClr val="FFFFFF"/>
                    </a:gs>
                  </a:gsLst>
                  <a:lin ang="5400000" scaled="0"/>
                </a:gradFill>
                <a:latin typeface="Consolas" pitchFamily="49" charset="0"/>
                <a:cs typeface="Consolas" pitchFamily="49" charset="0"/>
              </a:rPr>
              <a:t>   </a:t>
            </a:r>
          </a:p>
        </p:txBody>
      </p:sp>
      <p:sp>
        <p:nvSpPr>
          <p:cNvPr id="6" name="Rounded Rectangle 5"/>
          <p:cNvSpPr/>
          <p:nvPr/>
        </p:nvSpPr>
        <p:spPr bwMode="auto">
          <a:xfrm>
            <a:off x="1820129" y="3662948"/>
            <a:ext cx="3266221" cy="79475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Name mangling to distinguish overloads</a:t>
            </a:r>
          </a:p>
        </p:txBody>
      </p:sp>
      <p:sp>
        <p:nvSpPr>
          <p:cNvPr id="7" name="Rectangle 6"/>
          <p:cNvSpPr/>
          <p:nvPr/>
        </p:nvSpPr>
        <p:spPr bwMode="auto">
          <a:xfrm>
            <a:off x="5019675" y="4719172"/>
            <a:ext cx="1428750"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8" name="Curved Connector 7"/>
          <p:cNvCxnSpPr>
            <a:stCxn id="6" idx="3"/>
            <a:endCxn id="7" idx="0"/>
          </p:cNvCxnSpPr>
          <p:nvPr/>
        </p:nvCxnSpPr>
        <p:spPr>
          <a:xfrm>
            <a:off x="5086350" y="4060324"/>
            <a:ext cx="647700" cy="658848"/>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208481718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Stubs for Interfaces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917174"/>
          </a:xfrm>
        </p:spPr>
        <p:txBody>
          <a:bodyPr/>
          <a:lstStyle/>
          <a:p>
            <a:r>
              <a:rPr lang="en-US" dirty="0" smtClean="0"/>
              <a:t>Generated class for every interface</a:t>
            </a:r>
          </a:p>
          <a:p>
            <a:pPr lvl="1"/>
            <a:r>
              <a:rPr lang="en-US" dirty="0" smtClean="0"/>
              <a:t>Delegate-property for every method</a:t>
            </a:r>
          </a:p>
        </p:txBody>
      </p:sp>
      <p:sp>
        <p:nvSpPr>
          <p:cNvPr id="5" name="Snip Single Corner Rectangle 4"/>
          <p:cNvSpPr/>
          <p:nvPr/>
        </p:nvSpPr>
        <p:spPr bwMode="auto">
          <a:xfrm>
            <a:off x="422029" y="3038475"/>
            <a:ext cx="8309988" cy="312116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latin typeface="Consolas" pitchFamily="49" charset="0"/>
                <a:cs typeface="Consolas" pitchFamily="49" charset="0"/>
              </a:rPr>
              <a:t>i</a:t>
            </a:r>
            <a:r>
              <a:rPr lang="en-US" dirty="0" smtClean="0">
                <a:latin typeface="Consolas" pitchFamily="49" charset="0"/>
                <a:cs typeface="Consolas" pitchFamily="49" charset="0"/>
              </a:rPr>
              <a:t>nterface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hand-written</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SIWarehouse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 // generated</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Action&lt;string,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&gt; ShipToCustomer</a:t>
            </a:r>
            <a:r>
              <a:rPr lang="en-US" dirty="0" smtClean="0">
                <a:solidFill>
                  <a:schemeClr val="bg1">
                    <a:lumMod val="50000"/>
                    <a:lumOff val="50000"/>
                  </a:schemeClr>
                </a:solidFill>
                <a:latin typeface="Consolas" pitchFamily="49" charset="0"/>
                <a:cs typeface="Consolas" pitchFamily="49" charset="0"/>
              </a:rPr>
              <a:t>StringInt32 </a:t>
            </a:r>
            <a:r>
              <a:rPr lang="en-US" dirty="0" smtClean="0">
                <a:solidFill>
                  <a:schemeClr val="bg1"/>
                </a:solidFill>
                <a:latin typeface="Consolas" pitchFamily="49" charset="0"/>
                <a:cs typeface="Consolas" pitchFamily="49" charset="0"/>
              </a:rPr>
              <a:t>{ get; set; }</a:t>
            </a:r>
          </a:p>
          <a:p>
            <a:r>
              <a:rPr lang="en-US" dirty="0" smtClean="0">
                <a:solidFill>
                  <a:schemeClr val="tx1"/>
                </a:solidFill>
                <a:latin typeface="Consolas" pitchFamily="49" charset="0"/>
                <a:cs typeface="Consolas" pitchFamily="49" charset="0"/>
              </a:rPr>
              <a:t>  void </a:t>
            </a:r>
            <a:r>
              <a:rPr lang="en-US" dirty="0" err="1" smtClean="0">
                <a:solidFill>
                  <a:schemeClr val="tx1"/>
                </a:solidFill>
                <a:latin typeface="Consolas" pitchFamily="49" charset="0"/>
                <a:cs typeface="Consolas" pitchFamily="49" charset="0"/>
              </a:rPr>
              <a:t>IWarehouse.ShipToCustomer</a:t>
            </a:r>
            <a:r>
              <a:rPr lang="en-US" dirty="0" smtClean="0">
                <a:solidFill>
                  <a:schemeClr val="tx1"/>
                </a:solidFill>
                <a:latin typeface="Consolas" pitchFamily="49" charset="0"/>
                <a:cs typeface="Consolas" pitchFamily="49" charset="0"/>
              </a:rPr>
              <a:t>(string </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int</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 { return ShipToCustomerStringInt32(</a:t>
            </a:r>
            <a:r>
              <a:rPr lang="en-US" dirty="0" err="1" smtClean="0">
                <a:solidFill>
                  <a:schemeClr val="tx1"/>
                </a:solidFill>
                <a:latin typeface="Consolas" pitchFamily="49" charset="0"/>
                <a:cs typeface="Consolas" pitchFamily="49" charset="0"/>
              </a:rPr>
              <a:t>userName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itemID</a:t>
            </a:r>
            <a:r>
              <a:rPr lang="en-US" dirty="0" smtClean="0">
                <a:solidFill>
                  <a:schemeClr val="tx1"/>
                </a:solidFill>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gradFill>
                  <a:gsLst>
                    <a:gs pos="0">
                      <a:srgbClr val="FFFFFF"/>
                    </a:gs>
                    <a:gs pos="100000">
                      <a:srgbClr val="FFFFFF"/>
                    </a:gs>
                  </a:gsLst>
                  <a:lin ang="5400000" scaled="0"/>
                </a:gradFill>
                <a:latin typeface="Consolas" pitchFamily="49" charset="0"/>
                <a:cs typeface="Consolas" pitchFamily="49" charset="0"/>
              </a:rPr>
              <a:t> </a:t>
            </a:r>
            <a:r>
              <a:rPr lang="en-US" dirty="0" smtClean="0">
                <a:gradFill>
                  <a:gsLst>
                    <a:gs pos="0">
                      <a:srgbClr val="FFFFFF"/>
                    </a:gs>
                    <a:gs pos="100000">
                      <a:srgbClr val="FFFFFF"/>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xmlns="" val="10641565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Stubs for Interfaces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1391150"/>
          </a:xfrm>
        </p:spPr>
        <p:txBody>
          <a:bodyPr/>
          <a:lstStyle/>
          <a:p>
            <a:r>
              <a:rPr lang="en-US" dirty="0" smtClean="0"/>
              <a:t>Generated class for every interface</a:t>
            </a:r>
          </a:p>
          <a:p>
            <a:pPr lvl="1"/>
            <a:r>
              <a:rPr lang="en-US" dirty="0" smtClean="0"/>
              <a:t>Delegate-property for every method</a:t>
            </a:r>
          </a:p>
          <a:p>
            <a:pPr lvl="1"/>
            <a:r>
              <a:rPr lang="en-US" dirty="0" smtClean="0"/>
              <a:t>Implementation calls delegates</a:t>
            </a:r>
          </a:p>
        </p:txBody>
      </p:sp>
      <p:sp>
        <p:nvSpPr>
          <p:cNvPr id="5" name="Snip Single Corner Rectangle 4"/>
          <p:cNvSpPr/>
          <p:nvPr/>
        </p:nvSpPr>
        <p:spPr bwMode="auto">
          <a:xfrm>
            <a:off x="422029" y="3038475"/>
            <a:ext cx="8309988" cy="312116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solidFill>
                <a:latin typeface="Consolas" pitchFamily="49" charset="0"/>
                <a:cs typeface="Consolas" pitchFamily="49" charset="0"/>
              </a:rPr>
              <a:t>i</a:t>
            </a:r>
            <a:r>
              <a:rPr lang="en-US" dirty="0" smtClean="0">
                <a:solidFill>
                  <a:schemeClr val="bg1"/>
                </a:solidFill>
                <a:latin typeface="Consolas" pitchFamily="49" charset="0"/>
                <a:cs typeface="Consolas" pitchFamily="49" charset="0"/>
              </a:rPr>
              <a:t>nterface </a:t>
            </a:r>
            <a:r>
              <a:rPr lang="en-US" dirty="0" err="1" smtClean="0">
                <a:solidFill>
                  <a:schemeClr val="bg1"/>
                </a:solidFill>
                <a:latin typeface="Consolas" pitchFamily="49" charset="0"/>
                <a:cs typeface="Consolas" pitchFamily="49" charset="0"/>
              </a:rPr>
              <a:t>IWarehouse</a:t>
            </a:r>
            <a:r>
              <a:rPr lang="en-US" dirty="0" smtClean="0">
                <a:solidFill>
                  <a:schemeClr val="bg1"/>
                </a:solidFill>
                <a:latin typeface="Consolas" pitchFamily="49" charset="0"/>
                <a:cs typeface="Consolas" pitchFamily="49" charset="0"/>
              </a:rPr>
              <a:t> { // hand-written</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p>
          <a:p>
            <a:r>
              <a:rPr lang="en-US" dirty="0" smtClean="0">
                <a:solidFill>
                  <a:schemeClr val="bg1"/>
                </a:solidFill>
                <a:latin typeface="Consolas" pitchFamily="49" charset="0"/>
                <a:cs typeface="Consolas" pitchFamily="49" charset="0"/>
              </a:rPr>
              <a:t>}</a:t>
            </a:r>
          </a:p>
          <a:p>
            <a:endParaRPr lang="en-US" dirty="0" smtClean="0">
              <a:solidFill>
                <a:schemeClr val="bg1"/>
              </a:solidFill>
              <a:latin typeface="Consolas" pitchFamily="49" charset="0"/>
              <a:cs typeface="Consolas" pitchFamily="49" charset="0"/>
            </a:endParaRPr>
          </a:p>
          <a:p>
            <a:r>
              <a:rPr lang="en-US" dirty="0" smtClean="0">
                <a:solidFill>
                  <a:schemeClr val="bg1"/>
                </a:solidFill>
                <a:latin typeface="Consolas" pitchFamily="49" charset="0"/>
                <a:cs typeface="Consolas" pitchFamily="49" charset="0"/>
              </a:rPr>
              <a:t>class </a:t>
            </a:r>
            <a:r>
              <a:rPr lang="en-US" dirty="0" err="1" smtClean="0">
                <a:solidFill>
                  <a:schemeClr val="bg1"/>
                </a:solidFill>
                <a:latin typeface="Consolas" pitchFamily="49" charset="0"/>
                <a:cs typeface="Consolas" pitchFamily="49" charset="0"/>
              </a:rPr>
              <a:t>SIWarehouse</a:t>
            </a:r>
            <a:r>
              <a:rPr lang="en-US" dirty="0" smtClean="0">
                <a:solidFill>
                  <a:schemeClr val="bg1"/>
                </a:solidFill>
                <a:latin typeface="Consolas" pitchFamily="49" charset="0"/>
                <a:cs typeface="Consolas" pitchFamily="49" charset="0"/>
              </a:rPr>
              <a:t> : </a:t>
            </a:r>
            <a:r>
              <a:rPr lang="en-US" dirty="0" err="1" smtClean="0">
                <a:solidFill>
                  <a:schemeClr val="bg1"/>
                </a:solidFill>
                <a:latin typeface="Consolas" pitchFamily="49" charset="0"/>
                <a:cs typeface="Consolas" pitchFamily="49" charset="0"/>
              </a:rPr>
              <a:t>IWarehouse</a:t>
            </a:r>
            <a:r>
              <a:rPr lang="en-US" dirty="0" smtClean="0">
                <a:solidFill>
                  <a:schemeClr val="bg1"/>
                </a:solidFill>
                <a:latin typeface="Consolas" pitchFamily="49" charset="0"/>
                <a:cs typeface="Consolas" pitchFamily="49" charset="0"/>
              </a:rPr>
              <a:t> { // generated</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Action&lt;string,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&gt; ShipToCustomer</a:t>
            </a:r>
            <a:r>
              <a:rPr lang="en-US" dirty="0" smtClean="0">
                <a:solidFill>
                  <a:schemeClr val="bg1">
                    <a:lumMod val="50000"/>
                    <a:lumOff val="50000"/>
                  </a:schemeClr>
                </a:solidFill>
                <a:latin typeface="Consolas" pitchFamily="49" charset="0"/>
                <a:cs typeface="Consolas" pitchFamily="49" charset="0"/>
              </a:rPr>
              <a:t>StringInt32 </a:t>
            </a:r>
            <a:r>
              <a:rPr lang="en-US" dirty="0" smtClean="0">
                <a:solidFill>
                  <a:schemeClr val="bg1"/>
                </a:solidFill>
                <a:latin typeface="Consolas" pitchFamily="49" charset="0"/>
                <a:cs typeface="Consolas" pitchFamily="49" charset="0"/>
              </a:rPr>
              <a:t>{ get; set; }</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IWarehouse.ShipToCustomer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 return ShipToCustomer</a:t>
            </a:r>
            <a:r>
              <a:rPr lang="en-US" dirty="0" smtClean="0">
                <a:solidFill>
                  <a:schemeClr val="bg1">
                    <a:lumMod val="50000"/>
                    <a:lumOff val="50000"/>
                  </a:schemeClr>
                </a:solidFill>
                <a:latin typeface="Consolas" pitchFamily="49" charset="0"/>
                <a:cs typeface="Consolas" pitchFamily="49" charset="0"/>
              </a:rPr>
              <a:t>StringInt32</a:t>
            </a:r>
            <a:r>
              <a:rPr lang="en-US" dirty="0" smtClean="0">
                <a:solidFill>
                  <a:schemeClr val="bg1"/>
                </a:solidFill>
                <a:latin typeface="Consolas" pitchFamily="49" charset="0"/>
                <a:cs typeface="Consolas" pitchFamily="49" charset="0"/>
              </a:rPr>
              <a:t>(</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a:t>
            </a:r>
            <a:endParaRPr lang="en-US" dirty="0" smtClean="0">
              <a:solidFill>
                <a:schemeClr val="bg1"/>
              </a:solidFill>
              <a:latin typeface="Consolas" pitchFamily="49" charset="0"/>
              <a:cs typeface="Consolas" pitchFamily="49" charset="0"/>
            </a:endParaRP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p>
        </p:txBody>
      </p:sp>
    </p:spTree>
    <p:extLst>
      <p:ext uri="{BB962C8B-B14F-4D97-AF65-F5344CB8AC3E}">
        <p14:creationId xmlns:p14="http://schemas.microsoft.com/office/powerpoint/2010/main" xmlns="" val="66009108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Stubs for Interfaces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1391150"/>
          </a:xfrm>
        </p:spPr>
        <p:txBody>
          <a:bodyPr/>
          <a:lstStyle/>
          <a:p>
            <a:r>
              <a:rPr lang="en-US" dirty="0" smtClean="0"/>
              <a:t>Generated class for every interface</a:t>
            </a:r>
          </a:p>
          <a:p>
            <a:pPr lvl="1"/>
            <a:r>
              <a:rPr lang="en-US" dirty="0" smtClean="0"/>
              <a:t>Delegate-property for every method</a:t>
            </a:r>
          </a:p>
          <a:p>
            <a:pPr lvl="1"/>
            <a:r>
              <a:rPr lang="en-US" dirty="0" smtClean="0"/>
              <a:t>Implementation calls delegates</a:t>
            </a:r>
          </a:p>
        </p:txBody>
      </p:sp>
      <p:sp>
        <p:nvSpPr>
          <p:cNvPr id="5" name="Snip Single Corner Rectangle 4"/>
          <p:cNvSpPr/>
          <p:nvPr/>
        </p:nvSpPr>
        <p:spPr bwMode="auto">
          <a:xfrm>
            <a:off x="422029" y="3038475"/>
            <a:ext cx="8309988" cy="312116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solidFill>
                <a:latin typeface="Consolas" pitchFamily="49" charset="0"/>
                <a:cs typeface="Consolas" pitchFamily="49" charset="0"/>
              </a:rPr>
              <a:t>i</a:t>
            </a:r>
            <a:r>
              <a:rPr lang="en-US" dirty="0" smtClean="0">
                <a:solidFill>
                  <a:schemeClr val="bg1"/>
                </a:solidFill>
                <a:latin typeface="Consolas" pitchFamily="49" charset="0"/>
                <a:cs typeface="Consolas" pitchFamily="49" charset="0"/>
              </a:rPr>
              <a:t>nterface </a:t>
            </a:r>
            <a:r>
              <a:rPr lang="en-US" dirty="0" err="1" smtClean="0">
                <a:solidFill>
                  <a:schemeClr val="bg1"/>
                </a:solidFill>
                <a:latin typeface="Consolas" pitchFamily="49" charset="0"/>
                <a:cs typeface="Consolas" pitchFamily="49" charset="0"/>
              </a:rPr>
              <a:t>IWarehouse</a:t>
            </a:r>
            <a:r>
              <a:rPr lang="en-US" dirty="0" smtClean="0">
                <a:solidFill>
                  <a:schemeClr val="bg1"/>
                </a:solidFill>
                <a:latin typeface="Consolas" pitchFamily="49" charset="0"/>
                <a:cs typeface="Consolas" pitchFamily="49" charset="0"/>
              </a:rPr>
              <a:t> { // hand-written</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p>
          <a:p>
            <a:r>
              <a:rPr lang="en-US" dirty="0" smtClean="0">
                <a:solidFill>
                  <a:schemeClr val="bg1"/>
                </a:solidFill>
                <a:latin typeface="Consolas" pitchFamily="49" charset="0"/>
                <a:cs typeface="Consolas" pitchFamily="49" charset="0"/>
              </a:rPr>
              <a:t>}</a:t>
            </a:r>
          </a:p>
          <a:p>
            <a:endParaRPr lang="en-US" dirty="0" smtClean="0">
              <a:solidFill>
                <a:schemeClr val="bg1"/>
              </a:solidFill>
              <a:latin typeface="Consolas" pitchFamily="49" charset="0"/>
              <a:cs typeface="Consolas" pitchFamily="49" charset="0"/>
            </a:endParaRPr>
          </a:p>
          <a:p>
            <a:r>
              <a:rPr lang="en-US" dirty="0" smtClean="0">
                <a:solidFill>
                  <a:schemeClr val="bg1"/>
                </a:solidFill>
                <a:latin typeface="Consolas" pitchFamily="49" charset="0"/>
                <a:cs typeface="Consolas" pitchFamily="49" charset="0"/>
              </a:rPr>
              <a:t>class </a:t>
            </a:r>
            <a:r>
              <a:rPr lang="en-US" dirty="0" err="1" smtClean="0">
                <a:solidFill>
                  <a:schemeClr val="bg1"/>
                </a:solidFill>
                <a:latin typeface="Consolas" pitchFamily="49" charset="0"/>
                <a:cs typeface="Consolas" pitchFamily="49" charset="0"/>
              </a:rPr>
              <a:t>SIWarehouse</a:t>
            </a:r>
            <a:r>
              <a:rPr lang="en-US" dirty="0" smtClean="0">
                <a:solidFill>
                  <a:schemeClr val="bg1"/>
                </a:solidFill>
                <a:latin typeface="Consolas" pitchFamily="49" charset="0"/>
                <a:cs typeface="Consolas" pitchFamily="49" charset="0"/>
              </a:rPr>
              <a:t> : </a:t>
            </a:r>
            <a:r>
              <a:rPr lang="en-US" dirty="0" err="1" smtClean="0">
                <a:solidFill>
                  <a:schemeClr val="bg1"/>
                </a:solidFill>
                <a:latin typeface="Consolas" pitchFamily="49" charset="0"/>
                <a:cs typeface="Consolas" pitchFamily="49" charset="0"/>
              </a:rPr>
              <a:t>IWarehouse</a:t>
            </a:r>
            <a:r>
              <a:rPr lang="en-US" dirty="0" smtClean="0">
                <a:solidFill>
                  <a:schemeClr val="bg1"/>
                </a:solidFill>
                <a:latin typeface="Consolas" pitchFamily="49" charset="0"/>
                <a:cs typeface="Consolas" pitchFamily="49" charset="0"/>
              </a:rPr>
              <a:t> { // generated</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Action&lt;string,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&gt; ShipToCustomer</a:t>
            </a:r>
            <a:r>
              <a:rPr lang="en-US" dirty="0" smtClean="0">
                <a:solidFill>
                  <a:schemeClr val="bg1">
                    <a:lumMod val="50000"/>
                    <a:lumOff val="50000"/>
                  </a:schemeClr>
                </a:solidFill>
                <a:latin typeface="Consolas" pitchFamily="49" charset="0"/>
                <a:cs typeface="Consolas" pitchFamily="49" charset="0"/>
              </a:rPr>
              <a:t>StringInt32 </a:t>
            </a:r>
            <a:r>
              <a:rPr lang="en-US" dirty="0" smtClean="0">
                <a:solidFill>
                  <a:schemeClr val="bg1"/>
                </a:solidFill>
                <a:latin typeface="Consolas" pitchFamily="49" charset="0"/>
                <a:cs typeface="Consolas" pitchFamily="49" charset="0"/>
              </a:rPr>
              <a:t>{ get; set; }</a:t>
            </a:r>
          </a:p>
          <a:p>
            <a:r>
              <a:rPr lang="en-US" dirty="0" smtClean="0">
                <a:solidFill>
                  <a:schemeClr val="bg1"/>
                </a:solidFill>
                <a:latin typeface="Consolas" pitchFamily="49" charset="0"/>
                <a:cs typeface="Consolas" pitchFamily="49" charset="0"/>
              </a:rPr>
              <a:t>  void </a:t>
            </a:r>
            <a:r>
              <a:rPr lang="en-US" dirty="0" err="1" smtClean="0">
                <a:solidFill>
                  <a:schemeClr val="bg1"/>
                </a:solidFill>
                <a:latin typeface="Consolas" pitchFamily="49" charset="0"/>
                <a:cs typeface="Consolas" pitchFamily="49" charset="0"/>
              </a:rPr>
              <a:t>IWarehouse.ShipToCustomer</a:t>
            </a:r>
            <a:r>
              <a:rPr lang="en-US" dirty="0" smtClean="0">
                <a:solidFill>
                  <a:schemeClr val="bg1"/>
                </a:solidFill>
                <a:latin typeface="Consolas" pitchFamily="49" charset="0"/>
                <a:cs typeface="Consolas" pitchFamily="49" charset="0"/>
              </a:rPr>
              <a:t>(string </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 return ShipToCustomer</a:t>
            </a:r>
            <a:r>
              <a:rPr lang="en-US" dirty="0" smtClean="0">
                <a:solidFill>
                  <a:schemeClr val="bg1">
                    <a:lumMod val="50000"/>
                    <a:lumOff val="50000"/>
                  </a:schemeClr>
                </a:solidFill>
                <a:latin typeface="Consolas" pitchFamily="49" charset="0"/>
                <a:cs typeface="Consolas" pitchFamily="49" charset="0"/>
              </a:rPr>
              <a:t>StringInt32</a:t>
            </a:r>
            <a:r>
              <a:rPr lang="en-US" dirty="0" smtClean="0">
                <a:solidFill>
                  <a:schemeClr val="bg1"/>
                </a:solidFill>
                <a:latin typeface="Consolas" pitchFamily="49" charset="0"/>
                <a:cs typeface="Consolas" pitchFamily="49" charset="0"/>
              </a:rPr>
              <a:t>(</a:t>
            </a:r>
            <a:r>
              <a:rPr lang="en-US" dirty="0" err="1" smtClean="0">
                <a:solidFill>
                  <a:schemeClr val="bg1"/>
                </a:solidFill>
                <a:latin typeface="Consolas" pitchFamily="49" charset="0"/>
                <a:cs typeface="Consolas" pitchFamily="49" charset="0"/>
              </a:rPr>
              <a:t>userName</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itemID</a:t>
            </a:r>
            <a:r>
              <a:rPr lang="en-US" dirty="0" smtClean="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a:t>
            </a:r>
            <a:endParaRPr lang="en-US" dirty="0" smtClean="0">
              <a:solidFill>
                <a:schemeClr val="bg1"/>
              </a:solidFill>
              <a:latin typeface="Consolas" pitchFamily="49" charset="0"/>
              <a:cs typeface="Consolas" pitchFamily="49" charset="0"/>
            </a:endParaRPr>
          </a:p>
          <a:p>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p>
        </p:txBody>
      </p:sp>
      <p:sp>
        <p:nvSpPr>
          <p:cNvPr id="7" name="Rectangle 6"/>
          <p:cNvSpPr/>
          <p:nvPr/>
        </p:nvSpPr>
        <p:spPr bwMode="auto">
          <a:xfrm>
            <a:off x="3238500" y="4719172"/>
            <a:ext cx="3209925"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8" name="Curved Connector 7"/>
          <p:cNvCxnSpPr>
            <a:endCxn id="7" idx="3"/>
          </p:cNvCxnSpPr>
          <p:nvPr/>
        </p:nvCxnSpPr>
        <p:spPr>
          <a:xfrm flipV="1">
            <a:off x="5038725" y="4869897"/>
            <a:ext cx="1409700" cy="721278"/>
          </a:xfrm>
          <a:prstGeom prst="curvedConnector3">
            <a:avLst>
              <a:gd name="adj1" fmla="val 141892"/>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Rectangle 10"/>
          <p:cNvSpPr/>
          <p:nvPr/>
        </p:nvSpPr>
        <p:spPr bwMode="auto">
          <a:xfrm>
            <a:off x="1828800" y="5300197"/>
            <a:ext cx="3209925" cy="30145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xmlns="" val="262140722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xmlns="" val="73359514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5" name="Rounded Rectangle 4"/>
          <p:cNvSpPr/>
          <p:nvPr/>
        </p:nvSpPr>
        <p:spPr bwMode="auto">
          <a:xfrm>
            <a:off x="3490176" y="3166085"/>
            <a:ext cx="5092506" cy="90434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This test should work for any 'Order'</a:t>
            </a:r>
          </a:p>
        </p:txBody>
      </p:sp>
      <p:sp>
        <p:nvSpPr>
          <p:cNvPr id="6" name="Rectangle 5"/>
          <p:cNvSpPr/>
          <p:nvPr/>
        </p:nvSpPr>
        <p:spPr bwMode="auto">
          <a:xfrm>
            <a:off x="6168980" y="2111397"/>
            <a:ext cx="1676246" cy="335589"/>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7" name="Curved Connector 6"/>
          <p:cNvCxnSpPr>
            <a:endCxn id="6" idx="2"/>
          </p:cNvCxnSpPr>
          <p:nvPr/>
        </p:nvCxnSpPr>
        <p:spPr>
          <a:xfrm rot="5400000" flipH="1" flipV="1">
            <a:off x="6652437" y="2800659"/>
            <a:ext cx="708338" cy="993"/>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295758563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5" name="Rounded Rectangle 4"/>
          <p:cNvSpPr/>
          <p:nvPr/>
        </p:nvSpPr>
        <p:spPr bwMode="auto">
          <a:xfrm>
            <a:off x="4300696" y="1607740"/>
            <a:ext cx="4732745" cy="90434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Customized stub</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(here: to count invocations)</a:t>
            </a:r>
          </a:p>
        </p:txBody>
      </p:sp>
      <p:sp>
        <p:nvSpPr>
          <p:cNvPr id="6" name="Rectangle 5"/>
          <p:cNvSpPr/>
          <p:nvPr/>
        </p:nvSpPr>
        <p:spPr bwMode="auto">
          <a:xfrm>
            <a:off x="653153" y="2974282"/>
            <a:ext cx="7295103" cy="1376654"/>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7" name="Curved Connector 6"/>
          <p:cNvCxnSpPr/>
          <p:nvPr/>
        </p:nvCxnSpPr>
        <p:spPr>
          <a:xfrm rot="10800000" flipV="1">
            <a:off x="3396342" y="2039814"/>
            <a:ext cx="793820" cy="793819"/>
          </a:xfrm>
          <a:prstGeom prst="curvedConnector3">
            <a:avLst>
              <a:gd name="adj1" fmla="val 99367"/>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2843523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Introduction to</a:t>
            </a:r>
            <a:br>
              <a:rPr lang="en-US" sz="3600" dirty="0" smtClean="0"/>
            </a:br>
            <a:r>
              <a:rPr lang="en-US" sz="3600" dirty="0" smtClean="0"/>
              <a:t>Code Contracts, </a:t>
            </a:r>
            <a:r>
              <a:rPr lang="en-US" sz="3600" dirty="0" err="1" smtClean="0"/>
              <a:t>Pex</a:t>
            </a:r>
            <a:endParaRPr lang="en-US" sz="3600" dirty="0"/>
          </a:p>
        </p:txBody>
      </p:sp>
      <p:sp>
        <p:nvSpPr>
          <p:cNvPr id="3" name="Subtitle 2"/>
          <p:cNvSpPr>
            <a:spLocks noGrp="1"/>
          </p:cNvSpPr>
          <p:nvPr>
            <p:ph type="subTitle" idx="1"/>
          </p:nvPr>
        </p:nvSpPr>
        <p:spPr/>
        <p:txBody>
          <a:bodyPr/>
          <a:lstStyle/>
          <a:p>
            <a:pPr marL="111125" indent="-111125">
              <a:buFont typeface="Arial" pitchFamily="34" charset="0"/>
              <a:buChar char="•"/>
            </a:pPr>
            <a:endParaRPr lang="en-US" sz="1400" dirty="0" smtClean="0">
              <a:gradFill>
                <a:gsLst>
                  <a:gs pos="0">
                    <a:schemeClr val="tx1"/>
                  </a:gs>
                  <a:gs pos="100000">
                    <a:schemeClr val="tx1"/>
                  </a:gs>
                </a:gsLst>
                <a:lin ang="5400000" scaled="0"/>
              </a:gra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xmlns="" val="159719604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6" name="Rectangle 5"/>
          <p:cNvSpPr/>
          <p:nvPr/>
        </p:nvSpPr>
        <p:spPr bwMode="auto">
          <a:xfrm>
            <a:off x="4906851" y="3606083"/>
            <a:ext cx="3041405" cy="399245"/>
          </a:xfrm>
          <a:prstGeom prst="rect">
            <a:avLst/>
          </a:prstGeom>
          <a:no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 name="Rounded Rectangle 4"/>
          <p:cNvSpPr/>
          <p:nvPr/>
        </p:nvSpPr>
        <p:spPr bwMode="auto">
          <a:xfrm>
            <a:off x="4274936" y="3964571"/>
            <a:ext cx="4869064" cy="1186980"/>
          </a:xfrm>
          <a:prstGeom prst="roundRect">
            <a:avLst/>
          </a:prstGeom>
          <a:ln>
            <a:solidFill>
              <a:schemeClr val="bg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solidFill>
                  <a:schemeClr val="bg1"/>
                </a:solidFill>
                <a:latin typeface="Consolas" pitchFamily="49" charset="0"/>
                <a:cs typeface="Consolas" pitchFamily="49" charset="0"/>
              </a:rPr>
              <a:t>delegate(string name, </a:t>
            </a:r>
            <a:r>
              <a:rPr lang="en-US" sz="2000" dirty="0" err="1" smtClean="0">
                <a:solidFill>
                  <a:schemeClr val="bg1"/>
                </a:solidFill>
                <a:latin typeface="Consolas" pitchFamily="49" charset="0"/>
                <a:cs typeface="Consolas" pitchFamily="49" charset="0"/>
              </a:rPr>
              <a:t>int</a:t>
            </a:r>
            <a:r>
              <a:rPr lang="en-US" sz="2000" dirty="0" smtClean="0">
                <a:solidFill>
                  <a:schemeClr val="bg1"/>
                </a:solidFill>
                <a:latin typeface="Consolas" pitchFamily="49" charset="0"/>
                <a:cs typeface="Consolas" pitchFamily="49" charset="0"/>
              </a:rPr>
              <a:t> id) {</a:t>
            </a:r>
          </a:p>
          <a:p>
            <a:pPr defTabSz="914099" fontAlgn="base">
              <a:spcBef>
                <a:spcPct val="0"/>
              </a:spcBef>
              <a:spcAft>
                <a:spcPct val="0"/>
              </a:spcAft>
            </a:pPr>
            <a:r>
              <a:rPr lang="en-US" sz="2000" dirty="0" smtClean="0">
                <a:solidFill>
                  <a:schemeClr val="bg1"/>
                </a:solidFill>
                <a:latin typeface="Consolas" pitchFamily="49" charset="0"/>
                <a:cs typeface="Consolas" pitchFamily="49" charset="0"/>
              </a:rPr>
              <a:t>  count++;</a:t>
            </a:r>
          </a:p>
          <a:p>
            <a:pPr defTabSz="914099" fontAlgn="base">
              <a:spcBef>
                <a:spcPct val="0"/>
              </a:spcBef>
              <a:spcAft>
                <a:spcPct val="0"/>
              </a:spcAft>
            </a:pPr>
            <a:r>
              <a:rPr lang="en-US" sz="2000" dirty="0" smtClean="0">
                <a:solidFill>
                  <a:schemeClr val="bg1"/>
                </a:solidFill>
                <a:latin typeface="Consolas" pitchFamily="49" charset="0"/>
                <a:cs typeface="Consolas" pitchFamily="49" charset="0"/>
              </a:rPr>
              <a:t>}</a:t>
            </a:r>
          </a:p>
        </p:txBody>
      </p:sp>
    </p:spTree>
    <p:extLst>
      <p:ext uri="{BB962C8B-B14F-4D97-AF65-F5344CB8AC3E}">
        <p14:creationId xmlns:p14="http://schemas.microsoft.com/office/powerpoint/2010/main" xmlns="" val="357781243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6" name="Rectangle 5"/>
          <p:cNvSpPr/>
          <p:nvPr/>
        </p:nvSpPr>
        <p:spPr bwMode="auto">
          <a:xfrm>
            <a:off x="682581" y="3309868"/>
            <a:ext cx="7379594" cy="1030312"/>
          </a:xfrm>
          <a:prstGeom prst="rect">
            <a:avLst/>
          </a:prstGeom>
          <a:no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 name="Rounded Rectangle 4"/>
          <p:cNvSpPr/>
          <p:nvPr/>
        </p:nvSpPr>
        <p:spPr bwMode="auto">
          <a:xfrm>
            <a:off x="1119613" y="3964570"/>
            <a:ext cx="6324377" cy="865007"/>
          </a:xfrm>
          <a:prstGeom prst="roundRect">
            <a:avLst/>
          </a:prstGeom>
          <a:ln>
            <a:solidFill>
              <a:schemeClr val="bg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err="1" smtClean="0">
                <a:solidFill>
                  <a:schemeClr val="bg1"/>
                </a:solidFill>
                <a:latin typeface="Consolas" pitchFamily="49" charset="0"/>
                <a:cs typeface="Consolas" pitchFamily="49" charset="0"/>
              </a:rPr>
              <a:t>var</a:t>
            </a:r>
            <a:r>
              <a:rPr lang="en-US" sz="2000" dirty="0" smtClean="0">
                <a:solidFill>
                  <a:schemeClr val="bg1"/>
                </a:solidFill>
                <a:latin typeface="Consolas" pitchFamily="49" charset="0"/>
                <a:cs typeface="Consolas" pitchFamily="49" charset="0"/>
              </a:rPr>
              <a:t> warehouse = new </a:t>
            </a:r>
            <a:r>
              <a:rPr lang="en-US" sz="2000" dirty="0" err="1" smtClean="0">
                <a:solidFill>
                  <a:schemeClr val="bg1"/>
                </a:solidFill>
                <a:latin typeface="Consolas" pitchFamily="49" charset="0"/>
                <a:cs typeface="Consolas" pitchFamily="49" charset="0"/>
              </a:rPr>
              <a:t>SIWarehouse</a:t>
            </a:r>
            <a:r>
              <a:rPr lang="en-US" sz="2000" dirty="0" smtClean="0">
                <a:solidFill>
                  <a:schemeClr val="bg1"/>
                </a:solidFill>
                <a:latin typeface="Consolas" pitchFamily="49" charset="0"/>
                <a:cs typeface="Consolas" pitchFamily="49" charset="0"/>
              </a:rPr>
              <a:t>();</a:t>
            </a:r>
          </a:p>
          <a:p>
            <a:pPr defTabSz="914099" fontAlgn="base">
              <a:spcBef>
                <a:spcPct val="0"/>
              </a:spcBef>
              <a:spcAft>
                <a:spcPct val="0"/>
              </a:spcAft>
            </a:pPr>
            <a:r>
              <a:rPr lang="en-US" sz="2000" dirty="0" smtClean="0">
                <a:solidFill>
                  <a:schemeClr val="bg1"/>
                </a:solidFill>
                <a:latin typeface="Consolas" pitchFamily="49" charset="0"/>
                <a:cs typeface="Consolas" pitchFamily="49" charset="0"/>
              </a:rPr>
              <a:t>warehouse.</a:t>
            </a:r>
            <a:r>
              <a:rPr lang="en-US" sz="2000" dirty="0" smtClean="0">
                <a:latin typeface="Consolas" pitchFamily="49" charset="0"/>
                <a:cs typeface="Consolas" pitchFamily="49" charset="0"/>
              </a:rPr>
              <a:t>ShipToCustomer</a:t>
            </a:r>
            <a:r>
              <a:rPr lang="en-US" sz="2000" dirty="0" smtClean="0">
                <a:solidFill>
                  <a:schemeClr val="bg1"/>
                </a:solidFill>
                <a:latin typeface="Consolas" pitchFamily="49" charset="0"/>
                <a:cs typeface="Consolas" pitchFamily="49" charset="0"/>
              </a:rPr>
              <a:t>StringInt32</a:t>
            </a:r>
            <a:r>
              <a:rPr lang="en-US" sz="2000" dirty="0" smtClean="0">
                <a:solidFill>
                  <a:schemeClr val="bg1">
                    <a:lumMod val="50000"/>
                    <a:lumOff val="50000"/>
                  </a:schemeClr>
                </a:solidFill>
                <a:latin typeface="Consolas" pitchFamily="49" charset="0"/>
                <a:cs typeface="Consolas" pitchFamily="49" charset="0"/>
              </a:rPr>
              <a:t> </a:t>
            </a:r>
            <a:r>
              <a:rPr lang="en-US" sz="2000" dirty="0" smtClean="0">
                <a:solidFill>
                  <a:schemeClr val="bg1"/>
                </a:solidFill>
                <a:latin typeface="Consolas" pitchFamily="49" charset="0"/>
                <a:cs typeface="Consolas" pitchFamily="49" charset="0"/>
              </a:rPr>
              <a:t>= ...;</a:t>
            </a:r>
          </a:p>
          <a:p>
            <a:pPr defTabSz="914099" fontAlgn="base">
              <a:spcBef>
                <a:spcPct val="0"/>
              </a:spcBef>
              <a:spcAft>
                <a:spcPct val="0"/>
              </a:spcAft>
            </a:pPr>
            <a:endParaRPr lang="en-US" sz="2000" dirty="0" smtClean="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xmlns="" val="202031147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name,id</a:t>
            </a:r>
            <a:r>
              <a:rPr lang="en-US" sz="2000" dirty="0" smtClean="0">
                <a:latin typeface="Consolas" pitchFamily="49" charset="0"/>
                <a:cs typeface="Consolas" pitchFamily="49" charset="0"/>
              </a:rPr>
              <a:t>)=&gt;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5" name="Rounded Rectangle 4"/>
          <p:cNvSpPr/>
          <p:nvPr/>
        </p:nvSpPr>
        <p:spPr bwMode="auto">
          <a:xfrm>
            <a:off x="3959064" y="3416440"/>
            <a:ext cx="4732745" cy="64303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Executing code under test</a:t>
            </a:r>
          </a:p>
        </p:txBody>
      </p:sp>
      <p:sp>
        <p:nvSpPr>
          <p:cNvPr id="6" name="Rectangle 5"/>
          <p:cNvSpPr/>
          <p:nvPr/>
        </p:nvSpPr>
        <p:spPr bwMode="auto">
          <a:xfrm>
            <a:off x="653154" y="4481564"/>
            <a:ext cx="5737598" cy="753595"/>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7" name="Curved Connector 6"/>
          <p:cNvCxnSpPr/>
          <p:nvPr/>
        </p:nvCxnSpPr>
        <p:spPr>
          <a:xfrm rot="10800000" flipV="1">
            <a:off x="3054710" y="3587206"/>
            <a:ext cx="793820" cy="793819"/>
          </a:xfrm>
          <a:prstGeom prst="curvedConnector3">
            <a:avLst>
              <a:gd name="adj1" fmla="val 99367"/>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170989571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5" name="Rounded Rectangle 4"/>
          <p:cNvSpPr/>
          <p:nvPr/>
        </p:nvSpPr>
        <p:spPr bwMode="auto">
          <a:xfrm>
            <a:off x="3989208" y="4159992"/>
            <a:ext cx="4732745" cy="64303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Asserting expected results</a:t>
            </a:r>
          </a:p>
        </p:txBody>
      </p:sp>
      <p:sp>
        <p:nvSpPr>
          <p:cNvPr id="6" name="Rectangle 5"/>
          <p:cNvSpPr/>
          <p:nvPr/>
        </p:nvSpPr>
        <p:spPr bwMode="auto">
          <a:xfrm>
            <a:off x="673249" y="5365820"/>
            <a:ext cx="5958663" cy="452123"/>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7" name="Curved Connector 6"/>
          <p:cNvCxnSpPr/>
          <p:nvPr/>
        </p:nvCxnSpPr>
        <p:spPr>
          <a:xfrm rot="10800000" flipV="1">
            <a:off x="3084854" y="4511622"/>
            <a:ext cx="793820" cy="793819"/>
          </a:xfrm>
          <a:prstGeom prst="curvedConnector3">
            <a:avLst>
              <a:gd name="adj1" fmla="val 99367"/>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271617704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a:t>
            </a:r>
            <a:endParaRPr lang="en-US" sz="2800" dirty="0">
              <a:solidFill>
                <a:schemeClr val="accent1"/>
              </a:solidFill>
            </a:endParaRPr>
          </a:p>
        </p:txBody>
      </p:sp>
      <p:sp>
        <p:nvSpPr>
          <p:cNvPr id="4" name="Snip Single Corner Rectangle 3"/>
          <p:cNvSpPr/>
          <p:nvPr/>
        </p:nvSpPr>
        <p:spPr bwMode="auto">
          <a:xfrm>
            <a:off x="391886" y="1406769"/>
            <a:ext cx="8330083" cy="4662435"/>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PexMethod</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public void </a:t>
            </a:r>
            <a:r>
              <a:rPr lang="en-US" sz="2000" dirty="0" err="1" smtClean="0">
                <a:latin typeface="Consolas" pitchFamily="49" charset="0"/>
                <a:cs typeface="Consolas" pitchFamily="49" charset="0"/>
              </a:rPr>
              <a:t>ProcessOrderAndCheckQuantity</a:t>
            </a:r>
            <a:r>
              <a:rPr lang="en-US" sz="2000" dirty="0" smtClean="0">
                <a:latin typeface="Consolas" pitchFamily="49" charset="0"/>
                <a:cs typeface="Consolas" pitchFamily="49" charset="0"/>
              </a:rPr>
              <a:t>(Order order) {</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Contract.Assume</a:t>
            </a:r>
            <a:r>
              <a:rPr lang="en-US" sz="2000" dirty="0" smtClean="0">
                <a:latin typeface="Consolas" pitchFamily="49" charset="0"/>
                <a:cs typeface="Consolas" pitchFamily="49" charset="0"/>
              </a:rPr>
              <a:t>(order != null);</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count = 0;</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warehouse = new </a:t>
            </a:r>
            <a:r>
              <a:rPr lang="en-US" sz="2000" dirty="0" err="1" smtClean="0">
                <a:latin typeface="Consolas" pitchFamily="49" charset="0"/>
                <a:cs typeface="Consolas" pitchFamily="49" charset="0"/>
              </a:rPr>
              <a:t>SIWarehouse</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    ShipToCustomer</a:t>
            </a:r>
            <a:r>
              <a:rPr lang="en-US" sz="2000" dirty="0" smtClean="0">
                <a:solidFill>
                  <a:schemeClr val="bg1">
                    <a:lumMod val="50000"/>
                    <a:lumOff val="50000"/>
                  </a:schemeClr>
                </a:solidFill>
                <a:latin typeface="Consolas" pitchFamily="49" charset="0"/>
                <a:cs typeface="Consolas" pitchFamily="49" charset="0"/>
              </a:rPr>
              <a:t>StringInt32 </a:t>
            </a:r>
            <a:r>
              <a:rPr lang="en-US" sz="2000" dirty="0" smtClean="0">
                <a:latin typeface="Consolas" pitchFamily="49" charset="0"/>
                <a:cs typeface="Consolas" pitchFamily="49" charset="0"/>
              </a:rPr>
              <a:t>= (name, id) =&gt; count++</a:t>
            </a:r>
          </a:p>
          <a:p>
            <a:r>
              <a:rPr lang="en-US" sz="2000" dirty="0" smtClean="0">
                <a:latin typeface="Consolas" pitchFamily="49" charset="0"/>
                <a:cs typeface="Consolas" pitchFamily="49" charset="0"/>
              </a:rPr>
              <a:t>  };</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var</a:t>
            </a:r>
            <a:r>
              <a:rPr lang="en-US" sz="2000" dirty="0" smtClean="0">
                <a:latin typeface="Consolas" pitchFamily="49" charset="0"/>
                <a:cs typeface="Consolas" pitchFamily="49" charset="0"/>
              </a:rPr>
              <a:t> target = new </a:t>
            </a:r>
            <a:r>
              <a:rPr lang="en-US" sz="2000" dirty="0" err="1" smtClean="0">
                <a:latin typeface="Consolas" pitchFamily="49" charset="0"/>
                <a:cs typeface="Consolas" pitchFamily="49" charset="0"/>
              </a:rPr>
              <a:t>WebService</a:t>
            </a:r>
            <a:r>
              <a:rPr lang="en-US" sz="2000" dirty="0" smtClean="0">
                <a:latin typeface="Consolas" pitchFamily="49" charset="0"/>
                <a:cs typeface="Consolas" pitchFamily="49" charset="0"/>
              </a:rPr>
              <a:t>(warehouse);</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target.Process</a:t>
            </a:r>
            <a:r>
              <a:rPr lang="en-US" sz="2000" dirty="0" smtClean="0">
                <a:latin typeface="Consolas" pitchFamily="49" charset="0"/>
                <a:cs typeface="Consolas" pitchFamily="49" charset="0"/>
              </a:rPr>
              <a:t>(order);</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Contract.Assert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order.Quantity</a:t>
            </a:r>
            <a:r>
              <a:rPr lang="en-US" sz="2000" dirty="0" smtClean="0">
                <a:latin typeface="Consolas" pitchFamily="49" charset="0"/>
                <a:cs typeface="Consolas" pitchFamily="49" charset="0"/>
              </a:rPr>
              <a:t> == count);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5" name="Rounded Rectangle 4"/>
          <p:cNvSpPr/>
          <p:nvPr/>
        </p:nvSpPr>
        <p:spPr bwMode="auto">
          <a:xfrm>
            <a:off x="3848532" y="1175661"/>
            <a:ext cx="4732745" cy="90434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Assumptions in</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parameterized unit test</a:t>
            </a:r>
          </a:p>
        </p:txBody>
      </p:sp>
      <p:sp>
        <p:nvSpPr>
          <p:cNvPr id="6" name="Rectangle 5"/>
          <p:cNvSpPr/>
          <p:nvPr/>
        </p:nvSpPr>
        <p:spPr bwMode="auto">
          <a:xfrm>
            <a:off x="663202" y="2411594"/>
            <a:ext cx="4732774" cy="341654"/>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cxnSp>
        <p:nvCxnSpPr>
          <p:cNvPr id="7" name="Curved Connector 6"/>
          <p:cNvCxnSpPr/>
          <p:nvPr/>
        </p:nvCxnSpPr>
        <p:spPr>
          <a:xfrm rot="10800000" flipV="1">
            <a:off x="2934129" y="1497203"/>
            <a:ext cx="793820" cy="793819"/>
          </a:xfrm>
          <a:prstGeom prst="curvedConnector3">
            <a:avLst>
              <a:gd name="adj1" fmla="val 99367"/>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291453549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Parameterized Unit Testing</a:t>
            </a:r>
            <a:endParaRPr lang="en-US" sz="3600" dirty="0"/>
          </a:p>
        </p:txBody>
      </p:sp>
      <p:sp>
        <p:nvSpPr>
          <p:cNvPr id="3" name="Subtitle 2"/>
          <p:cNvSpPr>
            <a:spLocks noGrp="1"/>
          </p:cNvSpPr>
          <p:nvPr>
            <p:ph type="subTitle" idx="1"/>
          </p:nvPr>
        </p:nvSpPr>
        <p:spPr/>
        <p:txBody>
          <a:bodyPr/>
          <a:lstStyle/>
          <a:p>
            <a:pPr marL="111125" indent="-111125">
              <a:buFont typeface="Arial" pitchFamily="34" charset="0"/>
              <a:buChar char="•"/>
            </a:pPr>
            <a:endParaRPr lang="en-US" sz="1400" dirty="0" smtClean="0">
              <a:gradFill>
                <a:gsLst>
                  <a:gs pos="0">
                    <a:schemeClr val="tx1"/>
                  </a:gs>
                  <a:gs pos="100000">
                    <a:schemeClr val="tx1"/>
                  </a:gs>
                </a:gsLst>
                <a:lin ang="5400000" scaled="0"/>
              </a:gra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xmlns="" val="185630643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Testability</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1778949"/>
          </a:xfrm>
        </p:spPr>
        <p:txBody>
          <a:bodyPr/>
          <a:lstStyle/>
          <a:p>
            <a:r>
              <a:rPr lang="en-US" dirty="0" smtClean="0"/>
              <a:t>Code becomes hard to test if it</a:t>
            </a:r>
          </a:p>
          <a:p>
            <a:pPr lvl="1"/>
            <a:r>
              <a:rPr lang="en-US" dirty="0" smtClean="0"/>
              <a:t>interacts with the environments</a:t>
            </a:r>
            <a:endParaRPr lang="en-US" dirty="0"/>
          </a:p>
          <a:p>
            <a:pPr lvl="1"/>
            <a:r>
              <a:rPr lang="en-US" dirty="0" smtClean="0"/>
              <a:t>depends on sealed classes, static methods, classes with non-public constructors, …</a:t>
            </a:r>
          </a:p>
        </p:txBody>
      </p:sp>
      <p:sp>
        <p:nvSpPr>
          <p:cNvPr id="4" name="Snip Single Corner Rectangle 3"/>
          <p:cNvSpPr/>
          <p:nvPr/>
        </p:nvSpPr>
        <p:spPr bwMode="auto">
          <a:xfrm>
            <a:off x="422029" y="3448050"/>
            <a:ext cx="8309988" cy="2800349"/>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0" bIns="45718" numCol="1" rtlCol="0" anchor="t" anchorCtr="0" compatLnSpc="1">
            <a:prstTxWarp prst="textNoShape">
              <a:avLst/>
            </a:prstTxWarp>
          </a:bodyPr>
          <a:lstStyle/>
          <a:p>
            <a:r>
              <a:rPr lang="en-US" sz="2000" dirty="0" smtClean="0">
                <a:latin typeface="Consolas" pitchFamily="49" charset="0"/>
                <a:cs typeface="Consolas" pitchFamily="49" charset="0"/>
              </a:rPr>
              <a:t>public </a:t>
            </a:r>
            <a:r>
              <a:rPr lang="en-US" sz="2000" dirty="0">
                <a:latin typeface="Consolas" pitchFamily="49" charset="0"/>
                <a:cs typeface="Consolas" pitchFamily="49" charset="0"/>
              </a:rPr>
              <a:t>void Process(Order order) {</a:t>
            </a:r>
          </a:p>
          <a:p>
            <a:r>
              <a:rPr lang="en-US" sz="2000" dirty="0" smtClean="0">
                <a:latin typeface="Consolas" pitchFamily="49" charset="0"/>
                <a:cs typeface="Consolas" pitchFamily="49" charset="0"/>
              </a:rPr>
              <a:t>  </a:t>
            </a:r>
            <a:r>
              <a:rPr lang="en-US" sz="2000" dirty="0">
                <a:latin typeface="Consolas" pitchFamily="49" charset="0"/>
                <a:cs typeface="Consolas" pitchFamily="49" charset="0"/>
              </a:rPr>
              <a:t>if (order == null) return;</a:t>
            </a:r>
          </a:p>
          <a:p>
            <a:r>
              <a:rPr lang="nn-NO" sz="2000" dirty="0">
                <a:latin typeface="Consolas" pitchFamily="49" charset="0"/>
                <a:cs typeface="Consolas" pitchFamily="49" charset="0"/>
              </a:rPr>
              <a:t> </a:t>
            </a:r>
            <a:r>
              <a:rPr lang="nn-NO" sz="2000" dirty="0" smtClean="0">
                <a:latin typeface="Consolas" pitchFamily="49" charset="0"/>
                <a:cs typeface="Consolas" pitchFamily="49" charset="0"/>
              </a:rPr>
              <a:t> </a:t>
            </a:r>
            <a:r>
              <a:rPr lang="nn-NO" sz="2000" dirty="0">
                <a:latin typeface="Consolas" pitchFamily="49" charset="0"/>
                <a:cs typeface="Consolas" pitchFamily="49" charset="0"/>
              </a:rPr>
              <a:t>for (int i = 0; i &lt; order.Quantity; i++)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spc="-20" dirty="0" err="1">
                <a:latin typeface="Consolas" pitchFamily="49" charset="0"/>
                <a:cs typeface="Consolas" pitchFamily="49" charset="0"/>
              </a:rPr>
              <a:t>var</a:t>
            </a:r>
            <a:r>
              <a:rPr lang="en-US" sz="2000" spc="-20" dirty="0">
                <a:latin typeface="Consolas" pitchFamily="49" charset="0"/>
                <a:cs typeface="Consolas" pitchFamily="49" charset="0"/>
              </a:rPr>
              <a:t> </a:t>
            </a:r>
            <a:r>
              <a:rPr lang="en-US" sz="2000" spc="-20" dirty="0" smtClean="0">
                <a:latin typeface="Consolas" pitchFamily="49" charset="0"/>
                <a:cs typeface="Consolas" pitchFamily="49" charset="0"/>
              </a:rPr>
              <a:t>item = </a:t>
            </a:r>
            <a:r>
              <a:rPr lang="en-US" sz="2000" spc="-20" dirty="0" err="1" smtClean="0">
                <a:latin typeface="Consolas" pitchFamily="49" charset="0"/>
                <a:cs typeface="Consolas" pitchFamily="49" charset="0"/>
              </a:rPr>
              <a:t>store.RemoveFromInventory</a:t>
            </a:r>
            <a:r>
              <a:rPr lang="en-US" sz="2000" spc="-20" dirty="0" smtClean="0">
                <a:latin typeface="Consolas" pitchFamily="49" charset="0"/>
                <a:cs typeface="Consolas" pitchFamily="49" charset="0"/>
              </a:rPr>
              <a:t>(</a:t>
            </a:r>
            <a:r>
              <a:rPr lang="en-US" sz="2000" spc="-20" dirty="0" err="1" smtClean="0">
                <a:latin typeface="Consolas" pitchFamily="49" charset="0"/>
                <a:cs typeface="Consolas" pitchFamily="49" charset="0"/>
              </a:rPr>
              <a:t>order.ProductID</a:t>
            </a:r>
            <a:r>
              <a:rPr lang="en-US" sz="2000" spc="-20" dirty="0" smtClean="0">
                <a:latin typeface="Consolas" pitchFamily="49" charset="0"/>
                <a:cs typeface="Consolas" pitchFamily="49" charset="0"/>
              </a:rPr>
              <a:t>);</a:t>
            </a:r>
            <a:endParaRPr lang="en-US" sz="2000" spc="-20" dirty="0">
              <a:latin typeface="Consolas" pitchFamily="49" charset="0"/>
              <a:cs typeface="Consolas" pitchFamily="49" charset="0"/>
            </a:endParaRPr>
          </a:p>
          <a:p>
            <a:r>
              <a:rPr lang="en-US" sz="2000" dirty="0" smtClean="0">
                <a:latin typeface="Consolas" pitchFamily="49" charset="0"/>
                <a:cs typeface="Consolas" pitchFamily="49" charset="0"/>
              </a:rPr>
              <a:t>    </a:t>
            </a:r>
            <a:r>
              <a:rPr lang="en-US" sz="2000" dirty="0">
                <a:latin typeface="Consolas" pitchFamily="49" charset="0"/>
                <a:cs typeface="Consolas" pitchFamily="49" charset="0"/>
              </a:rPr>
              <a:t>if (</a:t>
            </a:r>
            <a:r>
              <a:rPr lang="en-US" sz="2000" dirty="0" err="1">
                <a:latin typeface="Consolas" pitchFamily="49" charset="0"/>
                <a:cs typeface="Consolas" pitchFamily="49" charset="0"/>
              </a:rPr>
              <a:t>DateTime.Now</a:t>
            </a:r>
            <a:r>
              <a:rPr lang="en-US" sz="2000" dirty="0">
                <a:latin typeface="Consolas" pitchFamily="49" charset="0"/>
                <a:cs typeface="Consolas" pitchFamily="49" charset="0"/>
              </a:rPr>
              <a:t> != new </a:t>
            </a:r>
            <a:r>
              <a:rPr lang="en-US" sz="2000" dirty="0" err="1">
                <a:latin typeface="Consolas" pitchFamily="49" charset="0"/>
                <a:cs typeface="Consolas" pitchFamily="49" charset="0"/>
              </a:rPr>
              <a:t>DateTime</a:t>
            </a:r>
            <a:r>
              <a:rPr lang="en-US" sz="2000" dirty="0">
                <a:latin typeface="Consolas" pitchFamily="49" charset="0"/>
                <a:cs typeface="Consolas" pitchFamily="49" charset="0"/>
              </a:rPr>
              <a:t>(2000, 1, 1))</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store.ShipToCustomer</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order.UserName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item.ItemID</a:t>
            </a:r>
            <a:r>
              <a:rPr lang="en-US" sz="2000" dirty="0">
                <a:latin typeface="Consolas" pitchFamily="49" charset="0"/>
                <a:cs typeface="Consolas" pitchFamily="49" charset="0"/>
              </a:rPr>
              <a:t>);</a:t>
            </a:r>
          </a:p>
          <a:p>
            <a:r>
              <a:rPr lang="en-US" sz="2000" dirty="0" smtClean="0">
                <a:latin typeface="Consolas" pitchFamily="49" charset="0"/>
                <a:cs typeface="Consolas" pitchFamily="49" charset="0"/>
              </a:rPr>
              <a:t>  </a:t>
            </a:r>
            <a:r>
              <a:rPr lang="en-US" sz="2000" dirty="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5" name="Rectangle 4"/>
          <p:cNvSpPr/>
          <p:nvPr/>
        </p:nvSpPr>
        <p:spPr bwMode="auto">
          <a:xfrm>
            <a:off x="1623656" y="4900780"/>
            <a:ext cx="1786294" cy="357019"/>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xmlns="" val="376125732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solidFill>
                  <a:schemeClr val="accent2">
                    <a:lumMod val="75000"/>
                  </a:schemeClr>
                </a:solidFill>
              </a:rPr>
              <a:t>Moles – </a:t>
            </a:r>
            <a:r>
              <a:rPr lang="en-US" dirty="0"/>
              <a:t>Detouring of .NET methods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2511457"/>
          </a:xfrm>
        </p:spPr>
        <p:txBody>
          <a:bodyPr/>
          <a:lstStyle/>
          <a:p>
            <a:r>
              <a:rPr lang="en-US" dirty="0" smtClean="0"/>
              <a:t>What </a:t>
            </a:r>
            <a:r>
              <a:rPr lang="en-US" b="1" dirty="0" smtClean="0"/>
              <a:t>if</a:t>
            </a:r>
            <a:r>
              <a:rPr lang="en-US" dirty="0" smtClean="0"/>
              <a:t> we could replace any .NET method with a delegate?</a:t>
            </a:r>
          </a:p>
          <a:p>
            <a:endParaRPr lang="en-US" dirty="0" smtClean="0"/>
          </a:p>
          <a:p>
            <a:endParaRPr lang="en-US" dirty="0" smtClean="0"/>
          </a:p>
          <a:p>
            <a:endParaRPr lang="en-US" dirty="0" smtClean="0"/>
          </a:p>
        </p:txBody>
      </p:sp>
      <p:sp>
        <p:nvSpPr>
          <p:cNvPr id="4" name="Snip Single Corner Rectangle 3"/>
          <p:cNvSpPr/>
          <p:nvPr/>
        </p:nvSpPr>
        <p:spPr bwMode="auto">
          <a:xfrm>
            <a:off x="331877" y="2816986"/>
            <a:ext cx="8644698" cy="518642"/>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0" bIns="45718" numCol="1" rtlCol="0" anchor="t" anchorCtr="0" compatLnSpc="1">
            <a:prstTxWarp prst="textNoShape">
              <a:avLst/>
            </a:prstTxWarp>
          </a:bodyPr>
          <a:lstStyle/>
          <a:p>
            <a:r>
              <a:rPr lang="en-US" sz="2400" dirty="0" err="1" smtClean="0">
                <a:latin typeface="Consolas" pitchFamily="49" charset="0"/>
                <a:cs typeface="Consolas" pitchFamily="49" charset="0"/>
              </a:rPr>
              <a:t>DateTime.Now</a:t>
            </a:r>
            <a:r>
              <a:rPr lang="en-US" sz="2400" dirty="0" smtClean="0">
                <a:latin typeface="Consolas" pitchFamily="49" charset="0"/>
                <a:cs typeface="Consolas" pitchFamily="49" charset="0"/>
              </a:rPr>
              <a:t> = () =&gt; new </a:t>
            </a:r>
            <a:r>
              <a:rPr lang="en-US" sz="2400" dirty="0" err="1">
                <a:latin typeface="Consolas" pitchFamily="49" charset="0"/>
                <a:cs typeface="Consolas" pitchFamily="49" charset="0"/>
              </a:rPr>
              <a:t>DateTime</a:t>
            </a:r>
            <a:r>
              <a:rPr lang="en-US" sz="2400" dirty="0">
                <a:latin typeface="Consolas" pitchFamily="49" charset="0"/>
                <a:cs typeface="Consolas" pitchFamily="49" charset="0"/>
              </a:rPr>
              <a:t>(2000, 1, 1</a:t>
            </a:r>
            <a:r>
              <a:rPr lang="en-US" sz="2400" dirty="0" smtClean="0">
                <a:latin typeface="Consolas" pitchFamily="49" charset="0"/>
                <a:cs typeface="Consolas" pitchFamily="49" charset="0"/>
              </a:rPr>
              <a:t>);</a:t>
            </a:r>
            <a:endParaRPr lang="en-US" sz="2400" dirty="0">
              <a:latin typeface="Consolas" pitchFamily="49" charset="0"/>
              <a:cs typeface="Consolas" pitchFamily="49" charset="0"/>
            </a:endParaRPr>
          </a:p>
        </p:txBody>
      </p:sp>
      <p:sp>
        <p:nvSpPr>
          <p:cNvPr id="7" name="&quot;No&quot; Symbol 6"/>
          <p:cNvSpPr/>
          <p:nvPr/>
        </p:nvSpPr>
        <p:spPr bwMode="auto">
          <a:xfrm>
            <a:off x="3361385" y="2305320"/>
            <a:ext cx="1532586" cy="1532586"/>
          </a:xfrm>
          <a:prstGeom prst="noSmoking">
            <a:avLst/>
          </a:prstGeom>
          <a:gradFill>
            <a:gsLst>
              <a:gs pos="0">
                <a:schemeClr val="accent6">
                  <a:shade val="15000"/>
                  <a:satMod val="180000"/>
                  <a:alpha val="70000"/>
                </a:schemeClr>
              </a:gs>
              <a:gs pos="50000">
                <a:schemeClr val="accent6">
                  <a:shade val="45000"/>
                  <a:satMod val="170000"/>
                  <a:alpha val="70000"/>
                </a:schemeClr>
              </a:gs>
              <a:gs pos="70000">
                <a:schemeClr val="accent6">
                  <a:tint val="99000"/>
                  <a:shade val="65000"/>
                  <a:satMod val="155000"/>
                  <a:alpha val="70000"/>
                </a:schemeClr>
              </a:gs>
              <a:gs pos="100000">
                <a:schemeClr val="accent6">
                  <a:tint val="95500"/>
                  <a:shade val="100000"/>
                  <a:satMod val="155000"/>
                  <a:alpha val="70000"/>
                </a:schemeClr>
              </a:gs>
            </a:gsLst>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xmlns="" val="1738134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Moles – Detouring of .NET methods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1778949"/>
          </a:xfrm>
        </p:spPr>
        <p:txBody>
          <a:bodyPr/>
          <a:lstStyle/>
          <a:p>
            <a:r>
              <a:rPr lang="en-US" dirty="0" smtClean="0"/>
              <a:t>What </a:t>
            </a:r>
            <a:r>
              <a:rPr lang="en-US" b="1" dirty="0" smtClean="0"/>
              <a:t>if</a:t>
            </a:r>
            <a:r>
              <a:rPr lang="en-US" dirty="0" smtClean="0"/>
              <a:t> we could replace any .NET method with a delegate?</a:t>
            </a:r>
          </a:p>
          <a:p>
            <a:endParaRPr lang="en-US" dirty="0" smtClean="0"/>
          </a:p>
          <a:p>
            <a:endParaRPr lang="en-US" dirty="0" smtClean="0"/>
          </a:p>
          <a:p>
            <a:endParaRPr lang="en-US" dirty="0" smtClean="0"/>
          </a:p>
          <a:p>
            <a:r>
              <a:rPr lang="en-US" dirty="0" smtClean="0"/>
              <a:t>Possible with Moles</a:t>
            </a:r>
          </a:p>
        </p:txBody>
      </p:sp>
      <p:sp>
        <p:nvSpPr>
          <p:cNvPr id="4" name="Snip Single Corner Rectangle 3"/>
          <p:cNvSpPr/>
          <p:nvPr/>
        </p:nvSpPr>
        <p:spPr bwMode="auto">
          <a:xfrm>
            <a:off x="331877" y="2816986"/>
            <a:ext cx="8644698" cy="518642"/>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0" bIns="45718" numCol="1" rtlCol="0" anchor="t" anchorCtr="0" compatLnSpc="1">
            <a:prstTxWarp prst="textNoShape">
              <a:avLst/>
            </a:prstTxWarp>
          </a:bodyPr>
          <a:lstStyle/>
          <a:p>
            <a:r>
              <a:rPr lang="en-US" sz="2400" dirty="0" err="1" smtClean="0">
                <a:latin typeface="Consolas" pitchFamily="49" charset="0"/>
                <a:cs typeface="Consolas" pitchFamily="49" charset="0"/>
              </a:rPr>
              <a:t>DateTime.Now</a:t>
            </a:r>
            <a:r>
              <a:rPr lang="en-US" sz="2400" dirty="0" smtClean="0">
                <a:latin typeface="Consolas" pitchFamily="49" charset="0"/>
                <a:cs typeface="Consolas" pitchFamily="49" charset="0"/>
              </a:rPr>
              <a:t> = () =&gt; new </a:t>
            </a:r>
            <a:r>
              <a:rPr lang="en-US" sz="2400" dirty="0" err="1">
                <a:latin typeface="Consolas" pitchFamily="49" charset="0"/>
                <a:cs typeface="Consolas" pitchFamily="49" charset="0"/>
              </a:rPr>
              <a:t>DateTime</a:t>
            </a:r>
            <a:r>
              <a:rPr lang="en-US" sz="2400" dirty="0">
                <a:latin typeface="Consolas" pitchFamily="49" charset="0"/>
                <a:cs typeface="Consolas" pitchFamily="49" charset="0"/>
              </a:rPr>
              <a:t>(2000, 1, 1</a:t>
            </a:r>
            <a:r>
              <a:rPr lang="en-US" sz="2400" dirty="0" smtClean="0">
                <a:latin typeface="Consolas" pitchFamily="49" charset="0"/>
                <a:cs typeface="Consolas" pitchFamily="49" charset="0"/>
              </a:rPr>
              <a:t>);</a:t>
            </a:r>
            <a:endParaRPr lang="en-US" sz="2400" dirty="0">
              <a:latin typeface="Consolas" pitchFamily="49" charset="0"/>
              <a:cs typeface="Consolas" pitchFamily="49" charset="0"/>
            </a:endParaRPr>
          </a:p>
        </p:txBody>
      </p:sp>
      <p:sp>
        <p:nvSpPr>
          <p:cNvPr id="6" name="Snip Single Corner Rectangle 5"/>
          <p:cNvSpPr/>
          <p:nvPr/>
        </p:nvSpPr>
        <p:spPr bwMode="auto">
          <a:xfrm>
            <a:off x="278215" y="4896865"/>
            <a:ext cx="8685482" cy="495032"/>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0" bIns="45718" numCol="1" rtlCol="0" anchor="t" anchorCtr="0" compatLnSpc="1">
            <a:prstTxWarp prst="textNoShape">
              <a:avLst/>
            </a:prstTxWarp>
          </a:bodyPr>
          <a:lstStyle/>
          <a:p>
            <a:r>
              <a:rPr lang="en-US" sz="2400" b="1" dirty="0" err="1" smtClean="0">
                <a:latin typeface="Consolas" pitchFamily="49" charset="0"/>
                <a:cs typeface="Consolas" pitchFamily="49" charset="0"/>
              </a:rPr>
              <a:t>M</a:t>
            </a:r>
            <a:r>
              <a:rPr lang="en-US" sz="2400" dirty="0" err="1" smtClean="0">
                <a:latin typeface="Consolas" pitchFamily="49" charset="0"/>
                <a:cs typeface="Consolas" pitchFamily="49" charset="0"/>
              </a:rPr>
              <a:t>DateTime.Now</a:t>
            </a:r>
            <a:r>
              <a:rPr lang="en-US" sz="2400" b="1" dirty="0" err="1" smtClean="0">
                <a:latin typeface="Consolas" pitchFamily="49" charset="0"/>
                <a:cs typeface="Consolas" pitchFamily="49" charset="0"/>
              </a:rPr>
              <a:t>Get</a:t>
            </a:r>
            <a:r>
              <a:rPr lang="en-US" sz="2400" dirty="0" smtClean="0">
                <a:latin typeface="Consolas" pitchFamily="49" charset="0"/>
                <a:cs typeface="Consolas" pitchFamily="49" charset="0"/>
              </a:rPr>
              <a:t> = () =&gt; new </a:t>
            </a:r>
            <a:r>
              <a:rPr lang="en-US" sz="2400" dirty="0" err="1">
                <a:latin typeface="Consolas" pitchFamily="49" charset="0"/>
                <a:cs typeface="Consolas" pitchFamily="49" charset="0"/>
              </a:rPr>
              <a:t>DateTime</a:t>
            </a:r>
            <a:r>
              <a:rPr lang="en-US" sz="2400" dirty="0">
                <a:latin typeface="Consolas" pitchFamily="49" charset="0"/>
                <a:cs typeface="Consolas" pitchFamily="49" charset="0"/>
              </a:rPr>
              <a:t>(2000, 1, 1</a:t>
            </a:r>
            <a:r>
              <a:rPr lang="en-US" sz="2400" dirty="0" smtClean="0">
                <a:latin typeface="Consolas" pitchFamily="49" charset="0"/>
                <a:cs typeface="Consolas" pitchFamily="49" charset="0"/>
              </a:rPr>
              <a:t>);</a:t>
            </a:r>
            <a:endParaRPr lang="en-US" sz="2400" dirty="0">
              <a:latin typeface="Consolas" pitchFamily="49" charset="0"/>
              <a:cs typeface="Consolas" pitchFamily="49" charset="0"/>
            </a:endParaRPr>
          </a:p>
        </p:txBody>
      </p:sp>
      <p:sp>
        <p:nvSpPr>
          <p:cNvPr id="7" name="&quot;No&quot; Symbol 6"/>
          <p:cNvSpPr/>
          <p:nvPr/>
        </p:nvSpPr>
        <p:spPr bwMode="auto">
          <a:xfrm>
            <a:off x="3361385" y="2305320"/>
            <a:ext cx="1532586" cy="1532586"/>
          </a:xfrm>
          <a:prstGeom prst="noSmoking">
            <a:avLst/>
          </a:prstGeom>
          <a:gradFill>
            <a:gsLst>
              <a:gs pos="0">
                <a:schemeClr val="accent6">
                  <a:shade val="15000"/>
                  <a:satMod val="180000"/>
                  <a:alpha val="70000"/>
                </a:schemeClr>
              </a:gs>
              <a:gs pos="50000">
                <a:schemeClr val="accent6">
                  <a:shade val="45000"/>
                  <a:satMod val="170000"/>
                  <a:alpha val="70000"/>
                </a:schemeClr>
              </a:gs>
              <a:gs pos="70000">
                <a:schemeClr val="accent6">
                  <a:tint val="99000"/>
                  <a:shade val="65000"/>
                  <a:satMod val="155000"/>
                  <a:alpha val="70000"/>
                </a:schemeClr>
              </a:gs>
              <a:gs pos="100000">
                <a:schemeClr val="accent6">
                  <a:tint val="95500"/>
                  <a:shade val="100000"/>
                  <a:satMod val="155000"/>
                  <a:alpha val="70000"/>
                </a:schemeClr>
              </a:gs>
            </a:gsLst>
          </a:gra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xmlns="" val="337983926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Moles to Detour Untestable Code</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886397"/>
          </a:xfrm>
        </p:spPr>
        <p:txBody>
          <a:bodyPr/>
          <a:lstStyle/>
          <a:p>
            <a:r>
              <a:rPr lang="en-US" dirty="0" smtClean="0"/>
              <a:t>“</a:t>
            </a:r>
            <a:r>
              <a:rPr lang="en-US" dirty="0"/>
              <a:t>M</a:t>
            </a:r>
            <a:r>
              <a:rPr lang="en-US" dirty="0" smtClean="0"/>
              <a:t>ole classes” can be generated</a:t>
            </a:r>
            <a:br>
              <a:rPr lang="en-US" dirty="0" smtClean="0"/>
            </a:br>
            <a:r>
              <a:rPr lang="en-US" dirty="0" smtClean="0"/>
              <a:t>for every existing class</a:t>
            </a:r>
            <a:endParaRPr lang="en-US" dirty="0"/>
          </a:p>
        </p:txBody>
      </p:sp>
      <p:sp>
        <p:nvSpPr>
          <p:cNvPr id="4" name="Snip Single Corner Rectangle 3"/>
          <p:cNvSpPr/>
          <p:nvPr/>
        </p:nvSpPr>
        <p:spPr bwMode="auto">
          <a:xfrm>
            <a:off x="422029" y="2934119"/>
            <a:ext cx="8309988" cy="322552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 { </a:t>
            </a:r>
          </a:p>
          <a:p>
            <a:r>
              <a:rPr lang="en-US" sz="2000" dirty="0">
                <a:solidFill>
                  <a:schemeClr val="tx1"/>
                </a:solidFill>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 static </a:t>
            </a:r>
            <a:r>
              <a:rPr lang="en-US" sz="2000" dirty="0" err="1" smtClean="0">
                <a:solidFill>
                  <a:schemeClr val="tx1"/>
                </a:solidFill>
                <a:latin typeface="Consolas" pitchFamily="49" charset="0"/>
                <a:cs typeface="Consolas" pitchFamily="49" charset="0"/>
              </a:rPr>
              <a:t>DateTime</a:t>
            </a:r>
            <a:r>
              <a:rPr lang="en-US" sz="2000" dirty="0" smtClean="0">
                <a:solidFill>
                  <a:schemeClr val="tx1"/>
                </a:solidFill>
                <a:latin typeface="Consolas" pitchFamily="49" charset="0"/>
                <a:cs typeface="Consolas" pitchFamily="49" charset="0"/>
              </a:rPr>
              <a:t> Now { get; }</a:t>
            </a:r>
          </a:p>
          <a:p>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class </a:t>
            </a:r>
            <a:r>
              <a:rPr lang="en-US" sz="2000" dirty="0" err="1" smtClean="0">
                <a:latin typeface="Consolas" pitchFamily="49" charset="0"/>
                <a:cs typeface="Consolas" pitchFamily="49" charset="0"/>
              </a:rPr>
              <a:t>MDateTime</a:t>
            </a:r>
            <a:r>
              <a:rPr lang="en-US" sz="2000" dirty="0" smtClean="0">
                <a:latin typeface="Consolas" pitchFamily="49" charset="0"/>
                <a:cs typeface="Consolas" pitchFamily="49" charset="0"/>
              </a:rPr>
              <a:t> { // generated</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static </a:t>
            </a:r>
            <a:r>
              <a:rPr lang="en-US" sz="2000" dirty="0" err="1" smtClean="0">
                <a:solidFill>
                  <a:schemeClr val="tx1"/>
                </a:solidFill>
                <a:latin typeface="Consolas" pitchFamily="49" charset="0"/>
                <a:cs typeface="Consolas" pitchFamily="49" charset="0"/>
              </a:rPr>
              <a:t>Func</a:t>
            </a:r>
            <a:r>
              <a:rPr lang="en-US" sz="2000" dirty="0" smtClean="0">
                <a:solidFill>
                  <a:schemeClr val="tx1"/>
                </a:solidFill>
                <a:latin typeface="Consolas" pitchFamily="49" charset="0"/>
                <a:cs typeface="Consolas" pitchFamily="49" charset="0"/>
              </a:rPr>
              <a:t>&lt;</a:t>
            </a:r>
            <a:r>
              <a:rPr lang="en-US" sz="2000" dirty="0" err="1" smtClean="0">
                <a:solidFill>
                  <a:schemeClr val="tx1"/>
                </a:solidFill>
                <a:latin typeface="Consolas" pitchFamily="49" charset="0"/>
                <a:cs typeface="Consolas" pitchFamily="49" charset="0"/>
              </a:rPr>
              <a:t>DateTime</a:t>
            </a:r>
            <a:r>
              <a:rPr lang="en-US" sz="2000" dirty="0" smtClean="0">
                <a:solidFill>
                  <a:schemeClr val="tx1"/>
                </a:solidFill>
                <a:latin typeface="Consolas" pitchFamily="49" charset="0"/>
                <a:cs typeface="Consolas" pitchFamily="49" charset="0"/>
              </a:rPr>
              <a:t>&gt; </a:t>
            </a:r>
            <a:r>
              <a:rPr lang="en-US" sz="2000" dirty="0" err="1" smtClean="0">
                <a:solidFill>
                  <a:schemeClr val="tx1"/>
                </a:solidFill>
                <a:latin typeface="Consolas" pitchFamily="49" charset="0"/>
                <a:cs typeface="Consolas" pitchFamily="49" charset="0"/>
              </a:rPr>
              <a:t>NowGet</a:t>
            </a:r>
            <a:r>
              <a:rPr lang="en-US" sz="2000" dirty="0" smtClean="0">
                <a:solidFill>
                  <a:schemeClr val="tx1"/>
                </a:solidFill>
                <a:latin typeface="Consolas" pitchFamily="49" charset="0"/>
                <a:cs typeface="Consolas" pitchFamily="49" charset="0"/>
              </a:rPr>
              <a:t> </a:t>
            </a:r>
            <a:r>
              <a:rPr lang="en-US" sz="2000" dirty="0">
                <a:solidFill>
                  <a:schemeClr val="tx1"/>
                </a:solidFill>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set { </a:t>
            </a:r>
            <a:r>
              <a:rPr lang="en-US" sz="2000" dirty="0">
                <a:solidFill>
                  <a:schemeClr val="tx1"/>
                </a:solidFill>
                <a:latin typeface="Consolas" pitchFamily="49" charset="0"/>
                <a:cs typeface="Consolas" pitchFamily="49" charset="0"/>
              </a:rPr>
              <a:t>/*magic*/ } </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r>
              <a:rPr lang="en-US" sz="2000" dirty="0">
                <a:gradFill>
                  <a:gsLst>
                    <a:gs pos="0">
                      <a:srgbClr val="FFFFFF"/>
                    </a:gs>
                    <a:gs pos="100000">
                      <a:srgbClr val="FFFFFF"/>
                    </a:gs>
                  </a:gsLst>
                  <a:lin ang="5400000" scaled="0"/>
                </a:gradFill>
                <a:latin typeface="Consolas" pitchFamily="49" charset="0"/>
                <a:cs typeface="Consolas" pitchFamily="49" charset="0"/>
              </a:rPr>
              <a:t> </a:t>
            </a:r>
            <a:r>
              <a:rPr lang="en-US" sz="2000" dirty="0" smtClean="0">
                <a:gradFill>
                  <a:gsLst>
                    <a:gs pos="0">
                      <a:srgbClr val="FFFFFF"/>
                    </a:gs>
                    <a:gs pos="100000">
                      <a:srgbClr val="FFFFFF"/>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xmlns="" val="25357476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The Basics</a:t>
            </a:r>
            <a:endParaRPr lang="en-US" dirty="0">
              <a:solidFill>
                <a:schemeClr val="accent1"/>
              </a:solidFill>
            </a:endParaRPr>
          </a:p>
        </p:txBody>
      </p:sp>
      <p:sp>
        <p:nvSpPr>
          <p:cNvPr id="5" name="original code"/>
          <p:cNvSpPr/>
          <p:nvPr/>
        </p:nvSpPr>
        <p:spPr bwMode="auto">
          <a:xfrm>
            <a:off x="411480" y="1143000"/>
            <a:ext cx="8309988" cy="216372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b="1" dirty="0">
                <a:latin typeface="Consolas" pitchFamily="49" charset="0"/>
                <a:cs typeface="Consolas" pitchFamily="49" charset="0"/>
              </a:rPr>
              <a:t>public</a:t>
            </a:r>
            <a:r>
              <a:rPr lang="en-US" sz="2000" dirty="0">
                <a:latin typeface="Consolas" pitchFamily="49" charset="0"/>
                <a:cs typeface="Consolas" pitchFamily="49" charset="0"/>
              </a:rPr>
              <a:t> </a:t>
            </a:r>
            <a:r>
              <a:rPr lang="en-US" sz="2000" dirty="0" err="1">
                <a:latin typeface="Consolas" pitchFamily="49" charset="0"/>
                <a:cs typeface="Consolas" pitchFamily="49" charset="0"/>
              </a:rPr>
              <a:t>WebService</a:t>
            </a:r>
            <a:r>
              <a:rPr lang="en-US" sz="2000" dirty="0">
                <a:latin typeface="Consolas" pitchFamily="49" charset="0"/>
                <a:cs typeface="Consolas" pitchFamily="49" charset="0"/>
              </a:rPr>
              <a:t>(</a:t>
            </a:r>
            <a:r>
              <a:rPr lang="en-US" sz="2000" dirty="0" err="1">
                <a:latin typeface="Consolas" pitchFamily="49" charset="0"/>
                <a:cs typeface="Consolas" pitchFamily="49" charset="0"/>
              </a:rPr>
              <a:t>IWarehouse</a:t>
            </a:r>
            <a:r>
              <a:rPr lang="en-US" sz="2000" dirty="0">
                <a:latin typeface="Consolas" pitchFamily="49" charset="0"/>
                <a:cs typeface="Consolas" pitchFamily="49" charset="0"/>
              </a:rPr>
              <a:t> store) {</a:t>
            </a: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9" name="Orange (code)"/>
          <p:cNvSpPr/>
          <p:nvPr/>
        </p:nvSpPr>
        <p:spPr>
          <a:xfrm>
            <a:off x="703881" y="2562460"/>
            <a:ext cx="4293427" cy="318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err="1" smtClean="0">
                <a:latin typeface="Consolas" pitchFamily="49" charset="0"/>
                <a:cs typeface="Consolas" pitchFamily="49" charset="0"/>
              </a:rPr>
              <a:t>this</a:t>
            </a:r>
            <a:r>
              <a:rPr lang="en-US" sz="2000" dirty="0" err="1" smtClean="0">
                <a:latin typeface="Consolas" pitchFamily="49" charset="0"/>
                <a:cs typeface="Consolas" pitchFamily="49" charset="0"/>
              </a:rPr>
              <a:t>.store</a:t>
            </a:r>
            <a:r>
              <a:rPr lang="en-US" sz="2000" dirty="0" smtClean="0">
                <a:latin typeface="Consolas" pitchFamily="49" charset="0"/>
                <a:cs typeface="Consolas" pitchFamily="49" charset="0"/>
              </a:rPr>
              <a:t> = store;</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xmlns="" val="3197969733"/>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Moles to Detour Untestable Code</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1360372"/>
          </a:xfrm>
        </p:spPr>
        <p:txBody>
          <a:bodyPr/>
          <a:lstStyle/>
          <a:p>
            <a:r>
              <a:rPr lang="en-US" dirty="0" smtClean="0"/>
              <a:t>“</a:t>
            </a:r>
            <a:r>
              <a:rPr lang="en-US" dirty="0"/>
              <a:t>M</a:t>
            </a:r>
            <a:r>
              <a:rPr lang="en-US" dirty="0" smtClean="0"/>
              <a:t>ole classes” can be generated</a:t>
            </a:r>
            <a:br>
              <a:rPr lang="en-US" dirty="0" smtClean="0"/>
            </a:br>
            <a:r>
              <a:rPr lang="en-US" dirty="0" smtClean="0"/>
              <a:t>for every existing class</a:t>
            </a:r>
            <a:endParaRPr lang="en-US" dirty="0"/>
          </a:p>
          <a:p>
            <a:pPr lvl="1"/>
            <a:r>
              <a:rPr lang="en-US" dirty="0" smtClean="0"/>
              <a:t>Property </a:t>
            </a:r>
            <a:r>
              <a:rPr lang="en-US" dirty="0"/>
              <a:t>of delegate type for every </a:t>
            </a:r>
            <a:r>
              <a:rPr lang="en-US" dirty="0" smtClean="0"/>
              <a:t>method</a:t>
            </a:r>
            <a:endParaRPr lang="en-US" dirty="0"/>
          </a:p>
        </p:txBody>
      </p:sp>
      <p:sp>
        <p:nvSpPr>
          <p:cNvPr id="4" name="Snip Single Corner Rectangle 3"/>
          <p:cNvSpPr/>
          <p:nvPr/>
        </p:nvSpPr>
        <p:spPr bwMode="auto">
          <a:xfrm>
            <a:off x="422029" y="2934119"/>
            <a:ext cx="8309988" cy="322552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 {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static </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 Now { get; }</a:t>
            </a:r>
          </a:p>
          <a:p>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class </a:t>
            </a:r>
            <a:r>
              <a:rPr lang="en-US" sz="2000" dirty="0" err="1" smtClean="0">
                <a:latin typeface="Consolas" pitchFamily="49" charset="0"/>
                <a:cs typeface="Consolas" pitchFamily="49" charset="0"/>
              </a:rPr>
              <a:t>MDateTime</a:t>
            </a:r>
            <a:r>
              <a:rPr lang="en-US" sz="2000" dirty="0" smtClean="0">
                <a:latin typeface="Consolas" pitchFamily="49" charset="0"/>
                <a:cs typeface="Consolas" pitchFamily="49" charset="0"/>
              </a:rPr>
              <a:t> { // generated</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static </a:t>
            </a:r>
            <a:r>
              <a:rPr lang="en-US" sz="2000" dirty="0" err="1" smtClean="0">
                <a:latin typeface="Consolas" pitchFamily="49" charset="0"/>
                <a:cs typeface="Consolas" pitchFamily="49" charset="0"/>
              </a:rPr>
              <a:t>Func</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&gt; </a:t>
            </a:r>
            <a:r>
              <a:rPr lang="en-US" sz="2000" dirty="0" err="1" smtClean="0">
                <a:latin typeface="Consolas" pitchFamily="49" charset="0"/>
                <a:cs typeface="Consolas" pitchFamily="49" charset="0"/>
              </a:rPr>
              <a:t>NowGet</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set { </a:t>
            </a:r>
            <a:r>
              <a:rPr lang="en-US" sz="2000" dirty="0">
                <a:latin typeface="Consolas" pitchFamily="49" charset="0"/>
                <a:cs typeface="Consolas" pitchFamily="49" charset="0"/>
              </a:rPr>
              <a:t>/*magic*/ } </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r>
              <a:rPr lang="en-US" sz="2000" dirty="0">
                <a:gradFill>
                  <a:gsLst>
                    <a:gs pos="0">
                      <a:srgbClr val="FFFFFF"/>
                    </a:gs>
                    <a:gs pos="100000">
                      <a:srgbClr val="FFFFFF"/>
                    </a:gs>
                  </a:gsLst>
                  <a:lin ang="5400000" scaled="0"/>
                </a:gradFill>
                <a:latin typeface="Consolas" pitchFamily="49" charset="0"/>
                <a:cs typeface="Consolas" pitchFamily="49" charset="0"/>
              </a:rPr>
              <a:t> </a:t>
            </a:r>
            <a:r>
              <a:rPr lang="en-US" sz="2000" dirty="0" smtClean="0">
                <a:gradFill>
                  <a:gsLst>
                    <a:gs pos="0">
                      <a:srgbClr val="FFFFFF"/>
                    </a:gs>
                    <a:gs pos="100000">
                      <a:srgbClr val="FFFFFF"/>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xmlns="" val="428495074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err="1" smtClean="0"/>
              <a:t>Pex</a:t>
            </a:r>
            <a:r>
              <a:rPr lang="en-US" dirty="0" smtClean="0"/>
              <a:t> − Moles to Detour Untestable Code</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1360372"/>
          </a:xfrm>
        </p:spPr>
        <p:txBody>
          <a:bodyPr/>
          <a:lstStyle/>
          <a:p>
            <a:r>
              <a:rPr lang="en-US" dirty="0" smtClean="0"/>
              <a:t>“</a:t>
            </a:r>
            <a:r>
              <a:rPr lang="en-US" dirty="0"/>
              <a:t>M</a:t>
            </a:r>
            <a:r>
              <a:rPr lang="en-US" dirty="0" smtClean="0"/>
              <a:t>ole classes” can be generated</a:t>
            </a:r>
            <a:br>
              <a:rPr lang="en-US" dirty="0" smtClean="0"/>
            </a:br>
            <a:r>
              <a:rPr lang="en-US" dirty="0" smtClean="0"/>
              <a:t>for every existing class</a:t>
            </a:r>
            <a:endParaRPr lang="en-US" dirty="0"/>
          </a:p>
          <a:p>
            <a:pPr lvl="1"/>
            <a:r>
              <a:rPr lang="en-US" dirty="0" smtClean="0"/>
              <a:t>Property </a:t>
            </a:r>
            <a:r>
              <a:rPr lang="en-US" dirty="0"/>
              <a:t>of delegate type for every </a:t>
            </a:r>
            <a:r>
              <a:rPr lang="en-US" dirty="0" smtClean="0"/>
              <a:t>method</a:t>
            </a:r>
            <a:endParaRPr lang="en-US" dirty="0"/>
          </a:p>
        </p:txBody>
      </p:sp>
      <p:sp>
        <p:nvSpPr>
          <p:cNvPr id="4" name="Snip Single Corner Rectangle 3"/>
          <p:cNvSpPr/>
          <p:nvPr/>
        </p:nvSpPr>
        <p:spPr bwMode="auto">
          <a:xfrm>
            <a:off x="422029" y="2934119"/>
            <a:ext cx="8309988" cy="322552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 {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static </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 Now { get; }</a:t>
            </a:r>
          </a:p>
          <a:p>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class </a:t>
            </a:r>
            <a:r>
              <a:rPr lang="en-US" sz="2000" dirty="0" err="1" smtClean="0">
                <a:latin typeface="Consolas" pitchFamily="49" charset="0"/>
                <a:cs typeface="Consolas" pitchFamily="49" charset="0"/>
              </a:rPr>
              <a:t>MDateTime</a:t>
            </a:r>
            <a:r>
              <a:rPr lang="en-US" sz="2000" dirty="0" smtClean="0">
                <a:latin typeface="Consolas" pitchFamily="49" charset="0"/>
                <a:cs typeface="Consolas" pitchFamily="49" charset="0"/>
              </a:rPr>
              <a:t> { // generated</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static </a:t>
            </a:r>
            <a:r>
              <a:rPr lang="en-US" sz="2000" dirty="0" err="1" smtClean="0">
                <a:latin typeface="Consolas" pitchFamily="49" charset="0"/>
                <a:cs typeface="Consolas" pitchFamily="49" charset="0"/>
              </a:rPr>
              <a:t>Func</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DateTime</a:t>
            </a:r>
            <a:r>
              <a:rPr lang="en-US" sz="2000" dirty="0" smtClean="0">
                <a:latin typeface="Consolas" pitchFamily="49" charset="0"/>
                <a:cs typeface="Consolas" pitchFamily="49" charset="0"/>
              </a:rPr>
              <a:t>&gt; </a:t>
            </a:r>
            <a:r>
              <a:rPr lang="en-US" sz="2000" dirty="0" err="1" smtClean="0">
                <a:latin typeface="Consolas" pitchFamily="49" charset="0"/>
                <a:cs typeface="Consolas" pitchFamily="49" charset="0"/>
              </a:rPr>
              <a:t>NowGet</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set { </a:t>
            </a:r>
            <a:r>
              <a:rPr lang="en-US" sz="2000" dirty="0">
                <a:latin typeface="Consolas" pitchFamily="49" charset="0"/>
                <a:cs typeface="Consolas" pitchFamily="49" charset="0"/>
              </a:rPr>
              <a:t>/*magic*/ } </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r>
              <a:rPr lang="en-US" sz="2000" dirty="0">
                <a:gradFill>
                  <a:gsLst>
                    <a:gs pos="0">
                      <a:srgbClr val="FFFFFF"/>
                    </a:gs>
                    <a:gs pos="100000">
                      <a:srgbClr val="FFFFFF"/>
                    </a:gs>
                  </a:gsLst>
                  <a:lin ang="5400000" scaled="0"/>
                </a:gradFill>
                <a:latin typeface="Consolas" pitchFamily="49" charset="0"/>
                <a:cs typeface="Consolas" pitchFamily="49" charset="0"/>
              </a:rPr>
              <a:t> </a:t>
            </a:r>
            <a:r>
              <a:rPr lang="en-US" sz="2000" dirty="0" smtClean="0">
                <a:gradFill>
                  <a:gsLst>
                    <a:gs pos="0">
                      <a:srgbClr val="FFFFFF"/>
                    </a:gs>
                    <a:gs pos="100000">
                      <a:srgbClr val="FFFFFF"/>
                    </a:gs>
                  </a:gsLst>
                  <a:lin ang="5400000" scaled="0"/>
                </a:gradFill>
                <a:latin typeface="Consolas" pitchFamily="49" charset="0"/>
                <a:cs typeface="Consolas" pitchFamily="49" charset="0"/>
              </a:rPr>
              <a:t>   </a:t>
            </a:r>
          </a:p>
        </p:txBody>
      </p:sp>
      <p:sp>
        <p:nvSpPr>
          <p:cNvPr id="5" name="Rectangle 4"/>
          <p:cNvSpPr/>
          <p:nvPr/>
        </p:nvSpPr>
        <p:spPr bwMode="auto">
          <a:xfrm>
            <a:off x="5909906" y="4986505"/>
            <a:ext cx="1357669" cy="357019"/>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 name="Cloud Callout 5"/>
          <p:cNvSpPr/>
          <p:nvPr/>
        </p:nvSpPr>
        <p:spPr bwMode="auto">
          <a:xfrm>
            <a:off x="815498" y="1552576"/>
            <a:ext cx="4899502" cy="3031792"/>
          </a:xfrm>
          <a:prstGeom prst="cloudCallout">
            <a:avLst>
              <a:gd name="adj1" fmla="val 51234"/>
              <a:gd name="adj2" fmla="val 59262"/>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After attaching delegate, </a:t>
            </a:r>
            <a:r>
              <a:rPr lang="en-US" sz="2400" b="1" dirty="0" smtClean="0">
                <a:gradFill>
                  <a:gsLst>
                    <a:gs pos="0">
                      <a:srgbClr val="FFFFFF"/>
                    </a:gs>
                    <a:gs pos="100000">
                      <a:srgbClr val="FFFFFF"/>
                    </a:gs>
                  </a:gsLst>
                  <a:lin ang="5400000" scaled="0"/>
                </a:gradFill>
              </a:rPr>
              <a:t>all future calls get detoured to attached delegate handler</a:t>
            </a:r>
            <a:r>
              <a:rPr lang="en-US" sz="2400" b="1" dirty="0">
                <a:gradFill>
                  <a:gsLst>
                    <a:gs pos="0">
                      <a:srgbClr val="FFFFFF"/>
                    </a:gs>
                    <a:gs pos="100000">
                      <a:srgbClr val="FFFFFF"/>
                    </a:gs>
                  </a:gsLst>
                  <a:lin ang="5400000" scaled="0"/>
                </a:gradFill>
              </a:rPr>
              <a:t> </a:t>
            </a:r>
            <a:r>
              <a:rPr lang="en-US" sz="2400" dirty="0" smtClean="0">
                <a:gradFill>
                  <a:gsLst>
                    <a:gs pos="0">
                      <a:srgbClr val="FFFFFF"/>
                    </a:gs>
                    <a:gs pos="100000">
                      <a:srgbClr val="FFFFFF"/>
                    </a:gs>
                  </a:gsLst>
                  <a:lin ang="5400000" scaled="0"/>
                </a:gradFill>
              </a:rPr>
              <a:t>(realized by code instrumentation)</a:t>
            </a:r>
            <a:endParaRPr lang="en-US" sz="2400" dirty="0">
              <a:gradFill>
                <a:gsLst>
                  <a:gs pos="0">
                    <a:srgbClr val="FFFFFF"/>
                  </a:gs>
                  <a:gs pos="100000">
                    <a:srgbClr val="FFFFFF"/>
                  </a:gs>
                </a:gsLst>
                <a:lin ang="5400000" scaled="0"/>
              </a:gradFill>
            </a:endParaRPr>
          </a:p>
        </p:txBody>
      </p:sp>
      <p:pic>
        <p:nvPicPr>
          <p:cNvPr id="7" name="Picture 3" descr="C:\Users\nikolait\Pictures\Microsoft Clip Organizer\j0423557.wm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47387" y="3062800"/>
            <a:ext cx="1227125" cy="1830629"/>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pic>
        <p:nvPicPr>
          <p:cNvPr id="8" name="Picture 4" descr="C:\Users\nikolait\Pictures\Microsoft Clip Organizer\j0412426.wm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925381" y="3640427"/>
            <a:ext cx="1597091" cy="2118501"/>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10/main" xmlns="" val="291336148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 </a:t>
            </a:r>
            <a:r>
              <a:rPr lang="en-US" sz="2800" dirty="0" err="1" smtClean="0">
                <a:solidFill>
                  <a:schemeClr val="accent1"/>
                </a:solidFill>
              </a:rPr>
              <a:t>Pex</a:t>
            </a:r>
            <a:r>
              <a:rPr lang="en-US" sz="2800" dirty="0" smtClean="0">
                <a:solidFill>
                  <a:schemeClr val="accent1"/>
                </a:solidFill>
              </a:rPr>
              <a:t> and Stubs and Moles</a:t>
            </a:r>
            <a:endParaRPr lang="en-US" sz="2800" dirty="0">
              <a:solidFill>
                <a:schemeClr val="accent1"/>
              </a:solidFill>
            </a:endParaRPr>
          </a:p>
        </p:txBody>
      </p:sp>
      <p:sp>
        <p:nvSpPr>
          <p:cNvPr id="4" name="Snip Single Corner Rectangle 3"/>
          <p:cNvSpPr/>
          <p:nvPr/>
        </p:nvSpPr>
        <p:spPr bwMode="auto">
          <a:xfrm>
            <a:off x="391886" y="1406769"/>
            <a:ext cx="8330083" cy="485115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PexMethod</a:t>
            </a:r>
            <a:r>
              <a:rPr lang="en-US" dirty="0">
                <a:latin typeface="Consolas" pitchFamily="49" charset="0"/>
                <a:cs typeface="Consolas" pitchFamily="49" charset="0"/>
              </a:rPr>
              <a:t>]</a:t>
            </a: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a:t>
            </a:r>
            <a:r>
              <a:rPr lang="en-US" dirty="0" err="1" smtClean="0">
                <a:latin typeface="Consolas" pitchFamily="49" charset="0"/>
                <a:cs typeface="Consolas" pitchFamily="49" charset="0"/>
              </a:rPr>
              <a:t>ProcessOrderAndCheckQuantityMoles</a:t>
            </a:r>
            <a:r>
              <a:rPr lang="en-US" dirty="0" smtClean="0">
                <a:latin typeface="Consolas" pitchFamily="49" charset="0"/>
                <a:cs typeface="Consolas" pitchFamily="49" charset="0"/>
              </a:rPr>
              <a:t>(Order </a:t>
            </a:r>
            <a:r>
              <a:rPr lang="en-US" dirty="0" err="1" smtClean="0">
                <a:latin typeface="Consolas" pitchFamily="49" charset="0"/>
                <a:cs typeface="Consolas" pitchFamily="49" charset="0"/>
              </a:rPr>
              <a:t>order</a:t>
            </a:r>
            <a:r>
              <a:rPr lang="en-US" dirty="0" smtClean="0">
                <a:solidFill>
                  <a:schemeClr val="tx1"/>
                </a:solidFill>
                <a:latin typeface="Consolas" pitchFamily="49" charset="0"/>
                <a:cs typeface="Consolas" pitchFamily="49" charset="0"/>
              </a:rPr>
              <a:t>,</a:t>
            </a:r>
          </a:p>
          <a:p>
            <a:r>
              <a:rPr lang="en-US" dirty="0">
                <a:solidFill>
                  <a:schemeClr val="tx1"/>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DateTime</a:t>
            </a:r>
            <a:r>
              <a:rPr lang="en-US" dirty="0" smtClean="0">
                <a:solidFill>
                  <a:schemeClr val="tx1"/>
                </a:solidFill>
                <a:latin typeface="Consolas" pitchFamily="49" charset="0"/>
                <a:cs typeface="Consolas" pitchFamily="49" charset="0"/>
              </a:rPr>
              <a:t> now</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Contract.Assume</a:t>
            </a:r>
            <a:r>
              <a:rPr lang="en-US" dirty="0" smtClean="0">
                <a:latin typeface="Consolas" pitchFamily="49" charset="0"/>
                <a:cs typeface="Consolas" pitchFamily="49" charset="0"/>
              </a:rPr>
              <a:t>(order != null);</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a:latin typeface="Consolas" pitchFamily="49" charset="0"/>
                <a:cs typeface="Consolas" pitchFamily="49" charset="0"/>
              </a:rPr>
              <a:t>= 0;</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warehouse = new </a:t>
            </a:r>
            <a:r>
              <a:rPr lang="en-US" dirty="0" err="1">
                <a:latin typeface="Consolas" pitchFamily="49" charset="0"/>
                <a:cs typeface="Consolas" pitchFamily="49" charset="0"/>
              </a:rPr>
              <a:t>SIWarehouse</a:t>
            </a:r>
            <a:r>
              <a:rPr lang="en-US" dirty="0">
                <a:latin typeface="Consolas" pitchFamily="49" charset="0"/>
                <a:cs typeface="Consolas" pitchFamily="49" charset="0"/>
              </a:rPr>
              <a:t>() {</a:t>
            </a:r>
          </a:p>
          <a:p>
            <a:r>
              <a:rPr lang="en-US" dirty="0" smtClean="0">
                <a:latin typeface="Consolas" pitchFamily="49" charset="0"/>
                <a:cs typeface="Consolas" pitchFamily="49" charset="0"/>
              </a:rPr>
              <a:t>    ShipToCustomerStringInt32 </a:t>
            </a:r>
            <a:r>
              <a:rPr lang="en-US" dirty="0">
                <a:latin typeface="Consolas" pitchFamily="49" charset="0"/>
                <a:cs typeface="Consolas" pitchFamily="49" charset="0"/>
              </a:rPr>
              <a:t>= (</a:t>
            </a:r>
            <a:r>
              <a:rPr lang="en-US" dirty="0" err="1" smtClean="0">
                <a:latin typeface="Consolas" pitchFamily="49" charset="0"/>
                <a:cs typeface="Consolas" pitchFamily="49" charset="0"/>
              </a:rPr>
              <a:t>userName</a:t>
            </a:r>
            <a:r>
              <a:rPr lang="en-US" dirty="0" smtClean="0">
                <a:latin typeface="Consolas" pitchFamily="49" charset="0"/>
                <a:cs typeface="Consolas" pitchFamily="49" charset="0"/>
              </a:rPr>
              <a:t>, id</a:t>
            </a:r>
            <a:r>
              <a:rPr lang="en-US" dirty="0">
                <a:latin typeface="Consolas" pitchFamily="49" charset="0"/>
                <a:cs typeface="Consolas" pitchFamily="49" charset="0"/>
              </a:rPr>
              <a:t>) =&gt; </a:t>
            </a:r>
            <a:r>
              <a:rPr lang="en-US" dirty="0" smtClean="0">
                <a:latin typeface="Consolas" pitchFamily="49" charset="0"/>
                <a:cs typeface="Consolas" pitchFamily="49" charset="0"/>
              </a:rPr>
              <a:t>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MDateTime.NowGet</a:t>
            </a:r>
            <a:r>
              <a:rPr lang="en-US" dirty="0" smtClean="0">
                <a:solidFill>
                  <a:schemeClr val="tx1"/>
                </a:solidFill>
                <a:latin typeface="Consolas" pitchFamily="49" charset="0"/>
                <a:cs typeface="Consolas" pitchFamily="49" charset="0"/>
              </a:rPr>
              <a:t> = () =&gt; now;</a:t>
            </a:r>
            <a:endParaRPr lang="en-US" dirty="0">
              <a:solidFill>
                <a:schemeClr val="tx1"/>
              </a:solidFill>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target = new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(warehouse);</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Contract.Assert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order.Quantity</a:t>
            </a:r>
            <a:r>
              <a:rPr lang="en-US" dirty="0" smtClean="0">
                <a:latin typeface="Consolas" pitchFamily="49" charset="0"/>
                <a:cs typeface="Consolas" pitchFamily="49" charset="0"/>
              </a:rPr>
              <a:t> == 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a:latin typeface="Consolas" pitchFamily="49" charset="0"/>
                <a:cs typeface="Consolas" pitchFamily="49" charset="0"/>
              </a:rPr>
              <a:t> </a:t>
            </a:r>
          </a:p>
        </p:txBody>
      </p:sp>
    </p:spTree>
    <p:extLst>
      <p:ext uri="{BB962C8B-B14F-4D97-AF65-F5344CB8AC3E}">
        <p14:creationId xmlns:p14="http://schemas.microsoft.com/office/powerpoint/2010/main" xmlns="" val="411298439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 </a:t>
            </a:r>
            <a:r>
              <a:rPr lang="en-US" sz="2800" dirty="0" err="1" smtClean="0">
                <a:solidFill>
                  <a:schemeClr val="accent1"/>
                </a:solidFill>
              </a:rPr>
              <a:t>Pex</a:t>
            </a:r>
            <a:r>
              <a:rPr lang="en-US" sz="2800" dirty="0" smtClean="0">
                <a:solidFill>
                  <a:schemeClr val="accent1"/>
                </a:solidFill>
              </a:rPr>
              <a:t> and Stubs and Moles</a:t>
            </a:r>
            <a:endParaRPr lang="en-US" sz="2800" dirty="0">
              <a:solidFill>
                <a:schemeClr val="accent1"/>
              </a:solidFill>
            </a:endParaRPr>
          </a:p>
        </p:txBody>
      </p:sp>
      <p:sp>
        <p:nvSpPr>
          <p:cNvPr id="4" name="Snip Single Corner Rectangle 3"/>
          <p:cNvSpPr/>
          <p:nvPr/>
        </p:nvSpPr>
        <p:spPr bwMode="auto">
          <a:xfrm>
            <a:off x="391886" y="1406769"/>
            <a:ext cx="8330083" cy="485115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PexMethod</a:t>
            </a:r>
            <a:r>
              <a:rPr lang="en-US" dirty="0">
                <a:latin typeface="Consolas" pitchFamily="49" charset="0"/>
                <a:cs typeface="Consolas" pitchFamily="49" charset="0"/>
              </a:rPr>
              <a:t>]</a:t>
            </a: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a:t>
            </a:r>
            <a:r>
              <a:rPr lang="en-US" dirty="0" err="1" smtClean="0">
                <a:latin typeface="Consolas" pitchFamily="49" charset="0"/>
                <a:cs typeface="Consolas" pitchFamily="49" charset="0"/>
              </a:rPr>
              <a:t>ProcessOrderAndCheckQuantityMoles</a:t>
            </a:r>
            <a:r>
              <a:rPr lang="en-US" dirty="0" smtClean="0">
                <a:latin typeface="Consolas" pitchFamily="49" charset="0"/>
                <a:cs typeface="Consolas" pitchFamily="49" charset="0"/>
              </a:rPr>
              <a:t>(Order </a:t>
            </a:r>
            <a:r>
              <a:rPr lang="en-US" dirty="0" err="1" smtClean="0">
                <a:latin typeface="Consolas" pitchFamily="49" charset="0"/>
                <a:cs typeface="Consolas" pitchFamily="49" charset="0"/>
              </a:rPr>
              <a:t>order</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b="1" dirty="0" err="1" smtClean="0">
                <a:latin typeface="Consolas" pitchFamily="49" charset="0"/>
                <a:cs typeface="Consolas" pitchFamily="49" charset="0"/>
              </a:rPr>
              <a:t>DateTime</a:t>
            </a:r>
            <a:r>
              <a:rPr lang="en-US" b="1" dirty="0" smtClean="0">
                <a:latin typeface="Consolas" pitchFamily="49" charset="0"/>
                <a:cs typeface="Consolas" pitchFamily="49" charset="0"/>
              </a:rPr>
              <a:t> now</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Contract.Assume</a:t>
            </a:r>
            <a:r>
              <a:rPr lang="en-US" dirty="0" smtClean="0">
                <a:latin typeface="Consolas" pitchFamily="49" charset="0"/>
                <a:cs typeface="Consolas" pitchFamily="49" charset="0"/>
              </a:rPr>
              <a:t>(order != null);</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a:latin typeface="Consolas" pitchFamily="49" charset="0"/>
                <a:cs typeface="Consolas" pitchFamily="49" charset="0"/>
              </a:rPr>
              <a:t>= 0;</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warehouse = new </a:t>
            </a:r>
            <a:r>
              <a:rPr lang="en-US" dirty="0" err="1">
                <a:latin typeface="Consolas" pitchFamily="49" charset="0"/>
                <a:cs typeface="Consolas" pitchFamily="49" charset="0"/>
              </a:rPr>
              <a:t>SIWarehouse</a:t>
            </a:r>
            <a:r>
              <a:rPr lang="en-US" dirty="0">
                <a:latin typeface="Consolas" pitchFamily="49" charset="0"/>
                <a:cs typeface="Consolas" pitchFamily="49" charset="0"/>
              </a:rPr>
              <a:t>() {</a:t>
            </a:r>
          </a:p>
          <a:p>
            <a:r>
              <a:rPr lang="en-US" dirty="0" smtClean="0">
                <a:latin typeface="Consolas" pitchFamily="49" charset="0"/>
                <a:cs typeface="Consolas" pitchFamily="49" charset="0"/>
              </a:rPr>
              <a:t>    ShipToCustomerStringInt32 </a:t>
            </a:r>
            <a:r>
              <a:rPr lang="en-US" dirty="0">
                <a:latin typeface="Consolas" pitchFamily="49" charset="0"/>
                <a:cs typeface="Consolas" pitchFamily="49" charset="0"/>
              </a:rPr>
              <a:t>= (</a:t>
            </a:r>
            <a:r>
              <a:rPr lang="en-US" dirty="0" err="1" smtClean="0">
                <a:latin typeface="Consolas" pitchFamily="49" charset="0"/>
                <a:cs typeface="Consolas" pitchFamily="49" charset="0"/>
              </a:rPr>
              <a:t>userName</a:t>
            </a:r>
            <a:r>
              <a:rPr lang="en-US" dirty="0" smtClean="0">
                <a:latin typeface="Consolas" pitchFamily="49" charset="0"/>
                <a:cs typeface="Consolas" pitchFamily="49" charset="0"/>
              </a:rPr>
              <a:t>, id</a:t>
            </a:r>
            <a:r>
              <a:rPr lang="en-US" dirty="0">
                <a:latin typeface="Consolas" pitchFamily="49" charset="0"/>
                <a:cs typeface="Consolas" pitchFamily="49" charset="0"/>
              </a:rPr>
              <a:t>) =&gt; </a:t>
            </a:r>
            <a:r>
              <a:rPr lang="en-US" dirty="0" smtClean="0">
                <a:latin typeface="Consolas" pitchFamily="49" charset="0"/>
                <a:cs typeface="Consolas" pitchFamily="49" charset="0"/>
              </a:rPr>
              <a:t>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endParaRPr lang="en-US" dirty="0" smtClean="0">
              <a:latin typeface="Consolas" pitchFamily="49" charset="0"/>
              <a:cs typeface="Consolas" pitchFamily="49" charset="0"/>
            </a:endParaRPr>
          </a:p>
          <a:p>
            <a:r>
              <a:rPr lang="en-US" b="1" dirty="0">
                <a:latin typeface="Consolas" pitchFamily="49" charset="0"/>
                <a:cs typeface="Consolas" pitchFamily="49" charset="0"/>
              </a:rPr>
              <a:t> </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MDateTime.NowGet</a:t>
            </a:r>
            <a:r>
              <a:rPr lang="en-US" b="1" dirty="0" smtClean="0">
                <a:latin typeface="Consolas" pitchFamily="49" charset="0"/>
                <a:cs typeface="Consolas" pitchFamily="49" charset="0"/>
              </a:rPr>
              <a:t> = () =&gt; now;</a:t>
            </a:r>
            <a:endParaRPr lang="en-US" b="1"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target = new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(warehouse);</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Contract.Assert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order.Quantity</a:t>
            </a:r>
            <a:r>
              <a:rPr lang="en-US" dirty="0" smtClean="0">
                <a:latin typeface="Consolas" pitchFamily="49" charset="0"/>
                <a:cs typeface="Consolas" pitchFamily="49" charset="0"/>
              </a:rPr>
              <a:t> == 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a:latin typeface="Consolas" pitchFamily="49" charset="0"/>
                <a:cs typeface="Consolas" pitchFamily="49" charset="0"/>
              </a:rPr>
              <a:t> </a:t>
            </a:r>
          </a:p>
        </p:txBody>
      </p:sp>
    </p:spTree>
    <p:extLst>
      <p:ext uri="{BB962C8B-B14F-4D97-AF65-F5344CB8AC3E}">
        <p14:creationId xmlns:p14="http://schemas.microsoft.com/office/powerpoint/2010/main" xmlns="" val="266609752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nip Single Corner Rectangle 6"/>
          <p:cNvSpPr/>
          <p:nvPr/>
        </p:nvSpPr>
        <p:spPr bwMode="auto">
          <a:xfrm>
            <a:off x="391886" y="1406769"/>
            <a:ext cx="8330083" cy="485115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PexMethod</a:t>
            </a:r>
            <a:r>
              <a:rPr lang="en-US" dirty="0">
                <a:latin typeface="Consolas" pitchFamily="49" charset="0"/>
                <a:cs typeface="Consolas" pitchFamily="49" charset="0"/>
              </a:rPr>
              <a:t>]</a:t>
            </a: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a:t>
            </a:r>
            <a:r>
              <a:rPr lang="en-US" dirty="0" err="1" smtClean="0">
                <a:latin typeface="Consolas" pitchFamily="49" charset="0"/>
                <a:cs typeface="Consolas" pitchFamily="49" charset="0"/>
              </a:rPr>
              <a:t>ProcessOrderAndCheckQuantityMoles</a:t>
            </a:r>
            <a:r>
              <a:rPr lang="en-US" dirty="0" smtClean="0">
                <a:latin typeface="Consolas" pitchFamily="49" charset="0"/>
                <a:cs typeface="Consolas" pitchFamily="49" charset="0"/>
              </a:rPr>
              <a:t>(Order </a:t>
            </a:r>
            <a:r>
              <a:rPr lang="en-US" dirty="0" err="1" smtClean="0">
                <a:latin typeface="Consolas" pitchFamily="49" charset="0"/>
                <a:cs typeface="Consolas" pitchFamily="49" charset="0"/>
              </a:rPr>
              <a:t>order</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DateTime</a:t>
            </a:r>
            <a:r>
              <a:rPr lang="en-US" dirty="0" smtClean="0">
                <a:latin typeface="Consolas" pitchFamily="49" charset="0"/>
                <a:cs typeface="Consolas" pitchFamily="49" charset="0"/>
              </a:rPr>
              <a:t> now) {</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Contract.Assume</a:t>
            </a:r>
            <a:r>
              <a:rPr lang="en-US" dirty="0" smtClean="0">
                <a:latin typeface="Consolas" pitchFamily="49" charset="0"/>
                <a:cs typeface="Consolas" pitchFamily="49" charset="0"/>
              </a:rPr>
              <a:t>(order != null);</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a:latin typeface="Consolas" pitchFamily="49" charset="0"/>
                <a:cs typeface="Consolas" pitchFamily="49" charset="0"/>
              </a:rPr>
              <a:t>= 0;</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warehouse = new </a:t>
            </a:r>
            <a:r>
              <a:rPr lang="en-US" dirty="0" err="1">
                <a:latin typeface="Consolas" pitchFamily="49" charset="0"/>
                <a:cs typeface="Consolas" pitchFamily="49" charset="0"/>
              </a:rPr>
              <a:t>SIWarehouse</a:t>
            </a:r>
            <a:r>
              <a:rPr lang="en-US" dirty="0">
                <a:latin typeface="Consolas" pitchFamily="49" charset="0"/>
                <a:cs typeface="Consolas" pitchFamily="49" charset="0"/>
              </a:rPr>
              <a:t>() {</a:t>
            </a:r>
          </a:p>
          <a:p>
            <a:r>
              <a:rPr lang="en-US" dirty="0" smtClean="0">
                <a:latin typeface="Consolas" pitchFamily="49" charset="0"/>
                <a:cs typeface="Consolas" pitchFamily="49" charset="0"/>
              </a:rPr>
              <a:t>    ShipToCustomerStringInt32 </a:t>
            </a:r>
            <a:r>
              <a:rPr lang="en-US" dirty="0">
                <a:latin typeface="Consolas" pitchFamily="49" charset="0"/>
                <a:cs typeface="Consolas" pitchFamily="49" charset="0"/>
              </a:rPr>
              <a:t>= (</a:t>
            </a:r>
            <a:r>
              <a:rPr lang="en-US" dirty="0" err="1" smtClean="0">
                <a:latin typeface="Consolas" pitchFamily="49" charset="0"/>
                <a:cs typeface="Consolas" pitchFamily="49" charset="0"/>
              </a:rPr>
              <a:t>userName</a:t>
            </a:r>
            <a:r>
              <a:rPr lang="en-US" dirty="0" smtClean="0">
                <a:latin typeface="Consolas" pitchFamily="49" charset="0"/>
                <a:cs typeface="Consolas" pitchFamily="49" charset="0"/>
              </a:rPr>
              <a:t>, id</a:t>
            </a:r>
            <a:r>
              <a:rPr lang="en-US" dirty="0">
                <a:latin typeface="Consolas" pitchFamily="49" charset="0"/>
                <a:cs typeface="Consolas" pitchFamily="49" charset="0"/>
              </a:rPr>
              <a:t>) =&gt; </a:t>
            </a:r>
            <a:r>
              <a:rPr lang="en-US" dirty="0" smtClean="0">
                <a:latin typeface="Consolas" pitchFamily="49" charset="0"/>
                <a:cs typeface="Consolas" pitchFamily="49" charset="0"/>
              </a:rPr>
              <a:t>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MDateTime.NowGet</a:t>
            </a:r>
            <a:r>
              <a:rPr lang="en-US" dirty="0" smtClean="0">
                <a:latin typeface="Consolas" pitchFamily="49" charset="0"/>
                <a:cs typeface="Consolas" pitchFamily="49" charset="0"/>
              </a:rPr>
              <a:t> = () =&gt; now;</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target = new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(warehouse);</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Contract.Assert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order.Quantity</a:t>
            </a:r>
            <a:r>
              <a:rPr lang="en-US" dirty="0" smtClean="0">
                <a:latin typeface="Consolas" pitchFamily="49" charset="0"/>
                <a:cs typeface="Consolas" pitchFamily="49" charset="0"/>
              </a:rPr>
              <a:t> == 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a:latin typeface="Consolas" pitchFamily="49" charset="0"/>
                <a:cs typeface="Consolas" pitchFamily="49" charset="0"/>
              </a:rPr>
              <a:t> </a:t>
            </a:r>
          </a:p>
        </p:txBody>
      </p:sp>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 </a:t>
            </a:r>
            <a:r>
              <a:rPr lang="en-US" sz="2800" dirty="0" err="1" smtClean="0">
                <a:solidFill>
                  <a:schemeClr val="accent1"/>
                </a:solidFill>
              </a:rPr>
              <a:t>Pex</a:t>
            </a:r>
            <a:r>
              <a:rPr lang="en-US" sz="2800" dirty="0" smtClean="0">
                <a:solidFill>
                  <a:schemeClr val="accent1"/>
                </a:solidFill>
              </a:rPr>
              <a:t> and Stubs and Moles</a:t>
            </a:r>
            <a:endParaRPr lang="en-US" sz="2800" dirty="0">
              <a:solidFill>
                <a:schemeClr val="accent1"/>
              </a:solidFill>
            </a:endParaRPr>
          </a:p>
        </p:txBody>
      </p:sp>
      <p:sp>
        <p:nvSpPr>
          <p:cNvPr id="5" name="Rectangle 4"/>
          <p:cNvSpPr/>
          <p:nvPr/>
        </p:nvSpPr>
        <p:spPr bwMode="auto">
          <a:xfrm>
            <a:off x="652106" y="4272130"/>
            <a:ext cx="3767494" cy="357019"/>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 name="Rounded Rectangle 7"/>
          <p:cNvSpPr/>
          <p:nvPr/>
        </p:nvSpPr>
        <p:spPr bwMode="auto">
          <a:xfrm>
            <a:off x="3124632" y="4804686"/>
            <a:ext cx="3961968" cy="90434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We detour all calls to </a:t>
            </a:r>
            <a:r>
              <a:rPr lang="en-US" sz="2400" dirty="0" err="1" smtClean="0">
                <a:gradFill>
                  <a:gsLst>
                    <a:gs pos="0">
                      <a:srgbClr val="FFFFFF"/>
                    </a:gs>
                    <a:gs pos="100000">
                      <a:srgbClr val="FFFFFF"/>
                    </a:gs>
                  </a:gsLst>
                  <a:lin ang="5400000" scaled="0"/>
                </a:gradFill>
              </a:rPr>
              <a:t>DateTime.Now</a:t>
            </a:r>
            <a:r>
              <a:rPr lang="en-US" sz="2400" dirty="0" smtClean="0">
                <a:gradFill>
                  <a:gsLst>
                    <a:gs pos="0">
                      <a:srgbClr val="FFFFFF"/>
                    </a:gs>
                    <a:gs pos="100000">
                      <a:srgbClr val="FFFFFF"/>
                    </a:gs>
                  </a:gsLst>
                  <a:lin ang="5400000" scaled="0"/>
                </a:gradFill>
              </a:rPr>
              <a:t> to delegate</a:t>
            </a:r>
          </a:p>
        </p:txBody>
      </p:sp>
      <p:cxnSp>
        <p:nvCxnSpPr>
          <p:cNvPr id="9" name="Curved Connector 8"/>
          <p:cNvCxnSpPr>
            <a:stCxn id="8" idx="0"/>
            <a:endCxn id="5" idx="3"/>
          </p:cNvCxnSpPr>
          <p:nvPr/>
        </p:nvCxnSpPr>
        <p:spPr>
          <a:xfrm rot="16200000" flipV="1">
            <a:off x="4585585" y="4284655"/>
            <a:ext cx="354046" cy="686016"/>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616201285"/>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nip Single Corner Rectangle 10"/>
          <p:cNvSpPr/>
          <p:nvPr/>
        </p:nvSpPr>
        <p:spPr bwMode="auto">
          <a:xfrm>
            <a:off x="391886" y="1406769"/>
            <a:ext cx="8330083" cy="485115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PexMethod</a:t>
            </a:r>
            <a:r>
              <a:rPr lang="en-US" dirty="0">
                <a:latin typeface="Consolas" pitchFamily="49" charset="0"/>
                <a:cs typeface="Consolas" pitchFamily="49" charset="0"/>
              </a:rPr>
              <a:t>]</a:t>
            </a:r>
          </a:p>
          <a:p>
            <a:r>
              <a:rPr lang="en-US" dirty="0" smtClean="0">
                <a:latin typeface="Consolas" pitchFamily="49" charset="0"/>
                <a:cs typeface="Consolas" pitchFamily="49" charset="0"/>
              </a:rPr>
              <a:t>public </a:t>
            </a:r>
            <a:r>
              <a:rPr lang="en-US" dirty="0">
                <a:latin typeface="Consolas" pitchFamily="49" charset="0"/>
                <a:cs typeface="Consolas" pitchFamily="49" charset="0"/>
              </a:rPr>
              <a:t>void </a:t>
            </a:r>
            <a:r>
              <a:rPr lang="en-US" dirty="0" err="1" smtClean="0">
                <a:latin typeface="Consolas" pitchFamily="49" charset="0"/>
                <a:cs typeface="Consolas" pitchFamily="49" charset="0"/>
              </a:rPr>
              <a:t>ProcessOrderAndCheckQuantityMoles</a:t>
            </a:r>
            <a:r>
              <a:rPr lang="en-US" dirty="0" smtClean="0">
                <a:latin typeface="Consolas" pitchFamily="49" charset="0"/>
                <a:cs typeface="Consolas" pitchFamily="49" charset="0"/>
              </a:rPr>
              <a:t>(Order </a:t>
            </a:r>
            <a:r>
              <a:rPr lang="en-US" dirty="0" err="1" smtClean="0">
                <a:latin typeface="Consolas" pitchFamily="49" charset="0"/>
                <a:cs typeface="Consolas" pitchFamily="49" charset="0"/>
              </a:rPr>
              <a:t>order</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DateTime</a:t>
            </a:r>
            <a:r>
              <a:rPr lang="en-US" dirty="0" smtClean="0">
                <a:latin typeface="Consolas" pitchFamily="49" charset="0"/>
                <a:cs typeface="Consolas" pitchFamily="49" charset="0"/>
              </a:rPr>
              <a:t> now) {</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Contract.Assume</a:t>
            </a:r>
            <a:r>
              <a:rPr lang="en-US" dirty="0" smtClean="0">
                <a:latin typeface="Consolas" pitchFamily="49" charset="0"/>
                <a:cs typeface="Consolas" pitchFamily="49" charset="0"/>
              </a:rPr>
              <a:t>(order != null);</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a:latin typeface="Consolas" pitchFamily="49" charset="0"/>
                <a:cs typeface="Consolas" pitchFamily="49" charset="0"/>
              </a:rPr>
              <a:t>= 0;</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warehouse = new </a:t>
            </a:r>
            <a:r>
              <a:rPr lang="en-US" dirty="0" err="1">
                <a:latin typeface="Consolas" pitchFamily="49" charset="0"/>
                <a:cs typeface="Consolas" pitchFamily="49" charset="0"/>
              </a:rPr>
              <a:t>SIWarehouse</a:t>
            </a:r>
            <a:r>
              <a:rPr lang="en-US" dirty="0">
                <a:latin typeface="Consolas" pitchFamily="49" charset="0"/>
                <a:cs typeface="Consolas" pitchFamily="49" charset="0"/>
              </a:rPr>
              <a:t>() {</a:t>
            </a:r>
          </a:p>
          <a:p>
            <a:r>
              <a:rPr lang="en-US" dirty="0" smtClean="0">
                <a:latin typeface="Consolas" pitchFamily="49" charset="0"/>
                <a:cs typeface="Consolas" pitchFamily="49" charset="0"/>
              </a:rPr>
              <a:t>    ShipToCustomerStringInt32 </a:t>
            </a:r>
            <a:r>
              <a:rPr lang="en-US" dirty="0">
                <a:latin typeface="Consolas" pitchFamily="49" charset="0"/>
                <a:cs typeface="Consolas" pitchFamily="49" charset="0"/>
              </a:rPr>
              <a:t>= (</a:t>
            </a:r>
            <a:r>
              <a:rPr lang="en-US" dirty="0" err="1" smtClean="0">
                <a:latin typeface="Consolas" pitchFamily="49" charset="0"/>
                <a:cs typeface="Consolas" pitchFamily="49" charset="0"/>
              </a:rPr>
              <a:t>userName</a:t>
            </a:r>
            <a:r>
              <a:rPr lang="en-US" dirty="0" smtClean="0">
                <a:latin typeface="Consolas" pitchFamily="49" charset="0"/>
                <a:cs typeface="Consolas" pitchFamily="49" charset="0"/>
              </a:rPr>
              <a:t>, id</a:t>
            </a:r>
            <a:r>
              <a:rPr lang="en-US" dirty="0">
                <a:latin typeface="Consolas" pitchFamily="49" charset="0"/>
                <a:cs typeface="Consolas" pitchFamily="49" charset="0"/>
              </a:rPr>
              <a:t>) =&gt; </a:t>
            </a:r>
            <a:r>
              <a:rPr lang="en-US" dirty="0" smtClean="0">
                <a:latin typeface="Consolas" pitchFamily="49" charset="0"/>
                <a:cs typeface="Consolas" pitchFamily="49" charset="0"/>
              </a:rPr>
              <a:t>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MDateTime.NowGet</a:t>
            </a:r>
            <a:r>
              <a:rPr lang="en-US" dirty="0" smtClean="0">
                <a:latin typeface="Consolas" pitchFamily="49" charset="0"/>
                <a:cs typeface="Consolas" pitchFamily="49" charset="0"/>
              </a:rPr>
              <a:t> = () =&gt; now;</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a:latin typeface="Consolas" pitchFamily="49" charset="0"/>
                <a:cs typeface="Consolas" pitchFamily="49" charset="0"/>
              </a:rPr>
              <a:t>target = new </a:t>
            </a:r>
            <a:r>
              <a:rPr lang="en-US" dirty="0" err="1" smtClean="0">
                <a:latin typeface="Consolas" pitchFamily="49" charset="0"/>
                <a:cs typeface="Consolas" pitchFamily="49" charset="0"/>
              </a:rPr>
              <a:t>WebService</a:t>
            </a:r>
            <a:r>
              <a:rPr lang="en-US" dirty="0" smtClean="0">
                <a:latin typeface="Consolas" pitchFamily="49" charset="0"/>
                <a:cs typeface="Consolas" pitchFamily="49" charset="0"/>
              </a:rPr>
              <a:t>(warehouse);</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target.Process</a:t>
            </a:r>
            <a:r>
              <a:rPr lang="en-US" dirty="0" smtClean="0">
                <a:latin typeface="Consolas" pitchFamily="49" charset="0"/>
                <a:cs typeface="Consolas" pitchFamily="49" charset="0"/>
              </a:rPr>
              <a:t>(order);</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Contract.Assert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order.Quantity</a:t>
            </a:r>
            <a:r>
              <a:rPr lang="en-US" dirty="0" smtClean="0">
                <a:latin typeface="Consolas" pitchFamily="49" charset="0"/>
                <a:cs typeface="Consolas" pitchFamily="49" charset="0"/>
              </a:rPr>
              <a:t> == count);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a:latin typeface="Consolas" pitchFamily="49" charset="0"/>
                <a:cs typeface="Consolas" pitchFamily="49" charset="0"/>
              </a:rPr>
              <a:t> </a:t>
            </a:r>
          </a:p>
        </p:txBody>
      </p:sp>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Parameterized Unit Tests</a:t>
            </a:r>
            <a:br>
              <a:rPr lang="en-US" dirty="0" smtClean="0"/>
            </a:br>
            <a:r>
              <a:rPr lang="en-US" sz="2800" dirty="0" smtClean="0">
                <a:solidFill>
                  <a:schemeClr val="accent1"/>
                </a:solidFill>
              </a:rPr>
              <a:t>Putting it all together: </a:t>
            </a:r>
            <a:r>
              <a:rPr lang="en-US" sz="2800" dirty="0" err="1" smtClean="0">
                <a:solidFill>
                  <a:schemeClr val="accent1"/>
                </a:solidFill>
              </a:rPr>
              <a:t>Pex</a:t>
            </a:r>
            <a:r>
              <a:rPr lang="en-US" sz="2800" dirty="0" smtClean="0">
                <a:solidFill>
                  <a:schemeClr val="accent1"/>
                </a:solidFill>
              </a:rPr>
              <a:t> and Stubs and Moles</a:t>
            </a:r>
            <a:endParaRPr lang="en-US" sz="2800" dirty="0">
              <a:solidFill>
                <a:schemeClr val="accent1"/>
              </a:solidFill>
            </a:endParaRPr>
          </a:p>
        </p:txBody>
      </p:sp>
      <p:sp>
        <p:nvSpPr>
          <p:cNvPr id="7" name="Rectangle 6"/>
          <p:cNvSpPr/>
          <p:nvPr/>
        </p:nvSpPr>
        <p:spPr bwMode="auto">
          <a:xfrm>
            <a:off x="7334250" y="2138530"/>
            <a:ext cx="438149" cy="271295"/>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 name="Rectangle 7"/>
          <p:cNvSpPr/>
          <p:nvPr/>
        </p:nvSpPr>
        <p:spPr bwMode="auto">
          <a:xfrm>
            <a:off x="3819525" y="4319755"/>
            <a:ext cx="438149" cy="271295"/>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 name="Rounded Rectangle 8"/>
          <p:cNvSpPr/>
          <p:nvPr/>
        </p:nvSpPr>
        <p:spPr bwMode="auto">
          <a:xfrm>
            <a:off x="4886325" y="3985536"/>
            <a:ext cx="3752850" cy="90434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Result of </a:t>
            </a:r>
            <a:r>
              <a:rPr lang="en-US" sz="2400" dirty="0" err="1" smtClean="0">
                <a:gradFill>
                  <a:gsLst>
                    <a:gs pos="0">
                      <a:srgbClr val="FFFFFF"/>
                    </a:gs>
                    <a:gs pos="100000">
                      <a:srgbClr val="FFFFFF"/>
                    </a:gs>
                  </a:gsLst>
                  <a:lin ang="5400000" scaled="0"/>
                </a:gradFill>
              </a:rPr>
              <a:t>DateTime.Now</a:t>
            </a:r>
            <a:r>
              <a:rPr lang="en-US" sz="2400" dirty="0">
                <a:gradFill>
                  <a:gsLst>
                    <a:gs pos="0">
                      <a:srgbClr val="FFFFFF"/>
                    </a:gs>
                    <a:gs pos="100000">
                      <a:srgbClr val="FFFFFF"/>
                    </a:gs>
                  </a:gsLst>
                  <a:lin ang="5400000" scaled="0"/>
                </a:gradFill>
              </a:rPr>
              <a:t> </a:t>
            </a:r>
            <a:r>
              <a:rPr lang="en-US" sz="2400" dirty="0" smtClean="0">
                <a:gradFill>
                  <a:gsLst>
                    <a:gs pos="0">
                      <a:srgbClr val="FFFFFF"/>
                    </a:gs>
                    <a:gs pos="100000">
                      <a:srgbClr val="FFFFFF"/>
                    </a:gs>
                  </a:gsLst>
                  <a:lin ang="5400000" scaled="0"/>
                </a:gradFill>
              </a:rPr>
              <a:t>becomes test parameter.</a:t>
            </a:r>
          </a:p>
        </p:txBody>
      </p:sp>
      <p:cxnSp>
        <p:nvCxnSpPr>
          <p:cNvPr id="10" name="Curved Connector 8"/>
          <p:cNvCxnSpPr>
            <a:endCxn id="7" idx="2"/>
          </p:cNvCxnSpPr>
          <p:nvPr/>
        </p:nvCxnSpPr>
        <p:spPr>
          <a:xfrm rot="5400000" flipH="1" flipV="1">
            <a:off x="6372225" y="2790825"/>
            <a:ext cx="1562100" cy="80010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a:endCxn id="8" idx="3"/>
          </p:cNvCxnSpPr>
          <p:nvPr/>
        </p:nvCxnSpPr>
        <p:spPr>
          <a:xfrm rot="10800000" flipV="1">
            <a:off x="4257674" y="4448175"/>
            <a:ext cx="619126" cy="722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62917088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Moles</a:t>
            </a:r>
            <a:br>
              <a:rPr lang="en-US" sz="3600" dirty="0" smtClean="0"/>
            </a:br>
            <a:r>
              <a:rPr lang="en-US" sz="3600" dirty="0" smtClean="0"/>
              <a:t>to Detour Untestable Code</a:t>
            </a:r>
            <a:endParaRPr lang="en-US" sz="3600" dirty="0"/>
          </a:p>
        </p:txBody>
      </p:sp>
      <p:sp>
        <p:nvSpPr>
          <p:cNvPr id="3" name="Subtitle 2"/>
          <p:cNvSpPr>
            <a:spLocks noGrp="1"/>
          </p:cNvSpPr>
          <p:nvPr>
            <p:ph type="subTitle" idx="1"/>
          </p:nvPr>
        </p:nvSpPr>
        <p:spPr/>
        <p:txBody>
          <a:bodyPr/>
          <a:lstStyle/>
          <a:p>
            <a:pPr marL="111125" indent="-111125">
              <a:buFont typeface="Arial" pitchFamily="34" charset="0"/>
              <a:buChar char="•"/>
            </a:pPr>
            <a:endParaRPr lang="en-US" sz="1400" dirty="0" smtClean="0">
              <a:gradFill>
                <a:gsLst>
                  <a:gs pos="0">
                    <a:schemeClr val="tx1"/>
                  </a:gs>
                  <a:gs pos="100000">
                    <a:schemeClr val="tx1"/>
                  </a:gs>
                </a:gsLst>
                <a:lin ang="5400000" scaled="0"/>
              </a:gra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xmlns="" val="246720988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smtClean="0"/>
              <a:t>Code Contracts − Summary</a:t>
            </a:r>
            <a:br>
              <a:rPr lang="en-US" dirty="0" smtClean="0"/>
            </a:br>
            <a:r>
              <a:rPr lang="en-US" sz="2800" dirty="0" smtClean="0">
                <a:solidFill>
                  <a:schemeClr val="accent1"/>
                </a:solidFill>
              </a:rPr>
              <a:t>You have the library, get the tools now!</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3964162"/>
          </a:xfrm>
        </p:spPr>
        <p:txBody>
          <a:bodyPr/>
          <a:lstStyle/>
          <a:p>
            <a:r>
              <a:rPr lang="en-US" dirty="0" smtClean="0"/>
              <a:t>Contracts Library in .NET version 4</a:t>
            </a:r>
          </a:p>
          <a:p>
            <a:r>
              <a:rPr lang="en-US" dirty="0" err="1" smtClean="0"/>
              <a:t>DevLabs</a:t>
            </a:r>
            <a:r>
              <a:rPr lang="en-US" dirty="0" smtClean="0"/>
              <a:t> today:</a:t>
            </a:r>
          </a:p>
          <a:p>
            <a:pPr lvl="1"/>
            <a:endParaRPr lang="en-US" dirty="0" smtClean="0"/>
          </a:p>
          <a:p>
            <a:pPr lvl="1"/>
            <a:endParaRPr lang="en-US" dirty="0"/>
          </a:p>
          <a:p>
            <a:pPr lvl="1"/>
            <a:endParaRPr lang="en-US" dirty="0" smtClean="0"/>
          </a:p>
          <a:p>
            <a:r>
              <a:rPr lang="en-US" dirty="0" smtClean="0"/>
              <a:t>Coming soon:</a:t>
            </a:r>
          </a:p>
          <a:p>
            <a:pPr lvl="1"/>
            <a:r>
              <a:rPr lang="en-US" dirty="0" smtClean="0"/>
              <a:t>VS 2010 Adornments</a:t>
            </a:r>
          </a:p>
          <a:p>
            <a:r>
              <a:rPr lang="en-US" dirty="0" smtClean="0"/>
              <a:t>Pervasive contracts: use them everywhere!</a:t>
            </a:r>
          </a:p>
        </p:txBody>
      </p:sp>
      <p:sp>
        <p:nvSpPr>
          <p:cNvPr id="5" name="Text Placeholder 2"/>
          <p:cNvSpPr txBox="1">
            <a:spLocks/>
          </p:cNvSpPr>
          <p:nvPr/>
        </p:nvSpPr>
        <p:spPr>
          <a:xfrm>
            <a:off x="762837" y="2492838"/>
            <a:ext cx="3879502" cy="147732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smtClean="0"/>
              <a:t>Runtime Checker</a:t>
            </a:r>
          </a:p>
          <a:p>
            <a:pPr lvl="1"/>
            <a:r>
              <a:rPr lang="en-US" sz="2400" dirty="0" smtClean="0"/>
              <a:t>Static Checker</a:t>
            </a:r>
          </a:p>
          <a:p>
            <a:pPr lvl="1"/>
            <a:r>
              <a:rPr lang="en-US" sz="2400" dirty="0" smtClean="0"/>
              <a:t>Documentation Generator</a:t>
            </a:r>
          </a:p>
        </p:txBody>
      </p:sp>
      <p:sp>
        <p:nvSpPr>
          <p:cNvPr id="7" name="Text Placeholder 2"/>
          <p:cNvSpPr txBox="1">
            <a:spLocks/>
          </p:cNvSpPr>
          <p:nvPr/>
        </p:nvSpPr>
        <p:spPr>
          <a:xfrm>
            <a:off x="4201050" y="2514610"/>
            <a:ext cx="4149132" cy="114492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smtClean="0"/>
              <a:t>Visual Studio </a:t>
            </a:r>
            <a:r>
              <a:rPr lang="en-US" sz="2400" dirty="0" err="1" smtClean="0"/>
              <a:t>Addin</a:t>
            </a:r>
            <a:endParaRPr lang="en-US" sz="2400" dirty="0" smtClean="0"/>
          </a:p>
          <a:p>
            <a:pPr lvl="1"/>
            <a:r>
              <a:rPr lang="en-US" sz="2400" dirty="0" err="1" smtClean="0"/>
              <a:t>Msbuild</a:t>
            </a:r>
            <a:r>
              <a:rPr lang="en-US" sz="2400" dirty="0" smtClean="0"/>
              <a:t> Integration</a:t>
            </a:r>
          </a:p>
          <a:p>
            <a:pPr lvl="1"/>
            <a:r>
              <a:rPr lang="en-US" sz="2400" dirty="0" smtClean="0"/>
              <a:t>(pre-v4 contract library)</a:t>
            </a:r>
          </a:p>
        </p:txBody>
      </p:sp>
    </p:spTree>
    <p:extLst>
      <p:ext uri="{BB962C8B-B14F-4D97-AF65-F5344CB8AC3E}">
        <p14:creationId xmlns:p14="http://schemas.microsoft.com/office/powerpoint/2010/main" xmlns="" val="188650327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err="1" smtClean="0"/>
              <a:t>Pex</a:t>
            </a:r>
            <a:r>
              <a:rPr lang="en-US" dirty="0" smtClean="0"/>
              <a:t> − Summary</a:t>
            </a:r>
            <a:br>
              <a:rPr lang="en-US" dirty="0" smtClean="0"/>
            </a:br>
            <a:r>
              <a:rPr lang="en-US" sz="2800" dirty="0" smtClean="0">
                <a:solidFill>
                  <a:schemeClr val="accent1"/>
                </a:solidFill>
              </a:rPr>
              <a:t>Get it now!</a:t>
            </a:r>
            <a:endParaRPr lang="en-US" dirty="0">
              <a:solidFill>
                <a:schemeClr val="accent1"/>
              </a:solidFill>
            </a:endParaRPr>
          </a:p>
        </p:txBody>
      </p:sp>
      <p:sp>
        <p:nvSpPr>
          <p:cNvPr id="3" name="Text Placeholder 2"/>
          <p:cNvSpPr>
            <a:spLocks noGrp="1"/>
          </p:cNvSpPr>
          <p:nvPr>
            <p:ph type="body" sz="quarter" idx="10"/>
          </p:nvPr>
        </p:nvSpPr>
        <p:spPr>
          <a:xfrm>
            <a:off x="380999" y="1447799"/>
            <a:ext cx="8592879" cy="4844403"/>
          </a:xfrm>
        </p:spPr>
        <p:txBody>
          <a:bodyPr/>
          <a:lstStyle/>
          <a:p>
            <a:r>
              <a:rPr lang="en-US" dirty="0" smtClean="0"/>
              <a:t>Parameterized Unit Testing</a:t>
            </a:r>
          </a:p>
          <a:p>
            <a:pPr lvl="1"/>
            <a:r>
              <a:rPr lang="en-US" dirty="0" smtClean="0"/>
              <a:t>Write more expressive unit tests</a:t>
            </a:r>
            <a:endParaRPr lang="en-US" dirty="0"/>
          </a:p>
          <a:p>
            <a:r>
              <a:rPr lang="en-US" dirty="0" smtClean="0"/>
              <a:t>Automated test generation</a:t>
            </a:r>
          </a:p>
          <a:p>
            <a:pPr lvl="1"/>
            <a:r>
              <a:rPr lang="en-US" dirty="0" err="1" smtClean="0"/>
              <a:t>Pex</a:t>
            </a:r>
            <a:r>
              <a:rPr lang="en-US" dirty="0" smtClean="0"/>
              <a:t> generates traditional unit tests</a:t>
            </a:r>
          </a:p>
          <a:p>
            <a:pPr lvl="1"/>
            <a:r>
              <a:rPr lang="en-US" dirty="0" smtClean="0"/>
              <a:t>Result: small test suite, high coverage</a:t>
            </a:r>
          </a:p>
          <a:p>
            <a:r>
              <a:rPr lang="en-US" dirty="0" smtClean="0"/>
              <a:t>Stubs and Moles</a:t>
            </a:r>
          </a:p>
          <a:p>
            <a:pPr lvl="1"/>
            <a:r>
              <a:rPr lang="en-US" dirty="0" smtClean="0"/>
              <a:t>Lightweight Mocking</a:t>
            </a:r>
            <a:endParaRPr lang="en-US" dirty="0"/>
          </a:p>
          <a:p>
            <a:pPr lvl="1"/>
            <a:r>
              <a:rPr lang="en-US" dirty="0"/>
              <a:t>For interfaces, sealed classes and static methods</a:t>
            </a:r>
          </a:p>
          <a:p>
            <a:pPr lvl="1"/>
            <a:r>
              <a:rPr lang="en-US" dirty="0"/>
              <a:t>Replace any .NET method with your delegate</a:t>
            </a:r>
          </a:p>
          <a:p>
            <a:pPr lvl="1"/>
            <a:endParaRPr lang="en-US" dirty="0" err="1" smtClean="0"/>
          </a:p>
        </p:txBody>
      </p:sp>
    </p:spTree>
    <p:extLst>
      <p:ext uri="{BB962C8B-B14F-4D97-AF65-F5344CB8AC3E}">
        <p14:creationId xmlns:p14="http://schemas.microsoft.com/office/powerpoint/2010/main" xmlns="" val="386301776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hlinkClick r:id="rId2"/>
              </a:rPr>
              <a:t>http://msdn.microsoft.com/devlabs</a:t>
            </a:r>
            <a:r>
              <a:rPr lang="en-US" dirty="0" smtClean="0">
                <a:hlinkClick r:id="rId2"/>
              </a:rPr>
              <a:t>/</a:t>
            </a:r>
            <a:endParaRPr lang="en-US" b="1" dirty="0"/>
          </a:p>
        </p:txBody>
      </p:sp>
      <p:sp>
        <p:nvSpPr>
          <p:cNvPr id="3" name="Text Placeholder 2"/>
          <p:cNvSpPr>
            <a:spLocks noGrp="1"/>
          </p:cNvSpPr>
          <p:nvPr>
            <p:ph type="body" sz="quarter" idx="10"/>
          </p:nvPr>
        </p:nvSpPr>
        <p:spPr>
          <a:xfrm>
            <a:off x="381000" y="914399"/>
            <a:ext cx="8382000" cy="984885"/>
          </a:xfrm>
        </p:spPr>
        <p:txBody>
          <a:bodyPr/>
          <a:lstStyle/>
          <a:p>
            <a:r>
              <a:rPr lang="en-US" dirty="0" smtClean="0"/>
              <a:t>Download, visit forums</a:t>
            </a:r>
          </a:p>
          <a:p>
            <a:r>
              <a:rPr lang="en-US" dirty="0" smtClean="0"/>
              <a:t>Give your feedback! </a:t>
            </a:r>
            <a:r>
              <a:rPr lang="en-US" b="1" dirty="0" smtClean="0"/>
              <a:t>Shape the future.</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19325" y="2102159"/>
            <a:ext cx="6924676" cy="4776744"/>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xmlns="" val="5679951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The Basics</a:t>
            </a:r>
            <a:endParaRPr lang="en-US" dirty="0">
              <a:solidFill>
                <a:schemeClr val="accent1"/>
              </a:solidFill>
            </a:endParaRPr>
          </a:p>
        </p:txBody>
      </p:sp>
      <p:sp>
        <p:nvSpPr>
          <p:cNvPr id="3" name="Text Placeholder 2"/>
          <p:cNvSpPr>
            <a:spLocks noGrp="1"/>
          </p:cNvSpPr>
          <p:nvPr>
            <p:ph type="body" sz="quarter" idx="10"/>
          </p:nvPr>
        </p:nvSpPr>
        <p:spPr>
          <a:xfrm>
            <a:off x="210178" y="3457479"/>
            <a:ext cx="8382000" cy="387798"/>
          </a:xfrm>
        </p:spPr>
        <p:txBody>
          <a:bodyPr/>
          <a:lstStyle/>
          <a:p>
            <a:r>
              <a:rPr lang="en-US" sz="2800" dirty="0" smtClean="0"/>
              <a:t>Requires: What </a:t>
            </a:r>
            <a:r>
              <a:rPr lang="en-US" sz="2800" dirty="0"/>
              <a:t>must be true at method </a:t>
            </a:r>
            <a:r>
              <a:rPr lang="en-US" sz="2800" dirty="0" smtClean="0"/>
              <a:t>entry</a:t>
            </a:r>
            <a:endParaRPr lang="en-US" sz="2800" dirty="0"/>
          </a:p>
        </p:txBody>
      </p:sp>
      <p:sp>
        <p:nvSpPr>
          <p:cNvPr id="5" name="original code"/>
          <p:cNvSpPr/>
          <p:nvPr/>
        </p:nvSpPr>
        <p:spPr bwMode="auto">
          <a:xfrm>
            <a:off x="411480" y="1143000"/>
            <a:ext cx="8309988" cy="216372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b="1" dirty="0">
                <a:latin typeface="Consolas" pitchFamily="49" charset="0"/>
                <a:cs typeface="Consolas" pitchFamily="49" charset="0"/>
              </a:rPr>
              <a:t>public</a:t>
            </a:r>
            <a:r>
              <a:rPr lang="en-US" sz="2000" dirty="0">
                <a:latin typeface="Consolas" pitchFamily="49" charset="0"/>
                <a:cs typeface="Consolas" pitchFamily="49" charset="0"/>
              </a:rPr>
              <a:t> </a:t>
            </a:r>
            <a:r>
              <a:rPr lang="en-US" sz="2000" dirty="0" err="1">
                <a:latin typeface="Consolas" pitchFamily="49" charset="0"/>
                <a:cs typeface="Consolas" pitchFamily="49" charset="0"/>
              </a:rPr>
              <a:t>WebService</a:t>
            </a:r>
            <a:r>
              <a:rPr lang="en-US" sz="2000" dirty="0">
                <a:latin typeface="Consolas" pitchFamily="49" charset="0"/>
                <a:cs typeface="Consolas" pitchFamily="49" charset="0"/>
              </a:rPr>
              <a:t>(</a:t>
            </a:r>
            <a:r>
              <a:rPr lang="en-US" sz="2000" dirty="0" err="1">
                <a:latin typeface="Consolas" pitchFamily="49" charset="0"/>
                <a:cs typeface="Consolas" pitchFamily="49" charset="0"/>
              </a:rPr>
              <a:t>IWarehouse</a:t>
            </a:r>
            <a:r>
              <a:rPr lang="en-US" sz="2000" dirty="0">
                <a:latin typeface="Consolas" pitchFamily="49" charset="0"/>
                <a:cs typeface="Consolas" pitchFamily="49" charset="0"/>
              </a:rPr>
              <a:t> store) {</a:t>
            </a: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9" name="Orange (code)"/>
          <p:cNvSpPr/>
          <p:nvPr/>
        </p:nvSpPr>
        <p:spPr>
          <a:xfrm>
            <a:off x="703881" y="2562460"/>
            <a:ext cx="4293427" cy="318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err="1" smtClean="0">
                <a:latin typeface="Consolas" pitchFamily="49" charset="0"/>
                <a:cs typeface="Consolas" pitchFamily="49" charset="0"/>
              </a:rPr>
              <a:t>this</a:t>
            </a:r>
            <a:r>
              <a:rPr lang="en-US" sz="2000" dirty="0" err="1" smtClean="0">
                <a:latin typeface="Consolas" pitchFamily="49" charset="0"/>
                <a:cs typeface="Consolas" pitchFamily="49" charset="0"/>
              </a:rPr>
              <a:t>.store</a:t>
            </a:r>
            <a:r>
              <a:rPr lang="en-US" sz="2000" dirty="0" smtClean="0">
                <a:latin typeface="Consolas" pitchFamily="49" charset="0"/>
                <a:cs typeface="Consolas" pitchFamily="49" charset="0"/>
              </a:rPr>
              <a:t> = store;</a:t>
            </a:r>
            <a:endParaRPr lang="en-US" sz="2000" dirty="0">
              <a:latin typeface="Consolas" pitchFamily="49" charset="0"/>
              <a:cs typeface="Consolas" pitchFamily="49" charset="0"/>
            </a:endParaRPr>
          </a:p>
        </p:txBody>
      </p:sp>
      <p:sp>
        <p:nvSpPr>
          <p:cNvPr id="10" name="precondition"/>
          <p:cNvSpPr/>
          <p:nvPr/>
        </p:nvSpPr>
        <p:spPr bwMode="auto">
          <a:xfrm>
            <a:off x="695597" y="1769485"/>
            <a:ext cx="5345723" cy="38183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err="1" smtClean="0">
                <a:solidFill>
                  <a:schemeClr val="bg1"/>
                </a:solidFill>
                <a:latin typeface="Consolas" pitchFamily="49" charset="0"/>
                <a:cs typeface="Consolas" pitchFamily="49" charset="0"/>
              </a:rPr>
              <a:t>Contract.Requires</a:t>
            </a:r>
            <a:r>
              <a:rPr lang="en-US" sz="2000" dirty="0" smtClean="0">
                <a:solidFill>
                  <a:schemeClr val="bg1"/>
                </a:solidFill>
                <a:latin typeface="Consolas" pitchFamily="49" charset="0"/>
                <a:cs typeface="Consolas" pitchFamily="49" charset="0"/>
              </a:rPr>
              <a:t>(store != </a:t>
            </a:r>
            <a:r>
              <a:rPr lang="en-US" sz="2000" b="1" dirty="0" smtClean="0">
                <a:solidFill>
                  <a:schemeClr val="bg1"/>
                </a:solidFill>
                <a:latin typeface="Consolas" pitchFamily="49" charset="0"/>
                <a:cs typeface="Consolas" pitchFamily="49" charset="0"/>
              </a:rPr>
              <a:t>null</a:t>
            </a:r>
            <a:r>
              <a:rPr lang="en-US" sz="2000" dirty="0" smtClean="0">
                <a:solidFill>
                  <a:schemeClr val="bg1"/>
                </a:solidFill>
                <a:latin typeface="Consolas" pitchFamily="49" charset="0"/>
                <a:cs typeface="Consolas" pitchFamily="49" charset="0"/>
              </a:rPr>
              <a:t>);</a:t>
            </a:r>
          </a:p>
        </p:txBody>
      </p:sp>
    </p:spTree>
    <p:extLst>
      <p:ext uri="{BB962C8B-B14F-4D97-AF65-F5344CB8AC3E}">
        <p14:creationId xmlns:p14="http://schemas.microsoft.com/office/powerpoint/2010/main" xmlns="" val="1394746064"/>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smtClean="0"/>
              <a:t>Come See Us!</a:t>
            </a: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6163" y="1143783"/>
            <a:ext cx="3876462" cy="5035537"/>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
        <p:nvSpPr>
          <p:cNvPr id="6" name="Oval 5"/>
          <p:cNvSpPr/>
          <p:nvPr/>
        </p:nvSpPr>
        <p:spPr bwMode="auto">
          <a:xfrm>
            <a:off x="3712191" y="2593075"/>
            <a:ext cx="682388" cy="491318"/>
          </a:xfrm>
          <a:prstGeom prst="ellipse">
            <a:avLst/>
          </a:prstGeom>
          <a:noFill/>
          <a:ln w="38100">
            <a:solidFill>
              <a:srgbClr val="FF0000"/>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 name="Text Placeholder 2"/>
          <p:cNvSpPr>
            <a:spLocks noGrp="1"/>
          </p:cNvSpPr>
          <p:nvPr>
            <p:ph type="body" sz="quarter" idx="10"/>
          </p:nvPr>
        </p:nvSpPr>
        <p:spPr>
          <a:xfrm>
            <a:off x="5336275" y="1447799"/>
            <a:ext cx="3637603" cy="2243691"/>
          </a:xfrm>
        </p:spPr>
        <p:txBody>
          <a:bodyPr/>
          <a:lstStyle/>
          <a:p>
            <a:r>
              <a:rPr lang="en-US" dirty="0" smtClean="0"/>
              <a:t>Code Contracts and </a:t>
            </a:r>
            <a:r>
              <a:rPr lang="en-US" dirty="0" err="1" smtClean="0"/>
              <a:t>Pex</a:t>
            </a:r>
            <a:endParaRPr lang="en-US" dirty="0" smtClean="0"/>
          </a:p>
          <a:p>
            <a:r>
              <a:rPr lang="en-US" sz="5400" dirty="0" smtClean="0"/>
              <a:t>Big Room</a:t>
            </a:r>
            <a:br>
              <a:rPr lang="en-US" sz="5400" dirty="0" smtClean="0"/>
            </a:br>
            <a:r>
              <a:rPr lang="en-US" dirty="0" smtClean="0"/>
              <a:t>MP-BP03</a:t>
            </a:r>
            <a:endParaRPr lang="en-US" dirty="0"/>
          </a:p>
        </p:txBody>
      </p:sp>
    </p:spTree>
    <p:extLst>
      <p:ext uri="{BB962C8B-B14F-4D97-AF65-F5344CB8AC3E}">
        <p14:creationId xmlns:p14="http://schemas.microsoft.com/office/powerpoint/2010/main" xmlns="" val="3875145334"/>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1659046"/>
            <a:ext cx="9144000" cy="5219323"/>
          </a:xfrm>
          <a:prstGeom prst="rect">
            <a:avLst/>
          </a:prstGeom>
          <a:gradFill flip="none" rotWithShape="1">
            <a:gsLst>
              <a:gs pos="0">
                <a:srgbClr val="000000">
                  <a:alpha val="0"/>
                </a:srgbClr>
              </a:gs>
              <a:gs pos="55000">
                <a:srgbClr val="000000">
                  <a:alpha val="45000"/>
                </a:srgbClr>
              </a:gs>
              <a:gs pos="100000">
                <a:srgbClr val="000000"/>
              </a:gs>
            </a:gsLst>
            <a:lin ang="5400000" scaled="1"/>
            <a:tileRect/>
          </a:gradFill>
          <a:ln w="55000" cap="flat" cmpd="thickThin" algn="ctr">
            <a:noFill/>
            <a:prstDash val="solid"/>
            <a:headEnd type="none" w="med" len="med"/>
            <a:tailEnd type="none" w="med" len="med"/>
          </a:ln>
          <a:effectLst/>
        </p:spPr>
        <p:txBody>
          <a:bodyPr vert="horz" wrap="square" lIns="0" tIns="91440" rIns="0" bIns="0" numCol="1" rtlCol="0" anchor="ctr" anchorCtr="0" compatLnSpc="1">
            <a:prstTxWarp prst="textNoShape">
              <a:avLst/>
            </a:prstTxWarp>
          </a:bodyPr>
          <a:lstStyle/>
          <a:p>
            <a:pPr marL="0" marR="0" lvl="0" indent="0" algn="ctr" defTabSz="1218937" eaLnBrk="1" fontAlgn="auto" latinLnBrk="0" hangingPunct="1">
              <a:lnSpc>
                <a:spcPct val="85000"/>
              </a:lnSpc>
              <a:spcBef>
                <a:spcPct val="0"/>
              </a:spcBef>
              <a:spcAft>
                <a:spcPts val="0"/>
              </a:spcAft>
              <a:buClrTx/>
              <a:buSzTx/>
              <a:buFontTx/>
              <a:buNone/>
              <a:tabLst/>
              <a:defRPr/>
            </a:pPr>
            <a:endParaRPr kumimoji="0" lang="en-US" sz="4800" b="0" i="0" u="none" strike="noStrike" kern="0" cap="none" spc="-200" normalizeH="0" baseline="0" noProof="0" dirty="0">
              <a:ln w="3175">
                <a:noFill/>
              </a:ln>
              <a:gradFill flip="none" rotWithShape="1">
                <a:gsLst>
                  <a:gs pos="0">
                    <a:srgbClr val="050813"/>
                  </a:gs>
                  <a:gs pos="81000">
                    <a:srgbClr val="004D6C"/>
                  </a:gs>
                  <a:gs pos="86000">
                    <a:srgbClr val="050813"/>
                  </a:gs>
                </a:gsLst>
                <a:lin ang="5400000" scaled="1"/>
                <a:tileRect/>
              </a:gradFill>
              <a:effectLst/>
              <a:uLnTx/>
              <a:uFillTx/>
              <a:latin typeface="Kozuka Gothic Pro H" pitchFamily="34" charset="-128"/>
              <a:ea typeface="+mn-ea"/>
              <a:cs typeface="Arial" charset="0"/>
            </a:endParaRPr>
          </a:p>
        </p:txBody>
      </p:sp>
      <p:sp>
        <p:nvSpPr>
          <p:cNvPr id="7" name="Title 2"/>
          <p:cNvSpPr txBox="1">
            <a:spLocks/>
          </p:cNvSpPr>
          <p:nvPr/>
        </p:nvSpPr>
        <p:spPr>
          <a:xfrm>
            <a:off x="0" y="1179690"/>
            <a:ext cx="9144000" cy="2609662"/>
          </a:xfrm>
          <a:prstGeom prst="rect">
            <a:avLst/>
          </a:prstGeom>
          <a:gradFill flip="none" rotWithShape="1">
            <a:gsLst>
              <a:gs pos="0">
                <a:srgbClr val="000000"/>
              </a:gs>
              <a:gs pos="55000">
                <a:srgbClr val="000000">
                  <a:alpha val="45000"/>
                </a:srgbClr>
              </a:gs>
              <a:gs pos="100000">
                <a:srgbClr val="000000"/>
              </a:gs>
            </a:gsLst>
            <a:lin ang="5400000" scaled="1"/>
            <a:tileRect/>
          </a:gradFill>
          <a:ln w="55000" cap="flat" cmpd="thickThin" algn="ctr">
            <a:noFill/>
            <a:prstDash val="solid"/>
            <a:headEnd type="none" w="med" len="med"/>
            <a:tailEnd type="none" w="med" len="med"/>
          </a:ln>
          <a:effectLst/>
        </p:spPr>
        <p:txBody>
          <a:bodyPr vert="horz" wrap="square" lIns="0" tIns="91440" rIns="0" bIns="0" numCol="1" rtlCol="0" anchor="ctr" anchorCtr="0" compatLnSpc="1">
            <a:prstTxWarp prst="textNoShape">
              <a:avLst/>
            </a:prstTxWarp>
          </a:bodyPr>
          <a:lstStyle/>
          <a:p>
            <a:pPr marL="0" marR="0" lvl="0" indent="0" algn="ctr" defTabSz="1218937" eaLnBrk="1" fontAlgn="auto" latinLnBrk="0" hangingPunct="1">
              <a:lnSpc>
                <a:spcPct val="85000"/>
              </a:lnSpc>
              <a:spcBef>
                <a:spcPct val="0"/>
              </a:spcBef>
              <a:spcAft>
                <a:spcPts val="0"/>
              </a:spcAft>
              <a:buClrTx/>
              <a:buSzTx/>
              <a:buFontTx/>
              <a:buNone/>
              <a:tabLst/>
              <a:defRPr/>
            </a:pPr>
            <a:endParaRPr kumimoji="0" lang="en-US" sz="4800" b="0" i="0" u="none" strike="noStrike" kern="0" cap="none" spc="-200" normalizeH="0" baseline="0" noProof="0" dirty="0">
              <a:ln w="3175">
                <a:noFill/>
              </a:ln>
              <a:gradFill flip="none" rotWithShape="1">
                <a:gsLst>
                  <a:gs pos="0">
                    <a:srgbClr val="050813"/>
                  </a:gs>
                  <a:gs pos="81000">
                    <a:srgbClr val="004D6C"/>
                  </a:gs>
                  <a:gs pos="86000">
                    <a:srgbClr val="050813"/>
                  </a:gs>
                </a:gsLst>
                <a:lin ang="5400000" scaled="1"/>
                <a:tileRect/>
              </a:gradFill>
              <a:effectLst/>
              <a:uLnTx/>
              <a:uFillTx/>
              <a:latin typeface="Kozuka Gothic Pro H" pitchFamily="34" charset="-128"/>
              <a:ea typeface="+mn-ea"/>
              <a:cs typeface="Arial" charset="0"/>
            </a:endParaRPr>
          </a:p>
        </p:txBody>
      </p:sp>
      <p:sp>
        <p:nvSpPr>
          <p:cNvPr id="5" name="Title 1"/>
          <p:cNvSpPr txBox="1">
            <a:spLocks/>
          </p:cNvSpPr>
          <p:nvPr/>
        </p:nvSpPr>
        <p:spPr>
          <a:xfrm>
            <a:off x="381000" y="1380427"/>
            <a:ext cx="8382000" cy="2550891"/>
          </a:xfrm>
          <a:prstGeom prst="rect">
            <a:avLst/>
          </a:prstGeom>
        </p:spPr>
        <p:txBody>
          <a:bodyPr wrap="square" anchor="ctr" anchorCtr="0">
            <a:spAutoFit/>
          </a:bodyPr>
          <a:lstStyle/>
          <a:p>
            <a:pPr marL="0" marR="0" lvl="0" indent="0" defTabSz="914400" eaLnBrk="1" fontAlgn="auto" latinLnBrk="0" hangingPunct="1">
              <a:lnSpc>
                <a:spcPct val="65000"/>
              </a:lnSpc>
              <a:spcBef>
                <a:spcPct val="0"/>
              </a:spcBef>
              <a:spcAft>
                <a:spcPts val="0"/>
              </a:spcAft>
              <a:buClrTx/>
              <a:buSzTx/>
              <a:buFontTx/>
              <a:buNone/>
              <a:tabLst/>
              <a:defRPr/>
            </a:pPr>
            <a:r>
              <a:rPr lang="en-US" sz="8000" kern="0" dirty="0" smtClean="0">
                <a:ln w="3175">
                  <a:noFill/>
                </a:ln>
                <a:gradFill flip="none" rotWithShape="1">
                  <a:gsLst>
                    <a:gs pos="0">
                      <a:srgbClr val="DF8536"/>
                    </a:gs>
                    <a:gs pos="86000">
                      <a:srgbClr val="DF8536"/>
                    </a:gs>
                  </a:gsLst>
                  <a:lin ang="5400000" scaled="0"/>
                  <a:tileRect/>
                </a:gradFill>
                <a:effectLst>
                  <a:outerShdw blurRad="127000" algn="ctr" rotWithShape="0">
                    <a:srgbClr val="DF8536">
                      <a:alpha val="55000"/>
                    </a:srgbClr>
                  </a:outerShdw>
                </a:effectLst>
                <a:latin typeface="Segoe Semibold" pitchFamily="34" charset="0"/>
                <a:cs typeface="Arial" charset="0"/>
              </a:rPr>
              <a:t>YOUR FEEDBACK IS IMPORTANT TO US!</a:t>
            </a:r>
            <a:endParaRPr kumimoji="0" lang="en-US" sz="8000" b="0" i="0" u="none" strike="noStrike" kern="0" cap="none" spc="0" normalizeH="0" baseline="0" noProof="0" dirty="0" smtClean="0">
              <a:ln w="3175">
                <a:noFill/>
              </a:ln>
              <a:gradFill flip="none" rotWithShape="1">
                <a:gsLst>
                  <a:gs pos="0">
                    <a:srgbClr val="B8B2AE"/>
                  </a:gs>
                  <a:gs pos="86000">
                    <a:srgbClr val="B8B2AE"/>
                  </a:gs>
                </a:gsLst>
                <a:lin ang="5400000" scaled="0"/>
                <a:tileRect/>
              </a:gradFill>
              <a:effectLst>
                <a:outerShdw blurRad="127000" algn="ctr" rotWithShape="0">
                  <a:srgbClr val="DF8536">
                    <a:alpha val="55000"/>
                  </a:srgbClr>
                </a:outerShdw>
              </a:effectLst>
              <a:uLnTx/>
              <a:uFillTx/>
              <a:latin typeface="Segoe" pitchFamily="34" charset="0"/>
              <a:cs typeface="Arial" charset="0"/>
            </a:endParaRPr>
          </a:p>
        </p:txBody>
      </p:sp>
      <p:sp>
        <p:nvSpPr>
          <p:cNvPr id="6" name="Title 1"/>
          <p:cNvSpPr txBox="1">
            <a:spLocks/>
          </p:cNvSpPr>
          <p:nvPr/>
        </p:nvSpPr>
        <p:spPr>
          <a:xfrm>
            <a:off x="3615966" y="3770908"/>
            <a:ext cx="5147034" cy="2646878"/>
          </a:xfrm>
          <a:prstGeom prst="rect">
            <a:avLst/>
          </a:prstGeom>
        </p:spPr>
        <p:txBody>
          <a:bodyPr wrap="square" anchor="ctr" anchorCtr="0">
            <a:spAutoFit/>
          </a:bodyPr>
          <a:lstStyle/>
          <a:p>
            <a:pPr marL="0" marR="0" lvl="0" indent="0" algn="r" defTabSz="914400" eaLnBrk="1" fontAlgn="auto" latinLnBrk="0" hangingPunct="1">
              <a:spcAft>
                <a:spcPts val="0"/>
              </a:spcAft>
              <a:buClrTx/>
              <a:buSzTx/>
              <a:buFontTx/>
              <a:buNone/>
              <a:tabLst/>
              <a:defRPr/>
            </a:pPr>
            <a:r>
              <a:rPr kumimoji="0" lang="en-US" sz="4000" b="0" i="0" u="none" strike="noStrike" kern="0" cap="none" spc="-30" normalizeH="0" baseline="0" noProof="0" dirty="0" smtClean="0">
                <a:ln w="3175">
                  <a:noFill/>
                </a:ln>
                <a:gradFill flip="none" rotWithShape="1">
                  <a:gsLst>
                    <a:gs pos="0">
                      <a:srgbClr val="FFFFFF"/>
                    </a:gs>
                    <a:gs pos="86000">
                      <a:srgbClr val="FFFFFF"/>
                    </a:gs>
                  </a:gsLst>
                  <a:lin ang="5400000" scaled="0"/>
                  <a:tileRect/>
                </a:gradFill>
                <a:effectLst>
                  <a:outerShdw blurRad="127000" algn="ctr" rotWithShape="0">
                    <a:srgbClr val="FFFFFF">
                      <a:alpha val="55000"/>
                    </a:srgbClr>
                  </a:outerShdw>
                </a:effectLst>
                <a:uLnTx/>
                <a:uFillTx/>
                <a:latin typeface="Segoe Semibold" pitchFamily="34" charset="0"/>
                <a:cs typeface="Arial" charset="0"/>
              </a:rPr>
              <a:t>Please fill out session evaluation forms online at</a:t>
            </a:r>
            <a:endParaRPr kumimoji="0" lang="en-US" sz="2800" b="0" i="0" u="none" strike="noStrike" kern="0" cap="none" spc="-30" normalizeH="0" baseline="0" noProof="0" dirty="0" smtClean="0">
              <a:ln w="3175">
                <a:noFill/>
              </a:ln>
              <a:gradFill flip="none" rotWithShape="1">
                <a:gsLst>
                  <a:gs pos="0">
                    <a:srgbClr val="DF8536"/>
                  </a:gs>
                  <a:gs pos="86000">
                    <a:srgbClr val="DF8536"/>
                  </a:gs>
                </a:gsLst>
                <a:lin ang="5400000" scaled="0"/>
                <a:tileRect/>
              </a:gradFill>
              <a:effectLst>
                <a:outerShdw blurRad="127000" algn="ctr" rotWithShape="0">
                  <a:srgbClr val="DF8536">
                    <a:alpha val="55000"/>
                  </a:srgbClr>
                </a:outerShdw>
              </a:effectLst>
              <a:uLnTx/>
              <a:uFillTx/>
              <a:latin typeface="Segoe Semibold" pitchFamily="34" charset="0"/>
              <a:cs typeface="Arial" charset="0"/>
            </a:endParaRPr>
          </a:p>
          <a:p>
            <a:pPr marL="0" marR="0" lvl="0" indent="0" algn="r" defTabSz="914400" eaLnBrk="1" fontAlgn="auto" latinLnBrk="0" hangingPunct="1">
              <a:spcAft>
                <a:spcPts val="0"/>
              </a:spcAft>
              <a:buClrTx/>
              <a:buSzTx/>
              <a:buFontTx/>
              <a:buNone/>
              <a:tabLst/>
              <a:defRPr/>
            </a:pPr>
            <a:r>
              <a:rPr kumimoji="0" lang="en-US" sz="4000" b="0" i="0" u="none" strike="noStrike" kern="0" cap="none" spc="-30" normalizeH="0" baseline="0" noProof="0" dirty="0" smtClean="0">
                <a:ln w="3175">
                  <a:noFill/>
                </a:ln>
                <a:gradFill flip="none" rotWithShape="1">
                  <a:gsLst>
                    <a:gs pos="0">
                      <a:srgbClr val="DF8536"/>
                    </a:gs>
                    <a:gs pos="86000">
                      <a:srgbClr val="DF8536"/>
                    </a:gs>
                  </a:gsLst>
                  <a:lin ang="5400000" scaled="0"/>
                  <a:tileRect/>
                </a:gradFill>
                <a:effectLst>
                  <a:outerShdw blurRad="127000" algn="ctr" rotWithShape="0">
                    <a:srgbClr val="DF8536">
                      <a:alpha val="55000"/>
                    </a:srgbClr>
                  </a:outerShdw>
                </a:effectLst>
                <a:uLnTx/>
                <a:uFillTx/>
                <a:latin typeface="Segoe Semibold" pitchFamily="34" charset="0"/>
                <a:cs typeface="Arial" charset="0"/>
              </a:rPr>
              <a:t>MicrosoftPDC.com</a:t>
            </a:r>
          </a:p>
        </p:txBody>
      </p:sp>
    </p:spTree>
    <p:extLst>
      <p:ext uri="{BB962C8B-B14F-4D97-AF65-F5344CB8AC3E}">
        <p14:creationId xmlns:p14="http://schemas.microsoft.com/office/powerpoint/2010/main" xmlns="" val="33146859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0" y="1659046"/>
            <a:ext cx="9144000" cy="5219323"/>
          </a:xfrm>
          <a:prstGeom prst="rect">
            <a:avLst/>
          </a:prstGeom>
          <a:gradFill flip="none" rotWithShape="1">
            <a:gsLst>
              <a:gs pos="0">
                <a:srgbClr val="000000">
                  <a:alpha val="0"/>
                </a:srgbClr>
              </a:gs>
              <a:gs pos="55000">
                <a:srgbClr val="000000">
                  <a:alpha val="45000"/>
                </a:srgbClr>
              </a:gs>
              <a:gs pos="100000">
                <a:srgbClr val="000000"/>
              </a:gs>
            </a:gsLst>
            <a:lin ang="5400000" scaled="1"/>
            <a:tileRect/>
          </a:gradFill>
          <a:ln w="55000" cap="flat" cmpd="thickThin" algn="ctr">
            <a:noFill/>
            <a:prstDash val="solid"/>
            <a:headEnd type="none" w="med" len="med"/>
            <a:tailEnd type="none" w="med" len="med"/>
          </a:ln>
          <a:effectLst/>
        </p:spPr>
        <p:txBody>
          <a:bodyPr vert="horz" wrap="square" lIns="0" tIns="91440" rIns="0" bIns="0" numCol="1" rtlCol="0" anchor="ctr" anchorCtr="0" compatLnSpc="1">
            <a:prstTxWarp prst="textNoShape">
              <a:avLst/>
            </a:prstTxWarp>
          </a:bodyPr>
          <a:lstStyle/>
          <a:p>
            <a:pPr marL="0" marR="0" lvl="0" indent="0" algn="ctr" defTabSz="1218937" eaLnBrk="1" fontAlgn="auto" latinLnBrk="0" hangingPunct="1">
              <a:lnSpc>
                <a:spcPct val="85000"/>
              </a:lnSpc>
              <a:spcBef>
                <a:spcPct val="0"/>
              </a:spcBef>
              <a:spcAft>
                <a:spcPts val="0"/>
              </a:spcAft>
              <a:buClrTx/>
              <a:buSzTx/>
              <a:buFontTx/>
              <a:buNone/>
              <a:tabLst/>
              <a:defRPr/>
            </a:pPr>
            <a:endParaRPr kumimoji="0" lang="en-US" sz="4800" b="0" i="0" u="none" strike="noStrike" kern="0" cap="none" spc="-200" normalizeH="0" baseline="0" noProof="0" dirty="0">
              <a:ln w="3175">
                <a:noFill/>
              </a:ln>
              <a:gradFill flip="none" rotWithShape="1">
                <a:gsLst>
                  <a:gs pos="0">
                    <a:srgbClr val="050813"/>
                  </a:gs>
                  <a:gs pos="81000">
                    <a:srgbClr val="004D6C"/>
                  </a:gs>
                  <a:gs pos="86000">
                    <a:srgbClr val="050813"/>
                  </a:gs>
                </a:gsLst>
                <a:lin ang="5400000" scaled="1"/>
                <a:tileRect/>
              </a:gradFill>
              <a:effectLst/>
              <a:uLnTx/>
              <a:uFillTx/>
              <a:latin typeface="Kozuka Gothic Pro H" pitchFamily="34" charset="-128"/>
              <a:ea typeface="+mn-ea"/>
              <a:cs typeface="Arial" charset="0"/>
            </a:endParaRPr>
          </a:p>
        </p:txBody>
      </p:sp>
      <p:sp>
        <p:nvSpPr>
          <p:cNvPr id="2" name="Title 1"/>
          <p:cNvSpPr>
            <a:spLocks noGrp="1"/>
          </p:cNvSpPr>
          <p:nvPr>
            <p:ph type="title"/>
          </p:nvPr>
        </p:nvSpPr>
        <p:spPr>
          <a:xfrm>
            <a:off x="366932" y="534865"/>
            <a:ext cx="8382000" cy="553998"/>
          </a:xfrm>
        </p:spPr>
        <p:txBody>
          <a:bodyPr/>
          <a:lstStyle/>
          <a:p>
            <a:r>
              <a:rPr lang="en-US" dirty="0" smtClean="0"/>
              <a:t>Learn More On Channel 9</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3976473"/>
          </a:xfrm>
        </p:spPr>
        <p:txBody>
          <a:bodyPr/>
          <a:lstStyle/>
          <a:p>
            <a:r>
              <a:rPr lang="en-US" dirty="0" smtClean="0"/>
              <a:t>Expand your PDC experience through Channel 9</a:t>
            </a:r>
            <a:br>
              <a:rPr lang="en-US" dirty="0" smtClean="0"/>
            </a:br>
            <a:r>
              <a:rPr lang="en-US" dirty="0" smtClean="0"/>
              <a:t> </a:t>
            </a:r>
            <a:endParaRPr lang="en-US" dirty="0"/>
          </a:p>
          <a:p>
            <a:r>
              <a:rPr lang="en-US" dirty="0" smtClean="0"/>
              <a:t>Explore videos, hands-on labs, sample code and demos through the new Channel 9 training courses</a:t>
            </a:r>
          </a:p>
          <a:p>
            <a:pPr marL="460375" lvl="1" indent="0">
              <a:buNone/>
            </a:pPr>
            <a:endParaRPr lang="en-US" dirty="0">
              <a:hlinkClick r:id="rId3"/>
            </a:endParaRPr>
          </a:p>
          <a:p>
            <a:pPr marL="460375" lvl="1" indent="0" algn="ctr">
              <a:buNone/>
            </a:pPr>
            <a:r>
              <a:rPr lang="en-US" sz="4400" dirty="0" smtClean="0">
                <a:hlinkClick r:id="rId4"/>
              </a:rPr>
              <a:t>channel9.msdn.com/learn</a:t>
            </a:r>
            <a:endParaRPr lang="en-US" sz="4400" dirty="0" smtClean="0"/>
          </a:p>
        </p:txBody>
      </p:sp>
      <p:pic>
        <p:nvPicPr>
          <p:cNvPr id="1026" name="Picture 2" descr="C:\Users\JeffSand\Desktop\new_9guy.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4389120"/>
            <a:ext cx="1659986" cy="1941341"/>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sp>
        <p:nvSpPr>
          <p:cNvPr id="5" name="Rectangle 4"/>
          <p:cNvSpPr/>
          <p:nvPr/>
        </p:nvSpPr>
        <p:spPr>
          <a:xfrm>
            <a:off x="2345793" y="5438893"/>
            <a:ext cx="5178662" cy="461665"/>
          </a:xfrm>
          <a:prstGeom prst="rect">
            <a:avLst/>
          </a:prstGeom>
        </p:spPr>
        <p:txBody>
          <a:bodyPr wrap="none">
            <a:spAutoFit/>
          </a:bodyPr>
          <a:lstStyle/>
          <a:p>
            <a:r>
              <a:rPr lang="en-US" sz="2400" dirty="0" smtClean="0">
                <a:solidFill>
                  <a:srgbClr val="C3D69B"/>
                </a:solidFill>
              </a:rPr>
              <a:t>Built by Developers for Developers….</a:t>
            </a:r>
            <a:endParaRPr lang="en-US" sz="2400" dirty="0">
              <a:solidFill>
                <a:srgbClr val="FFFFFF"/>
              </a:solidFill>
            </a:endParaRPr>
          </a:p>
        </p:txBody>
      </p:sp>
    </p:spTree>
    <p:extLst>
      <p:ext uri="{BB962C8B-B14F-4D97-AF65-F5344CB8AC3E}">
        <p14:creationId xmlns:p14="http://schemas.microsoft.com/office/powerpoint/2010/main" xmlns="" val="330297695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13957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The Basics</a:t>
            </a:r>
            <a:endParaRPr lang="en-US" dirty="0">
              <a:solidFill>
                <a:schemeClr val="accent1"/>
              </a:solidFill>
            </a:endParaRPr>
          </a:p>
        </p:txBody>
      </p:sp>
      <p:sp>
        <p:nvSpPr>
          <p:cNvPr id="3" name="Text Placeholder 2"/>
          <p:cNvSpPr>
            <a:spLocks noGrp="1"/>
          </p:cNvSpPr>
          <p:nvPr>
            <p:ph type="body" sz="quarter" idx="10"/>
          </p:nvPr>
        </p:nvSpPr>
        <p:spPr>
          <a:xfrm>
            <a:off x="210178" y="3457479"/>
            <a:ext cx="8382000" cy="2554545"/>
          </a:xfrm>
        </p:spPr>
        <p:txBody>
          <a:bodyPr/>
          <a:lstStyle/>
          <a:p>
            <a:r>
              <a:rPr lang="en-US" sz="2800" dirty="0" smtClean="0"/>
              <a:t>Requires: What </a:t>
            </a:r>
            <a:r>
              <a:rPr lang="en-US" sz="2800" dirty="0"/>
              <a:t>must be true at method </a:t>
            </a:r>
            <a:r>
              <a:rPr lang="en-US" sz="2800" dirty="0" smtClean="0"/>
              <a:t>entry</a:t>
            </a:r>
            <a:endParaRPr lang="en-US" sz="2800" dirty="0"/>
          </a:p>
          <a:p>
            <a:r>
              <a:rPr lang="en-US" sz="2800" dirty="0" smtClean="0"/>
              <a:t>Ensures: What </a:t>
            </a:r>
            <a:r>
              <a:rPr lang="en-US" sz="2800" dirty="0"/>
              <a:t>must be true at method </a:t>
            </a:r>
            <a:r>
              <a:rPr lang="en-US" sz="2800" dirty="0" smtClean="0"/>
              <a:t>exit</a:t>
            </a:r>
          </a:p>
          <a:p>
            <a:r>
              <a:rPr lang="en-US" sz="2800" dirty="0" smtClean="0"/>
              <a:t>One source: Many uses</a:t>
            </a:r>
          </a:p>
          <a:p>
            <a:pPr lvl="1"/>
            <a:r>
              <a:rPr lang="en-US" sz="2400" dirty="0" smtClean="0"/>
              <a:t>Runtime Checking</a:t>
            </a:r>
          </a:p>
          <a:p>
            <a:pPr lvl="1"/>
            <a:r>
              <a:rPr lang="en-US" sz="2400" dirty="0" smtClean="0"/>
              <a:t>Static Checking</a:t>
            </a:r>
          </a:p>
          <a:p>
            <a:pPr lvl="1"/>
            <a:r>
              <a:rPr lang="en-US" sz="2400" dirty="0" smtClean="0"/>
              <a:t>Documentation</a:t>
            </a:r>
          </a:p>
        </p:txBody>
      </p:sp>
      <p:sp>
        <p:nvSpPr>
          <p:cNvPr id="5" name="original code"/>
          <p:cNvSpPr/>
          <p:nvPr/>
        </p:nvSpPr>
        <p:spPr bwMode="auto">
          <a:xfrm>
            <a:off x="411480" y="1143000"/>
            <a:ext cx="8309988" cy="2163726"/>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b="1" dirty="0">
                <a:latin typeface="Consolas" pitchFamily="49" charset="0"/>
                <a:cs typeface="Consolas" pitchFamily="49" charset="0"/>
              </a:rPr>
              <a:t>public</a:t>
            </a:r>
            <a:r>
              <a:rPr lang="en-US" sz="2000" dirty="0">
                <a:latin typeface="Consolas" pitchFamily="49" charset="0"/>
                <a:cs typeface="Consolas" pitchFamily="49" charset="0"/>
              </a:rPr>
              <a:t> </a:t>
            </a:r>
            <a:r>
              <a:rPr lang="en-US" sz="2000" dirty="0" err="1">
                <a:latin typeface="Consolas" pitchFamily="49" charset="0"/>
                <a:cs typeface="Consolas" pitchFamily="49" charset="0"/>
              </a:rPr>
              <a:t>WebService</a:t>
            </a:r>
            <a:r>
              <a:rPr lang="en-US" sz="2000" dirty="0">
                <a:latin typeface="Consolas" pitchFamily="49" charset="0"/>
                <a:cs typeface="Consolas" pitchFamily="49" charset="0"/>
              </a:rPr>
              <a:t>(</a:t>
            </a:r>
            <a:r>
              <a:rPr lang="en-US" sz="2000" dirty="0" err="1">
                <a:latin typeface="Consolas" pitchFamily="49" charset="0"/>
                <a:cs typeface="Consolas" pitchFamily="49" charset="0"/>
              </a:rPr>
              <a:t>IWarehouse</a:t>
            </a:r>
            <a:r>
              <a:rPr lang="en-US" sz="2000" dirty="0">
                <a:latin typeface="Consolas" pitchFamily="49" charset="0"/>
                <a:cs typeface="Consolas" pitchFamily="49" charset="0"/>
              </a:rPr>
              <a:t> store) {</a:t>
            </a: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
        <p:nvSpPr>
          <p:cNvPr id="10" name="precondition"/>
          <p:cNvSpPr/>
          <p:nvPr/>
        </p:nvSpPr>
        <p:spPr bwMode="auto">
          <a:xfrm>
            <a:off x="695597" y="1769485"/>
            <a:ext cx="5345723" cy="38183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err="1" smtClean="0">
                <a:solidFill>
                  <a:schemeClr val="bg1"/>
                </a:solidFill>
                <a:latin typeface="Consolas" pitchFamily="49" charset="0"/>
                <a:cs typeface="Consolas" pitchFamily="49" charset="0"/>
              </a:rPr>
              <a:t>Contract.Requires</a:t>
            </a:r>
            <a:r>
              <a:rPr lang="en-US" sz="2000" dirty="0" smtClean="0">
                <a:solidFill>
                  <a:schemeClr val="bg1"/>
                </a:solidFill>
                <a:latin typeface="Consolas" pitchFamily="49" charset="0"/>
                <a:cs typeface="Consolas" pitchFamily="49" charset="0"/>
              </a:rPr>
              <a:t>(store != </a:t>
            </a:r>
            <a:r>
              <a:rPr lang="en-US" sz="2000" b="1" dirty="0" smtClean="0">
                <a:solidFill>
                  <a:schemeClr val="bg1"/>
                </a:solidFill>
                <a:latin typeface="Consolas" pitchFamily="49" charset="0"/>
                <a:cs typeface="Consolas" pitchFamily="49" charset="0"/>
              </a:rPr>
              <a:t>null</a:t>
            </a:r>
            <a:r>
              <a:rPr lang="en-US" sz="2000" dirty="0" smtClean="0">
                <a:solidFill>
                  <a:schemeClr val="bg1"/>
                </a:solidFill>
                <a:latin typeface="Consolas" pitchFamily="49" charset="0"/>
                <a:cs typeface="Consolas" pitchFamily="49" charset="0"/>
              </a:rPr>
              <a:t>);</a:t>
            </a:r>
          </a:p>
        </p:txBody>
      </p:sp>
      <p:sp>
        <p:nvSpPr>
          <p:cNvPr id="7" name="postcondition"/>
          <p:cNvSpPr/>
          <p:nvPr/>
        </p:nvSpPr>
        <p:spPr bwMode="auto">
          <a:xfrm>
            <a:off x="683885" y="2185082"/>
            <a:ext cx="5667260" cy="38183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err="1" smtClean="0">
                <a:solidFill>
                  <a:schemeClr val="bg1"/>
                </a:solidFill>
                <a:latin typeface="Consolas" pitchFamily="49" charset="0"/>
                <a:cs typeface="Consolas" pitchFamily="49" charset="0"/>
              </a:rPr>
              <a:t>Contract.Ensures</a:t>
            </a:r>
            <a:r>
              <a:rPr lang="en-US" sz="2000" dirty="0" smtClean="0">
                <a:solidFill>
                  <a:schemeClr val="bg1"/>
                </a:solidFill>
                <a:latin typeface="Consolas" pitchFamily="49" charset="0"/>
                <a:cs typeface="Consolas" pitchFamily="49" charset="0"/>
              </a:rPr>
              <a:t>(</a:t>
            </a:r>
            <a:r>
              <a:rPr lang="en-US" sz="2000" b="1" dirty="0" err="1" smtClean="0">
                <a:solidFill>
                  <a:schemeClr val="bg1"/>
                </a:solidFill>
                <a:latin typeface="Consolas" pitchFamily="49" charset="0"/>
                <a:cs typeface="Consolas" pitchFamily="49" charset="0"/>
              </a:rPr>
              <a:t>this</a:t>
            </a:r>
            <a:r>
              <a:rPr lang="en-US" sz="2000" dirty="0" err="1" smtClean="0">
                <a:solidFill>
                  <a:schemeClr val="bg1"/>
                </a:solidFill>
                <a:latin typeface="Consolas" pitchFamily="49" charset="0"/>
                <a:cs typeface="Consolas" pitchFamily="49" charset="0"/>
              </a:rPr>
              <a:t>.store</a:t>
            </a:r>
            <a:r>
              <a:rPr lang="en-US" sz="2000" dirty="0" smtClean="0">
                <a:solidFill>
                  <a:schemeClr val="bg1"/>
                </a:solidFill>
                <a:latin typeface="Consolas" pitchFamily="49" charset="0"/>
                <a:cs typeface="Consolas" pitchFamily="49" charset="0"/>
              </a:rPr>
              <a:t> != </a:t>
            </a:r>
            <a:r>
              <a:rPr lang="en-US" sz="2000" b="1" dirty="0" smtClean="0">
                <a:solidFill>
                  <a:schemeClr val="bg1"/>
                </a:solidFill>
                <a:latin typeface="Consolas" pitchFamily="49" charset="0"/>
                <a:cs typeface="Consolas" pitchFamily="49" charset="0"/>
              </a:rPr>
              <a:t>null</a:t>
            </a:r>
            <a:r>
              <a:rPr lang="en-US" sz="2000" dirty="0" smtClean="0">
                <a:solidFill>
                  <a:schemeClr val="bg1"/>
                </a:solidFill>
                <a:latin typeface="Consolas" pitchFamily="49" charset="0"/>
                <a:cs typeface="Consolas" pitchFamily="49" charset="0"/>
              </a:rPr>
              <a:t>);</a:t>
            </a:r>
          </a:p>
        </p:txBody>
      </p:sp>
      <p:sp>
        <p:nvSpPr>
          <p:cNvPr id="9" name="Orange (code)"/>
          <p:cNvSpPr/>
          <p:nvPr/>
        </p:nvSpPr>
        <p:spPr>
          <a:xfrm>
            <a:off x="693248" y="2573093"/>
            <a:ext cx="4293427" cy="318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err="1" smtClean="0">
                <a:latin typeface="Consolas" pitchFamily="49" charset="0"/>
                <a:cs typeface="Consolas" pitchFamily="49" charset="0"/>
              </a:rPr>
              <a:t>this</a:t>
            </a:r>
            <a:r>
              <a:rPr lang="en-US" sz="2000" dirty="0" err="1" smtClean="0">
                <a:latin typeface="Consolas" pitchFamily="49" charset="0"/>
                <a:cs typeface="Consolas" pitchFamily="49" charset="0"/>
              </a:rPr>
              <a:t>.store</a:t>
            </a:r>
            <a:r>
              <a:rPr lang="en-US" sz="2000" dirty="0" smtClean="0">
                <a:latin typeface="Consolas" pitchFamily="49" charset="0"/>
                <a:cs typeface="Consolas" pitchFamily="49" charset="0"/>
              </a:rPr>
              <a:t> = store;</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xmlns="" val="40743780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The Not So Basics</a:t>
            </a:r>
            <a:endParaRPr lang="en-US" dirty="0">
              <a:solidFill>
                <a:schemeClr val="accent1"/>
              </a:solidFill>
            </a:endParaRPr>
          </a:p>
        </p:txBody>
      </p:sp>
      <p:sp>
        <p:nvSpPr>
          <p:cNvPr id="3" name="Text Placeholder 2"/>
          <p:cNvSpPr>
            <a:spLocks noGrp="1"/>
          </p:cNvSpPr>
          <p:nvPr>
            <p:ph type="body" sz="quarter" idx="10"/>
          </p:nvPr>
        </p:nvSpPr>
        <p:spPr>
          <a:xfrm>
            <a:off x="310662" y="3768970"/>
            <a:ext cx="8382000" cy="1606594"/>
          </a:xfrm>
        </p:spPr>
        <p:txBody>
          <a:bodyPr/>
          <a:lstStyle/>
          <a:p>
            <a:pPr marL="460375" lvl="1" indent="-460375"/>
            <a:r>
              <a:rPr lang="en-US" dirty="0"/>
              <a:t>Invariants</a:t>
            </a:r>
            <a:r>
              <a:rPr lang="en-US" dirty="0" smtClean="0"/>
              <a:t>: internal object consistency</a:t>
            </a:r>
          </a:p>
          <a:p>
            <a:pPr marL="863600" lvl="2" indent="-460375"/>
            <a:r>
              <a:rPr lang="en-US" dirty="0" smtClean="0"/>
              <a:t>Conditions over (private and protected) fields</a:t>
            </a:r>
          </a:p>
          <a:p>
            <a:pPr marL="863600" lvl="2" indent="-460375"/>
            <a:r>
              <a:rPr lang="en-US" dirty="0"/>
              <a:t>What must be true at </a:t>
            </a:r>
            <a:r>
              <a:rPr lang="en-US" b="1" dirty="0" smtClean="0"/>
              <a:t>public </a:t>
            </a:r>
            <a:r>
              <a:rPr lang="en-US" dirty="0" smtClean="0"/>
              <a:t>method exits</a:t>
            </a:r>
          </a:p>
          <a:p>
            <a:pPr marL="863600" lvl="2" indent="-460375"/>
            <a:r>
              <a:rPr lang="en-US" dirty="0" smtClean="0"/>
              <a:t>Can have multiple invariant methods</a:t>
            </a:r>
          </a:p>
        </p:txBody>
      </p:sp>
      <p:sp>
        <p:nvSpPr>
          <p:cNvPr id="4" name="Snip Single Corner Rectangle 3"/>
          <p:cNvSpPr/>
          <p:nvPr/>
        </p:nvSpPr>
        <p:spPr bwMode="auto">
          <a:xfrm>
            <a:off x="311498" y="1396720"/>
            <a:ext cx="8309988" cy="1567543"/>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latin typeface="Consolas" pitchFamily="49" charset="0"/>
                <a:cs typeface="Consolas" pitchFamily="49" charset="0"/>
              </a:rPr>
              <a:t>[</a:t>
            </a:r>
            <a:r>
              <a:rPr lang="en-US" sz="2000" dirty="0" err="1">
                <a:latin typeface="Consolas" pitchFamily="49" charset="0"/>
                <a:cs typeface="Consolas" pitchFamily="49" charset="0"/>
              </a:rPr>
              <a:t>ContractInvariantMethod</a:t>
            </a:r>
            <a:r>
              <a:rPr lang="en-US" sz="2000" dirty="0">
                <a:latin typeface="Consolas" pitchFamily="49" charset="0"/>
                <a:cs typeface="Consolas" pitchFamily="49" charset="0"/>
              </a:rPr>
              <a:t>]</a:t>
            </a:r>
          </a:p>
          <a:p>
            <a:r>
              <a:rPr lang="en-US" sz="2000" b="1" dirty="0" smtClean="0">
                <a:latin typeface="Consolas" pitchFamily="49" charset="0"/>
                <a:cs typeface="Consolas" pitchFamily="49" charset="0"/>
              </a:rPr>
              <a:t>void</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ObjectInvariant</a:t>
            </a:r>
            <a:r>
              <a:rPr lang="en-US" sz="2000" dirty="0">
                <a:latin typeface="Consolas" pitchFamily="49" charset="0"/>
                <a:cs typeface="Consolas" pitchFamily="49" charset="0"/>
              </a:rPr>
              <a:t>() {</a:t>
            </a:r>
          </a:p>
          <a:p>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Contract.Invariant</a:t>
            </a:r>
            <a:r>
              <a:rPr lang="en-US" sz="2000" dirty="0" smtClean="0">
                <a:latin typeface="Consolas" pitchFamily="49" charset="0"/>
                <a:cs typeface="Consolas" pitchFamily="49" charset="0"/>
              </a:rPr>
              <a:t>(</a:t>
            </a:r>
            <a:r>
              <a:rPr lang="en-US" sz="2000" b="1" dirty="0" err="1" smtClean="0">
                <a:latin typeface="Consolas" pitchFamily="49" charset="0"/>
                <a:cs typeface="Consolas" pitchFamily="49" charset="0"/>
              </a:rPr>
              <a:t>this</a:t>
            </a:r>
            <a:r>
              <a:rPr lang="en-US" sz="2000" dirty="0" err="1" smtClean="0">
                <a:latin typeface="Consolas" pitchFamily="49" charset="0"/>
                <a:cs typeface="Consolas" pitchFamily="49" charset="0"/>
              </a:rPr>
              <a:t>.store</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b="1" dirty="0">
                <a:latin typeface="Consolas" pitchFamily="49" charset="0"/>
                <a:cs typeface="Consolas" pitchFamily="49" charset="0"/>
              </a:rPr>
              <a:t>null</a:t>
            </a:r>
            <a:r>
              <a:rPr lang="en-US" sz="2000" dirty="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xmlns="" val="301860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Code Contracts – Interface Contracts</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984885"/>
          </a:xfrm>
        </p:spPr>
        <p:txBody>
          <a:bodyPr/>
          <a:lstStyle/>
          <a:p>
            <a:r>
              <a:rPr lang="en-US" dirty="0" smtClean="0"/>
              <a:t>Contracts for those hard-to-reach areas…</a:t>
            </a:r>
          </a:p>
          <a:p>
            <a:r>
              <a:rPr lang="en-US" dirty="0" smtClean="0"/>
              <a:t>Works for abstract classes too</a:t>
            </a:r>
          </a:p>
        </p:txBody>
      </p:sp>
      <p:sp>
        <p:nvSpPr>
          <p:cNvPr id="4" name="original interface"/>
          <p:cNvSpPr/>
          <p:nvPr/>
        </p:nvSpPr>
        <p:spPr bwMode="auto">
          <a:xfrm>
            <a:off x="411981" y="3108960"/>
            <a:ext cx="8229600" cy="3017520"/>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endParaRPr lang="en-US" sz="2000" dirty="0" smtClean="0">
              <a:latin typeface="Consolas" pitchFamily="49" charset="0"/>
              <a:cs typeface="Consolas" pitchFamily="49" charset="0"/>
            </a:endParaRPr>
          </a:p>
          <a:p>
            <a:r>
              <a:rPr lang="en-US" sz="2000" b="1" dirty="0" smtClean="0">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interface</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IWarehouse</a:t>
            </a:r>
            <a:r>
              <a:rPr lang="en-US" sz="2000" dirty="0" smtClean="0">
                <a:latin typeface="Consolas" pitchFamily="49" charset="0"/>
                <a:cs typeface="Consolas" pitchFamily="49" charset="0"/>
              </a:rPr>
              <a:t> {</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a:latin typeface="Consolas" pitchFamily="49" charset="0"/>
              <a:cs typeface="Consolas" pitchFamily="49" charset="0"/>
            </a:endParaRPr>
          </a:p>
          <a:p>
            <a:endParaRPr lang="en-US" sz="2000" dirty="0" smtClean="0">
              <a:latin typeface="Consolas" pitchFamily="49" charset="0"/>
              <a:cs typeface="Consolas" pitchFamily="49" charset="0"/>
            </a:endParaRPr>
          </a:p>
        </p:txBody>
      </p:sp>
      <p:sp>
        <p:nvSpPr>
          <p:cNvPr id="5" name="contract class"/>
          <p:cNvSpPr/>
          <p:nvPr/>
        </p:nvSpPr>
        <p:spPr bwMode="auto">
          <a:xfrm>
            <a:off x="413661" y="2647507"/>
            <a:ext cx="8229600" cy="3646967"/>
          </a:xfrm>
          <a:prstGeom prst="snip1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0" rIns="91436" bIns="45718" numCol="1" rtlCol="0" anchor="ctr" anchorCtr="0" compatLnSpc="1">
            <a:prstTxWarp prst="textNoShape">
              <a:avLst/>
            </a:prstTxWarp>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ContractClass</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typeof</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IWarehouseContract</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b="1" dirty="0" smtClean="0">
                <a:latin typeface="Consolas" pitchFamily="49" charset="0"/>
                <a:cs typeface="Consolas" pitchFamily="49" charset="0"/>
              </a:rPr>
              <a:t>public</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interface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ContractClassFor</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typeof</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a:t>
            </a:r>
          </a:p>
          <a:p>
            <a:r>
              <a:rPr lang="en-US" b="1" dirty="0">
                <a:latin typeface="Consolas" pitchFamily="49" charset="0"/>
                <a:cs typeface="Consolas" pitchFamily="49" charset="0"/>
              </a:rPr>
              <a:t>p</a:t>
            </a:r>
            <a:r>
              <a:rPr lang="en-US" b="1" dirty="0" smtClean="0">
                <a:latin typeface="Consolas" pitchFamily="49" charset="0"/>
                <a:cs typeface="Consolas" pitchFamily="49" charset="0"/>
              </a:rPr>
              <a:t>ublic</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class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IWarehouseContract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IWarehouse</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Item </a:t>
            </a:r>
            <a:r>
              <a:rPr lang="en-US" dirty="0" err="1" smtClean="0">
                <a:latin typeface="Consolas" pitchFamily="49" charset="0"/>
                <a:cs typeface="Consolas" pitchFamily="49" charset="0"/>
              </a:rPr>
              <a:t>IWarehouse.RemoveFromInventory</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a:latin typeface="Consolas" pitchFamily="49" charset="0"/>
                <a:cs typeface="Consolas" pitchFamily="49" charset="0"/>
              </a:rPr>
              <a:t>productID</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Contract.Ensures</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Contract.Result</a:t>
            </a:r>
            <a:r>
              <a:rPr lang="en-US" dirty="0" smtClean="0">
                <a:latin typeface="Consolas" pitchFamily="49" charset="0"/>
                <a:cs typeface="Consolas" pitchFamily="49" charset="0"/>
              </a:rPr>
              <a:t>&lt;Item&gt;() != </a:t>
            </a:r>
            <a:r>
              <a:rPr lang="en-US" b="1" dirty="0" smtClean="0">
                <a:latin typeface="Consolas" pitchFamily="49" charset="0"/>
                <a:cs typeface="Consolas" pitchFamily="49" charset="0"/>
              </a:rPr>
              <a:t>null</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xmlns="" val="6225309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09 PPT Template (4 x 3)">
  <a:themeElements>
    <a:clrScheme name="PDC 2009">
      <a:dk1>
        <a:srgbClr val="000000"/>
      </a:dk1>
      <a:lt1>
        <a:srgbClr val="FFFFFF"/>
      </a:lt1>
      <a:dk2>
        <a:srgbClr val="0070C0"/>
      </a:dk2>
      <a:lt2>
        <a:srgbClr val="BDE3FF"/>
      </a:lt2>
      <a:accent1>
        <a:srgbClr val="C3D69B"/>
      </a:accent1>
      <a:accent2>
        <a:srgbClr val="7D706D"/>
      </a:accent2>
      <a:accent3>
        <a:srgbClr val="B8B2AE"/>
      </a:accent3>
      <a:accent4>
        <a:srgbClr val="DF8536"/>
      </a:accent4>
      <a:accent5>
        <a:srgbClr val="5F779C"/>
      </a:accent5>
      <a:accent6>
        <a:srgbClr val="AA534A"/>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5"/>
        </a:lnRef>
        <a:fillRef idx="3">
          <a:schemeClr val="accent5"/>
        </a:fillRef>
        <a:effectRef idx="3">
          <a:schemeClr val="accent5"/>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PDC09 PPT Template (4 x 3)</Template>
  <TotalTime>6429</TotalTime>
  <Words>8710</Words>
  <Application>Microsoft Office PowerPoint</Application>
  <PresentationFormat>Diavetítés a képernyőre (4:3 oldalarány)</PresentationFormat>
  <Paragraphs>1032</Paragraphs>
  <Slides>64</Slides>
  <Notes>59</Notes>
  <HiddenSlides>0</HiddenSlides>
  <MMClips>0</MMClips>
  <ScaleCrop>false</ScaleCrop>
  <HeadingPairs>
    <vt:vector size="4" baseType="variant">
      <vt:variant>
        <vt:lpstr>Téma</vt:lpstr>
      </vt:variant>
      <vt:variant>
        <vt:i4>3</vt:i4>
      </vt:variant>
      <vt:variant>
        <vt:lpstr>Diacímek</vt:lpstr>
      </vt:variant>
      <vt:variant>
        <vt:i4>64</vt:i4>
      </vt:variant>
    </vt:vector>
  </HeadingPairs>
  <TitlesOfParts>
    <vt:vector size="67" baseType="lpstr">
      <vt:lpstr>PDC09 PPT Template (4 x 3)</vt:lpstr>
      <vt:lpstr>White with Consolas font for code slides</vt:lpstr>
      <vt:lpstr>1_White with Consolas font for code slides</vt:lpstr>
      <vt:lpstr>Code Contracts and Pex: Power Charge your Assertions and Unit Tests</vt:lpstr>
      <vt:lpstr>What you will learn</vt:lpstr>
      <vt:lpstr>Objective: Implement WebService.Process</vt:lpstr>
      <vt:lpstr>Introduction to Code Contracts, Pex</vt:lpstr>
      <vt:lpstr>Code Contracts – The Basics</vt:lpstr>
      <vt:lpstr>Code Contracts – The Basics</vt:lpstr>
      <vt:lpstr>Code Contracts – The Basics</vt:lpstr>
      <vt:lpstr>Code Contracts – The Not So Basics</vt:lpstr>
      <vt:lpstr>Code Contracts – Interface Contracts</vt:lpstr>
      <vt:lpstr>Code Contracts – Interface Contracts</vt:lpstr>
      <vt:lpstr>Code Contracts – Interface Contracts</vt:lpstr>
      <vt:lpstr>Controlling the Contracts</vt:lpstr>
      <vt:lpstr>Runtime Checking — Test Build</vt:lpstr>
      <vt:lpstr>Runtime Checking — Release Build</vt:lpstr>
      <vt:lpstr>Runtime Checking — Release Build</vt:lpstr>
      <vt:lpstr>Documentation</vt:lpstr>
      <vt:lpstr>Pex − Parameterized Unit Testing Beyond Unit Testing</vt:lpstr>
      <vt:lpstr>Pex − Parameterized Unit Testing Beyond Unit Testing</vt:lpstr>
      <vt:lpstr>Pex − Parameterized Unit Testing Beyond Unit Testing</vt:lpstr>
      <vt:lpstr>Pex − Choosing Relevant Values</vt:lpstr>
      <vt:lpstr>Pex − Choosing Relevant Values</vt:lpstr>
      <vt:lpstr>Pex − Choosing Relevant Values</vt:lpstr>
      <vt:lpstr>Pex − Choosing Relevant Values</vt:lpstr>
      <vt:lpstr>Pex − Choosing Relevant Values</vt:lpstr>
      <vt:lpstr>Pex − Choosing Relevant Values</vt:lpstr>
      <vt:lpstr>Pex − Choosing Relevant Values</vt:lpstr>
      <vt:lpstr>Pex − Choosing Relevant Values</vt:lpstr>
      <vt:lpstr>Pex − Choosing Relevant Values</vt:lpstr>
      <vt:lpstr>Pex − Choosing Relevant Values</vt:lpstr>
      <vt:lpstr>Wait a moment…</vt:lpstr>
      <vt:lpstr>Pex − Stubs for Interfaces</vt:lpstr>
      <vt:lpstr>Pex − Stubs for Interfaces</vt:lpstr>
      <vt:lpstr>Pex − Stubs for Interfaces</vt:lpstr>
      <vt:lpstr>Pex − Stubs for Interfaces</vt:lpstr>
      <vt:lpstr>Pex − Stubs for Interfaces</vt:lpstr>
      <vt:lpstr>Pex − Stubs for Interfaces</vt:lpstr>
      <vt:lpstr>Pex − Parameterized Unit Tests Putting it all together</vt:lpstr>
      <vt:lpstr>Pex − Parameterized Unit Tests Putting it all together</vt:lpstr>
      <vt:lpstr>Pex − Parameterized Unit Tests Putting it all together</vt:lpstr>
      <vt:lpstr>Pex − Parameterized Unit Tests Putting it all together</vt:lpstr>
      <vt:lpstr>Pex − Parameterized Unit Tests Putting it all together</vt:lpstr>
      <vt:lpstr>Pex − Parameterized Unit Tests Putting it all together</vt:lpstr>
      <vt:lpstr>Pex − Parameterized Unit Tests Putting it all together</vt:lpstr>
      <vt:lpstr>Pex − Parameterized Unit Tests Putting it all together</vt:lpstr>
      <vt:lpstr>Parameterized Unit Testing</vt:lpstr>
      <vt:lpstr>Testability</vt:lpstr>
      <vt:lpstr>Moles – Detouring of .NET methods</vt:lpstr>
      <vt:lpstr>Moles – Detouring of .NET methods</vt:lpstr>
      <vt:lpstr>Pex − Moles to Detour Untestable Code</vt:lpstr>
      <vt:lpstr>Pex − Moles to Detour Untestable Code</vt:lpstr>
      <vt:lpstr>Pex − Moles to Detour Untestable Code</vt:lpstr>
      <vt:lpstr>Pex − Parameterized Unit Tests Putting it all together: Pex and Stubs and Moles</vt:lpstr>
      <vt:lpstr>Pex − Parameterized Unit Tests Putting it all together: Pex and Stubs and Moles</vt:lpstr>
      <vt:lpstr>Pex − Parameterized Unit Tests Putting it all together: Pex and Stubs and Moles</vt:lpstr>
      <vt:lpstr>Pex − Parameterized Unit Tests Putting it all together: Pex and Stubs and Moles</vt:lpstr>
      <vt:lpstr>Moles to Detour Untestable Code</vt:lpstr>
      <vt:lpstr>Code Contracts − Summary You have the library, get the tools now!</vt:lpstr>
      <vt:lpstr>Pex − Summary Get it now!</vt:lpstr>
      <vt:lpstr>http://msdn.microsoft.com/devlabs/</vt:lpstr>
      <vt:lpstr>Come See Us!</vt:lpstr>
      <vt:lpstr>61. dia</vt:lpstr>
      <vt:lpstr>Learn More On Channel 9</vt:lpstr>
      <vt:lpstr>63. dia</vt:lpstr>
      <vt:lpstr>64. dia</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VTL01: Code Contracts and Pex:Power Charge your Assertions and Unit Tests</dc:title>
  <dc:subject>Professional Developers Conference (PDC) 2009</dc:subject>
  <dc:creator>Nikolai Tillmann, Mike Barnett</dc:creator>
  <cp:keywords>Professional Developers Conference (PDC) 2009</cp:keywords>
  <dc:description>Template: Sean Masterton, Silver Fox Productions, Inc.
Formatting: Jeremy Jenkins, Silver Fox Productions, Inc.
Event Date: November 17-19, 2009
Event Location: Los Angeles, CA
Audience Type: External</dc:description>
  <cp:lastModifiedBy>Monoczki Pal</cp:lastModifiedBy>
  <cp:revision>235</cp:revision>
  <dcterms:created xsi:type="dcterms:W3CDTF">2009-10-21T20:00:47Z</dcterms:created>
  <dcterms:modified xsi:type="dcterms:W3CDTF">2010-11-07T06:19:34Z</dcterms:modified>
</cp:coreProperties>
</file>