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2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8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11" r:id="rId46"/>
    <p:sldId id="302" r:id="rId47"/>
    <p:sldId id="303" r:id="rId48"/>
    <p:sldId id="304" r:id="rId49"/>
    <p:sldId id="305" r:id="rId50"/>
    <p:sldId id="301" r:id="rId51"/>
    <p:sldId id="306" r:id="rId52"/>
    <p:sldId id="307" r:id="rId53"/>
    <p:sldId id="308" r:id="rId54"/>
    <p:sldId id="309" r:id="rId55"/>
    <p:sldId id="310" r:id="rId56"/>
    <p:sldId id="312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3" autoAdjust="0"/>
    <p:restoredTop sz="76367" autoAdjust="0"/>
  </p:normalViewPr>
  <p:slideViewPr>
    <p:cSldViewPr>
      <p:cViewPr varScale="1">
        <p:scale>
          <a:sx n="83" d="100"/>
          <a:sy n="83" d="100"/>
        </p:scale>
        <p:origin x="28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A7B48-2D28-4C26-BF4A-537E3909A7C5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750C5-F2B7-4573-8245-69835C41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hope you have your fidget spinners</a:t>
            </a:r>
            <a:r>
              <a:rPr lang="en-US" baseline="0" dirty="0" smtClean="0"/>
              <a:t> from TLCC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am going to cover </a:t>
            </a:r>
            <a:r>
              <a:rPr lang="en-US" dirty="0" err="1" smtClean="0"/>
              <a:t>Git</a:t>
            </a:r>
            <a:r>
              <a:rPr lang="en-US" dirty="0" smtClean="0"/>
              <a:t> concepts and some basic commands</a:t>
            </a:r>
          </a:p>
          <a:p>
            <a:endParaRPr lang="en-US" dirty="0" smtClean="0"/>
          </a:p>
          <a:p>
            <a:r>
              <a:rPr lang="en-US" dirty="0" smtClean="0"/>
              <a:t>Give credit to </a:t>
            </a:r>
            <a:r>
              <a:rPr lang="en-US" dirty="0" err="1" smtClean="0"/>
              <a:t>Git</a:t>
            </a:r>
            <a:r>
              <a:rPr lang="en-US" dirty="0" smtClean="0"/>
              <a:t> in a Month of</a:t>
            </a:r>
            <a:r>
              <a:rPr lang="en-US" baseline="0" dirty="0" smtClean="0"/>
              <a:t> Lunches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85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puts the file in the staging area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r>
              <a:rPr lang="en-US" baseline="0" dirty="0" smtClean="0"/>
              <a:t> saves it to the repository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5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history will only show the difference between</a:t>
            </a:r>
            <a:r>
              <a:rPr lang="en-US" baseline="0" dirty="0" smtClean="0"/>
              <a:t> what was there and what has 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1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look at</a:t>
            </a:r>
            <a:r>
              <a:rPr lang="en-US" baseline="0" dirty="0" smtClean="0"/>
              <a:t> the difference file between the working area, the staging area and the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2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should I care about all this</a:t>
            </a:r>
            <a:r>
              <a:rPr lang="en-US" baseline="0" dirty="0" smtClean="0"/>
              <a:t> who ha; </a:t>
            </a:r>
            <a:r>
              <a:rPr lang="en-US" dirty="0" smtClean="0"/>
              <a:t>I don’t want to </a:t>
            </a:r>
            <a:r>
              <a:rPr lang="en-US" baseline="0" dirty="0" smtClean="0"/>
              <a:t>see behind the curtain?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Everything you are doing through </a:t>
            </a:r>
            <a:r>
              <a:rPr lang="en-US" baseline="0" dirty="0" err="1" smtClean="0"/>
              <a:t>Sourcetree</a:t>
            </a:r>
            <a:r>
              <a:rPr lang="en-US" baseline="0" dirty="0" smtClean="0"/>
              <a:t> is using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bash in the background to do the work.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want to automate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processes  you can utilize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through </a:t>
            </a:r>
            <a:r>
              <a:rPr lang="en-US" baseline="0" dirty="0" err="1" smtClean="0"/>
              <a:t>Powershell</a:t>
            </a:r>
            <a:r>
              <a:rPr lang="en-US" baseline="0" dirty="0" smtClean="0"/>
              <a:t> and then it will all be command 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52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09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where you can stage files and commit lines vs files and add the commit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13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 file is selected…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58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Tags</a:t>
            </a:r>
          </a:p>
          <a:p>
            <a:endParaRPr lang="en-US" dirty="0" smtClean="0"/>
          </a:p>
          <a:p>
            <a:r>
              <a:rPr lang="en-US" dirty="0" smtClean="0"/>
              <a:t>Discuss the version of Source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91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Commits save changes to the repository – when should I do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31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simple to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Links will be provided</a:t>
            </a:r>
            <a:r>
              <a:rPr lang="en-US" baseline="0" dirty="0" smtClean="0"/>
              <a:t> in the notes for this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00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Comments are important – everything should have a</a:t>
            </a:r>
            <a:r>
              <a:rPr lang="en-US" baseline="0" dirty="0" smtClean="0"/>
              <a:t> comment.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 what I say, don’t</a:t>
            </a:r>
            <a:r>
              <a:rPr lang="en-US" baseline="0" dirty="0" smtClean="0"/>
              <a:t> do what I do (don’t look at my examples in the repository.)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57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 </a:t>
            </a:r>
            <a:r>
              <a:rPr lang="en-US" dirty="0" err="1" smtClean="0"/>
              <a:t>details</a:t>
            </a:r>
            <a:r>
              <a:rPr lang="en-US" dirty="0" smtClean="0"/>
              <a:t> &amp; </a:t>
            </a:r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en-US" dirty="0" smtClean="0"/>
              <a:t>–amend</a:t>
            </a:r>
          </a:p>
          <a:p>
            <a:endParaRPr lang="en-US" dirty="0" smtClean="0"/>
          </a:p>
          <a:p>
            <a:r>
              <a:rPr lang="en-US" dirty="0" smtClean="0"/>
              <a:t>Anything that is not in the code that helps explain the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21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allows time</a:t>
            </a:r>
            <a:r>
              <a:rPr lang="en-US" baseline="0" dirty="0" smtClean="0"/>
              <a:t> travel – but nothing as cool as the </a:t>
            </a:r>
            <a:r>
              <a:rPr lang="en-US" baseline="0" dirty="0" err="1" smtClean="0"/>
              <a:t>tartis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9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Letters represent</a:t>
            </a:r>
            <a:r>
              <a:rPr lang="en-US" baseline="0" dirty="0" smtClean="0"/>
              <a:t> tags…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84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are looking back in time (spooky</a:t>
            </a:r>
            <a:r>
              <a:rPr lang="en-US" baseline="0" dirty="0" smtClean="0"/>
              <a:t> sound effects?)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50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logic and details</a:t>
            </a:r>
            <a:r>
              <a:rPr lang="en-US" baseline="0" dirty="0" smtClean="0"/>
              <a:t> behind the versions (how to travel back and forth)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104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rev-parse</a:t>
            </a:r>
            <a:r>
              <a:rPr lang="en-US" baseline="0" dirty="0" smtClean="0"/>
              <a:t> gives you the SHA1 ID (bcaa6e)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8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</a:t>
            </a:r>
            <a:r>
              <a:rPr lang="en-US" baseline="0" dirty="0" smtClean="0"/>
              <a:t>e is a lot of power here.</a:t>
            </a:r>
          </a:p>
          <a:p>
            <a:r>
              <a:rPr lang="en-US" baseline="0" dirty="0" smtClean="0"/>
              <a:t>They are easy to create</a:t>
            </a:r>
          </a:p>
          <a:p>
            <a:r>
              <a:rPr lang="en-US" baseline="0" dirty="0" smtClean="0"/>
              <a:t>They isolate your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24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 --graph --decorate --pretty=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oneline</a:t>
            </a:r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--all --abbrev-commit</a:t>
            </a:r>
          </a:p>
          <a:p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27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aliases is handy for long commands that you want to use regularly. One that is used in</a:t>
            </a:r>
            <a:r>
              <a:rPr lang="en-US" baseline="0" dirty="0" smtClean="0"/>
              <a:t> a lot of online documentation that I find handy is lol</a:t>
            </a:r>
          </a:p>
          <a:p>
            <a:endParaRPr lang="en-US" baseline="0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51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try a new idea in your code, create your own branch. Because you’re working in a local repository, no other developer is disturbed by this new code stream. Your work is safe and isolated. 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Staging area allows you to commit part of a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693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try to switch and you have unsaved work</a:t>
            </a:r>
            <a:r>
              <a:rPr lang="en-US" baseline="0" dirty="0" smtClean="0"/>
              <a:t> it won’t let you switch you will need to stash your work or commit your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90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it</a:t>
            </a:r>
            <a:r>
              <a:rPr lang="en-US" baseline="0" dirty="0" smtClean="0"/>
              <a:t> so everyone can see your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288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 example of a merge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779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 lot on this subject and it can be tricky, there are several tools to choose from</a:t>
            </a:r>
            <a:r>
              <a:rPr lang="en-US" dirty="0" smtClean="0"/>
              <a:t>. I watched an hour and a half video on merge conflicts</a:t>
            </a:r>
            <a:r>
              <a:rPr lang="en-US" baseline="0" dirty="0" smtClean="0"/>
              <a:t> from channel 9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687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 application model of how to use versioning</a:t>
            </a:r>
            <a:r>
              <a:rPr lang="en-US" baseline="0" dirty="0" smtClean="0"/>
              <a:t> to control the different stages of 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model do we want to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749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Sorry – I’m not moving </a:t>
            </a:r>
            <a:r>
              <a:rPr lang="en-US" dirty="0" smtClean="0"/>
              <a:t>faster but </a:t>
            </a:r>
            <a:r>
              <a:rPr lang="en-US" dirty="0" err="1" smtClean="0"/>
              <a:t>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063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Cloning is a copy of the repository but…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085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you start to using</a:t>
            </a:r>
            <a:r>
              <a:rPr lang="en-US" baseline="0" dirty="0" smtClean="0"/>
              <a:t> branches you need to know that branches aren’t copied by default.</a:t>
            </a:r>
            <a:endParaRPr lang="en-US" dirty="0" smtClean="0"/>
          </a:p>
          <a:p>
            <a:r>
              <a:rPr lang="en-US" dirty="0" smtClean="0"/>
              <a:t>You need to </a:t>
            </a:r>
            <a:r>
              <a:rPr lang="en-US" dirty="0" smtClean="0"/>
              <a:t>use the --all 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603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--bare is how a</a:t>
            </a:r>
            <a:r>
              <a:rPr lang="en-US" baseline="0" dirty="0" smtClean="0"/>
              <a:t> repository on </a:t>
            </a:r>
            <a:r>
              <a:rPr lang="en-US" baseline="0" dirty="0" err="1" smtClean="0"/>
              <a:t>bitbucket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– there is no working directory</a:t>
            </a:r>
          </a:p>
          <a:p>
            <a:endParaRPr lang="en-US" baseline="0" dirty="0" smtClean="0"/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clone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math.clone3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613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sort of how we</a:t>
            </a:r>
            <a:r>
              <a:rPr lang="en-US" baseline="0" dirty="0" smtClean="0"/>
              <a:t> work … the top folder is </a:t>
            </a:r>
            <a:r>
              <a:rPr lang="en-US" baseline="0" dirty="0" err="1" smtClean="0"/>
              <a:t>bitbucket</a:t>
            </a:r>
            <a:r>
              <a:rPr lang="en-US" baseline="0" dirty="0" smtClean="0"/>
              <a:t> and we all have clones of that repository that are working directories.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76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was created</a:t>
            </a:r>
            <a:r>
              <a:rPr lang="en-US" baseline="0" dirty="0" smtClean="0"/>
              <a:t> by Linus Torvalds (the guy who created Linux) so the commands are very similar and everything is case sensitive.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496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at our repository you will see origin because it is a remote repository</a:t>
            </a:r>
          </a:p>
          <a:p>
            <a:endParaRPr lang="en-US" dirty="0" smtClean="0"/>
          </a:p>
          <a:p>
            <a:r>
              <a:rPr lang="en-US" dirty="0" smtClean="0"/>
              <a:t>Origin</a:t>
            </a:r>
            <a:r>
              <a:rPr lang="en-US" dirty="0" smtClean="0"/>
              <a:t>, master, HEAD, origin HEAD</a:t>
            </a:r>
          </a:p>
          <a:p>
            <a:r>
              <a:rPr lang="en-US" dirty="0" err="1" smtClean="0"/>
              <a:t>git</a:t>
            </a:r>
            <a:r>
              <a:rPr lang="en-US" baseline="0" dirty="0" smtClean="0"/>
              <a:t> remote</a:t>
            </a:r>
          </a:p>
          <a:p>
            <a:endParaRPr lang="en-US" baseline="0" dirty="0" smtClean="0"/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ls-remote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ls-remote origin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ls-remote bob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 $HOME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clone https://github.com/rickumali/math.git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710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Push,</a:t>
            </a:r>
            <a:r>
              <a:rPr lang="en-US" baseline="0" dirty="0" smtClean="0"/>
              <a:t> Pull and Merges can cause conflicts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20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Repo: a=0</a:t>
            </a:r>
          </a:p>
          <a:p>
            <a:r>
              <a:rPr lang="en-US" dirty="0" smtClean="0"/>
              <a:t>Bill: a=1</a:t>
            </a:r>
          </a:p>
          <a:p>
            <a:r>
              <a:rPr lang="en-US" dirty="0" smtClean="0"/>
              <a:t>Carol:</a:t>
            </a:r>
            <a:r>
              <a:rPr lang="en-US" baseline="0" dirty="0" smtClean="0"/>
              <a:t> a=2</a:t>
            </a:r>
          </a:p>
          <a:p>
            <a:r>
              <a:rPr lang="en-US" baseline="0" dirty="0" smtClean="0"/>
              <a:t>There is a conflict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pull --</a:t>
            </a:r>
            <a:r>
              <a:rPr lang="en-US" baseline="0" dirty="0" err="1" smtClean="0"/>
              <a:t>ff</a:t>
            </a:r>
            <a:r>
              <a:rPr lang="en-US" baseline="0" dirty="0" smtClean="0"/>
              <a:t>-only will only pull direct descendants and there will be no conflicts but you may not see all updates to the repo.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20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846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what</a:t>
            </a:r>
            <a:r>
              <a:rPr lang="en-US" baseline="0" dirty="0" smtClean="0"/>
              <a:t> was mentioned before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426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we want any rules to what gets pushed?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143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important if we want to move toward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GoCD</a:t>
            </a:r>
            <a:r>
              <a:rPr lang="en-US" baseline="0" dirty="0" smtClean="0"/>
              <a:t> for continuous integration, continuous delivery.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852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rewrites your history and makes</a:t>
            </a:r>
            <a:r>
              <a:rPr lang="en-US" baseline="0" dirty="0" smtClean="0"/>
              <a:t> a base image; a powerful tool but make sure you understand when to use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551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Tagging can make </a:t>
            </a:r>
            <a:r>
              <a:rPr lang="en-US" dirty="0" err="1" smtClean="0"/>
              <a:t>git</a:t>
            </a:r>
            <a:r>
              <a:rPr lang="en-US" dirty="0" smtClean="0"/>
              <a:t> easier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708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git</a:t>
            </a:r>
            <a:r>
              <a:rPr lang="en-US" dirty="0" smtClean="0"/>
              <a:t>-flow is a method of working and a command. If you click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gitflow</a:t>
            </a:r>
            <a:r>
              <a:rPr lang="en-US" baseline="0" dirty="0" smtClean="0"/>
              <a:t> button it will rebase and create the extra branches for you.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6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 command switch that is a single letter normally has one hyphen  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-g</a:t>
            </a:r>
          </a:p>
          <a:p>
            <a:r>
              <a:rPr lang="en-US" baseline="0" dirty="0" smtClean="0"/>
              <a:t>A command switch that is a whole word normally has a double </a:t>
            </a:r>
            <a:r>
              <a:rPr lang="en-US" baseline="0" dirty="0" err="1" smtClean="0"/>
              <a:t>hyphon</a:t>
            </a:r>
            <a:r>
              <a:rPr lang="en-US" baseline="0" dirty="0" smtClean="0"/>
              <a:t>  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--add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496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more of the model that we are using</a:t>
            </a:r>
            <a:r>
              <a:rPr lang="en-US" baseline="0" dirty="0" smtClean="0"/>
              <a:t> but we are putting all scripts in one repo with based on programming language rather than purpose.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Maybe: Network structure, infrastructure, server function, automation, testing, hardware vs application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741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448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Hand outs for all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9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pages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 -a Print all available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commands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--paginate help -a Paginate the display of all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commands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 -g Print all available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guides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 glossary Display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glossary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49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These will help you navigate through the CLI if you are not familiar with the LINUX CLI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49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of a folder and a folder that was initialized so it is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3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Saving a file to the local folder then adding it to the repo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r>
              <a:rPr lang="en-US" dirty="0" smtClean="0"/>
              <a:t>This is just your local copy with</a:t>
            </a:r>
            <a:r>
              <a:rPr lang="en-US" baseline="0" dirty="0" smtClean="0"/>
              <a:t> a remote like bit bucket you would need to use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0C5-F2B7-4573-8245-69835C41FC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3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740A-4AFA-4237-AFB5-BC33CFACBC7F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A8A0-BBEB-4576-813E-C164FB15F03D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2FC5-472C-404A-B735-A62ACC34F7CB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BB00-8B52-4173-ABA7-FF1FCC85F327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38AB-A811-499B-8C51-C3FD85FD2C7D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618C-5D9D-413B-9DC5-B3BC4FE6A797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3CA7-BE11-41C1-8CC7-8864EE5A3958}" type="datetime1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276A-4697-4B09-B759-B3A5CDEB4FF2}" type="datetime1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EC8F-8B85-49E7-801F-FE0A9149FA28}" type="datetime1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B4B0-CE00-49FE-8949-FF19312AE3AA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32F8-7088-4398-8186-BDB25AF41EF9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F843DED-C29E-40D6-AC31-1A9521DE673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42DFE98-DE31-4718-9C5B-1808C1052CF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atlassian.com/bitbucket/resolve-merge-conflicts-704414003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model/" TargetMode="Externa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file:///\\filer\software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hyperlink" Target="file:///\\filer\software\scripts\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2017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Training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0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2381250" y="2624137"/>
            <a:ext cx="4381500" cy="16097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0" y="2343150"/>
            <a:ext cx="4572000" cy="21717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309813"/>
            <a:ext cx="67818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2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09" y="1600517"/>
            <a:ext cx="8461058" cy="401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SourceTree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6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14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23937"/>
            <a:ext cx="4500563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389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49439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494395" cy="404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4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454390" cy="409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When Should you commit?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9050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makes sense to commit to the repository under any of these conditions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■ Adding or deleting a file</a:t>
            </a:r>
          </a:p>
          <a:p>
            <a:endParaRPr lang="en-US" dirty="0" smtClean="0"/>
          </a:p>
          <a:p>
            <a:r>
              <a:rPr lang="en-US" dirty="0" smtClean="0"/>
              <a:t>■ </a:t>
            </a:r>
            <a:r>
              <a:rPr lang="en-US" dirty="0"/>
              <a:t>Renaming a file</a:t>
            </a:r>
          </a:p>
          <a:p>
            <a:endParaRPr lang="en-US" dirty="0" smtClean="0"/>
          </a:p>
          <a:p>
            <a:r>
              <a:rPr lang="en-US" dirty="0" smtClean="0"/>
              <a:t>■ </a:t>
            </a:r>
            <a:r>
              <a:rPr lang="en-US" dirty="0"/>
              <a:t>Updating a file to a known good working state</a:t>
            </a:r>
          </a:p>
          <a:p>
            <a:endParaRPr lang="en-US" dirty="0" smtClean="0"/>
          </a:p>
          <a:p>
            <a:r>
              <a:rPr lang="en-US" dirty="0" smtClean="0"/>
              <a:t>■ </a:t>
            </a:r>
            <a:r>
              <a:rPr lang="en-US" dirty="0"/>
              <a:t>When you anticipate being away from the work</a:t>
            </a:r>
          </a:p>
          <a:p>
            <a:endParaRPr lang="en-US" dirty="0" smtClean="0"/>
          </a:p>
          <a:p>
            <a:r>
              <a:rPr lang="en-US" dirty="0" smtClean="0"/>
              <a:t>■ </a:t>
            </a:r>
            <a:r>
              <a:rPr lang="en-US" dirty="0"/>
              <a:t>When you introduce some questionable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commit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133600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 </a:t>
            </a:r>
            <a:r>
              <a:rPr lang="en-US" dirty="0"/>
              <a:t>changes with the log message entered on command</a:t>
            </a:r>
          </a:p>
          <a:p>
            <a:r>
              <a:rPr lang="en-US" dirty="0"/>
              <a:t>line via the -m </a:t>
            </a:r>
            <a:r>
              <a:rPr lang="en-US" dirty="0" smtClean="0"/>
              <a:t>switch: </a:t>
            </a:r>
            <a:r>
              <a:rPr lang="en-US" dirty="0" err="1" smtClean="0"/>
              <a:t>git</a:t>
            </a:r>
            <a:r>
              <a:rPr lang="en-US" dirty="0" smtClean="0"/>
              <a:t> commit -m "Message“</a:t>
            </a:r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commit --amend -m "Fixed commit" -m "Second paragraph" -m "Wall of </a:t>
            </a:r>
            <a:r>
              <a:rPr lang="en-US" dirty="0" smtClean="0"/>
              <a:t>text“</a:t>
            </a:r>
          </a:p>
          <a:p>
            <a:endParaRPr lang="en-US" dirty="0"/>
          </a:p>
          <a:p>
            <a:r>
              <a:rPr lang="en-US" dirty="0" err="1" smtClean="0"/>
              <a:t>citool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source tree – stage the file, enter a comment, press the commit button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6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905000"/>
            <a:ext cx="906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gitk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gui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citool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BitBucket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Markdown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Mercurial </a:t>
            </a:r>
          </a:p>
          <a:p>
            <a:pPr lvl="1"/>
            <a:r>
              <a:rPr lang="en-US" dirty="0" err="1" smtClean="0"/>
              <a:t>SourceTree</a:t>
            </a:r>
            <a:endParaRPr lang="en-US" dirty="0" smtClean="0"/>
          </a:p>
          <a:p>
            <a:pPr lvl="1"/>
            <a:r>
              <a:rPr lang="en-US" dirty="0" err="1" smtClean="0"/>
              <a:t>GitKraken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84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Comment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2098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Summary description – less than fifty characters</a:t>
            </a:r>
          </a:p>
          <a:p>
            <a:endParaRPr lang="en-US" dirty="0"/>
          </a:p>
          <a:p>
            <a:r>
              <a:rPr lang="en-US" dirty="0" smtClean="0"/>
              <a:t>Empty line</a:t>
            </a:r>
          </a:p>
          <a:p>
            <a:endParaRPr lang="en-US" dirty="0"/>
          </a:p>
          <a:p>
            <a:r>
              <a:rPr lang="en-US" dirty="0" smtClean="0"/>
              <a:t>As much as you need to explain what changed.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3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Comments – what to say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739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“Though not required, it’s a good idea to begin the commit message</a:t>
            </a:r>
          </a:p>
          <a:p>
            <a:r>
              <a:rPr lang="en-US" dirty="0"/>
              <a:t>with a single short (less than 50-character) line summarizing the change, followed by</a:t>
            </a:r>
          </a:p>
          <a:p>
            <a:r>
              <a:rPr lang="en-US" dirty="0"/>
              <a:t>a blank line and then a more thorough description</a:t>
            </a:r>
            <a:r>
              <a:rPr lang="en-US" dirty="0" smtClean="0"/>
              <a:t>.”</a:t>
            </a:r>
          </a:p>
          <a:p>
            <a:endParaRPr lang="en-US" dirty="0"/>
          </a:p>
          <a:p>
            <a:r>
              <a:rPr lang="en-US" dirty="0"/>
              <a:t>When you’re writing a commit log message, anything that isn’t in code or a code</a:t>
            </a:r>
          </a:p>
          <a:p>
            <a:r>
              <a:rPr lang="en-US" dirty="0"/>
              <a:t>comment is a candidate for documentation in the commit message. The moment</a:t>
            </a:r>
          </a:p>
          <a:p>
            <a:r>
              <a:rPr lang="en-US" dirty="0"/>
              <a:t>when you’re committing code is the best time to write the reasons that you’re making</a:t>
            </a:r>
          </a:p>
          <a:p>
            <a:r>
              <a:rPr lang="en-US" dirty="0"/>
              <a:t>the change. At code commit time, you’re the best and most experienced person (and</a:t>
            </a:r>
          </a:p>
          <a:p>
            <a:r>
              <a:rPr lang="en-US" dirty="0"/>
              <a:t>your memory is freshest) at that moment. Take advantage of the moment by writing a</a:t>
            </a:r>
          </a:p>
          <a:p>
            <a:r>
              <a:rPr lang="en-US" dirty="0"/>
              <a:t>commit message that will help you or a fellow developer in the future.</a:t>
            </a:r>
          </a:p>
          <a:p>
            <a:endParaRPr lang="en-US" dirty="0" smtClean="0"/>
          </a:p>
          <a:p>
            <a:r>
              <a:rPr lang="en-US" dirty="0" err="1"/>
              <a:t>git</a:t>
            </a:r>
            <a:r>
              <a:rPr lang="en-US" dirty="0"/>
              <a:t> commit --amend command. This helpful command lets you</a:t>
            </a:r>
          </a:p>
          <a:p>
            <a:r>
              <a:rPr lang="en-US" dirty="0"/>
              <a:t>edit your most recent commit.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76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Master, Head, and…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977188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59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23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22538"/>
            <a:ext cx="5943600" cy="181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304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24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51138"/>
            <a:ext cx="5943600" cy="135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280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" y="838200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master branch represents the entire line of </a:t>
            </a:r>
            <a:r>
              <a:rPr lang="en-US" dirty="0" smtClean="0"/>
              <a:t>development, </a:t>
            </a:r>
            <a:r>
              <a:rPr lang="en-US" dirty="0"/>
              <a:t>master</a:t>
            </a:r>
          </a:p>
          <a:p>
            <a:r>
              <a:rPr lang="en-US" dirty="0"/>
              <a:t>is also a reference, or a pointer, to the last commit made on this branch. This is</a:t>
            </a:r>
          </a:p>
          <a:p>
            <a:r>
              <a:rPr lang="en-US" dirty="0"/>
              <a:t>why I drew master with an arrow pointing to the last commit. </a:t>
            </a:r>
            <a:r>
              <a:rPr lang="en-US" dirty="0" err="1"/>
              <a:t>Git</a:t>
            </a:r>
            <a:r>
              <a:rPr lang="en-US" dirty="0"/>
              <a:t> always keeps master</a:t>
            </a:r>
          </a:p>
          <a:p>
            <a:r>
              <a:rPr lang="en-US" dirty="0"/>
              <a:t>pointed at this last commit, and this is how you can safely travel back in time: you</a:t>
            </a:r>
          </a:p>
          <a:p>
            <a:r>
              <a:rPr lang="en-US" dirty="0"/>
              <a:t>know that master points to the last commit (which is your present)!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The last piece that you need for time travel is the device that does the travel. It</a:t>
            </a:r>
          </a:p>
          <a:p>
            <a:r>
              <a:rPr lang="en-US" dirty="0"/>
              <a:t>turns out that </a:t>
            </a:r>
            <a:r>
              <a:rPr lang="en-US" dirty="0" err="1"/>
              <a:t>Git</a:t>
            </a:r>
            <a:r>
              <a:rPr lang="en-US" dirty="0"/>
              <a:t> supplies this device by default: it’s your </a:t>
            </a:r>
            <a:r>
              <a:rPr lang="en-US" dirty="0" smtClean="0"/>
              <a:t>HEAD.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At its simplest, the HEAD is the current branch. This HEAD is analogous to the laser in</a:t>
            </a:r>
          </a:p>
          <a:p>
            <a:r>
              <a:rPr lang="en-US" dirty="0"/>
              <a:t>a CD/DVD </a:t>
            </a:r>
            <a:r>
              <a:rPr lang="en-US" dirty="0" smtClean="0"/>
              <a:t>player. </a:t>
            </a:r>
            <a:r>
              <a:rPr lang="en-US" dirty="0"/>
              <a:t>HEAD is also your actual head. What is </a:t>
            </a:r>
            <a:r>
              <a:rPr lang="en-US" dirty="0" smtClean="0"/>
              <a:t>your head </a:t>
            </a:r>
            <a:r>
              <a:rPr lang="en-US" dirty="0"/>
              <a:t>(you) looking at right now?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When you read </a:t>
            </a:r>
            <a:r>
              <a:rPr lang="en-US" dirty="0" err="1"/>
              <a:t>Git</a:t>
            </a:r>
            <a:r>
              <a:rPr lang="en-US" dirty="0"/>
              <a:t> documentation, </a:t>
            </a:r>
            <a:r>
              <a:rPr lang="en-US" dirty="0" smtClean="0"/>
              <a:t>HEAD, </a:t>
            </a:r>
            <a:r>
              <a:rPr lang="en-US" dirty="0"/>
              <a:t>is always capitalized.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45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commands to move around in Time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1600" y="1972270"/>
            <a:ext cx="662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rev-parse HEAD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rev-parse master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SHA1ID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your_tag_name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checkout master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99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27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5957888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74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When to create a branch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2706469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general, you’ll want to create a branch for two common scenarios: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ntroducing new </a:t>
            </a:r>
            <a:r>
              <a:rPr lang="en-US" dirty="0"/>
              <a:t>code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fixing </a:t>
            </a:r>
            <a:r>
              <a:rPr lang="en-US" dirty="0"/>
              <a:t>existing code</a:t>
            </a:r>
          </a:p>
        </p:txBody>
      </p:sp>
    </p:spTree>
    <p:extLst>
      <p:ext uri="{BB962C8B-B14F-4D97-AF65-F5344CB8AC3E}">
        <p14:creationId xmlns:p14="http://schemas.microsoft.com/office/powerpoint/2010/main" val="1090956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More commands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1" y="1981200"/>
            <a:ext cx="76961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-b </a:t>
            </a:r>
            <a:r>
              <a:rPr lang="en-US" dirty="0" err="1"/>
              <a:t>another_fix_branch</a:t>
            </a:r>
            <a:r>
              <a:rPr lang="en-US" dirty="0"/>
              <a:t> </a:t>
            </a:r>
            <a:r>
              <a:rPr lang="en-US" dirty="0" err="1" smtClean="0"/>
              <a:t>fixing_readme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B0F0"/>
                </a:solidFill>
              </a:rPr>
              <a:t>git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config</a:t>
            </a:r>
            <a:r>
              <a:rPr lang="en-US" dirty="0">
                <a:solidFill>
                  <a:srgbClr val="00B0F0"/>
                </a:solidFill>
              </a:rPr>
              <a:t> --global </a:t>
            </a:r>
            <a:r>
              <a:rPr lang="en-US" dirty="0" err="1">
                <a:solidFill>
                  <a:srgbClr val="00B0F0"/>
                </a:solidFill>
              </a:rPr>
              <a:t>alias.lol</a:t>
            </a:r>
            <a:r>
              <a:rPr lang="en-US" dirty="0">
                <a:solidFill>
                  <a:srgbClr val="00B0F0"/>
                </a:solidFill>
              </a:rPr>
              <a:t> "</a:t>
            </a:r>
            <a:r>
              <a:rPr lang="en-US" dirty="0" smtClean="0">
                <a:solidFill>
                  <a:srgbClr val="00B0F0"/>
                </a:solidFill>
              </a:rPr>
              <a:t>log --</a:t>
            </a:r>
            <a:r>
              <a:rPr lang="en-US" dirty="0">
                <a:solidFill>
                  <a:srgbClr val="00B0F0"/>
                </a:solidFill>
              </a:rPr>
              <a:t>graph --decorate --</a:t>
            </a:r>
            <a:r>
              <a:rPr lang="en-US" dirty="0" smtClean="0">
                <a:solidFill>
                  <a:srgbClr val="00B0F0"/>
                </a:solidFill>
              </a:rPr>
              <a:t>pretty=</a:t>
            </a:r>
            <a:r>
              <a:rPr lang="en-US" dirty="0" err="1" smtClean="0">
                <a:solidFill>
                  <a:srgbClr val="00B0F0"/>
                </a:solidFill>
              </a:rPr>
              <a:t>oneline</a:t>
            </a:r>
            <a:r>
              <a:rPr lang="en-US" dirty="0" smtClean="0">
                <a:solidFill>
                  <a:srgbClr val="00B0F0"/>
                </a:solidFill>
              </a:rPr>
              <a:t> --</a:t>
            </a:r>
            <a:r>
              <a:rPr lang="en-US" dirty="0">
                <a:solidFill>
                  <a:srgbClr val="00B0F0"/>
                </a:solidFill>
              </a:rPr>
              <a:t>all --abbrev-commit"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B0F0"/>
                </a:solidFill>
              </a:rPr>
              <a:t>Git</a:t>
            </a:r>
            <a:r>
              <a:rPr lang="en-US" dirty="0" smtClean="0">
                <a:solidFill>
                  <a:srgbClr val="00B0F0"/>
                </a:solidFill>
              </a:rPr>
              <a:t> lol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 smtClean="0"/>
              <a:t>reflog</a:t>
            </a:r>
            <a:r>
              <a:rPr lang="en-US" dirty="0" smtClean="0"/>
              <a:t> – shows all the times you have changed branches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Deleting a branch</a:t>
            </a:r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checkout master</a:t>
            </a:r>
          </a:p>
          <a:p>
            <a:r>
              <a:rPr lang="en-US" dirty="0" err="1"/>
              <a:t>git</a:t>
            </a:r>
            <a:r>
              <a:rPr lang="en-US" dirty="0"/>
              <a:t> branch -d </a:t>
            </a:r>
            <a:r>
              <a:rPr lang="en-US" dirty="0" err="1"/>
              <a:t>fixing_readme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9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terminology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76400"/>
            <a:ext cx="876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 – is a saved change saved to a repository</a:t>
            </a:r>
          </a:p>
          <a:p>
            <a:endParaRPr lang="en-US" dirty="0" smtClean="0"/>
          </a:p>
          <a:p>
            <a:r>
              <a:rPr lang="en-US" dirty="0" smtClean="0"/>
              <a:t>Branch – Another path, or line, of development</a:t>
            </a:r>
          </a:p>
          <a:p>
            <a:endParaRPr lang="en-US" dirty="0" smtClean="0"/>
          </a:p>
          <a:p>
            <a:r>
              <a:rPr lang="en-US" dirty="0" smtClean="0"/>
              <a:t>Clone – Makes a copy of a repository</a:t>
            </a:r>
          </a:p>
          <a:p>
            <a:endParaRPr lang="en-US" dirty="0" smtClean="0"/>
          </a:p>
          <a:p>
            <a:r>
              <a:rPr lang="en-US" dirty="0" smtClean="0"/>
              <a:t>Repository – A storage area for files</a:t>
            </a:r>
          </a:p>
          <a:p>
            <a:endParaRPr lang="en-US" dirty="0" smtClean="0"/>
          </a:p>
          <a:p>
            <a:r>
              <a:rPr lang="en-US" dirty="0" smtClean="0"/>
              <a:t>Staging area – A feature of </a:t>
            </a:r>
            <a:r>
              <a:rPr lang="en-US" dirty="0" err="1" smtClean="0"/>
              <a:t>Git</a:t>
            </a:r>
            <a:r>
              <a:rPr lang="en-US" dirty="0" smtClean="0"/>
              <a:t> that enables the developer to commit certain parts of files instead of the whole file</a:t>
            </a:r>
          </a:p>
          <a:p>
            <a:endParaRPr lang="en-US" dirty="0" smtClean="0"/>
          </a:p>
          <a:p>
            <a:r>
              <a:rPr lang="en-US" dirty="0" smtClean="0"/>
              <a:t>Timeline – A set of events ordered by time, also known as history</a:t>
            </a:r>
          </a:p>
          <a:p>
            <a:endParaRPr lang="en-US" dirty="0" smtClean="0"/>
          </a:p>
          <a:p>
            <a:r>
              <a:rPr lang="en-US" dirty="0" smtClean="0"/>
              <a:t>Version Control – The practice of keeping track of changes such that you can always go back to a know state.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01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Switching branches safely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2228671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Multitasking in your code base becomes easy, because creating and switching</a:t>
            </a:r>
          </a:p>
          <a:p>
            <a:r>
              <a:rPr lang="en-US" dirty="0"/>
              <a:t>branches is so easy. But if you’re in the middle of some work (you have uncommitted</a:t>
            </a:r>
          </a:p>
          <a:p>
            <a:r>
              <a:rPr lang="en-US" dirty="0"/>
              <a:t>changes in your working directory), </a:t>
            </a:r>
            <a:r>
              <a:rPr lang="en-US" dirty="0" err="1"/>
              <a:t>Git</a:t>
            </a:r>
            <a:r>
              <a:rPr lang="en-US" dirty="0"/>
              <a:t> won’t allow you to check out another branch.</a:t>
            </a:r>
          </a:p>
          <a:p>
            <a:r>
              <a:rPr lang="en-US" dirty="0"/>
              <a:t>You must put this work aside properly.</a:t>
            </a:r>
          </a:p>
        </p:txBody>
      </p:sp>
    </p:spTree>
    <p:extLst>
      <p:ext uri="{BB962C8B-B14F-4D97-AF65-F5344CB8AC3E}">
        <p14:creationId xmlns:p14="http://schemas.microsoft.com/office/powerpoint/2010/main" val="594387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Stash your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62200" y="1981200"/>
            <a:ext cx="426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does have a facility for putting aside your work temporarily: the </a:t>
            </a:r>
            <a:r>
              <a:rPr lang="en-US" dirty="0" err="1"/>
              <a:t>git</a:t>
            </a:r>
            <a:r>
              <a:rPr lang="en-US" dirty="0"/>
              <a:t> stash command.</a:t>
            </a:r>
          </a:p>
          <a:p>
            <a:r>
              <a:rPr lang="en-US" dirty="0"/>
              <a:t>You can use this to save all your work temporarily, leaving you with a clean</a:t>
            </a:r>
          </a:p>
          <a:p>
            <a:r>
              <a:rPr lang="en-US" dirty="0"/>
              <a:t>working directory. Think of it as a temporary commit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stash</a:t>
            </a:r>
            <a:endParaRPr lang="en-US" dirty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stash list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stash pop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94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32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643813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705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where you 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Branches merge into whatever branch you are on!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33</a:t>
            </a:fld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133600"/>
            <a:ext cx="405765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443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34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238125"/>
            <a:ext cx="451485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610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Merge Conflicts will happen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47800" y="4237672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Atlassian’s</a:t>
            </a:r>
            <a:r>
              <a:rPr lang="en-US" dirty="0" smtClean="0"/>
              <a:t> documentation on the subject:</a:t>
            </a:r>
            <a:endParaRPr lang="en-US" dirty="0"/>
          </a:p>
          <a:p>
            <a:r>
              <a:rPr lang="en-US" dirty="0" smtClean="0">
                <a:hlinkClick r:id="rId3"/>
              </a:rPr>
              <a:t>https://confluence.atlassian.com/bitbucket/resolve-merge-conflicts-704414003.html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Image result for atlassia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atlassian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atlassian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atlassian log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Image result for atlassian logo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9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6" y="1524001"/>
            <a:ext cx="2794635" cy="255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382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different</a:t>
            </a:r>
            <a:r>
              <a:rPr lang="en-US" dirty="0" smtClean="0"/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36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524000"/>
            <a:ext cx="66484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308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Fast Forward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37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14487"/>
            <a:ext cx="5655469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399" y="3352800"/>
            <a:ext cx="56554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git</a:t>
            </a:r>
            <a:r>
              <a:rPr lang="en-US" dirty="0" smtClean="0"/>
              <a:t> detects that the branch being merged </a:t>
            </a:r>
            <a:r>
              <a:rPr lang="en-US" dirty="0"/>
              <a:t>is a direct descendant of the current</a:t>
            </a:r>
          </a:p>
          <a:p>
            <a:r>
              <a:rPr lang="en-US" dirty="0"/>
              <a:t>branch, it moves the local branch (master) up to the remote branch</a:t>
            </a:r>
          </a:p>
          <a:p>
            <a:r>
              <a:rPr lang="en-US" dirty="0"/>
              <a:t>(</a:t>
            </a:r>
            <a:r>
              <a:rPr lang="en-US" dirty="0" err="1"/>
              <a:t>new_feature</a:t>
            </a:r>
            <a:r>
              <a:rPr lang="en-US" dirty="0"/>
              <a:t>). This is what is meant by </a:t>
            </a:r>
            <a:r>
              <a:rPr lang="en-US" i="1" dirty="0"/>
              <a:t>fast-forward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99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38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657350"/>
            <a:ext cx="60579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242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39</a:t>
            </a:fld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8580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54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Commonly used commands - 1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00200"/>
            <a:ext cx="8991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dd -  </a:t>
            </a:r>
            <a:r>
              <a:rPr lang="en-US" dirty="0"/>
              <a:t>Add file contents to the </a:t>
            </a:r>
            <a:r>
              <a:rPr lang="en-US" dirty="0" smtClean="0"/>
              <a:t>index</a:t>
            </a:r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isect - </a:t>
            </a:r>
            <a:r>
              <a:rPr lang="en-US" dirty="0"/>
              <a:t>Find by binary search the change that introduced a </a:t>
            </a:r>
            <a:r>
              <a:rPr lang="en-US" dirty="0" smtClean="0"/>
              <a:t>bug</a:t>
            </a:r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ranch - </a:t>
            </a:r>
            <a:r>
              <a:rPr lang="en-US" dirty="0"/>
              <a:t>List, create, or delete </a:t>
            </a:r>
            <a:r>
              <a:rPr lang="en-US" dirty="0" smtClean="0"/>
              <a:t>branches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heckout - </a:t>
            </a:r>
            <a:r>
              <a:rPr lang="en-US" dirty="0"/>
              <a:t>Checkout a branch or paths to the working </a:t>
            </a:r>
            <a:r>
              <a:rPr lang="en-US" dirty="0" smtClean="0"/>
              <a:t>tree</a:t>
            </a:r>
          </a:p>
          <a:p>
            <a:endParaRPr lang="en-US" dirty="0"/>
          </a:p>
          <a:p>
            <a:r>
              <a:rPr lang="en-US" dirty="0" smtClean="0"/>
              <a:t>clone - </a:t>
            </a:r>
            <a:r>
              <a:rPr lang="en-US" dirty="0"/>
              <a:t>Clone a repository into a new </a:t>
            </a:r>
            <a:r>
              <a:rPr lang="en-US" dirty="0" smtClean="0"/>
              <a:t>directory</a:t>
            </a:r>
          </a:p>
          <a:p>
            <a:endParaRPr lang="en-US" dirty="0"/>
          </a:p>
          <a:p>
            <a:r>
              <a:rPr lang="en-US" dirty="0" smtClean="0"/>
              <a:t>commit - </a:t>
            </a:r>
            <a:r>
              <a:rPr lang="en-US" dirty="0"/>
              <a:t>Record changes to the </a:t>
            </a:r>
            <a:r>
              <a:rPr lang="en-US" dirty="0" smtClean="0"/>
              <a:t>repository</a:t>
            </a:r>
          </a:p>
          <a:p>
            <a:endParaRPr lang="en-US" dirty="0"/>
          </a:p>
          <a:p>
            <a:r>
              <a:rPr lang="en-US" dirty="0"/>
              <a:t>diff </a:t>
            </a:r>
            <a:r>
              <a:rPr lang="en-US" dirty="0" smtClean="0"/>
              <a:t>- Show </a:t>
            </a:r>
            <a:r>
              <a:rPr lang="en-US" dirty="0"/>
              <a:t>changes between commits, commit and working tree,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fetch - </a:t>
            </a:r>
            <a:r>
              <a:rPr lang="en-US" dirty="0"/>
              <a:t>Download objects and refs from another </a:t>
            </a:r>
            <a:r>
              <a:rPr lang="en-US" dirty="0" smtClean="0"/>
              <a:t>repository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483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40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914400"/>
            <a:ext cx="57816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948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41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614488"/>
            <a:ext cx="73914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6023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42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" y="944404"/>
            <a:ext cx="7825740" cy="3398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0144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Push &amp; Pull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43</a:t>
            </a:fld>
            <a:endParaRPr lang="en-US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562100"/>
            <a:ext cx="54292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443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Push &amp; Pull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44</a:t>
            </a:fld>
            <a:endParaRPr 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76450"/>
            <a:ext cx="63627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898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Sourcetree</a:t>
            </a:r>
            <a:r>
              <a:rPr lang="en-US" dirty="0" smtClean="0"/>
              <a:t>  can help teach CLI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45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415" y="1714024"/>
            <a:ext cx="3689985" cy="369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7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Talk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46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449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Conventions for commits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Making a commit means updating your local timeline. When you make a commit,</a:t>
            </a:r>
          </a:p>
          <a:p>
            <a:r>
              <a:rPr lang="en-US" dirty="0"/>
              <a:t>you’re stating that the current directory of code represents a certain state. Your commit</a:t>
            </a:r>
          </a:p>
          <a:p>
            <a:r>
              <a:rPr lang="en-US" dirty="0"/>
              <a:t>log message should indicate that current state, and how the change brings us</a:t>
            </a:r>
          </a:p>
          <a:p>
            <a:r>
              <a:rPr lang="en-US" dirty="0"/>
              <a:t>there. For example, a good commit log subject is Fixed bug 17414, the data shift</a:t>
            </a:r>
          </a:p>
          <a:p>
            <a:r>
              <a:rPr lang="en-US" dirty="0"/>
              <a:t>issue. This means that the changes introduced by this commit fix this particular bug.</a:t>
            </a:r>
          </a:p>
          <a:p>
            <a:r>
              <a:rPr lang="en-US" dirty="0"/>
              <a:t>Because </a:t>
            </a:r>
            <a:r>
              <a:rPr lang="en-US" dirty="0" err="1"/>
              <a:t>Git</a:t>
            </a:r>
            <a:r>
              <a:rPr lang="en-US" dirty="0"/>
              <a:t> is a distributed version-control system, each individual user can make</a:t>
            </a:r>
          </a:p>
          <a:p>
            <a:r>
              <a:rPr lang="en-US" dirty="0"/>
              <a:t>commits at any time to their local repository. Some organizations might stipulate that</a:t>
            </a:r>
          </a:p>
          <a:p>
            <a:r>
              <a:rPr lang="en-US" dirty="0"/>
              <a:t>a commit must not break the build, or that a commit must be accompanied by a unit</a:t>
            </a:r>
          </a:p>
          <a:p>
            <a:r>
              <a:rPr lang="en-US" dirty="0"/>
              <a:t>test. You might even see some places try to enforce how the commit message should</a:t>
            </a:r>
          </a:p>
          <a:p>
            <a:r>
              <a:rPr lang="en-US" dirty="0"/>
              <a:t>be written.</a:t>
            </a:r>
          </a:p>
          <a:p>
            <a:r>
              <a:rPr lang="en-US" dirty="0"/>
              <a:t>The only guideline to try to follow is to keep the </a:t>
            </a:r>
            <a:r>
              <a:rPr lang="en-US" dirty="0" err="1"/>
              <a:t>Git</a:t>
            </a:r>
            <a:r>
              <a:rPr lang="en-US" dirty="0"/>
              <a:t> commit subject (that first line</a:t>
            </a:r>
          </a:p>
          <a:p>
            <a:r>
              <a:rPr lang="en-US" dirty="0"/>
              <a:t>in a commit message) under 50 characters. This way, the output of </a:t>
            </a:r>
            <a:r>
              <a:rPr lang="en-US" dirty="0" err="1"/>
              <a:t>git</a:t>
            </a:r>
            <a:r>
              <a:rPr lang="en-US" dirty="0"/>
              <a:t> log --</a:t>
            </a:r>
            <a:r>
              <a:rPr lang="en-US" dirty="0" err="1"/>
              <a:t>oneline</a:t>
            </a:r>
            <a:endParaRPr lang="en-US" dirty="0"/>
          </a:p>
          <a:p>
            <a:r>
              <a:rPr lang="en-US" dirty="0"/>
              <a:t>won’t be truncated or wrapped.</a:t>
            </a:r>
          </a:p>
          <a:p>
            <a:r>
              <a:rPr lang="en-US" dirty="0"/>
              <a:t>Your local commits do become public when you push code, however.</a:t>
            </a:r>
          </a:p>
        </p:txBody>
      </p:sp>
    </p:spTree>
    <p:extLst>
      <p:ext uri="{BB962C8B-B14F-4D97-AF65-F5344CB8AC3E}">
        <p14:creationId xmlns:p14="http://schemas.microsoft.com/office/powerpoint/2010/main" val="12436534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Conventions for pushing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48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Conventions for pushing code to a shared repository must be agreed upon. Because</a:t>
            </a:r>
          </a:p>
          <a:p>
            <a:r>
              <a:rPr lang="en-US" dirty="0" err="1"/>
              <a:t>Git</a:t>
            </a:r>
            <a:r>
              <a:rPr lang="en-US" dirty="0"/>
              <a:t> is a distributed version-control system, there might be more than one remote, but</a:t>
            </a:r>
          </a:p>
          <a:p>
            <a:r>
              <a:rPr lang="en-US" dirty="0"/>
              <a:t>most places do use a shared server where the official code base resides. This shared</a:t>
            </a:r>
          </a:p>
          <a:p>
            <a:r>
              <a:rPr lang="en-US" dirty="0"/>
              <a:t>server is often the location that automated testing, building, or deployment software</a:t>
            </a:r>
          </a:p>
          <a:p>
            <a:r>
              <a:rPr lang="en-US" dirty="0"/>
              <a:t>will reference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Organizations have a wide range of options when it comes to the release process.</a:t>
            </a:r>
          </a:p>
          <a:p>
            <a:r>
              <a:rPr lang="en-US" dirty="0"/>
              <a:t>Some companies have departments that focus on release tasks. Some companies,</a:t>
            </a:r>
          </a:p>
          <a:p>
            <a:r>
              <a:rPr lang="en-US" dirty="0"/>
              <a:t>adopting continuous integration principles, follow a more automated approach.</a:t>
            </a:r>
          </a:p>
          <a:p>
            <a:r>
              <a:rPr lang="en-US" dirty="0"/>
              <a:t>Releasing code often includes preparing a release candidate from a branch that</a:t>
            </a:r>
          </a:p>
          <a:p>
            <a:r>
              <a:rPr lang="en-US" dirty="0"/>
              <a:t>builds cleanly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Because </a:t>
            </a:r>
            <a:r>
              <a:rPr lang="en-US" dirty="0" err="1"/>
              <a:t>Git</a:t>
            </a:r>
            <a:r>
              <a:rPr lang="en-US" dirty="0"/>
              <a:t> allows everyone to have the entire repository, it may make sense to</a:t>
            </a:r>
          </a:p>
          <a:p>
            <a:r>
              <a:rPr lang="en-US" dirty="0"/>
              <a:t>limit who can push to where. Individual developers can commit as often as they’d like</a:t>
            </a:r>
          </a:p>
          <a:p>
            <a:r>
              <a:rPr lang="en-US" dirty="0"/>
              <a:t>to their local repository, but the group or automation that deploys or builds the</a:t>
            </a:r>
          </a:p>
          <a:p>
            <a:r>
              <a:rPr lang="en-US" dirty="0"/>
              <a:t>release may want to build up their own repository by pulling from individual repositories.</a:t>
            </a:r>
          </a:p>
          <a:p>
            <a:r>
              <a:rPr lang="en-US" dirty="0"/>
              <a:t>Allowing everyone the ability to push to the official code base can get messy.</a:t>
            </a:r>
          </a:p>
        </p:txBody>
      </p:sp>
    </p:spTree>
    <p:extLst>
      <p:ext uri="{BB962C8B-B14F-4D97-AF65-F5344CB8AC3E}">
        <p14:creationId xmlns:p14="http://schemas.microsoft.com/office/powerpoint/2010/main" val="3378730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Conventions for branching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49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447800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organizations may want to control the number of branches in the shared repository.</a:t>
            </a:r>
          </a:p>
          <a:p>
            <a:r>
              <a:rPr lang="en-US" dirty="0"/>
              <a:t>Users working on their local repository should feel empowered to create as</a:t>
            </a:r>
          </a:p>
          <a:p>
            <a:r>
              <a:rPr lang="en-US" dirty="0"/>
              <a:t>many local branches as they need to stay organized, but pushing such branches to a</a:t>
            </a:r>
          </a:p>
          <a:p>
            <a:r>
              <a:rPr lang="en-US" dirty="0"/>
              <a:t>shared server might require conventions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One such convention could standardize the names of branches. Because branches</a:t>
            </a:r>
          </a:p>
          <a:p>
            <a:r>
              <a:rPr lang="en-US" dirty="0"/>
              <a:t>can be given any name, you might establish a convention requiring each branch to</a:t>
            </a:r>
          </a:p>
          <a:p>
            <a:r>
              <a:rPr lang="en-US" dirty="0"/>
              <a:t>have a folder-like name such as feature/</a:t>
            </a:r>
            <a:r>
              <a:rPr lang="en-US" dirty="0" err="1"/>
              <a:t>new_field</a:t>
            </a:r>
            <a:r>
              <a:rPr lang="en-US" dirty="0"/>
              <a:t>, which means a feature branch for</a:t>
            </a:r>
          </a:p>
          <a:p>
            <a:r>
              <a:rPr lang="en-US" dirty="0"/>
              <a:t>the </a:t>
            </a:r>
            <a:r>
              <a:rPr lang="en-US" dirty="0" err="1"/>
              <a:t>new_field</a:t>
            </a:r>
            <a:r>
              <a:rPr lang="en-US" dirty="0"/>
              <a:t> feature. Or the branch name could include the ID of the owner, which</a:t>
            </a:r>
          </a:p>
          <a:p>
            <a:r>
              <a:rPr lang="en-US" dirty="0"/>
              <a:t>makes it easy to detect who is doing what on a repository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Branching is the heart of the </a:t>
            </a:r>
            <a:r>
              <a:rPr lang="en-US" dirty="0" smtClean="0"/>
              <a:t>workflows. </a:t>
            </a:r>
            <a:r>
              <a:rPr lang="en-US" dirty="0"/>
              <a:t>Because a branch represents a snapshot of your code, different parts of a </a:t>
            </a:r>
            <a:r>
              <a:rPr lang="en-US" dirty="0" smtClean="0"/>
              <a:t>large organization </a:t>
            </a:r>
            <a:r>
              <a:rPr lang="en-US" dirty="0"/>
              <a:t>may choose to have a repository with two or more active lines of </a:t>
            </a:r>
            <a:r>
              <a:rPr lang="en-US" dirty="0" smtClean="0"/>
              <a:t>development. One </a:t>
            </a:r>
            <a:r>
              <a:rPr lang="en-US" dirty="0"/>
              <a:t>branch would be used by the developers, one by the automated tests,</a:t>
            </a:r>
          </a:p>
          <a:p>
            <a:r>
              <a:rPr lang="en-US" dirty="0"/>
              <a:t>another representing the deployed software, and so on.</a:t>
            </a:r>
          </a:p>
        </p:txBody>
      </p:sp>
    </p:spTree>
    <p:extLst>
      <p:ext uri="{BB962C8B-B14F-4D97-AF65-F5344CB8AC3E}">
        <p14:creationId xmlns:p14="http://schemas.microsoft.com/office/powerpoint/2010/main" val="239581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Commonly used commands - 2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00200"/>
            <a:ext cx="8991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grep </a:t>
            </a:r>
            <a:r>
              <a:rPr lang="en-US" dirty="0" smtClean="0"/>
              <a:t>- Print </a:t>
            </a:r>
            <a:r>
              <a:rPr lang="en-US" dirty="0"/>
              <a:t>lines matching a </a:t>
            </a:r>
            <a:r>
              <a:rPr lang="en-US" dirty="0" smtClean="0"/>
              <a:t>pattern</a:t>
            </a:r>
          </a:p>
          <a:p>
            <a:endParaRPr lang="en-US" dirty="0"/>
          </a:p>
          <a:p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smtClean="0"/>
              <a:t>- Create </a:t>
            </a:r>
            <a:r>
              <a:rPr lang="en-US" dirty="0"/>
              <a:t>empty </a:t>
            </a:r>
            <a:r>
              <a:rPr lang="en-US" dirty="0" err="1"/>
              <a:t>git</a:t>
            </a:r>
            <a:r>
              <a:rPr lang="en-US" dirty="0"/>
              <a:t> repository or reinitialize an existing </a:t>
            </a:r>
            <a:r>
              <a:rPr lang="en-US" dirty="0" smtClean="0"/>
              <a:t>one</a:t>
            </a:r>
          </a:p>
          <a:p>
            <a:endParaRPr lang="en-US" dirty="0"/>
          </a:p>
          <a:p>
            <a:r>
              <a:rPr lang="en-US" dirty="0"/>
              <a:t>log </a:t>
            </a:r>
            <a:r>
              <a:rPr lang="en-US" dirty="0" smtClean="0"/>
              <a:t>- Show </a:t>
            </a:r>
            <a:r>
              <a:rPr lang="en-US" dirty="0"/>
              <a:t>commit </a:t>
            </a:r>
            <a:r>
              <a:rPr lang="en-US" dirty="0" smtClean="0"/>
              <a:t>logs</a:t>
            </a:r>
          </a:p>
          <a:p>
            <a:endParaRPr lang="en-US" dirty="0"/>
          </a:p>
          <a:p>
            <a:r>
              <a:rPr lang="en-US" dirty="0"/>
              <a:t>merge </a:t>
            </a:r>
            <a:r>
              <a:rPr lang="en-US" dirty="0" smtClean="0"/>
              <a:t>- Join </a:t>
            </a:r>
            <a:r>
              <a:rPr lang="en-US" dirty="0"/>
              <a:t>two or more development histories </a:t>
            </a:r>
            <a:r>
              <a:rPr lang="en-US" dirty="0" smtClean="0"/>
              <a:t>together</a:t>
            </a:r>
          </a:p>
          <a:p>
            <a:endParaRPr lang="en-US" dirty="0"/>
          </a:p>
          <a:p>
            <a:r>
              <a:rPr lang="en-US" dirty="0"/>
              <a:t>mv </a:t>
            </a:r>
            <a:r>
              <a:rPr lang="en-US" dirty="0" smtClean="0"/>
              <a:t>- Move </a:t>
            </a:r>
            <a:r>
              <a:rPr lang="en-US" dirty="0"/>
              <a:t>or rename a file, a directory, or a </a:t>
            </a:r>
            <a:r>
              <a:rPr lang="en-US" dirty="0" err="1" smtClean="0"/>
              <a:t>symlink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pull </a:t>
            </a:r>
            <a:r>
              <a:rPr lang="en-US" dirty="0" smtClean="0"/>
              <a:t>- Fetch </a:t>
            </a:r>
            <a:r>
              <a:rPr lang="en-US" dirty="0"/>
              <a:t>from and merge another repository or a local </a:t>
            </a:r>
            <a:r>
              <a:rPr lang="en-US" dirty="0" smtClean="0"/>
              <a:t>branch</a:t>
            </a:r>
          </a:p>
          <a:p>
            <a:endParaRPr lang="en-US" dirty="0"/>
          </a:p>
          <a:p>
            <a:r>
              <a:rPr lang="en-US" dirty="0"/>
              <a:t>push </a:t>
            </a:r>
            <a:r>
              <a:rPr lang="en-US" dirty="0" smtClean="0"/>
              <a:t>- Update </a:t>
            </a:r>
            <a:r>
              <a:rPr lang="en-US" dirty="0"/>
              <a:t>remote refs along with associated </a:t>
            </a:r>
            <a:r>
              <a:rPr lang="en-US" dirty="0" smtClean="0"/>
              <a:t>objects</a:t>
            </a:r>
          </a:p>
          <a:p>
            <a:endParaRPr lang="en-US" dirty="0"/>
          </a:p>
          <a:p>
            <a:r>
              <a:rPr lang="en-US" dirty="0"/>
              <a:t>rebase </a:t>
            </a:r>
            <a:r>
              <a:rPr lang="en-US" dirty="0" smtClean="0"/>
              <a:t>- Forward-port </a:t>
            </a:r>
            <a:r>
              <a:rPr lang="en-US" dirty="0"/>
              <a:t>local commits to the updated upstream head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96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rebase standards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1981200"/>
            <a:ext cx="708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you want your code to have every incremental commit? Or is a single commit </a:t>
            </a:r>
            <a:r>
              <a:rPr lang="en-US" dirty="0" smtClean="0"/>
              <a:t>representing the </a:t>
            </a:r>
            <a:r>
              <a:rPr lang="en-US" dirty="0"/>
              <a:t>entire work for a feature or bug fix sufficient? If so, your </a:t>
            </a:r>
            <a:r>
              <a:rPr lang="en-US" dirty="0" smtClean="0"/>
              <a:t>organization will </a:t>
            </a:r>
            <a:r>
              <a:rPr lang="en-US" dirty="0"/>
              <a:t>want to set guidelines around when and how to rebase</a:t>
            </a:r>
            <a:r>
              <a:rPr lang="en-US" dirty="0" smtClean="0"/>
              <a:t>. </a:t>
            </a:r>
            <a:r>
              <a:rPr lang="en-US" dirty="0"/>
              <a:t>Conversely, if your </a:t>
            </a:r>
            <a:r>
              <a:rPr lang="en-US" dirty="0" smtClean="0"/>
              <a:t>organization wants </a:t>
            </a:r>
            <a:r>
              <a:rPr lang="en-US" dirty="0"/>
              <a:t>to maintain a complete and unaltered history of development, warts </a:t>
            </a:r>
            <a:r>
              <a:rPr lang="en-US" dirty="0" smtClean="0"/>
              <a:t>and all</a:t>
            </a:r>
            <a:r>
              <a:rPr lang="en-US" dirty="0"/>
              <a:t>, it may prohibit developers from using the </a:t>
            </a:r>
            <a:r>
              <a:rPr lang="en-US" dirty="0" err="1"/>
              <a:t>git</a:t>
            </a:r>
            <a:r>
              <a:rPr lang="en-US" dirty="0"/>
              <a:t> rebase command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Rebase is helpful for individual developers to use on their own branches to prepare</a:t>
            </a:r>
          </a:p>
          <a:p>
            <a:r>
              <a:rPr lang="en-US" dirty="0"/>
              <a:t>them for sharing. As discussed in chapter 16, cleaning up your work and making</a:t>
            </a:r>
          </a:p>
          <a:p>
            <a:r>
              <a:rPr lang="en-US" dirty="0"/>
              <a:t>a presentable set of commits that represent it is welcome.</a:t>
            </a:r>
          </a:p>
        </p:txBody>
      </p:sp>
    </p:spTree>
    <p:extLst>
      <p:ext uri="{BB962C8B-B14F-4D97-AF65-F5344CB8AC3E}">
        <p14:creationId xmlns:p14="http://schemas.microsoft.com/office/powerpoint/2010/main" val="31903149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Convention for tagging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51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981200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git</a:t>
            </a:r>
            <a:r>
              <a:rPr lang="en-US" dirty="0"/>
              <a:t> tag command allows you to make bookmarks to any part of the commit history</a:t>
            </a:r>
          </a:p>
          <a:p>
            <a:r>
              <a:rPr lang="en-US" dirty="0"/>
              <a:t>timeline. But like commits, tags are considered local until they are pushed to the</a:t>
            </a:r>
          </a:p>
          <a:p>
            <a:r>
              <a:rPr lang="en-US" dirty="0"/>
              <a:t>main repository. As with branches, your company may want to impose a tag name convention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You may want to use it only to mark code that has been released.</a:t>
            </a:r>
          </a:p>
        </p:txBody>
      </p:sp>
    </p:spTree>
    <p:extLst>
      <p:ext uri="{BB962C8B-B14F-4D97-AF65-F5344CB8AC3E}">
        <p14:creationId xmlns:p14="http://schemas.microsoft.com/office/powerpoint/2010/main" val="2271678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Workflows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708190"/>
            <a:ext cx="77724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git</a:t>
            </a:r>
            <a:r>
              <a:rPr lang="en-US" sz="2800" b="1" dirty="0" smtClean="0"/>
              <a:t>-flow</a:t>
            </a:r>
          </a:p>
          <a:p>
            <a:r>
              <a:rPr lang="en-US" dirty="0">
                <a:hlinkClick r:id="rId2"/>
              </a:rPr>
              <a:t>http://nvie.com/posts/a-successful-git-branchingmodel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b="1" dirty="0"/>
          </a:p>
          <a:p>
            <a:r>
              <a:rPr lang="en-US" dirty="0"/>
              <a:t>The master branch contains released,</a:t>
            </a:r>
          </a:p>
          <a:p>
            <a:r>
              <a:rPr lang="en-US" dirty="0"/>
              <a:t>production-level code. This is what the public</a:t>
            </a:r>
          </a:p>
          <a:p>
            <a:r>
              <a:rPr lang="en-US" dirty="0"/>
              <a:t>can see, perhaps on a deployed website</a:t>
            </a:r>
          </a:p>
          <a:p>
            <a:r>
              <a:rPr lang="en-US" dirty="0"/>
              <a:t>or in some released software that they’ve</a:t>
            </a:r>
          </a:p>
          <a:p>
            <a:r>
              <a:rPr lang="en-US" dirty="0"/>
              <a:t>downloaded from you. The develop branch</a:t>
            </a:r>
          </a:p>
          <a:p>
            <a:r>
              <a:rPr lang="en-US" dirty="0"/>
              <a:t>contains code that is about to be released.</a:t>
            </a:r>
          </a:p>
          <a:p>
            <a:r>
              <a:rPr lang="en-US" dirty="0"/>
              <a:t>This is depicted in figure 17.1.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38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53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43025"/>
            <a:ext cx="34099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533400"/>
            <a:ext cx="28575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3124200"/>
            <a:ext cx="33623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09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Github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54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895475"/>
            <a:ext cx="28575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2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 for </a:t>
            </a:r>
            <a:r>
              <a:rPr lang="en-US" dirty="0" smtClean="0"/>
              <a:t>production &amp; </a:t>
            </a:r>
            <a:r>
              <a:rPr lang="en-US" dirty="0" smtClean="0"/>
              <a:t>branch for dev?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55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1981200"/>
            <a:ext cx="617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Currently 00Prod and 00Dev are folders</a:t>
            </a:r>
          </a:p>
          <a:p>
            <a:r>
              <a:rPr lang="en-US" dirty="0" smtClean="0"/>
              <a:t>Should these be repos the </a:t>
            </a:r>
            <a:r>
              <a:rPr lang="en-US" dirty="0" err="1" smtClean="0"/>
              <a:t>nvie</a:t>
            </a:r>
            <a:r>
              <a:rPr lang="en-US" dirty="0" smtClean="0"/>
              <a:t> model or should we have one folder that has a copy of ‘the’ repo and we checkout branches for the dev work?</a:t>
            </a:r>
          </a:p>
          <a:p>
            <a:endParaRPr lang="en-US" dirty="0"/>
          </a:p>
          <a:p>
            <a:r>
              <a:rPr lang="en-US" dirty="0" smtClean="0"/>
              <a:t>In EU there are two 00Prod folders one in </a:t>
            </a:r>
            <a:r>
              <a:rPr lang="en-US" dirty="0" smtClean="0">
                <a:hlinkClick r:id="rId3" action="ppaction://hlinkfile"/>
              </a:rPr>
              <a:t>\\filer\software</a:t>
            </a:r>
            <a:r>
              <a:rPr lang="en-US" dirty="0" smtClean="0"/>
              <a:t> and one in </a:t>
            </a:r>
            <a:r>
              <a:rPr lang="en-US" dirty="0" smtClean="0">
                <a:hlinkClick r:id="rId4" action="ppaction://hlinkfile"/>
              </a:rPr>
              <a:t>\\filer\software\scripts\</a:t>
            </a:r>
            <a:r>
              <a:rPr lang="en-US" dirty="0" smtClean="0"/>
              <a:t> currently this is a problem, which is correct? If these were repos it would matter.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896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bonus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56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1600" y="1524000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can be configured to ignore files such as generated files that will appear in your working directory.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help </a:t>
            </a:r>
            <a:r>
              <a:rPr lang="en-US" dirty="0" err="1" smtClean="0"/>
              <a:t>gitignore</a:t>
            </a:r>
            <a:endParaRPr lang="en-US" dirty="0" smtClean="0"/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 smtClean="0"/>
              <a:t>core.excludesfile</a:t>
            </a:r>
            <a:r>
              <a:rPr lang="en-US" dirty="0" smtClean="0"/>
              <a:t>  - shows files that are currently excluded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Git</a:t>
            </a:r>
            <a:r>
              <a:rPr lang="en-US" dirty="0"/>
              <a:t> groups:</a:t>
            </a:r>
          </a:p>
          <a:p>
            <a:r>
              <a:rPr lang="en-US" dirty="0"/>
              <a:t>■ </a:t>
            </a:r>
            <a:r>
              <a:rPr lang="en-US" dirty="0" err="1"/>
              <a:t>Git</a:t>
            </a:r>
            <a:r>
              <a:rPr lang="en-US" dirty="0"/>
              <a:t> for Human Beings (Google Groups)</a:t>
            </a:r>
          </a:p>
          <a:p>
            <a:r>
              <a:rPr lang="en-US" dirty="0"/>
              <a:t>https://groups.google.com/group/git-users</a:t>
            </a:r>
          </a:p>
          <a:p>
            <a:r>
              <a:rPr lang="en-US" dirty="0"/>
              <a:t>■ </a:t>
            </a:r>
            <a:r>
              <a:rPr lang="en-US" dirty="0" err="1"/>
              <a:t>Git</a:t>
            </a:r>
            <a:r>
              <a:rPr lang="en-US" dirty="0"/>
              <a:t> Mailing List</a:t>
            </a:r>
          </a:p>
          <a:p>
            <a:r>
              <a:rPr lang="en-US" dirty="0"/>
              <a:t>git@vger.kernel.org</a:t>
            </a:r>
          </a:p>
          <a:p>
            <a:r>
              <a:rPr lang="en-US" dirty="0"/>
              <a:t>Details for joining this list are available at</a:t>
            </a:r>
          </a:p>
          <a:p>
            <a:r>
              <a:rPr lang="en-US" dirty="0"/>
              <a:t>https://git.wiki.kernel.org/index.php/GitCommunity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Commonly used commands - 3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00200"/>
            <a:ext cx="8991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 </a:t>
            </a:r>
            <a:r>
              <a:rPr lang="en-US" dirty="0" smtClean="0"/>
              <a:t>- Reset </a:t>
            </a:r>
            <a:r>
              <a:rPr lang="en-US" dirty="0"/>
              <a:t>current HEAD to the specified state</a:t>
            </a:r>
          </a:p>
          <a:p>
            <a:endParaRPr lang="en-US" dirty="0" smtClean="0"/>
          </a:p>
          <a:p>
            <a:r>
              <a:rPr lang="en-US" dirty="0" err="1" smtClean="0"/>
              <a:t>rm</a:t>
            </a:r>
            <a:r>
              <a:rPr lang="en-US" dirty="0" smtClean="0"/>
              <a:t> - Remove </a:t>
            </a:r>
            <a:r>
              <a:rPr lang="en-US" dirty="0"/>
              <a:t>files from the working tree and from the index</a:t>
            </a:r>
          </a:p>
          <a:p>
            <a:endParaRPr lang="en-US" dirty="0" smtClean="0"/>
          </a:p>
          <a:p>
            <a:r>
              <a:rPr lang="en-US" dirty="0" smtClean="0"/>
              <a:t>show - Show </a:t>
            </a:r>
            <a:r>
              <a:rPr lang="en-US" dirty="0"/>
              <a:t>various types of </a:t>
            </a:r>
            <a:r>
              <a:rPr lang="en-US" dirty="0" smtClean="0"/>
              <a:t>objects</a:t>
            </a:r>
          </a:p>
          <a:p>
            <a:endParaRPr lang="en-US" dirty="0"/>
          </a:p>
          <a:p>
            <a:r>
              <a:rPr lang="en-US" dirty="0"/>
              <a:t>status </a:t>
            </a:r>
            <a:r>
              <a:rPr lang="en-US" dirty="0" smtClean="0"/>
              <a:t>- Show </a:t>
            </a:r>
            <a:r>
              <a:rPr lang="en-US" dirty="0"/>
              <a:t>the working tree </a:t>
            </a:r>
            <a:r>
              <a:rPr lang="en-US" dirty="0" smtClean="0"/>
              <a:t>status</a:t>
            </a:r>
          </a:p>
          <a:p>
            <a:endParaRPr lang="en-US" dirty="0"/>
          </a:p>
          <a:p>
            <a:r>
              <a:rPr lang="en-US" dirty="0"/>
              <a:t>tag </a:t>
            </a:r>
            <a:r>
              <a:rPr lang="en-US" dirty="0" smtClean="0"/>
              <a:t>- Create</a:t>
            </a:r>
            <a:r>
              <a:rPr lang="en-US" dirty="0"/>
              <a:t>, list, delete or verify a tag object signed with </a:t>
            </a:r>
            <a:r>
              <a:rPr lang="en-US" dirty="0" smtClean="0"/>
              <a:t>GPG</a:t>
            </a:r>
          </a:p>
          <a:p>
            <a:endParaRPr lang="en-US" dirty="0"/>
          </a:p>
          <a:p>
            <a:r>
              <a:rPr lang="en-US" dirty="0"/>
              <a:t>See '</a:t>
            </a:r>
            <a:r>
              <a:rPr lang="en-US" dirty="0" err="1"/>
              <a:t>git</a:t>
            </a:r>
            <a:r>
              <a:rPr lang="en-US" dirty="0"/>
              <a:t> help &lt;command&gt;' for more information on a specific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6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00200"/>
            <a:ext cx="8991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pwd</a:t>
            </a:r>
            <a:r>
              <a:rPr lang="en-US" dirty="0"/>
              <a:t> – print working directory</a:t>
            </a:r>
          </a:p>
          <a:p>
            <a:r>
              <a:rPr lang="en-US" dirty="0"/>
              <a:t>ls – list (</a:t>
            </a:r>
            <a:r>
              <a:rPr lang="en-US" dirty="0" err="1"/>
              <a:t>dir</a:t>
            </a:r>
            <a:r>
              <a:rPr lang="en-US" dirty="0"/>
              <a:t>)</a:t>
            </a:r>
          </a:p>
          <a:p>
            <a:r>
              <a:rPr lang="en-US" dirty="0" err="1"/>
              <a:t>mkdir</a:t>
            </a:r>
            <a:r>
              <a:rPr lang="en-US" dirty="0"/>
              <a:t> –make directory</a:t>
            </a:r>
          </a:p>
          <a:p>
            <a:r>
              <a:rPr lang="en-US" dirty="0"/>
              <a:t>cd – change directory</a:t>
            </a:r>
          </a:p>
          <a:p>
            <a:r>
              <a:rPr lang="en-US" dirty="0"/>
              <a:t>history – see what you have typed</a:t>
            </a:r>
          </a:p>
          <a:p>
            <a:r>
              <a:rPr lang="en-US" dirty="0"/>
              <a:t>&lt;tab&gt; autocomplete </a:t>
            </a:r>
          </a:p>
          <a:p>
            <a:r>
              <a:rPr lang="en-US" dirty="0" err="1"/>
              <a:t>Git</a:t>
            </a:r>
            <a:r>
              <a:rPr lang="en-US" dirty="0"/>
              <a:t> help </a:t>
            </a:r>
            <a:r>
              <a:rPr lang="en-US" dirty="0" err="1"/>
              <a:t>help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help –g</a:t>
            </a:r>
          </a:p>
          <a:p>
            <a:r>
              <a:rPr lang="en-US" dirty="0" err="1"/>
              <a:t>Git</a:t>
            </a:r>
            <a:r>
              <a:rPr lang="en-US" dirty="0"/>
              <a:t> help glossary</a:t>
            </a:r>
          </a:p>
          <a:p>
            <a:r>
              <a:rPr lang="en-US" dirty="0"/>
              <a:t>Ctrl-U to erase everything to the left of the cursor	</a:t>
            </a:r>
          </a:p>
          <a:p>
            <a:r>
              <a:rPr lang="en-US" dirty="0"/>
              <a:t>Ctrl-K to erase everything to the right of cursor </a:t>
            </a:r>
          </a:p>
          <a:p>
            <a:r>
              <a:rPr lang="en-US" dirty="0"/>
              <a:t>Ctrl-A positions your cursor at the beginning of the line</a:t>
            </a:r>
          </a:p>
          <a:p>
            <a:r>
              <a:rPr lang="en-US" dirty="0"/>
              <a:t>Ctrl-E positions your cursor at the end of the line.</a:t>
            </a:r>
          </a:p>
          <a:p>
            <a:r>
              <a:rPr lang="en-US" dirty="0"/>
              <a:t>Ctrl-D - Delete key</a:t>
            </a:r>
          </a:p>
          <a:p>
            <a:r>
              <a:rPr lang="en-US" dirty="0"/>
              <a:t>Ctrl-H - Backspace key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5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5" y="1049214"/>
            <a:ext cx="7382591" cy="402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1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63" y="1051560"/>
            <a:ext cx="7379208" cy="363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FE98-DE31-4718-9C5B-1808C1052C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88724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1676</TotalTime>
  <Words>3173</Words>
  <Application>Microsoft Office PowerPoint</Application>
  <PresentationFormat>On-screen Show (4:3)</PresentationFormat>
  <Paragraphs>501</Paragraphs>
  <Slides>56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Arial Narrow</vt:lpstr>
      <vt:lpstr>Calibri</vt:lpstr>
      <vt:lpstr>Wingdings</vt:lpstr>
      <vt:lpstr>Horizon</vt:lpstr>
      <vt:lpstr>Git Training</vt:lpstr>
      <vt:lpstr>Git tools</vt:lpstr>
      <vt:lpstr>Git terminology</vt:lpstr>
      <vt:lpstr>Commonly used commands - 1</vt:lpstr>
      <vt:lpstr>Commonly used commands - 2</vt:lpstr>
      <vt:lpstr>Commonly used commands - 3</vt:lpstr>
      <vt:lpstr>Linux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SourceTree</vt:lpstr>
      <vt:lpstr>PowerPoint Presentation</vt:lpstr>
      <vt:lpstr>PowerPoint Presentation</vt:lpstr>
      <vt:lpstr>PowerPoint Presentation</vt:lpstr>
      <vt:lpstr>PowerPoint Presentation</vt:lpstr>
      <vt:lpstr>When Should you commit?</vt:lpstr>
      <vt:lpstr>How to commit </vt:lpstr>
      <vt:lpstr>Comment example</vt:lpstr>
      <vt:lpstr>Comments – what to say</vt:lpstr>
      <vt:lpstr>Master, Head, and…</vt:lpstr>
      <vt:lpstr>PowerPoint Presentation</vt:lpstr>
      <vt:lpstr>PowerPoint Presentation</vt:lpstr>
      <vt:lpstr>PowerPoint Presentation</vt:lpstr>
      <vt:lpstr>The commands to move around in Time</vt:lpstr>
      <vt:lpstr>Branches</vt:lpstr>
      <vt:lpstr>When to create a branch</vt:lpstr>
      <vt:lpstr>More commands</vt:lpstr>
      <vt:lpstr>Switching branches safely</vt:lpstr>
      <vt:lpstr>Stash your work</vt:lpstr>
      <vt:lpstr>Merging Branches</vt:lpstr>
      <vt:lpstr>Know where you are</vt:lpstr>
      <vt:lpstr>PowerPoint Presentation</vt:lpstr>
      <vt:lpstr>Merge Conflicts will happen</vt:lpstr>
      <vt:lpstr>A different model</vt:lpstr>
      <vt:lpstr>Fast Forward</vt:lpstr>
      <vt:lpstr>cloning</vt:lpstr>
      <vt:lpstr>PowerPoint Presentation</vt:lpstr>
      <vt:lpstr>PowerPoint Presentation</vt:lpstr>
      <vt:lpstr>PowerPoint Presentation</vt:lpstr>
      <vt:lpstr>PowerPoint Presentation</vt:lpstr>
      <vt:lpstr>Push &amp; Pull</vt:lpstr>
      <vt:lpstr>Push &amp; Pull</vt:lpstr>
      <vt:lpstr>Sourcetree  can help teach CLI</vt:lpstr>
      <vt:lpstr>Let’s Talk</vt:lpstr>
      <vt:lpstr>Conventions for commits</vt:lpstr>
      <vt:lpstr>Conventions for pushing code</vt:lpstr>
      <vt:lpstr>Conventions for branching</vt:lpstr>
      <vt:lpstr>Git rebase standards</vt:lpstr>
      <vt:lpstr>Convention for tagging</vt:lpstr>
      <vt:lpstr>Workflows</vt:lpstr>
      <vt:lpstr>PowerPoint Presentation</vt:lpstr>
      <vt:lpstr>Github flow</vt:lpstr>
      <vt:lpstr>Repos for production &amp; branch for dev?</vt:lpstr>
      <vt:lpstr>Git bonus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Training</dc:title>
  <dc:creator>admin</dc:creator>
  <cp:lastModifiedBy>Paul Moody</cp:lastModifiedBy>
  <cp:revision>77</cp:revision>
  <dcterms:created xsi:type="dcterms:W3CDTF">2017-09-04T15:15:18Z</dcterms:created>
  <dcterms:modified xsi:type="dcterms:W3CDTF">2017-09-07T13:19:32Z</dcterms:modified>
</cp:coreProperties>
</file>