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90" r:id="rId4"/>
    <p:sldId id="264" r:id="rId5"/>
    <p:sldId id="258" r:id="rId6"/>
    <p:sldId id="259" r:id="rId7"/>
    <p:sldId id="260" r:id="rId8"/>
    <p:sldId id="261" r:id="rId9"/>
    <p:sldId id="262" r:id="rId10"/>
    <p:sldId id="263" r:id="rId11"/>
    <p:sldId id="265" r:id="rId12"/>
    <p:sldId id="276" r:id="rId13"/>
    <p:sldId id="277" r:id="rId14"/>
    <p:sldId id="279" r:id="rId15"/>
    <p:sldId id="288" r:id="rId16"/>
    <p:sldId id="278" r:id="rId17"/>
    <p:sldId id="281" r:id="rId18"/>
    <p:sldId id="280" r:id="rId19"/>
    <p:sldId id="282" r:id="rId20"/>
    <p:sldId id="283" r:id="rId21"/>
    <p:sldId id="267" r:id="rId22"/>
    <p:sldId id="268" r:id="rId23"/>
    <p:sldId id="269" r:id="rId24"/>
    <p:sldId id="287" r:id="rId25"/>
    <p:sldId id="272" r:id="rId26"/>
    <p:sldId id="273" r:id="rId27"/>
    <p:sldId id="274" r:id="rId28"/>
    <p:sldId id="27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FFBA"/>
    <a:srgbClr val="E4FF81"/>
    <a:srgbClr val="81BDFF"/>
    <a:srgbClr val="FF8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74" d="100"/>
          <a:sy n="74" d="100"/>
        </p:scale>
        <p:origin x="5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FAB51-3FAC-4B84-922C-3599867929F5}" type="datetimeFigureOut">
              <a:rPr lang="en-US" smtClean="0"/>
              <a:t>1/27/2015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CE2FA-47C7-482C-85B0-FD1E8B1F516B}" type="slidenum">
              <a:rPr lang="en-US" smtClean="0"/>
              <a:t>‹#›</a:t>
            </a:fld>
            <a:endParaRPr lang="en-US"/>
          </a:p>
        </p:txBody>
      </p:sp>
    </p:spTree>
    <p:extLst>
      <p:ext uri="{BB962C8B-B14F-4D97-AF65-F5344CB8AC3E}">
        <p14:creationId xmlns:p14="http://schemas.microsoft.com/office/powerpoint/2010/main" val="1211530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ECE2FA-47C7-482C-85B0-FD1E8B1F516B}" type="slidenum">
              <a:rPr lang="en-US" smtClean="0"/>
              <a:t>1</a:t>
            </a:fld>
            <a:endParaRPr lang="en-US"/>
          </a:p>
        </p:txBody>
      </p:sp>
    </p:spTree>
    <p:extLst>
      <p:ext uri="{BB962C8B-B14F-4D97-AF65-F5344CB8AC3E}">
        <p14:creationId xmlns:p14="http://schemas.microsoft.com/office/powerpoint/2010/main" val="237331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BB75F6-8A90-4B6C-B7B6-FE0A3C21FE64}" type="datetime1">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275801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B64134-054B-4849-B712-1A1705935CC5}" type="datetime1">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53032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3BE1D-28D1-4337-9ABD-C7249BF65614}" type="datetime1">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23566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8D6A8A-D6F7-4782-B171-A72B2D5DB4DF}" type="datetime1">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158946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80979F-175E-4A17-9AD1-527F5BF72A12}" type="datetime1">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255523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EA30FF-5F33-45B7-B6B4-F33815910B5A}" type="datetime1">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322151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E0B271-A283-48A9-B143-E67B1406873E}" type="datetime1">
              <a:rPr lang="en-US" smtClean="0"/>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22622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AB5708-D6E6-4039-BE71-8EDAE14EC6AC}" type="datetime1">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387789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0731C-07CD-4FAC-8A74-09CC16BBEFDE}" type="datetime1">
              <a:rPr lang="en-US" smtClean="0"/>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215508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32A4D-9FF3-491F-933E-4E64ADE1BC28}" type="datetime1">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15623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83DC7-5AF2-470D-A1E6-3CF641216F67}" type="datetime1">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D1A7E-8FD4-44B8-AFFC-98CAA154555B}" type="slidenum">
              <a:rPr lang="en-US" smtClean="0"/>
              <a:t>‹#›</a:t>
            </a:fld>
            <a:endParaRPr lang="en-US"/>
          </a:p>
        </p:txBody>
      </p:sp>
    </p:spTree>
    <p:extLst>
      <p:ext uri="{BB962C8B-B14F-4D97-AF65-F5344CB8AC3E}">
        <p14:creationId xmlns:p14="http://schemas.microsoft.com/office/powerpoint/2010/main" val="51599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vot">
          <a:fgClr>
            <a:srgbClr val="81FFBA"/>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50A6D-E084-47BF-ABFB-15FA7D6843AD}" type="datetime1">
              <a:rPr lang="en-US" smtClean="0"/>
              <a:t>1/27/2015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D1A7E-8FD4-44B8-AFFC-98CAA154555B}" type="slidenum">
              <a:rPr lang="en-US" smtClean="0"/>
              <a:t>‹#›</a:t>
            </a:fld>
            <a:endParaRPr lang="en-US"/>
          </a:p>
        </p:txBody>
      </p:sp>
    </p:spTree>
    <p:extLst>
      <p:ext uri="{BB962C8B-B14F-4D97-AF65-F5344CB8AC3E}">
        <p14:creationId xmlns:p14="http://schemas.microsoft.com/office/powerpoint/2010/main" val="3536142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ivot">
          <a:fgClr>
            <a:srgbClr val="81FFBA"/>
          </a:fgClr>
          <a:bgClr>
            <a:schemeClr val="bg1"/>
          </a:bgClr>
        </a:patt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437882"/>
            <a:ext cx="12192000" cy="1035318"/>
          </a:xfrm>
        </p:spPr>
        <p:txBody>
          <a:bodyPr anchor="ctr">
            <a:normAutofit/>
          </a:bodyPr>
          <a:lstStyle/>
          <a:p>
            <a:r>
              <a:rPr lang="en-US" sz="5800" dirty="0" smtClean="0">
                <a:latin typeface="TH Sarabun New" panose="020B0500040200020003" pitchFamily="34" charset="-34"/>
                <a:cs typeface="TH Sarabun New" panose="020B0500040200020003" pitchFamily="34" charset="-34"/>
              </a:rPr>
              <a:t>Music Transcribing program using Fourier transform</a:t>
            </a:r>
            <a:endParaRPr lang="en-US" sz="5800" dirty="0">
              <a:latin typeface="TH Sarabun New" panose="020B0500040200020003" pitchFamily="34" charset="-34"/>
              <a:cs typeface="TH Sarabun New" panose="020B0500040200020003" pitchFamily="34" charset="-34"/>
            </a:endParaRPr>
          </a:p>
        </p:txBody>
      </p:sp>
      <p:cxnSp>
        <p:nvCxnSpPr>
          <p:cNvPr id="6" name="Straight Connector 5"/>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
        <p:nvSpPr>
          <p:cNvPr id="8" name="Subtitle 2"/>
          <p:cNvSpPr>
            <a:spLocks noGrp="1"/>
          </p:cNvSpPr>
          <p:nvPr>
            <p:ph type="subTitle" idx="1"/>
          </p:nvPr>
        </p:nvSpPr>
        <p:spPr>
          <a:xfrm>
            <a:off x="407329" y="2404815"/>
            <a:ext cx="5688670" cy="1517069"/>
          </a:xfrm>
        </p:spPr>
        <p:txBody>
          <a:bodyPr>
            <a:normAutofit lnSpcReduction="10000"/>
          </a:bodyPr>
          <a:lstStyle/>
          <a:p>
            <a:pPr algn="l">
              <a:lnSpc>
                <a:spcPct val="100000"/>
              </a:lnSpc>
              <a:spcBef>
                <a:spcPts val="0"/>
              </a:spcBef>
            </a:pPr>
            <a:r>
              <a:rPr lang="en-US" dirty="0" smtClean="0">
                <a:latin typeface="TH Sarabun New" panose="020B0500040200020003" pitchFamily="34" charset="-34"/>
                <a:cs typeface="TH Sarabun New" panose="020B0500040200020003" pitchFamily="34" charset="-34"/>
              </a:rPr>
              <a:t>Members:</a:t>
            </a:r>
          </a:p>
          <a:p>
            <a:pPr algn="l">
              <a:lnSpc>
                <a:spcPct val="100000"/>
              </a:lnSpc>
              <a:spcBef>
                <a:spcPts val="0"/>
              </a:spcBef>
            </a:pPr>
            <a:r>
              <a:rPr lang="en-US" dirty="0" smtClean="0">
                <a:latin typeface="TH Sarabun New" panose="020B0500040200020003" pitchFamily="34" charset="-34"/>
                <a:cs typeface="TH Sarabun New" panose="020B0500040200020003" pitchFamily="34" charset="-34"/>
              </a:rPr>
              <a:t>Mr. </a:t>
            </a:r>
            <a:r>
              <a:rPr lang="en-US" dirty="0" err="1" smtClean="0">
                <a:latin typeface="TH Sarabun New" panose="020B0500040200020003" pitchFamily="34" charset="-34"/>
                <a:cs typeface="TH Sarabun New" panose="020B0500040200020003" pitchFamily="34" charset="-34"/>
              </a:rPr>
              <a:t>Piyawat</a:t>
            </a:r>
            <a:r>
              <a:rPr lang="en-US" dirty="0" smtClean="0">
                <a:latin typeface="TH Sarabun New" panose="020B0500040200020003" pitchFamily="34" charset="-34"/>
                <a:cs typeface="TH Sarabun New" panose="020B0500040200020003" pitchFamily="34" charset="-34"/>
              </a:rPr>
              <a:t>	</a:t>
            </a:r>
            <a:r>
              <a:rPr lang="en-US" dirty="0" err="1" smtClean="0">
                <a:latin typeface="TH Sarabun New" panose="020B0500040200020003" pitchFamily="34" charset="-34"/>
                <a:cs typeface="TH Sarabun New" panose="020B0500040200020003" pitchFamily="34" charset="-34"/>
              </a:rPr>
              <a:t>Anantakhun</a:t>
            </a:r>
            <a:r>
              <a:rPr lang="en-US" dirty="0" smtClean="0">
                <a:latin typeface="TH Sarabun New" panose="020B0500040200020003" pitchFamily="34" charset="-34"/>
                <a:cs typeface="TH Sarabun New" panose="020B0500040200020003" pitchFamily="34" charset="-34"/>
              </a:rPr>
              <a:t>	M. 5/9	No. 16</a:t>
            </a:r>
          </a:p>
          <a:p>
            <a:pPr algn="l">
              <a:lnSpc>
                <a:spcPct val="100000"/>
              </a:lnSpc>
              <a:spcBef>
                <a:spcPts val="0"/>
              </a:spcBef>
            </a:pPr>
            <a:r>
              <a:rPr lang="en-US" dirty="0" smtClean="0">
                <a:latin typeface="TH Sarabun New" panose="020B0500040200020003" pitchFamily="34" charset="-34"/>
                <a:cs typeface="TH Sarabun New" panose="020B0500040200020003" pitchFamily="34" charset="-34"/>
              </a:rPr>
              <a:t>Mr. Chawit	Sakulyuenyong	M. 5/9	No. 13</a:t>
            </a:r>
          </a:p>
          <a:p>
            <a:pPr algn="l">
              <a:lnSpc>
                <a:spcPct val="100000"/>
              </a:lnSpc>
              <a:spcBef>
                <a:spcPts val="0"/>
              </a:spcBef>
            </a:pPr>
            <a:r>
              <a:rPr lang="en-US" dirty="0" smtClean="0">
                <a:latin typeface="TH Sarabun New" panose="020B0500040200020003" pitchFamily="34" charset="-34"/>
                <a:cs typeface="TH Sarabun New" panose="020B0500040200020003" pitchFamily="34" charset="-34"/>
              </a:rPr>
              <a:t>Mr. </a:t>
            </a:r>
            <a:r>
              <a:rPr lang="en-US" dirty="0" err="1" smtClean="0">
                <a:latin typeface="TH Sarabun New" panose="020B0500040200020003" pitchFamily="34" charset="-34"/>
                <a:cs typeface="TH Sarabun New" panose="020B0500040200020003" pitchFamily="34" charset="-34"/>
              </a:rPr>
              <a:t>Pattarapon</a:t>
            </a:r>
            <a:r>
              <a:rPr lang="en-US" dirty="0" smtClean="0">
                <a:latin typeface="TH Sarabun New" panose="020B0500040200020003" pitchFamily="34" charset="-34"/>
                <a:cs typeface="TH Sarabun New" panose="020B0500040200020003" pitchFamily="34" charset="-34"/>
              </a:rPr>
              <a:t>	</a:t>
            </a:r>
            <a:r>
              <a:rPr lang="en-US" dirty="0" err="1" smtClean="0">
                <a:latin typeface="TH Sarabun New" panose="020B0500040200020003" pitchFamily="34" charset="-34"/>
                <a:cs typeface="TH Sarabun New" panose="020B0500040200020003" pitchFamily="34" charset="-34"/>
              </a:rPr>
              <a:t>Moonkaen</a:t>
            </a:r>
            <a:r>
              <a:rPr lang="en-US" dirty="0" smtClean="0">
                <a:latin typeface="TH Sarabun New" panose="020B0500040200020003" pitchFamily="34" charset="-34"/>
                <a:cs typeface="TH Sarabun New" panose="020B0500040200020003" pitchFamily="34" charset="-34"/>
              </a:rPr>
              <a:t>	M. 5/9	No. 18</a:t>
            </a:r>
          </a:p>
        </p:txBody>
      </p:sp>
      <p:sp>
        <p:nvSpPr>
          <p:cNvPr id="9" name="Subtitle 2"/>
          <p:cNvSpPr txBox="1">
            <a:spLocks/>
          </p:cNvSpPr>
          <p:nvPr/>
        </p:nvSpPr>
        <p:spPr>
          <a:xfrm>
            <a:off x="208209" y="4754003"/>
            <a:ext cx="8858886" cy="18955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thaiDist">
              <a:spcBef>
                <a:spcPts val="0"/>
              </a:spcBef>
            </a:pPr>
            <a:r>
              <a:rPr lang="en-US" dirty="0" smtClean="0">
                <a:latin typeface="TH Sarabun New" panose="020B0500040200020003" pitchFamily="34" charset="-34"/>
                <a:cs typeface="TH Sarabun New" panose="020B0500040200020003" pitchFamily="34" charset="-34"/>
              </a:rPr>
              <a:t>Advisor:	Mr. </a:t>
            </a:r>
            <a:r>
              <a:rPr lang="en-US" dirty="0" err="1" smtClean="0">
                <a:latin typeface="TH Sarabun New" panose="020B0500040200020003" pitchFamily="34" charset="-34"/>
                <a:cs typeface="TH Sarabun New" panose="020B0500040200020003" pitchFamily="34" charset="-34"/>
              </a:rPr>
              <a:t>Pichayoot</a:t>
            </a:r>
            <a:r>
              <a:rPr lang="en-US" dirty="0" smtClean="0">
                <a:latin typeface="TH Sarabun New" panose="020B0500040200020003" pitchFamily="34" charset="-34"/>
                <a:cs typeface="TH Sarabun New" panose="020B0500040200020003" pitchFamily="34" charset="-34"/>
              </a:rPr>
              <a:t>	       Ouppaphan</a:t>
            </a:r>
            <a:r>
              <a:rPr lang="en-US" baseline="30000" dirty="0" smtClean="0">
                <a:latin typeface="TH Sarabun New" panose="020B0500040200020003" pitchFamily="34" charset="-34"/>
                <a:cs typeface="TH Sarabun New" panose="020B0500040200020003" pitchFamily="34" charset="-34"/>
              </a:rPr>
              <a:t>1</a:t>
            </a:r>
            <a:endParaRPr lang="en-US" dirty="0" smtClean="0">
              <a:latin typeface="TH Sarabun New" panose="020B0500040200020003" pitchFamily="34" charset="-34"/>
              <a:cs typeface="TH Sarabun New" panose="020B0500040200020003" pitchFamily="34" charset="-34"/>
            </a:endParaRPr>
          </a:p>
          <a:p>
            <a:pPr algn="thaiDist">
              <a:spcBef>
                <a:spcPts val="0"/>
              </a:spcBef>
              <a:spcAft>
                <a:spcPts val="800"/>
              </a:spcAft>
            </a:pPr>
            <a:r>
              <a:rPr lang="en-US" dirty="0">
                <a:latin typeface="TH Sarabun New" panose="020B0500040200020003" pitchFamily="34" charset="-34"/>
                <a:cs typeface="TH Sarabun New" panose="020B0500040200020003" pitchFamily="34" charset="-34"/>
              </a:rPr>
              <a:t>	</a:t>
            </a:r>
            <a:r>
              <a:rPr lang="en-US" dirty="0" err="1" smtClean="0">
                <a:latin typeface="TH Sarabun New" panose="020B0500040200020003" pitchFamily="34" charset="-34"/>
                <a:cs typeface="TH Sarabun New" panose="020B0500040200020003" pitchFamily="34" charset="-34"/>
              </a:rPr>
              <a:t>Ass</a:t>
            </a:r>
            <a:r>
              <a:rPr lang="en-US" dirty="0" err="1">
                <a:latin typeface="TH Sarabun New" panose="020B0500040200020003" pitchFamily="34" charset="-34"/>
                <a:cs typeface="TH Sarabun New" panose="020B0500040200020003" pitchFamily="34" charset="-34"/>
              </a:rPr>
              <a:t>c</a:t>
            </a:r>
            <a:r>
              <a:rPr lang="en-US" dirty="0" smtClean="0">
                <a:latin typeface="TH Sarabun New" panose="020B0500040200020003" pitchFamily="34" charset="-34"/>
                <a:cs typeface="TH Sarabun New" panose="020B0500040200020003" pitchFamily="34" charset="-34"/>
              </a:rPr>
              <a:t>. Prof. Dr. </a:t>
            </a:r>
            <a:r>
              <a:rPr lang="en-US" dirty="0" err="1" smtClean="0">
                <a:latin typeface="TH Sarabun New" panose="020B0500040200020003" pitchFamily="34" charset="-34"/>
                <a:cs typeface="TH Sarabun New" panose="020B0500040200020003" pitchFamily="34" charset="-34"/>
              </a:rPr>
              <a:t>Atiwong</a:t>
            </a:r>
            <a:r>
              <a:rPr lang="en-US" dirty="0" smtClean="0">
                <a:latin typeface="TH Sarabun New" panose="020B0500040200020003" pitchFamily="34" charset="-34"/>
                <a:cs typeface="TH Sarabun New" panose="020B0500040200020003" pitchFamily="34" charset="-34"/>
              </a:rPr>
              <a:t>    Suchato</a:t>
            </a:r>
            <a:r>
              <a:rPr lang="en-US" baseline="30000" dirty="0" smtClean="0">
                <a:latin typeface="TH Sarabun New" panose="020B0500040200020003" pitchFamily="34" charset="-34"/>
                <a:cs typeface="TH Sarabun New" panose="020B0500040200020003" pitchFamily="34" charset="-34"/>
              </a:rPr>
              <a:t>2</a:t>
            </a:r>
            <a:endParaRPr lang="en-US" dirty="0" smtClean="0">
              <a:latin typeface="TH Sarabun New" panose="020B0500040200020003" pitchFamily="34" charset="-34"/>
              <a:cs typeface="TH Sarabun New" panose="020B0500040200020003" pitchFamily="34" charset="-34"/>
            </a:endParaRPr>
          </a:p>
          <a:p>
            <a:pPr algn="thaiDist">
              <a:spcBef>
                <a:spcPts val="0"/>
              </a:spcBef>
            </a:pPr>
            <a:r>
              <a:rPr lang="en-US" baseline="30000" dirty="0" smtClean="0">
                <a:latin typeface="TH Sarabun New" panose="020B0500040200020003" pitchFamily="34" charset="-34"/>
                <a:cs typeface="TH Sarabun New" panose="020B0500040200020003" pitchFamily="34" charset="-34"/>
              </a:rPr>
              <a:t>1</a:t>
            </a:r>
            <a:r>
              <a:rPr lang="en-US" dirty="0" smtClean="0">
                <a:latin typeface="TH Sarabun New" panose="020B0500040200020003" pitchFamily="34" charset="-34"/>
                <a:cs typeface="TH Sarabun New" panose="020B0500040200020003" pitchFamily="34" charset="-34"/>
              </a:rPr>
              <a:t>Department of Computer and Technology, </a:t>
            </a:r>
            <a:r>
              <a:rPr lang="en-US" dirty="0" err="1" smtClean="0">
                <a:latin typeface="TH Sarabun New" panose="020B0500040200020003" pitchFamily="34" charset="-34"/>
                <a:cs typeface="TH Sarabun New" panose="020B0500040200020003" pitchFamily="34" charset="-34"/>
              </a:rPr>
              <a:t>Mahidol</a:t>
            </a:r>
            <a:r>
              <a:rPr lang="en-US" dirty="0" smtClean="0">
                <a:latin typeface="TH Sarabun New" panose="020B0500040200020003" pitchFamily="34" charset="-34"/>
                <a:cs typeface="TH Sarabun New" panose="020B0500040200020003" pitchFamily="34" charset="-34"/>
              </a:rPr>
              <a:t> </a:t>
            </a:r>
            <a:r>
              <a:rPr lang="en-US" dirty="0" err="1" smtClean="0">
                <a:latin typeface="TH Sarabun New" panose="020B0500040200020003" pitchFamily="34" charset="-34"/>
                <a:cs typeface="TH Sarabun New" panose="020B0500040200020003" pitchFamily="34" charset="-34"/>
              </a:rPr>
              <a:t>Wittayanusorn</a:t>
            </a:r>
            <a:r>
              <a:rPr lang="en-US" dirty="0" smtClean="0">
                <a:latin typeface="TH Sarabun New" panose="020B0500040200020003" pitchFamily="34" charset="-34"/>
                <a:cs typeface="TH Sarabun New" panose="020B0500040200020003" pitchFamily="34" charset="-34"/>
              </a:rPr>
              <a:t> School, </a:t>
            </a:r>
            <a:r>
              <a:rPr lang="en-US" dirty="0" err="1" smtClean="0">
                <a:latin typeface="TH Sarabun New" panose="020B0500040200020003" pitchFamily="34" charset="-34"/>
                <a:cs typeface="TH Sarabun New" panose="020B0500040200020003" pitchFamily="34" charset="-34"/>
              </a:rPr>
              <a:t>Nakhon</a:t>
            </a:r>
            <a:r>
              <a:rPr lang="en-US" dirty="0" smtClean="0">
                <a:latin typeface="TH Sarabun New" panose="020B0500040200020003" pitchFamily="34" charset="-34"/>
                <a:cs typeface="TH Sarabun New" panose="020B0500040200020003" pitchFamily="34" charset="-34"/>
              </a:rPr>
              <a:t> </a:t>
            </a:r>
            <a:r>
              <a:rPr lang="en-US" dirty="0" err="1" smtClean="0">
                <a:latin typeface="TH Sarabun New" panose="020B0500040200020003" pitchFamily="34" charset="-34"/>
                <a:cs typeface="TH Sarabun New" panose="020B0500040200020003" pitchFamily="34" charset="-34"/>
              </a:rPr>
              <a:t>Pathom</a:t>
            </a:r>
            <a:r>
              <a:rPr lang="en-US" dirty="0" smtClean="0">
                <a:latin typeface="TH Sarabun New" panose="020B0500040200020003" pitchFamily="34" charset="-34"/>
                <a:cs typeface="TH Sarabun New" panose="020B0500040200020003" pitchFamily="34" charset="-34"/>
              </a:rPr>
              <a:t>, 73170, Thailand</a:t>
            </a:r>
          </a:p>
          <a:p>
            <a:pPr algn="thaiDist">
              <a:spcBef>
                <a:spcPts val="0"/>
              </a:spcBef>
            </a:pPr>
            <a:r>
              <a:rPr lang="en-US" baseline="30000" dirty="0" smtClean="0">
                <a:latin typeface="TH Sarabun New" panose="020B0500040200020003" pitchFamily="34" charset="-34"/>
                <a:cs typeface="TH Sarabun New" panose="020B0500040200020003" pitchFamily="34" charset="-34"/>
              </a:rPr>
              <a:t>2</a:t>
            </a:r>
            <a:r>
              <a:rPr lang="en-US" dirty="0" smtClean="0">
                <a:latin typeface="TH Sarabun New" panose="020B0500040200020003" pitchFamily="34" charset="-34"/>
                <a:cs typeface="TH Sarabun New" panose="020B0500040200020003" pitchFamily="34" charset="-34"/>
              </a:rPr>
              <a:t>Department of Computer Engineering, </a:t>
            </a:r>
            <a:r>
              <a:rPr lang="en-US" dirty="0" err="1" smtClean="0">
                <a:latin typeface="TH Sarabun New" panose="020B0500040200020003" pitchFamily="34" charset="-34"/>
                <a:cs typeface="TH Sarabun New" panose="020B0500040200020003" pitchFamily="34" charset="-34"/>
              </a:rPr>
              <a:t>Chulalongkorn</a:t>
            </a:r>
            <a:r>
              <a:rPr lang="en-US" dirty="0" smtClean="0">
                <a:latin typeface="TH Sarabun New" panose="020B0500040200020003" pitchFamily="34" charset="-34"/>
                <a:cs typeface="TH Sarabun New" panose="020B0500040200020003" pitchFamily="34" charset="-34"/>
              </a:rPr>
              <a:t> University, Bangkok, 10330, Thailand</a:t>
            </a:r>
          </a:p>
        </p:txBody>
      </p:sp>
      <p:pic>
        <p:nvPicPr>
          <p:cNvPr id="10" name="Picture 2" descr="http://www.mwit.ac.th/~academic/program/19-logo_mwit_big(gif).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3308" y="2535641"/>
            <a:ext cx="1573787" cy="1482565"/>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a:t>
            </a:fld>
            <a:endParaRPr lang="en-US" sz="1800" dirty="0">
              <a:latin typeface="TH Sarabun New" panose="020B0500040200020003" pitchFamily="34" charset="-34"/>
              <a:cs typeface="TH Sarabun New" panose="020B0500040200020003" pitchFamily="34" charset="-34"/>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8843" y="2425002"/>
            <a:ext cx="1250773" cy="1703841"/>
          </a:xfrm>
          <a:prstGeom prst="rect">
            <a:avLst/>
          </a:prstGeom>
        </p:spPr>
      </p:pic>
    </p:spTree>
    <p:extLst>
      <p:ext uri="{BB962C8B-B14F-4D97-AF65-F5344CB8AC3E}">
        <p14:creationId xmlns:p14="http://schemas.microsoft.com/office/powerpoint/2010/main" val="2297532494"/>
      </p:ext>
    </p:extLst>
  </p:cSld>
  <p:clrMapOvr>
    <a:masterClrMapping/>
  </p:clrMapOvr>
  <mc:AlternateContent xmlns:mc="http://schemas.openxmlformats.org/markup-compatibility/2006" xmlns:p14="http://schemas.microsoft.com/office/powerpoint/2010/main">
    <mc:Choice Requires="p14">
      <p:transition spd="slow" p14:dur="2000">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Two notes playing at a time</a:t>
            </a:r>
            <a:endParaRPr lang="en-US" sz="5400" dirty="0"/>
          </a:p>
        </p:txBody>
      </p:sp>
      <p:sp>
        <p:nvSpPr>
          <p:cNvPr id="3" name="Content Placeholder 2"/>
          <p:cNvSpPr>
            <a:spLocks noGrp="1"/>
          </p:cNvSpPr>
          <p:nvPr>
            <p:ph idx="1"/>
          </p:nvPr>
        </p:nvSpPr>
        <p:spPr/>
        <p:txBody>
          <a:bodyPr>
            <a:normAutofit/>
          </a:bodyPr>
          <a:lstStyle/>
          <a:p>
            <a:r>
              <a:rPr lang="en-US" sz="3200" dirty="0">
                <a:latin typeface="TH Sarabun New" panose="020B0500040200020003" pitchFamily="34" charset="-34"/>
                <a:cs typeface="TH Sarabun New" panose="020B0500040200020003" pitchFamily="34" charset="-34"/>
              </a:rPr>
              <a:t>The result </a:t>
            </a:r>
            <a:r>
              <a:rPr lang="en-US" sz="3200" dirty="0" smtClean="0">
                <a:latin typeface="TH Sarabun New" panose="020B0500040200020003" pitchFamily="34" charset="-34"/>
                <a:cs typeface="TH Sarabun New" panose="020B0500040200020003" pitchFamily="34" charset="-34"/>
              </a:rPr>
              <a:t>is </a:t>
            </a:r>
            <a:r>
              <a:rPr lang="en-US" sz="3200" dirty="0">
                <a:latin typeface="TH Sarabun New" panose="020B0500040200020003" pitchFamily="34" charset="-34"/>
                <a:cs typeface="TH Sarabun New" panose="020B0500040200020003" pitchFamily="34" charset="-34"/>
              </a:rPr>
              <a:t>the summation of each </a:t>
            </a:r>
            <a:r>
              <a:rPr lang="en-US" sz="3200" dirty="0" smtClean="0">
                <a:latin typeface="TH Sarabun New" panose="020B0500040200020003" pitchFamily="34" charset="-34"/>
                <a:cs typeface="TH Sarabun New" panose="020B0500040200020003" pitchFamily="34" charset="-34"/>
              </a:rPr>
              <a:t>wave. </a:t>
            </a:r>
            <a:endParaRPr lang="th-TH" sz="3200" dirty="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10</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6" name="รูปภาพ 3" descr="10876656_794805390587378_1553161580_o.jpg"/>
          <p:cNvPicPr>
            <a:picLocks noChangeAspect="1"/>
          </p:cNvPicPr>
          <p:nvPr/>
        </p:nvPicPr>
        <p:blipFill>
          <a:blip r:embed="rId2" cstate="print"/>
          <a:stretch>
            <a:fillRect/>
          </a:stretch>
        </p:blipFill>
        <p:spPr>
          <a:xfrm>
            <a:off x="6589060" y="2998693"/>
            <a:ext cx="4789393" cy="2471219"/>
          </a:xfrm>
          <a:prstGeom prst="rect">
            <a:avLst/>
          </a:prstGeom>
        </p:spPr>
      </p:pic>
      <p:pic>
        <p:nvPicPr>
          <p:cNvPr id="7" name="รูปภาพ 4" descr="10860310_794805397254044_1466520919_o.jpg"/>
          <p:cNvPicPr>
            <a:picLocks noChangeAspect="1"/>
          </p:cNvPicPr>
          <p:nvPr/>
        </p:nvPicPr>
        <p:blipFill>
          <a:blip r:embed="rId3" cstate="print"/>
          <a:stretch>
            <a:fillRect/>
          </a:stretch>
        </p:blipFill>
        <p:spPr>
          <a:xfrm>
            <a:off x="853890" y="2985246"/>
            <a:ext cx="4900246" cy="2514600"/>
          </a:xfrm>
          <a:prstGeom prst="rect">
            <a:avLst/>
          </a:prstGeom>
        </p:spPr>
      </p:pic>
      <p:cxnSp>
        <p:nvCxnSpPr>
          <p:cNvPr id="8" name="ลูกศรเชื่อมต่อแบบตรง 6"/>
          <p:cNvCxnSpPr/>
          <p:nvPr/>
        </p:nvCxnSpPr>
        <p:spPr>
          <a:xfrm>
            <a:off x="5809130" y="422237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437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55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55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3050"/>
                            </p:stCondLst>
                            <p:childTnLst>
                              <p:par>
                                <p:cTn id="23" presetID="22" presetClass="entr" presetSubtype="8" fill="hold" nodeType="afterEffect">
                                  <p:stCondLst>
                                    <p:cond delay="25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3800"/>
                            </p:stCondLst>
                            <p:childTnLst>
                              <p:par>
                                <p:cTn id="27" presetID="22" presetClass="entr" presetSubtype="8" fill="hold" nodeType="after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Methods</a:t>
            </a:r>
            <a:endParaRPr lang="en-US" sz="5400" dirty="0"/>
          </a:p>
        </p:txBody>
      </p:sp>
      <p:sp>
        <p:nvSpPr>
          <p:cNvPr id="3" name="Content Placeholder 2"/>
          <p:cNvSpPr>
            <a:spLocks noGrp="1"/>
          </p:cNvSpPr>
          <p:nvPr>
            <p:ph idx="1"/>
          </p:nvPr>
        </p:nvSpPr>
        <p:spPr>
          <a:xfrm>
            <a:off x="838200" y="1825625"/>
            <a:ext cx="10515600" cy="583746"/>
          </a:xfrm>
        </p:spPr>
        <p:txBody>
          <a:bodyPr>
            <a:normAutofit/>
          </a:bodyPr>
          <a:lstStyle/>
          <a:p>
            <a:r>
              <a:rPr lang="en-US" sz="3200" dirty="0">
                <a:latin typeface="TH Sarabun New" panose="020B0500040200020003" pitchFamily="34" charset="-34"/>
                <a:cs typeface="TH Sarabun New" panose="020B0500040200020003" pitchFamily="34" charset="-34"/>
              </a:rPr>
              <a:t>We divided our program into two main </a:t>
            </a:r>
            <a:r>
              <a:rPr lang="en-US" sz="3200" dirty="0" smtClean="0">
                <a:latin typeface="TH Sarabun New" panose="020B0500040200020003" pitchFamily="34" charset="-34"/>
                <a:cs typeface="TH Sarabun New" panose="020B0500040200020003" pitchFamily="34" charset="-34"/>
              </a:rPr>
              <a:t>parts.</a:t>
            </a:r>
            <a:endParaRPr lang="en-US" dirty="0" smtClean="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11</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094959" y="3627512"/>
            <a:ext cx="3539996" cy="267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3200" dirty="0" smtClean="0">
                <a:latin typeface="TH Sarabun New" panose="020B0500040200020003" pitchFamily="34" charset="-34"/>
                <a:cs typeface="TH Sarabun New" panose="020B0500040200020003" pitchFamily="34" charset="-34"/>
              </a:rPr>
              <a:t>- Interval Determining</a:t>
            </a:r>
          </a:p>
          <a:p>
            <a:pPr marL="457200" lvl="1" indent="0" algn="ctr">
              <a:buNone/>
            </a:pPr>
            <a:r>
              <a:rPr lang="en-US" sz="3200" dirty="0" smtClean="0">
                <a:latin typeface="TH Sarabun New" panose="020B0500040200020003" pitchFamily="34" charset="-34"/>
                <a:cs typeface="TH Sarabun New" panose="020B0500040200020003" pitchFamily="34" charset="-34"/>
              </a:rPr>
              <a:t>- Pitch Analyzing</a:t>
            </a:r>
          </a:p>
        </p:txBody>
      </p:sp>
      <p:sp>
        <p:nvSpPr>
          <p:cNvPr id="11" name="Content Placeholder 2"/>
          <p:cNvSpPr txBox="1">
            <a:spLocks/>
          </p:cNvSpPr>
          <p:nvPr/>
        </p:nvSpPr>
        <p:spPr>
          <a:xfrm>
            <a:off x="7185107" y="2606675"/>
            <a:ext cx="3375569" cy="760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latin typeface="TH Sarabun New" panose="020B0500040200020003" pitchFamily="34" charset="-34"/>
                <a:cs typeface="TH Sarabun New" panose="020B0500040200020003" pitchFamily="34" charset="-34"/>
              </a:rPr>
              <a:t>Graphic</a:t>
            </a:r>
            <a:r>
              <a:rPr lang="en-US" sz="3200" b="1" dirty="0" smtClean="0">
                <a:latin typeface="TH Sarabun New" panose="020B0500040200020003" pitchFamily="34" charset="-34"/>
                <a:cs typeface="TH Sarabun New" panose="020B0500040200020003" pitchFamily="34" charset="-34"/>
              </a:rPr>
              <a:t>al</a:t>
            </a:r>
            <a:r>
              <a:rPr lang="en-US" sz="3200" b="1" dirty="0" smtClean="0">
                <a:latin typeface="TH Sarabun New" panose="020B0500040200020003" pitchFamily="34" charset="-34"/>
                <a:cs typeface="TH Sarabun New" panose="020B0500040200020003" pitchFamily="34" charset="-34"/>
              </a:rPr>
              <a:t> </a:t>
            </a:r>
            <a:r>
              <a:rPr lang="en-US" sz="3200" b="1" dirty="0" smtClean="0">
                <a:latin typeface="TH Sarabun New" panose="020B0500040200020003" pitchFamily="34" charset="-34"/>
                <a:cs typeface="TH Sarabun New" panose="020B0500040200020003" pitchFamily="34" charset="-34"/>
              </a:rPr>
              <a:t>User Interface</a:t>
            </a:r>
          </a:p>
        </p:txBody>
      </p:sp>
      <p:cxnSp>
        <p:nvCxnSpPr>
          <p:cNvPr id="12" name="Straight Connector 11"/>
          <p:cNvCxnSpPr/>
          <p:nvPr/>
        </p:nvCxnSpPr>
        <p:spPr>
          <a:xfrm>
            <a:off x="5999767" y="2606675"/>
            <a:ext cx="13711" cy="3806975"/>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1602336" y="2638122"/>
            <a:ext cx="3225802" cy="76063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latin typeface="TH Sarabun New" panose="020B0500040200020003" pitchFamily="34" charset="-34"/>
                <a:cs typeface="TH Sarabun New" panose="020B0500040200020003" pitchFamily="34" charset="-34"/>
              </a:rPr>
              <a:t>Digital Signal Processing</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b="5290"/>
          <a:stretch/>
        </p:blipFill>
        <p:spPr>
          <a:xfrm>
            <a:off x="6403300" y="3246376"/>
            <a:ext cx="5460288" cy="2907518"/>
          </a:xfrm>
          <a:prstGeom prst="rect">
            <a:avLst/>
          </a:prstGeom>
        </p:spPr>
      </p:pic>
    </p:spTree>
    <p:extLst>
      <p:ext uri="{BB962C8B-B14F-4D97-AF65-F5344CB8AC3E}">
        <p14:creationId xmlns:p14="http://schemas.microsoft.com/office/powerpoint/2010/main" val="3882982827"/>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80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1800"/>
                            </p:stCondLst>
                            <p:childTnLst>
                              <p:par>
                                <p:cTn id="19" presetID="22" presetClass="entr" presetSubtype="1"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2000"/>
                                        <p:tgtEl>
                                          <p:spTgt spid="12"/>
                                        </p:tgtEl>
                                      </p:cBhvr>
                                    </p:animEffect>
                                  </p:childTnLst>
                                </p:cTn>
                              </p:par>
                            </p:childTnLst>
                          </p:cTn>
                        </p:par>
                        <p:par>
                          <p:cTn id="22" fill="hold">
                            <p:stCondLst>
                              <p:cond delay="3800"/>
                            </p:stCondLst>
                            <p:childTnLst>
                              <p:par>
                                <p:cTn id="23" presetID="42" presetClass="entr" presetSubtype="0" fill="hold" grpId="0" nodeType="afterEffect">
                                  <p:stCondLst>
                                    <p:cond delay="25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fade">
                                      <p:cBhvr>
                                        <p:cTn id="25" dur="1000"/>
                                        <p:tgtEl>
                                          <p:spTgt spid="19">
                                            <p:txEl>
                                              <p:pRg st="0" end="0"/>
                                            </p:txEl>
                                          </p:spTgt>
                                        </p:tgtEl>
                                      </p:cBhvr>
                                    </p:animEffect>
                                    <p:anim calcmode="lin" valueType="num">
                                      <p:cBhvr>
                                        <p:cTn id="26"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5050"/>
                            </p:stCondLst>
                            <p:childTnLst>
                              <p:par>
                                <p:cTn id="29" presetID="42"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1000"/>
                                        <p:tgtEl>
                                          <p:spTgt spid="11">
                                            <p:txEl>
                                              <p:pRg st="0" end="0"/>
                                            </p:txEl>
                                          </p:spTgt>
                                        </p:tgtEl>
                                      </p:cBhvr>
                                    </p:animEffect>
                                    <p:anim calcmode="lin" valueType="num">
                                      <p:cBhvr>
                                        <p:cTn id="3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1000"/>
                                        <p:tgtEl>
                                          <p:spTgt spid="10">
                                            <p:txEl>
                                              <p:pRg st="0" end="0"/>
                                            </p:txEl>
                                          </p:spTgt>
                                        </p:tgtEl>
                                      </p:cBhvr>
                                    </p:animEffect>
                                    <p:anim calcmode="lin" valueType="num">
                                      <p:cBhvr>
                                        <p:cTn id="3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fade">
                                      <p:cBhvr>
                                        <p:cTn id="43" dur="1000"/>
                                        <p:tgtEl>
                                          <p:spTgt spid="10">
                                            <p:txEl>
                                              <p:pRg st="1" end="1"/>
                                            </p:txEl>
                                          </p:spTgt>
                                        </p:tgtEl>
                                      </p:cBhvr>
                                    </p:animEffect>
                                    <p:anim calcmode="lin" valueType="num">
                                      <p:cBhvr>
                                        <p:cTn id="4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uiExpand="1" build="p"/>
      <p:bldP spid="11" grpId="0" build="p"/>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Interval Determining</a:t>
            </a:r>
            <a:endParaRPr lang="en-US" sz="5400" dirty="0"/>
          </a:p>
        </p:txBody>
      </p:sp>
      <p:sp>
        <p:nvSpPr>
          <p:cNvPr id="3" name="Content Placeholder 2"/>
          <p:cNvSpPr>
            <a:spLocks noGrp="1"/>
          </p:cNvSpPr>
          <p:nvPr>
            <p:ph idx="1"/>
          </p:nvPr>
        </p:nvSpPr>
        <p:spPr>
          <a:xfrm>
            <a:off x="838200" y="1825624"/>
            <a:ext cx="10515600" cy="1458489"/>
          </a:xfrm>
        </p:spPr>
        <p:txBody>
          <a:bodyPr>
            <a:normAutofit/>
          </a:bodyPr>
          <a:lstStyle/>
          <a:p>
            <a:pPr algn="thaiDist"/>
            <a:r>
              <a:rPr lang="en-US" sz="3200" dirty="0" smtClean="0">
                <a:latin typeface="TH Sarabun New" panose="020B0500040200020003" pitchFamily="34" charset="-34"/>
                <a:cs typeface="TH Sarabun New" panose="020B0500040200020003" pitchFamily="34" charset="-34"/>
              </a:rPr>
              <a:t>1. We read the data from </a:t>
            </a:r>
            <a:r>
              <a:rPr lang="en-US" sz="3200" dirty="0">
                <a:latin typeface="TH Sarabun New" panose="020B0500040200020003" pitchFamily="34" charset="-34"/>
                <a:cs typeface="TH Sarabun New" panose="020B0500040200020003" pitchFamily="34" charset="-34"/>
              </a:rPr>
              <a:t>wave </a:t>
            </a:r>
            <a:r>
              <a:rPr lang="en-US" sz="3200" dirty="0" smtClean="0">
                <a:latin typeface="TH Sarabun New" panose="020B0500040200020003" pitchFamily="34" charset="-34"/>
                <a:cs typeface="TH Sarabun New" panose="020B0500040200020003" pitchFamily="34" charset="-34"/>
              </a:rPr>
              <a:t>file, using </a:t>
            </a:r>
            <a:r>
              <a:rPr lang="en-US" sz="3200" dirty="0">
                <a:latin typeface="TH Sarabun New" panose="020B0500040200020003" pitchFamily="34" charset="-34"/>
                <a:cs typeface="TH Sarabun New" panose="020B0500040200020003" pitchFamily="34" charset="-34"/>
              </a:rPr>
              <a:t>C</a:t>
            </a:r>
            <a:r>
              <a:rPr lang="en-US" sz="3200" dirty="0" smtClean="0">
                <a:latin typeface="TH Sarabun New" panose="020B0500040200020003" pitchFamily="34" charset="-34"/>
                <a:cs typeface="TH Sarabun New" panose="020B0500040200020003" pitchFamily="34" charset="-34"/>
              </a:rPr>
              <a:t>++. We would get a 1-D array of sound data in time-domain.</a:t>
            </a:r>
            <a:endParaRPr lang="en-US" dirty="0" smtClean="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12</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13" name="Picture 2" descr="https://fbcdn-sphotos-h-a.akamaihd.net/hphotos-ak-xpa1/v/t35.0-12/10864483_794784413922809_1364138496_o.jpg?oh=3522263ed2091a4a7f1cacd62949ffca&amp;oe=5495DC27&amp;__gda__=1419109191_c1db8353891d19dc84add09e9dbdfe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688" y="2850281"/>
            <a:ext cx="7967470" cy="373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796418"/>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Interval Determining</a:t>
            </a:r>
            <a:endParaRPr lang="en-US" sz="5400" dirty="0"/>
          </a:p>
        </p:txBody>
      </p:sp>
      <p:sp>
        <p:nvSpPr>
          <p:cNvPr id="3" name="Content Placeholder 2"/>
          <p:cNvSpPr>
            <a:spLocks noGrp="1"/>
          </p:cNvSpPr>
          <p:nvPr>
            <p:ph idx="1"/>
          </p:nvPr>
        </p:nvSpPr>
        <p:spPr>
          <a:xfrm>
            <a:off x="838200" y="1825624"/>
            <a:ext cx="10515600" cy="2978195"/>
          </a:xfrm>
        </p:spPr>
        <p:txBody>
          <a:bodyPr>
            <a:normAutofit/>
          </a:bodyPr>
          <a:lstStyle/>
          <a:p>
            <a:pPr algn="thaiDist"/>
            <a:r>
              <a:rPr lang="en-US" sz="3200" dirty="0" smtClean="0">
                <a:latin typeface="TH Sarabun New" panose="020B0500040200020003" pitchFamily="34" charset="-34"/>
                <a:cs typeface="TH Sarabun New" panose="020B0500040200020003" pitchFamily="34" charset="-34"/>
              </a:rPr>
              <a:t>2. We determined the wave data for 2,048 (or 2</a:t>
            </a:r>
            <a:r>
              <a:rPr lang="en-US" sz="3200" baseline="30000" dirty="0" smtClean="0">
                <a:latin typeface="TH Sarabun New" panose="020B0500040200020003" pitchFamily="34" charset="-34"/>
                <a:cs typeface="TH Sarabun New" panose="020B0500040200020003" pitchFamily="34" charset="-34"/>
              </a:rPr>
              <a:t>11</a:t>
            </a:r>
            <a:r>
              <a:rPr lang="en-US" sz="3200" dirty="0">
                <a:latin typeface="TH Sarabun New" panose="020B0500040200020003" pitchFamily="34" charset="-34"/>
                <a:cs typeface="TH Sarabun New" panose="020B0500040200020003" pitchFamily="34" charset="-34"/>
              </a:rPr>
              <a:t>)</a:t>
            </a:r>
            <a:r>
              <a:rPr lang="en-US" sz="3200" dirty="0" smtClean="0">
                <a:latin typeface="TH Sarabun New" panose="020B0500040200020003" pitchFamily="34" charset="-34"/>
                <a:cs typeface="TH Sarabun New" panose="020B0500040200020003" pitchFamily="34" charset="-34"/>
              </a:rPr>
              <a:t> samples each time and applied the Fourier Transform to them. Then, we compared them with frequency-domain in the previous interval.</a:t>
            </a:r>
            <a:endParaRPr lang="en-US" dirty="0" smtClean="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13</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2553704267"/>
              </p:ext>
            </p:extLst>
          </p:nvPr>
        </p:nvGraphicFramePr>
        <p:xfrm>
          <a:off x="3169275" y="3495120"/>
          <a:ext cx="5853447" cy="3043792"/>
        </p:xfrm>
        <a:graphic>
          <a:graphicData uri="http://schemas.openxmlformats.org/presentationml/2006/ole">
            <mc:AlternateContent xmlns:mc="http://schemas.openxmlformats.org/markup-compatibility/2006">
              <mc:Choice xmlns:v="urn:schemas-microsoft-com:vml" Requires="v">
                <p:oleObj spid="_x0000_s1092" name="Image" r:id="rId3" imgW="14603040" imgH="7593480" progId="Photoshop.Image.13">
                  <p:embed/>
                </p:oleObj>
              </mc:Choice>
              <mc:Fallback>
                <p:oleObj name="Image" r:id="rId3" imgW="14603040" imgH="7593480" progId="Photoshop.Image.13">
                  <p:embed/>
                  <p:pic>
                    <p:nvPicPr>
                      <p:cNvPr id="0" name=""/>
                      <p:cNvPicPr/>
                      <p:nvPr/>
                    </p:nvPicPr>
                    <p:blipFill>
                      <a:blip r:embed="rId4"/>
                      <a:stretch>
                        <a:fillRect/>
                      </a:stretch>
                    </p:blipFill>
                    <p:spPr>
                      <a:xfrm>
                        <a:off x="3169275" y="3495120"/>
                        <a:ext cx="5853447" cy="3043792"/>
                      </a:xfrm>
                      <a:prstGeom prst="rect">
                        <a:avLst/>
                      </a:prstGeom>
                      <a:noFill/>
                    </p:spPr>
                  </p:pic>
                </p:oleObj>
              </mc:Fallback>
            </mc:AlternateContent>
          </a:graphicData>
        </a:graphic>
      </p:graphicFrame>
    </p:spTree>
    <p:extLst>
      <p:ext uri="{BB962C8B-B14F-4D97-AF65-F5344CB8AC3E}">
        <p14:creationId xmlns:p14="http://schemas.microsoft.com/office/powerpoint/2010/main" val="3201656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Interval Determining</a:t>
            </a:r>
            <a:endParaRPr lang="en-US" sz="5400" dirty="0"/>
          </a:p>
        </p:txBody>
      </p:sp>
      <p:sp>
        <p:nvSpPr>
          <p:cNvPr id="3" name="Content Placeholder 2"/>
          <p:cNvSpPr>
            <a:spLocks noGrp="1"/>
          </p:cNvSpPr>
          <p:nvPr>
            <p:ph idx="1"/>
          </p:nvPr>
        </p:nvSpPr>
        <p:spPr>
          <a:xfrm>
            <a:off x="838200" y="1825624"/>
            <a:ext cx="10515600" cy="2978195"/>
          </a:xfrm>
        </p:spPr>
        <p:txBody>
          <a:bodyPr>
            <a:normAutofit/>
          </a:bodyPr>
          <a:lstStyle/>
          <a:p>
            <a:pPr marL="0" indent="0" algn="thaiDist">
              <a:buNone/>
            </a:pPr>
            <a:r>
              <a:rPr lang="en-US" sz="3200" b="1" dirty="0" smtClean="0">
                <a:latin typeface="TH Sarabun New" panose="020B0500040200020003" pitchFamily="34" charset="-34"/>
                <a:cs typeface="TH Sarabun New" panose="020B0500040200020003" pitchFamily="34" charset="-34"/>
              </a:rPr>
              <a:t>Case 1</a:t>
            </a:r>
            <a:r>
              <a:rPr lang="en-US" sz="3200" dirty="0" smtClean="0">
                <a:latin typeface="TH Sarabun New" panose="020B0500040200020003" pitchFamily="34" charset="-34"/>
                <a:cs typeface="TH Sarabun New" panose="020B0500040200020003" pitchFamily="34" charset="-34"/>
              </a:rPr>
              <a:t>: If some new frequencies appeared in the new interval, we knew that the beginning of the note was in the new interval.</a:t>
            </a:r>
            <a:endParaRPr lang="en-US" dirty="0" smtClean="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14</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3392420993"/>
              </p:ext>
            </p:extLst>
          </p:nvPr>
        </p:nvGraphicFramePr>
        <p:xfrm>
          <a:off x="2902879" y="2983337"/>
          <a:ext cx="6386239" cy="3373013"/>
        </p:xfrm>
        <a:graphic>
          <a:graphicData uri="http://schemas.openxmlformats.org/presentationml/2006/ole">
            <mc:AlternateContent xmlns:mc="http://schemas.openxmlformats.org/markup-compatibility/2006">
              <mc:Choice xmlns:v="urn:schemas-microsoft-com:vml" Requires="v">
                <p:oleObj spid="_x0000_s2111" name="Image" r:id="rId3" imgW="14425200" imgH="7619040" progId="Photoshop.Image.13">
                  <p:embed/>
                </p:oleObj>
              </mc:Choice>
              <mc:Fallback>
                <p:oleObj name="Image" r:id="rId3" imgW="14425200" imgH="7619040" progId="Photoshop.Image.13">
                  <p:embed/>
                  <p:pic>
                    <p:nvPicPr>
                      <p:cNvPr id="0" name=""/>
                      <p:cNvPicPr/>
                      <p:nvPr/>
                    </p:nvPicPr>
                    <p:blipFill>
                      <a:blip r:embed="rId4"/>
                      <a:stretch>
                        <a:fillRect/>
                      </a:stretch>
                    </p:blipFill>
                    <p:spPr>
                      <a:xfrm>
                        <a:off x="2902879" y="2983337"/>
                        <a:ext cx="6386239" cy="3373013"/>
                      </a:xfrm>
                      <a:prstGeom prst="rect">
                        <a:avLst/>
                      </a:prstGeom>
                    </p:spPr>
                  </p:pic>
                </p:oleObj>
              </mc:Fallback>
            </mc:AlternateContent>
          </a:graphicData>
        </a:graphic>
      </p:graphicFrame>
    </p:spTree>
    <p:extLst>
      <p:ext uri="{BB962C8B-B14F-4D97-AF65-F5344CB8AC3E}">
        <p14:creationId xmlns:p14="http://schemas.microsoft.com/office/powerpoint/2010/main" val="18365403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Interval Determining</a:t>
            </a:r>
            <a:endParaRPr lang="en-US" sz="5400" dirty="0"/>
          </a:p>
        </p:txBody>
      </p:sp>
      <p:sp>
        <p:nvSpPr>
          <p:cNvPr id="3" name="Content Placeholder 2"/>
          <p:cNvSpPr>
            <a:spLocks noGrp="1"/>
          </p:cNvSpPr>
          <p:nvPr>
            <p:ph idx="1"/>
          </p:nvPr>
        </p:nvSpPr>
        <p:spPr>
          <a:xfrm>
            <a:off x="838200" y="1825624"/>
            <a:ext cx="10515600" cy="2978195"/>
          </a:xfrm>
        </p:spPr>
        <p:txBody>
          <a:bodyPr>
            <a:normAutofit/>
          </a:bodyPr>
          <a:lstStyle/>
          <a:p>
            <a:pPr marL="0" indent="0" algn="thaiDist">
              <a:buNone/>
            </a:pPr>
            <a:r>
              <a:rPr lang="en-US" sz="3200" b="1" dirty="0" smtClean="0">
                <a:latin typeface="TH Sarabun New" panose="020B0500040200020003" pitchFamily="34" charset="-34"/>
                <a:cs typeface="TH Sarabun New" panose="020B0500040200020003" pitchFamily="34" charset="-34"/>
              </a:rPr>
              <a:t>Case 2</a:t>
            </a:r>
            <a:r>
              <a:rPr lang="en-US" sz="3200" dirty="0" smtClean="0">
                <a:latin typeface="TH Sarabun New" panose="020B0500040200020003" pitchFamily="34" charset="-34"/>
                <a:cs typeface="TH Sarabun New" panose="020B0500040200020003" pitchFamily="34" charset="-34"/>
              </a:rPr>
              <a:t>: If new frequency did not appear in the new interval, we would consider the power of its harmonics. If the power was more than 1.43 times of the power in the previous interval</a:t>
            </a:r>
            <a:r>
              <a:rPr lang="en-US" sz="3200" dirty="0">
                <a:latin typeface="TH Sarabun New" panose="020B0500040200020003" pitchFamily="34" charset="-34"/>
                <a:cs typeface="TH Sarabun New" panose="020B0500040200020003" pitchFamily="34" charset="-34"/>
              </a:rPr>
              <a:t>, we </a:t>
            </a:r>
            <a:r>
              <a:rPr lang="en-US" sz="3200" dirty="0" smtClean="0">
                <a:latin typeface="TH Sarabun New" panose="020B0500040200020003" pitchFamily="34" charset="-34"/>
                <a:cs typeface="TH Sarabun New" panose="020B0500040200020003" pitchFamily="34" charset="-34"/>
              </a:rPr>
              <a:t>knew the beginning </a:t>
            </a:r>
            <a:r>
              <a:rPr lang="en-US" sz="3200" dirty="0">
                <a:latin typeface="TH Sarabun New" panose="020B0500040200020003" pitchFamily="34" charset="-34"/>
                <a:cs typeface="TH Sarabun New" panose="020B0500040200020003" pitchFamily="34" charset="-34"/>
              </a:rPr>
              <a:t>of the </a:t>
            </a:r>
            <a:r>
              <a:rPr lang="en-US" sz="3200" dirty="0" smtClean="0">
                <a:latin typeface="TH Sarabun New" panose="020B0500040200020003" pitchFamily="34" charset="-34"/>
                <a:cs typeface="TH Sarabun New" panose="020B0500040200020003" pitchFamily="34" charset="-34"/>
              </a:rPr>
              <a:t>note was </a:t>
            </a:r>
            <a:r>
              <a:rPr lang="en-US" sz="3200" dirty="0">
                <a:latin typeface="TH Sarabun New" panose="020B0500040200020003" pitchFamily="34" charset="-34"/>
                <a:cs typeface="TH Sarabun New" panose="020B0500040200020003" pitchFamily="34" charset="-34"/>
              </a:rPr>
              <a:t>in the new interval</a:t>
            </a:r>
            <a:endParaRPr lang="en-US" dirty="0" smtClean="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15</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2"/>
          <a:srcRect l="8954" t="10190" r="7935" b="12817"/>
          <a:stretch/>
        </p:blipFill>
        <p:spPr>
          <a:xfrm>
            <a:off x="838200" y="3554772"/>
            <a:ext cx="4796340" cy="2498094"/>
          </a:xfrm>
          <a:prstGeom prst="rect">
            <a:avLst/>
          </a:prstGeom>
        </p:spPr>
      </p:pic>
      <p:pic>
        <p:nvPicPr>
          <p:cNvPr id="9" name="Picture 8"/>
          <p:cNvPicPr>
            <a:picLocks noChangeAspect="1"/>
          </p:cNvPicPr>
          <p:nvPr/>
        </p:nvPicPr>
        <p:blipFill rotWithShape="1">
          <a:blip r:embed="rId3"/>
          <a:srcRect l="8750" t="9828" r="7833" b="12817"/>
          <a:stretch/>
        </p:blipFill>
        <p:spPr>
          <a:xfrm>
            <a:off x="6714403" y="3590961"/>
            <a:ext cx="4702711" cy="2451841"/>
          </a:xfrm>
          <a:prstGeom prst="rect">
            <a:avLst/>
          </a:prstGeom>
        </p:spPr>
      </p:pic>
      <p:grpSp>
        <p:nvGrpSpPr>
          <p:cNvPr id="16" name="Group 15"/>
          <p:cNvGrpSpPr/>
          <p:nvPr/>
        </p:nvGrpSpPr>
        <p:grpSpPr>
          <a:xfrm>
            <a:off x="1372736" y="3577898"/>
            <a:ext cx="1660024" cy="486733"/>
            <a:chOff x="1372736" y="3577898"/>
            <a:chExt cx="1660024" cy="486733"/>
          </a:xfrm>
        </p:grpSpPr>
        <p:sp>
          <p:nvSpPr>
            <p:cNvPr id="8" name="Title 1"/>
            <p:cNvSpPr txBox="1">
              <a:spLocks/>
            </p:cNvSpPr>
            <p:nvPr/>
          </p:nvSpPr>
          <p:spPr>
            <a:xfrm>
              <a:off x="2142309" y="3577898"/>
              <a:ext cx="890451" cy="486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TH Sarabun New" panose="020B0500040200020003" pitchFamily="34" charset="-34"/>
                  <a:cs typeface="TH Sarabun New" panose="020B0500040200020003" pitchFamily="34" charset="-34"/>
                </a:rPr>
                <a:t>10.11</a:t>
              </a:r>
              <a:endParaRPr lang="en-US" sz="3200" dirty="0">
                <a:solidFill>
                  <a:srgbClr val="FF0000"/>
                </a:solidFill>
              </a:endParaRPr>
            </a:p>
          </p:txBody>
        </p:sp>
        <p:sp>
          <p:nvSpPr>
            <p:cNvPr id="11" name="Oval 10"/>
            <p:cNvSpPr/>
            <p:nvPr/>
          </p:nvSpPr>
          <p:spPr>
            <a:xfrm>
              <a:off x="1372736" y="3666213"/>
              <a:ext cx="248195" cy="24819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a:stCxn id="11" idx="6"/>
            </p:cNvCxnSpPr>
            <p:nvPr/>
          </p:nvCxnSpPr>
          <p:spPr>
            <a:xfrm flipV="1">
              <a:off x="1620931" y="3790310"/>
              <a:ext cx="521378"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7243353" y="3560007"/>
            <a:ext cx="1629496" cy="515368"/>
            <a:chOff x="7243353" y="3546944"/>
            <a:chExt cx="1629496" cy="515368"/>
          </a:xfrm>
        </p:grpSpPr>
        <p:sp>
          <p:nvSpPr>
            <p:cNvPr id="10" name="Title 1"/>
            <p:cNvSpPr txBox="1">
              <a:spLocks/>
            </p:cNvSpPr>
            <p:nvPr/>
          </p:nvSpPr>
          <p:spPr>
            <a:xfrm>
              <a:off x="7982398" y="3575579"/>
              <a:ext cx="890451" cy="486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TH Sarabun New" panose="020B0500040200020003" pitchFamily="34" charset="-34"/>
                  <a:cs typeface="TH Sarabun New" panose="020B0500040200020003" pitchFamily="34" charset="-34"/>
                </a:rPr>
                <a:t>24.77</a:t>
              </a:r>
              <a:endParaRPr lang="en-US" sz="3200" dirty="0">
                <a:solidFill>
                  <a:srgbClr val="FF0000"/>
                </a:solidFill>
                <a:latin typeface="TH Sarabun New" panose="020B0500040200020003" pitchFamily="34" charset="-34"/>
                <a:cs typeface="TH Sarabun New" panose="020B0500040200020003" pitchFamily="34" charset="-34"/>
              </a:endParaRPr>
            </a:p>
          </p:txBody>
        </p:sp>
        <p:sp>
          <p:nvSpPr>
            <p:cNvPr id="12" name="Oval 11"/>
            <p:cNvSpPr/>
            <p:nvPr/>
          </p:nvSpPr>
          <p:spPr>
            <a:xfrm>
              <a:off x="7243353" y="3546944"/>
              <a:ext cx="248195" cy="24819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flipV="1">
              <a:off x="7486057" y="3713292"/>
              <a:ext cx="521378"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155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Interval Determining</a:t>
            </a:r>
            <a:endParaRPr lang="en-US" sz="5400" dirty="0"/>
          </a:p>
        </p:txBody>
      </p:sp>
      <p:sp>
        <p:nvSpPr>
          <p:cNvPr id="3" name="Content Placeholder 2"/>
          <p:cNvSpPr>
            <a:spLocks noGrp="1"/>
          </p:cNvSpPr>
          <p:nvPr>
            <p:ph idx="1"/>
          </p:nvPr>
        </p:nvSpPr>
        <p:spPr>
          <a:xfrm>
            <a:off x="838200" y="1825624"/>
            <a:ext cx="10515600" cy="2653611"/>
          </a:xfrm>
        </p:spPr>
        <p:txBody>
          <a:bodyPr>
            <a:normAutofit/>
          </a:bodyPr>
          <a:lstStyle/>
          <a:p>
            <a:pPr algn="thaiDist"/>
            <a:r>
              <a:rPr lang="en-US" sz="3200" dirty="0" smtClean="0">
                <a:latin typeface="TH Sarabun New" panose="020B0500040200020003" pitchFamily="34" charset="-34"/>
                <a:cs typeface="TH Sarabun New" panose="020B0500040200020003" pitchFamily="34" charset="-34"/>
              </a:rPr>
              <a:t>We would binary-search the new interval. Each time we binary-searched, we combined them with the previous interval and applied the Fourier Transform. We binary-searched until…</a:t>
            </a:r>
          </a:p>
          <a:p>
            <a:pPr algn="thaiDist"/>
            <a:r>
              <a:rPr lang="en-US" sz="3200" dirty="0" smtClean="0">
                <a:latin typeface="TH Sarabun New" panose="020B0500040200020003" pitchFamily="34" charset="-34"/>
                <a:cs typeface="TH Sarabun New" panose="020B0500040200020003" pitchFamily="34" charset="-34"/>
              </a:rPr>
              <a:t>Case 1: The power of new frequency was 30 percent of the maximum power, </a:t>
            </a:r>
          </a:p>
          <a:p>
            <a:pPr algn="thaiDist"/>
            <a:r>
              <a:rPr lang="en-US" sz="3200" dirty="0" smtClean="0">
                <a:latin typeface="TH Sarabun New" panose="020B0500040200020003" pitchFamily="34" charset="-34"/>
                <a:cs typeface="TH Sarabun New" panose="020B0500040200020003" pitchFamily="34" charset="-34"/>
              </a:rPr>
              <a:t>Case 2: the power of that note was 1.43 time of the previous one.</a:t>
            </a:r>
          </a:p>
          <a:p>
            <a:pPr algn="thaiDist"/>
            <a:endParaRPr lang="en-US" sz="3200" dirty="0" smtClean="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16</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4000500"/>
            <a:ext cx="9753600" cy="2857500"/>
          </a:xfrm>
          <a:prstGeom prst="rect">
            <a:avLst/>
          </a:prstGeom>
        </p:spPr>
      </p:pic>
    </p:spTree>
    <p:extLst>
      <p:ext uri="{BB962C8B-B14F-4D97-AF65-F5344CB8AC3E}">
        <p14:creationId xmlns:p14="http://schemas.microsoft.com/office/powerpoint/2010/main" val="31810610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Pitch Analyzing</a:t>
            </a:r>
            <a:endParaRPr lang="en-US" sz="5400" dirty="0"/>
          </a:p>
        </p:txBody>
      </p:sp>
      <p:sp>
        <p:nvSpPr>
          <p:cNvPr id="3" name="Content Placeholder 2"/>
          <p:cNvSpPr>
            <a:spLocks noGrp="1"/>
          </p:cNvSpPr>
          <p:nvPr>
            <p:ph idx="1"/>
          </p:nvPr>
        </p:nvSpPr>
        <p:spPr>
          <a:xfrm>
            <a:off x="838200" y="1825624"/>
            <a:ext cx="10515600" cy="1458489"/>
          </a:xfrm>
        </p:spPr>
        <p:txBody>
          <a:bodyPr>
            <a:normAutofit/>
          </a:bodyPr>
          <a:lstStyle/>
          <a:p>
            <a:pPr algn="thaiDist"/>
            <a:r>
              <a:rPr lang="en-US" sz="3200" dirty="0" smtClean="0">
                <a:latin typeface="TH Sarabun New" panose="020B0500040200020003" pitchFamily="34" charset="-34"/>
                <a:cs typeface="TH Sarabun New" panose="020B0500040200020003" pitchFamily="34" charset="-34"/>
              </a:rPr>
              <a:t>1. We read the data in each interval from </a:t>
            </a:r>
            <a:r>
              <a:rPr lang="en-US" sz="3200" dirty="0">
                <a:latin typeface="TH Sarabun New" panose="020B0500040200020003" pitchFamily="34" charset="-34"/>
                <a:cs typeface="TH Sarabun New" panose="020B0500040200020003" pitchFamily="34" charset="-34"/>
              </a:rPr>
              <a:t>wave </a:t>
            </a:r>
            <a:r>
              <a:rPr lang="en-US" sz="3200" dirty="0" smtClean="0">
                <a:latin typeface="TH Sarabun New" panose="020B0500040200020003" pitchFamily="34" charset="-34"/>
                <a:cs typeface="TH Sarabun New" panose="020B0500040200020003" pitchFamily="34" charset="-34"/>
              </a:rPr>
              <a:t>file, using </a:t>
            </a:r>
            <a:r>
              <a:rPr lang="en-US" sz="3200" dirty="0">
                <a:latin typeface="TH Sarabun New" panose="020B0500040200020003" pitchFamily="34" charset="-34"/>
                <a:cs typeface="TH Sarabun New" panose="020B0500040200020003" pitchFamily="34" charset="-34"/>
              </a:rPr>
              <a:t>C</a:t>
            </a:r>
            <a:r>
              <a:rPr lang="en-US" sz="3200" dirty="0" smtClean="0">
                <a:latin typeface="TH Sarabun New" panose="020B0500040200020003" pitchFamily="34" charset="-34"/>
                <a:cs typeface="TH Sarabun New" panose="020B0500040200020003" pitchFamily="34" charset="-34"/>
              </a:rPr>
              <a:t>++. We would also get a 1-D array of sound data in time-domain.</a:t>
            </a:r>
            <a:endParaRPr lang="en-US" dirty="0" smtClean="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17</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13" name="Picture 2" descr="https://fbcdn-sphotos-h-a.akamaihd.net/hphotos-ak-xpa1/v/t35.0-12/10864483_794784413922809_1364138496_o.jpg?oh=3522263ed2091a4a7f1cacd62949ffca&amp;oe=5495DC27&amp;__gda__=1419109191_c1db8353891d19dc84add09e9dbdfe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688" y="2850281"/>
            <a:ext cx="7967470" cy="373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19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15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15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Pitch Analyzing</a:t>
            </a:r>
            <a:endParaRPr lang="en-US" sz="5400" dirty="0"/>
          </a:p>
        </p:txBody>
      </p:sp>
      <p:sp>
        <p:nvSpPr>
          <p:cNvPr id="3" name="Content Placeholder 2"/>
          <p:cNvSpPr>
            <a:spLocks noGrp="1"/>
          </p:cNvSpPr>
          <p:nvPr>
            <p:ph idx="1"/>
          </p:nvPr>
        </p:nvSpPr>
        <p:spPr>
          <a:xfrm>
            <a:off x="838200" y="1825624"/>
            <a:ext cx="10515600" cy="2978195"/>
          </a:xfrm>
        </p:spPr>
        <p:txBody>
          <a:bodyPr>
            <a:normAutofit/>
          </a:bodyPr>
          <a:lstStyle/>
          <a:p>
            <a:pPr algn="thaiDist"/>
            <a:r>
              <a:rPr lang="en-US" sz="3200" dirty="0" smtClean="0">
                <a:latin typeface="TH Sarabun New" panose="020B0500040200020003" pitchFamily="34" charset="-34"/>
                <a:cs typeface="TH Sarabun New" panose="020B0500040200020003" pitchFamily="34" charset="-34"/>
              </a:rPr>
              <a:t>2. We cut the data on first ten percent and last ten percent of the interval length. Then, we applied the Fast Fourier transform to get the frequency-domain data.</a:t>
            </a:r>
            <a:endParaRPr lang="en-US" dirty="0" smtClean="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18</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6" name="Picture 2" descr="https://fbcdn-sphotos-h-a.akamaihd.net/hphotos-ak-xpf1/v/t35.0-12/10876664_794784400589477_94417076_o.jpg?oh=55c39e4ccad576623c2e39470e41548f&amp;oe=5495C20F&amp;__gda__=1419036946_1b2a581384d2d266aa9068795d2f38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236" y="3018098"/>
            <a:ext cx="7117526" cy="3703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4646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Pitch Analyzing</a:t>
            </a:r>
            <a:endParaRPr lang="en-US" sz="5400" dirty="0"/>
          </a:p>
        </p:txBody>
      </p:sp>
      <p:sp>
        <p:nvSpPr>
          <p:cNvPr id="3" name="Content Placeholder 2"/>
          <p:cNvSpPr>
            <a:spLocks noGrp="1"/>
          </p:cNvSpPr>
          <p:nvPr>
            <p:ph idx="1"/>
          </p:nvPr>
        </p:nvSpPr>
        <p:spPr>
          <a:xfrm>
            <a:off x="838200" y="1825624"/>
            <a:ext cx="10515600" cy="2978195"/>
          </a:xfrm>
        </p:spPr>
        <p:txBody>
          <a:bodyPr>
            <a:normAutofit/>
          </a:bodyPr>
          <a:lstStyle/>
          <a:p>
            <a:pPr algn="thaiDist"/>
            <a:r>
              <a:rPr lang="en-US" sz="3200" dirty="0" smtClean="0">
                <a:latin typeface="TH Sarabun New" panose="020B0500040200020003" pitchFamily="34" charset="-34"/>
                <a:cs typeface="TH Sarabun New" panose="020B0500040200020003" pitchFamily="34" charset="-34"/>
              </a:rPr>
              <a:t>3. We removed the data which the power was less than 50% of the maximum power.</a:t>
            </a:r>
            <a:endParaRPr lang="en-US" dirty="0" smtClean="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19</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6" name="Picture 2" descr="https://fbcdn-sphotos-h-a.akamaihd.net/hphotos-ak-xpf1/v/t35.0-12/10876664_794784400589477_94417076_o.jpg?oh=55c39e4ccad576623c2e39470e41548f&amp;oe=5495C20F&amp;__gda__=1419036946_1b2a581384d2d266aa9068795d2f38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236" y="3018098"/>
            <a:ext cx="7117526" cy="37033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886891" y="4951818"/>
            <a:ext cx="6662058" cy="147510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74770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itchFamily="34" charset="-34"/>
                <a:cs typeface="TH Sarabun New" pitchFamily="34" charset="-34"/>
              </a:rPr>
              <a:t>Problem</a:t>
            </a:r>
            <a:endParaRPr lang="en-US" sz="5400" dirty="0"/>
          </a:p>
        </p:txBody>
      </p:sp>
      <p:sp>
        <p:nvSpPr>
          <p:cNvPr id="3" name="Content Placeholder 2"/>
          <p:cNvSpPr>
            <a:spLocks noGrp="1"/>
          </p:cNvSpPr>
          <p:nvPr>
            <p:ph idx="1"/>
          </p:nvPr>
        </p:nvSpPr>
        <p:spPr>
          <a:xfrm>
            <a:off x="838200" y="1825625"/>
            <a:ext cx="10515600" cy="1024656"/>
          </a:xfrm>
        </p:spPr>
        <p:txBody>
          <a:bodyPr>
            <a:normAutofit/>
          </a:bodyPr>
          <a:lstStyle/>
          <a:p>
            <a:pPr algn="thaiDist"/>
            <a:r>
              <a:rPr lang="en-US" sz="3200" dirty="0" smtClean="0">
                <a:latin typeface="TH Sarabun New" panose="020B0500040200020003" pitchFamily="34" charset="-34"/>
                <a:cs typeface="TH Sarabun New" pitchFamily="34" charset="-34"/>
              </a:rPr>
              <a:t>Some amateur musicians cannot play the music they want, and they cannot find the sheet music on the Internet.</a:t>
            </a:r>
          </a:p>
        </p:txBody>
      </p:sp>
      <p:sp>
        <p:nvSpPr>
          <p:cNvPr id="4" name="Slide Number Placeholder 3"/>
          <p:cNvSpPr>
            <a:spLocks noGrp="1"/>
          </p:cNvSpPr>
          <p:nvPr>
            <p:ph type="sldNum" sz="quarter" idx="12"/>
          </p:nvPr>
        </p:nvSpPr>
        <p:spPr/>
        <p:txBody>
          <a:bodyPr/>
          <a:lstStyle/>
          <a:p>
            <a:fld id="{E93D1A7E-8FD4-44B8-AFFC-98CAA154555B}" type="slidenum">
              <a:rPr lang="en-US" smtClean="0"/>
              <a:t>2</a:t>
            </a:fld>
            <a:endParaRPr lang="en-US" dirty="0"/>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861786"/>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80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Pitch Analyzing</a:t>
            </a:r>
            <a:endParaRPr lang="en-US" sz="5400" dirty="0"/>
          </a:p>
        </p:txBody>
      </p:sp>
      <p:sp>
        <p:nvSpPr>
          <p:cNvPr id="3" name="Content Placeholder 2"/>
          <p:cNvSpPr>
            <a:spLocks noGrp="1"/>
          </p:cNvSpPr>
          <p:nvPr>
            <p:ph idx="1"/>
          </p:nvPr>
        </p:nvSpPr>
        <p:spPr>
          <a:xfrm>
            <a:off x="838200" y="1825624"/>
            <a:ext cx="10515600" cy="2978195"/>
          </a:xfrm>
        </p:spPr>
        <p:txBody>
          <a:bodyPr>
            <a:normAutofit/>
          </a:bodyPr>
          <a:lstStyle/>
          <a:p>
            <a:pPr algn="thaiDist"/>
            <a:r>
              <a:rPr lang="en-US" sz="3200" dirty="0" smtClean="0">
                <a:latin typeface="TH Sarabun New" panose="020B0500040200020003" pitchFamily="34" charset="-34"/>
                <a:cs typeface="TH Sarabun New" panose="020B0500040200020003" pitchFamily="34" charset="-34"/>
              </a:rPr>
              <a:t>4. For the remaining data, we focused </a:t>
            </a:r>
            <a:r>
              <a:rPr lang="en-US" sz="3200" dirty="0">
                <a:latin typeface="TH Sarabun New" panose="020B0500040200020003" pitchFamily="34" charset="-34"/>
                <a:cs typeface="TH Sarabun New" panose="020B0500040200020003" pitchFamily="34" charset="-34"/>
              </a:rPr>
              <a:t>on the </a:t>
            </a:r>
            <a:r>
              <a:rPr lang="en-US" sz="3200" dirty="0" smtClean="0">
                <a:latin typeface="TH Sarabun New" panose="020B0500040200020003" pitchFamily="34" charset="-34"/>
                <a:cs typeface="TH Sarabun New" panose="020B0500040200020003" pitchFamily="34" charset="-34"/>
              </a:rPr>
              <a:t>frequency </a:t>
            </a:r>
            <a:r>
              <a:rPr lang="en-US" sz="3200" dirty="0">
                <a:latin typeface="TH Sarabun New" panose="020B0500040200020003" pitchFamily="34" charset="-34"/>
                <a:cs typeface="TH Sarabun New" panose="020B0500040200020003" pitchFamily="34" charset="-34"/>
              </a:rPr>
              <a:t>that </a:t>
            </a:r>
            <a:r>
              <a:rPr lang="en-US" sz="3200" dirty="0" smtClean="0">
                <a:latin typeface="TH Sarabun New" panose="020B0500040200020003" pitchFamily="34" charset="-34"/>
                <a:cs typeface="TH Sarabun New" panose="020B0500040200020003" pitchFamily="34" charset="-34"/>
              </a:rPr>
              <a:t>had </a:t>
            </a:r>
            <a:r>
              <a:rPr lang="en-US" sz="3200" dirty="0">
                <a:latin typeface="TH Sarabun New" panose="020B0500040200020003" pitchFamily="34" charset="-34"/>
                <a:cs typeface="TH Sarabun New" panose="020B0500040200020003" pitchFamily="34" charset="-34"/>
              </a:rPr>
              <a:t>the highest amplitude. We </a:t>
            </a:r>
            <a:r>
              <a:rPr lang="en-US" sz="3200" dirty="0" smtClean="0">
                <a:latin typeface="TH Sarabun New" panose="020B0500040200020003" pitchFamily="34" charset="-34"/>
                <a:cs typeface="TH Sarabun New" panose="020B0500040200020003" pitchFamily="34" charset="-34"/>
              </a:rPr>
              <a:t>would mark the note with that frequency as </a:t>
            </a:r>
            <a:r>
              <a:rPr lang="en-US" sz="3200" i="1" dirty="0" smtClean="0">
                <a:latin typeface="TH Sarabun New" panose="020B0500040200020003" pitchFamily="34" charset="-34"/>
                <a:cs typeface="TH Sarabun New" panose="020B0500040200020003" pitchFamily="34" charset="-34"/>
              </a:rPr>
              <a:t>appeared </a:t>
            </a:r>
            <a:r>
              <a:rPr lang="en-US" sz="3200" dirty="0">
                <a:latin typeface="TH Sarabun New" panose="020B0500040200020003" pitchFamily="34" charset="-34"/>
                <a:cs typeface="TH Sarabun New" panose="020B0500040200020003" pitchFamily="34" charset="-34"/>
              </a:rPr>
              <a:t>and then </a:t>
            </a:r>
            <a:r>
              <a:rPr lang="en-US" sz="3200" dirty="0" smtClean="0">
                <a:latin typeface="TH Sarabun New" panose="020B0500040200020003" pitchFamily="34" charset="-34"/>
                <a:cs typeface="TH Sarabun New" panose="020B0500040200020003" pitchFamily="34" charset="-34"/>
              </a:rPr>
              <a:t>remove its harmonics. We repeated this step until all frequencies are removed.</a:t>
            </a:r>
            <a:endParaRPr lang="en-US" sz="3200" dirty="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20</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1930758" y="3753359"/>
            <a:ext cx="10515600" cy="706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thaiDist"/>
            <a:endParaRPr lang="en-US" sz="3200" dirty="0">
              <a:latin typeface="TH Sarabun New" panose="020B0500040200020003" pitchFamily="34" charset="-34"/>
              <a:cs typeface="TH Sarabun New" panose="020B0500040200020003" pitchFamily="34" charset="-34"/>
            </a:endParaRPr>
          </a:p>
        </p:txBody>
      </p:sp>
      <p:pic>
        <p:nvPicPr>
          <p:cNvPr id="6" name="Picture 5"/>
          <p:cNvPicPr>
            <a:picLocks noChangeAspect="1"/>
          </p:cNvPicPr>
          <p:nvPr/>
        </p:nvPicPr>
        <p:blipFill>
          <a:blip r:embed="rId2"/>
          <a:stretch>
            <a:fillRect/>
          </a:stretch>
        </p:blipFill>
        <p:spPr>
          <a:xfrm>
            <a:off x="2310112" y="3344596"/>
            <a:ext cx="7571773" cy="3376879"/>
          </a:xfrm>
          <a:prstGeom prst="rect">
            <a:avLst/>
          </a:prstGeom>
        </p:spPr>
      </p:pic>
    </p:spTree>
    <p:extLst>
      <p:ext uri="{BB962C8B-B14F-4D97-AF65-F5344CB8AC3E}">
        <p14:creationId xmlns:p14="http://schemas.microsoft.com/office/powerpoint/2010/main" val="272252281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Graphical User Interface</a:t>
            </a:r>
            <a:endParaRPr lang="en-US" sz="5400" dirty="0"/>
          </a:p>
        </p:txBody>
      </p:sp>
      <p:sp>
        <p:nvSpPr>
          <p:cNvPr id="3" name="Content Placeholder 2"/>
          <p:cNvSpPr>
            <a:spLocks noGrp="1"/>
          </p:cNvSpPr>
          <p:nvPr>
            <p:ph idx="1"/>
          </p:nvPr>
        </p:nvSpPr>
        <p:spPr>
          <a:xfrm>
            <a:off x="838200" y="1825625"/>
            <a:ext cx="10515600" cy="1045269"/>
          </a:xfrm>
        </p:spPr>
        <p:txBody>
          <a:bodyPr>
            <a:normAutofit/>
          </a:bodyPr>
          <a:lstStyle/>
          <a:p>
            <a:pPr algn="thaiDist"/>
            <a:r>
              <a:rPr lang="en-US" sz="3200" dirty="0" smtClean="0">
                <a:latin typeface="TH Sarabun New" panose="020B0500040200020003" pitchFamily="34" charset="-34"/>
                <a:cs typeface="TH Sarabun New" panose="020B0500040200020003" pitchFamily="34" charset="-34"/>
              </a:rPr>
              <a:t>We implemented this part in Visual Studio</a:t>
            </a:r>
            <a:r>
              <a:rPr lang="th-TH" sz="3200" dirty="0" smtClean="0">
                <a:latin typeface="TH Sarabun New" panose="020B0500040200020003" pitchFamily="34" charset="-34"/>
                <a:cs typeface="TH Sarabun New" panose="020B0500040200020003" pitchFamily="34" charset="-34"/>
              </a:rPr>
              <a:t> </a:t>
            </a:r>
            <a:r>
              <a:rPr lang="en-US" sz="3200" dirty="0" smtClean="0">
                <a:latin typeface="TH Sarabun New" panose="020B0500040200020003" pitchFamily="34" charset="-34"/>
                <a:cs typeface="TH Sarabun New" panose="020B0500040200020003" pitchFamily="34" charset="-34"/>
              </a:rPr>
              <a:t>2013 Community using C#.</a:t>
            </a:r>
            <a:endParaRPr lang="th-TH" sz="3200" dirty="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21</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5290"/>
          <a:stretch/>
        </p:blipFill>
        <p:spPr>
          <a:xfrm>
            <a:off x="2491164" y="2684312"/>
            <a:ext cx="7209669" cy="3839036"/>
          </a:xfrm>
          <a:prstGeom prst="rect">
            <a:avLst/>
          </a:prstGeom>
        </p:spPr>
      </p:pic>
    </p:spTree>
    <p:extLst>
      <p:ext uri="{BB962C8B-B14F-4D97-AF65-F5344CB8AC3E}">
        <p14:creationId xmlns:p14="http://schemas.microsoft.com/office/powerpoint/2010/main" val="3514080187"/>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55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55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Result analyzing</a:t>
            </a:r>
            <a:endParaRPr lang="en-US" sz="5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64756"/>
              </a:xfrm>
            </p:spPr>
            <p:txBody>
              <a:bodyPr>
                <a:normAutofit/>
              </a:bodyPr>
              <a:lstStyle/>
              <a:p>
                <a:pPr algn="thaiDist"/>
                <a:r>
                  <a:rPr lang="en-US" sz="3200" b="1" dirty="0">
                    <a:latin typeface="TH Sarabun New" panose="020B0500040200020003" pitchFamily="34" charset="-34"/>
                    <a:cs typeface="TH Sarabun New" panose="020B0500040200020003" pitchFamily="34" charset="-34"/>
                  </a:rPr>
                  <a:t>Word error rate (WER) </a:t>
                </a:r>
                <a:r>
                  <a:rPr lang="en-US" sz="3200" dirty="0">
                    <a:latin typeface="TH Sarabun New" panose="020B0500040200020003" pitchFamily="34" charset="-34"/>
                    <a:cs typeface="TH Sarabun New" panose="020B0500040200020003" pitchFamily="34" charset="-34"/>
                  </a:rPr>
                  <a:t>is a common </a:t>
                </a:r>
                <a:r>
                  <a:rPr lang="en-US" sz="3200" dirty="0" smtClean="0">
                    <a:latin typeface="TH Sarabun New" panose="020B0500040200020003" pitchFamily="34" charset="-34"/>
                    <a:cs typeface="TH Sarabun New" panose="020B0500040200020003" pitchFamily="34" charset="-34"/>
                  </a:rPr>
                  <a:t>measure </a:t>
                </a:r>
                <a:r>
                  <a:rPr lang="en-US" sz="3200" dirty="0">
                    <a:latin typeface="TH Sarabun New" panose="020B0500040200020003" pitchFamily="34" charset="-34"/>
                    <a:cs typeface="TH Sarabun New" panose="020B0500040200020003" pitchFamily="34" charset="-34"/>
                  </a:rPr>
                  <a:t>of the performance of a speech </a:t>
                </a:r>
                <a:r>
                  <a:rPr lang="en-US" sz="3200" dirty="0" smtClean="0">
                    <a:latin typeface="TH Sarabun New" panose="020B0500040200020003" pitchFamily="34" charset="-34"/>
                    <a:cs typeface="TH Sarabun New" panose="020B0500040200020003" pitchFamily="34" charset="-34"/>
                  </a:rPr>
                  <a:t>recognition.</a:t>
                </a:r>
                <a:endParaRPr lang="en-US" sz="3200" dirty="0">
                  <a:latin typeface="TH Sarabun New" panose="020B0500040200020003" pitchFamily="34" charset="-34"/>
                  <a:cs typeface="TH Sarabun New" panose="020B0500040200020003" pitchFamily="34" charset="-34"/>
                </a:endParaRPr>
              </a:p>
              <a:p>
                <a:pPr algn="thaiDist"/>
                <a:r>
                  <a:rPr lang="en-US" sz="3200" dirty="0">
                    <a:latin typeface="TH Sarabun New" panose="020B0500040200020003" pitchFamily="34" charset="-34"/>
                    <a:cs typeface="TH Sarabun New" panose="020B0500040200020003" pitchFamily="34" charset="-34"/>
                  </a:rPr>
                  <a:t>The </a:t>
                </a:r>
                <a:r>
                  <a:rPr lang="en-US" sz="3200" dirty="0" smtClean="0">
                    <a:latin typeface="TH Sarabun New" panose="020B0500040200020003" pitchFamily="34" charset="-34"/>
                    <a:cs typeface="TH Sarabun New" panose="020B0500040200020003" pitchFamily="34" charset="-34"/>
                  </a:rPr>
                  <a:t>formula:</a:t>
                </a:r>
                <a:endParaRPr lang="en-US" sz="3200" dirty="0">
                  <a:latin typeface="TH Sarabun New" panose="020B0500040200020003" pitchFamily="34" charset="-34"/>
                  <a:cs typeface="TH Sarabun New" panose="020B0500040200020003" pitchFamily="34" charset="-34"/>
                </a:endParaRPr>
              </a:p>
              <a:p>
                <a:pPr algn="thaiDist"/>
                <a:endParaRPr lang="en-US" sz="3200" dirty="0"/>
              </a:p>
              <a:p>
                <a:pPr marL="0" indent="0" algn="thaiDist">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𝑊𝐸𝑅</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𝑑𝑒𝑙𝑒𝑡𝑖𝑜𝑛</m:t>
                          </m:r>
                          <m:r>
                            <a:rPr lang="en-US" sz="3200" i="1">
                              <a:latin typeface="Cambria Math" panose="02040503050406030204" pitchFamily="18" charset="0"/>
                            </a:rPr>
                            <m:t>+</m:t>
                          </m:r>
                          <m:r>
                            <a:rPr lang="en-US" sz="3200" i="1">
                              <a:latin typeface="Cambria Math" panose="02040503050406030204" pitchFamily="18" charset="0"/>
                            </a:rPr>
                            <m:t>𝑖𝑛𝑠𝑒𝑟𝑡𝑖𝑜𝑛</m:t>
                          </m:r>
                          <m:r>
                            <a:rPr lang="en-US" sz="3200" i="1">
                              <a:latin typeface="Cambria Math" panose="02040503050406030204" pitchFamily="18" charset="0"/>
                            </a:rPr>
                            <m:t>+</m:t>
                          </m:r>
                          <m:r>
                            <a:rPr lang="en-US" sz="3200" i="1">
                              <a:latin typeface="Cambria Math" panose="02040503050406030204" pitchFamily="18" charset="0"/>
                            </a:rPr>
                            <m:t>𝑠𝑢𝑏𝑠𝑡𝑖𝑡𝑢𝑡𝑖𝑜𝑛</m:t>
                          </m:r>
                        </m:num>
                        <m:den>
                          <m:r>
                            <a:rPr lang="en-US" sz="3200" i="1">
                              <a:latin typeface="Cambria Math" panose="02040503050406030204" pitchFamily="18" charset="0"/>
                            </a:rPr>
                            <m:t>𝑡𝑜𝑡𝑎𝑙</m:t>
                          </m:r>
                          <m:r>
                            <a:rPr lang="en-US" sz="3200" i="1">
                              <a:latin typeface="Cambria Math" panose="02040503050406030204" pitchFamily="18" charset="0"/>
                            </a:rPr>
                            <m:t> </m:t>
                          </m:r>
                          <m:r>
                            <a:rPr lang="en-US" sz="3200" i="1">
                              <a:latin typeface="Cambria Math" panose="02040503050406030204" pitchFamily="18" charset="0"/>
                            </a:rPr>
                            <m:t>𝑛𝑢𝑚𝑏𝑒𝑟</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𝑤𝑜𝑟𝑑𝑠</m:t>
                          </m:r>
                        </m:den>
                      </m:f>
                    </m:oMath>
                  </m:oMathPara>
                </a14:m>
                <a:endParaRPr lang="en-US" sz="3200" dirty="0"/>
              </a:p>
              <a:p>
                <a:pPr algn="thaiDist"/>
                <a:endParaRPr lang="th-TH" sz="3200" dirty="0">
                  <a:latin typeface="TH Sarabun New" panose="020B0500040200020003" pitchFamily="34" charset="-34"/>
                  <a:cs typeface="TH Sarabun New" panose="020B0500040200020003" pitchFamily="34" charset="-34"/>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64756"/>
              </a:xfrm>
              <a:blipFill rotWithShape="0">
                <a:blip r:embed="rId2"/>
                <a:stretch>
                  <a:fillRect l="-1333" t="-3631" r="-22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22</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155525"/>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0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3D1A7E-8FD4-44B8-AFFC-98CAA154555B}" type="slidenum">
              <a:rPr lang="en-US" smtClean="0"/>
              <a:t>23</a:t>
            </a:fld>
            <a:endParaRPr lang="en-US" dirty="0"/>
          </a:p>
        </p:txBody>
      </p:sp>
      <p:sp>
        <p:nvSpPr>
          <p:cNvPr id="6" name="Content Placeholder 2"/>
          <p:cNvSpPr>
            <a:spLocks noGrp="1"/>
          </p:cNvSpPr>
          <p:nvPr>
            <p:ph idx="1"/>
          </p:nvPr>
        </p:nvSpPr>
        <p:spPr>
          <a:xfrm>
            <a:off x="838200" y="1825625"/>
            <a:ext cx="10515600" cy="4627426"/>
          </a:xfrm>
        </p:spPr>
        <p:txBody>
          <a:bodyPr>
            <a:noAutofit/>
          </a:bodyPr>
          <a:lstStyle/>
          <a:p>
            <a:r>
              <a:rPr lang="en-US" dirty="0" smtClean="0">
                <a:latin typeface="TH Sarabun New" panose="020B0500040200020003" pitchFamily="34" charset="-34"/>
                <a:cs typeface="TH Sarabun New" panose="020B0500040200020003" pitchFamily="34" charset="-34"/>
              </a:rPr>
              <a:t>Deletion:	default note: C3 </a:t>
            </a:r>
            <a:r>
              <a:rPr lang="en-US" b="1" dirty="0" smtClean="0">
                <a:solidFill>
                  <a:srgbClr val="FF0000"/>
                </a:solidFill>
                <a:latin typeface="TH Sarabun New" panose="020B0500040200020003" pitchFamily="34" charset="-34"/>
                <a:cs typeface="TH Sarabun New" panose="020B0500040200020003" pitchFamily="34" charset="-34"/>
              </a:rPr>
              <a:t>C4</a:t>
            </a:r>
            <a:r>
              <a:rPr lang="en-US" dirty="0" smtClean="0">
                <a:latin typeface="TH Sarabun New" panose="020B0500040200020003" pitchFamily="34" charset="-34"/>
                <a:cs typeface="TH Sarabun New" panose="020B0500040200020003" pitchFamily="34" charset="-34"/>
              </a:rPr>
              <a:t> A4 </a:t>
            </a:r>
          </a:p>
          <a:p>
            <a:pPr marL="0" indent="0">
              <a:buNone/>
            </a:pPr>
            <a:r>
              <a:rPr lang="en-US" dirty="0" smtClean="0">
                <a:latin typeface="TH Sarabun New" panose="020B0500040200020003" pitchFamily="34" charset="-34"/>
                <a:cs typeface="TH Sarabun New" panose="020B0500040200020003" pitchFamily="34" charset="-34"/>
              </a:rPr>
              <a:t>		result note: C3 A4 </a:t>
            </a:r>
            <a:endParaRPr lang="en-US" dirty="0">
              <a:latin typeface="TH Sarabun New" panose="020B0500040200020003" pitchFamily="34" charset="-34"/>
              <a:cs typeface="TH Sarabun New" panose="020B0500040200020003" pitchFamily="34" charset="-34"/>
            </a:endParaRPr>
          </a:p>
          <a:p>
            <a:pPr marL="0" indent="0">
              <a:buNone/>
            </a:pPr>
            <a:r>
              <a:rPr lang="en-US" dirty="0" smtClean="0">
                <a:latin typeface="TH Sarabun New" panose="020B0500040200020003" pitchFamily="34" charset="-34"/>
                <a:cs typeface="TH Sarabun New" panose="020B0500040200020003" pitchFamily="34" charset="-34"/>
              </a:rPr>
              <a:t>	“C4" </a:t>
            </a:r>
            <a:r>
              <a:rPr lang="en-US" dirty="0">
                <a:latin typeface="TH Sarabun New" panose="020B0500040200020003" pitchFamily="34" charset="-34"/>
                <a:cs typeface="TH Sarabun New" panose="020B0500040200020003" pitchFamily="34" charset="-34"/>
              </a:rPr>
              <a:t>was </a:t>
            </a:r>
            <a:r>
              <a:rPr lang="en-US" dirty="0" smtClean="0">
                <a:latin typeface="TH Sarabun New" panose="020B0500040200020003" pitchFamily="34" charset="-34"/>
                <a:cs typeface="TH Sarabun New" panose="020B0500040200020003" pitchFamily="34" charset="-34"/>
              </a:rPr>
              <a:t>deleted.</a:t>
            </a:r>
            <a:endParaRPr lang="en-US" dirty="0">
              <a:latin typeface="TH Sarabun New" panose="020B0500040200020003" pitchFamily="34" charset="-34"/>
              <a:cs typeface="TH Sarabun New" panose="020B0500040200020003" pitchFamily="34" charset="-34"/>
            </a:endParaRPr>
          </a:p>
          <a:p>
            <a:r>
              <a:rPr lang="en-US" dirty="0" smtClean="0">
                <a:latin typeface="TH Sarabun New" panose="020B0500040200020003" pitchFamily="34" charset="-34"/>
                <a:cs typeface="TH Sarabun New" panose="020B0500040200020003" pitchFamily="34" charset="-34"/>
              </a:rPr>
              <a:t>Insertion:</a:t>
            </a:r>
            <a:r>
              <a:rPr lang="en-US" dirty="0">
                <a:latin typeface="TH Sarabun New" panose="020B0500040200020003" pitchFamily="34" charset="-34"/>
                <a:cs typeface="TH Sarabun New" panose="020B0500040200020003" pitchFamily="34" charset="-34"/>
              </a:rPr>
              <a:t>	default note: </a:t>
            </a:r>
            <a:r>
              <a:rPr lang="en-US" dirty="0" smtClean="0">
                <a:latin typeface="TH Sarabun New" panose="020B0500040200020003" pitchFamily="34" charset="-34"/>
                <a:cs typeface="TH Sarabun New" panose="020B0500040200020003" pitchFamily="34" charset="-34"/>
              </a:rPr>
              <a:t>C3   </a:t>
            </a:r>
          </a:p>
          <a:p>
            <a:pPr marL="0" indent="0">
              <a:buNone/>
            </a:pPr>
            <a:r>
              <a:rPr lang="en-US" dirty="0" smtClean="0">
                <a:latin typeface="TH Sarabun New" panose="020B0500040200020003" pitchFamily="34" charset="-34"/>
                <a:cs typeface="TH Sarabun New" panose="020B0500040200020003" pitchFamily="34" charset="-34"/>
              </a:rPr>
              <a:t>		result note: C3 </a:t>
            </a:r>
            <a:r>
              <a:rPr lang="en-US" b="1" dirty="0" smtClean="0">
                <a:solidFill>
                  <a:srgbClr val="FF0000"/>
                </a:solidFill>
                <a:latin typeface="TH Sarabun New" panose="020B0500040200020003" pitchFamily="34" charset="-34"/>
                <a:cs typeface="TH Sarabun New" panose="020B0500040200020003" pitchFamily="34" charset="-34"/>
              </a:rPr>
              <a:t>A#5</a:t>
            </a:r>
            <a:r>
              <a:rPr lang="en-US" dirty="0" smtClean="0">
                <a:latin typeface="TH Sarabun New" panose="020B0500040200020003" pitchFamily="34" charset="-34"/>
                <a:cs typeface="TH Sarabun New" panose="020B0500040200020003" pitchFamily="34" charset="-34"/>
              </a:rPr>
              <a:t> </a:t>
            </a:r>
          </a:p>
          <a:p>
            <a:pPr marL="0" indent="0">
              <a:buNone/>
            </a:pPr>
            <a:r>
              <a:rPr lang="en-US" dirty="0">
                <a:latin typeface="TH Sarabun New" panose="020B0500040200020003" pitchFamily="34" charset="-34"/>
                <a:cs typeface="TH Sarabun New" panose="020B0500040200020003" pitchFamily="34" charset="-34"/>
              </a:rPr>
              <a:t>	</a:t>
            </a:r>
            <a:r>
              <a:rPr lang="en-US" dirty="0" smtClean="0">
                <a:latin typeface="TH Sarabun New" panose="020B0500040200020003" pitchFamily="34" charset="-34"/>
                <a:cs typeface="TH Sarabun New" panose="020B0500040200020003" pitchFamily="34" charset="-34"/>
              </a:rPr>
              <a:t>“A#5" </a:t>
            </a:r>
            <a:r>
              <a:rPr lang="en-US" dirty="0">
                <a:latin typeface="TH Sarabun New" panose="020B0500040200020003" pitchFamily="34" charset="-34"/>
                <a:cs typeface="TH Sarabun New" panose="020B0500040200020003" pitchFamily="34" charset="-34"/>
              </a:rPr>
              <a:t>was </a:t>
            </a:r>
            <a:r>
              <a:rPr lang="en-US" dirty="0" smtClean="0">
                <a:latin typeface="TH Sarabun New" panose="020B0500040200020003" pitchFamily="34" charset="-34"/>
                <a:cs typeface="TH Sarabun New" panose="020B0500040200020003" pitchFamily="34" charset="-34"/>
              </a:rPr>
              <a:t>inserted.</a:t>
            </a:r>
          </a:p>
          <a:p>
            <a:r>
              <a:rPr lang="en-US" dirty="0">
                <a:latin typeface="TH Sarabun New" panose="020B0500040200020003" pitchFamily="34" charset="-34"/>
                <a:cs typeface="TH Sarabun New" panose="020B0500040200020003" pitchFamily="34" charset="-34"/>
              </a:rPr>
              <a:t>S</a:t>
            </a:r>
            <a:r>
              <a:rPr lang="en-US" dirty="0" smtClean="0">
                <a:latin typeface="TH Sarabun New" panose="020B0500040200020003" pitchFamily="34" charset="-34"/>
                <a:cs typeface="TH Sarabun New" panose="020B0500040200020003" pitchFamily="34" charset="-34"/>
              </a:rPr>
              <a:t>ubstitution:	default </a:t>
            </a:r>
            <a:r>
              <a:rPr lang="en-US" dirty="0">
                <a:latin typeface="TH Sarabun New" panose="020B0500040200020003" pitchFamily="34" charset="-34"/>
                <a:cs typeface="TH Sarabun New" panose="020B0500040200020003" pitchFamily="34" charset="-34"/>
              </a:rPr>
              <a:t>note: </a:t>
            </a:r>
            <a:r>
              <a:rPr lang="en-US" dirty="0" smtClean="0">
                <a:latin typeface="TH Sarabun New" panose="020B0500040200020003" pitchFamily="34" charset="-34"/>
                <a:cs typeface="TH Sarabun New" panose="020B0500040200020003" pitchFamily="34" charset="-34"/>
              </a:rPr>
              <a:t>C3 </a:t>
            </a:r>
            <a:r>
              <a:rPr lang="en-US" b="1" dirty="0" smtClean="0">
                <a:solidFill>
                  <a:srgbClr val="FF0000"/>
                </a:solidFill>
                <a:latin typeface="TH Sarabun New" panose="020B0500040200020003" pitchFamily="34" charset="-34"/>
                <a:cs typeface="TH Sarabun New" panose="020B0500040200020003" pitchFamily="34" charset="-34"/>
              </a:rPr>
              <a:t>C4</a:t>
            </a:r>
            <a:endParaRPr lang="en-US" b="1" dirty="0">
              <a:solidFill>
                <a:srgbClr val="FF0000"/>
              </a:solidFill>
              <a:latin typeface="TH Sarabun New" panose="020B0500040200020003" pitchFamily="34" charset="-34"/>
              <a:cs typeface="TH Sarabun New" panose="020B0500040200020003" pitchFamily="34" charset="-34"/>
            </a:endParaRPr>
          </a:p>
          <a:p>
            <a:pPr marL="0" indent="0">
              <a:buNone/>
            </a:pPr>
            <a:r>
              <a:rPr lang="en-US" dirty="0">
                <a:latin typeface="TH Sarabun New" panose="020B0500040200020003" pitchFamily="34" charset="-34"/>
                <a:cs typeface="TH Sarabun New" panose="020B0500040200020003" pitchFamily="34" charset="-34"/>
              </a:rPr>
              <a:t>		</a:t>
            </a:r>
            <a:r>
              <a:rPr lang="en-US" dirty="0" smtClean="0">
                <a:latin typeface="TH Sarabun New" panose="020B0500040200020003" pitchFamily="34" charset="-34"/>
                <a:cs typeface="TH Sarabun New" panose="020B0500040200020003" pitchFamily="34" charset="-34"/>
              </a:rPr>
              <a:t>result </a:t>
            </a:r>
            <a:r>
              <a:rPr lang="en-US" dirty="0">
                <a:latin typeface="TH Sarabun New" panose="020B0500040200020003" pitchFamily="34" charset="-34"/>
                <a:cs typeface="TH Sarabun New" panose="020B0500040200020003" pitchFamily="34" charset="-34"/>
              </a:rPr>
              <a:t>note: </a:t>
            </a:r>
            <a:r>
              <a:rPr lang="en-US" dirty="0" smtClean="0">
                <a:latin typeface="TH Sarabun New" panose="020B0500040200020003" pitchFamily="34" charset="-34"/>
                <a:cs typeface="TH Sarabun New" panose="020B0500040200020003" pitchFamily="34" charset="-34"/>
              </a:rPr>
              <a:t>C3 </a:t>
            </a:r>
            <a:r>
              <a:rPr lang="en-US" b="1" dirty="0" smtClean="0">
                <a:solidFill>
                  <a:srgbClr val="FFC000"/>
                </a:solidFill>
                <a:latin typeface="TH Sarabun New" panose="020B0500040200020003" pitchFamily="34" charset="-34"/>
                <a:cs typeface="TH Sarabun New" panose="020B0500040200020003" pitchFamily="34" charset="-34"/>
              </a:rPr>
              <a:t>A#5</a:t>
            </a:r>
            <a:r>
              <a:rPr lang="en-US" b="1" dirty="0" smtClean="0">
                <a:latin typeface="TH Sarabun New" panose="020B0500040200020003" pitchFamily="34" charset="-34"/>
                <a:cs typeface="TH Sarabun New" panose="020B0500040200020003" pitchFamily="34" charset="-34"/>
              </a:rPr>
              <a:t> </a:t>
            </a:r>
            <a:endParaRPr lang="en-US" b="1" dirty="0">
              <a:latin typeface="TH Sarabun New" panose="020B0500040200020003" pitchFamily="34" charset="-34"/>
              <a:cs typeface="TH Sarabun New" panose="020B0500040200020003" pitchFamily="34" charset="-34"/>
            </a:endParaRPr>
          </a:p>
          <a:p>
            <a:pPr marL="0" indent="0">
              <a:buNone/>
            </a:pPr>
            <a:r>
              <a:rPr lang="en-US" dirty="0">
                <a:latin typeface="TH Sarabun New" panose="020B0500040200020003" pitchFamily="34" charset="-34"/>
                <a:cs typeface="TH Sarabun New" panose="020B0500040200020003" pitchFamily="34" charset="-34"/>
              </a:rPr>
              <a:t>	</a:t>
            </a:r>
            <a:r>
              <a:rPr lang="en-US" dirty="0" smtClean="0">
                <a:latin typeface="TH Sarabun New" panose="020B0500040200020003" pitchFamily="34" charset="-34"/>
                <a:cs typeface="TH Sarabun New" panose="020B0500040200020003" pitchFamily="34" charset="-34"/>
              </a:rPr>
              <a:t>“C4" </a:t>
            </a:r>
            <a:r>
              <a:rPr lang="en-US" dirty="0">
                <a:latin typeface="TH Sarabun New" panose="020B0500040200020003" pitchFamily="34" charset="-34"/>
                <a:cs typeface="TH Sarabun New" panose="020B0500040200020003" pitchFamily="34" charset="-34"/>
              </a:rPr>
              <a:t>was </a:t>
            </a:r>
            <a:r>
              <a:rPr lang="en-US" dirty="0" smtClean="0">
                <a:latin typeface="TH Sarabun New" panose="020B0500040200020003" pitchFamily="34" charset="-34"/>
                <a:cs typeface="TH Sarabun New" panose="020B0500040200020003" pitchFamily="34" charset="-34"/>
              </a:rPr>
              <a:t>substituted by “A#5”.</a:t>
            </a:r>
            <a:endParaRPr lang="en-US" dirty="0">
              <a:latin typeface="TH Sarabun New" panose="020B0500040200020003" pitchFamily="34" charset="-34"/>
              <a:cs typeface="TH Sarabun New" panose="020B0500040200020003" pitchFamily="34" charset="-34"/>
            </a:endParaRPr>
          </a:p>
        </p:txBody>
      </p:sp>
      <p:cxnSp>
        <p:nvCxnSpPr>
          <p:cNvPr id="7" name="Straight Connector 6"/>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838200" y="365125"/>
            <a:ext cx="10515600" cy="1325563"/>
          </a:xfrm>
        </p:spPr>
        <p:txBody>
          <a:bodyPr>
            <a:normAutofit/>
          </a:bodyPr>
          <a:lstStyle/>
          <a:p>
            <a:r>
              <a:rPr lang="en-US" sz="5400" dirty="0" smtClean="0">
                <a:latin typeface="TH Sarabun New" panose="020B0500040200020003" pitchFamily="34" charset="-34"/>
                <a:cs typeface="TH Sarabun New" panose="020B0500040200020003" pitchFamily="34" charset="-34"/>
              </a:rPr>
              <a:t>Word error </a:t>
            </a:r>
            <a:r>
              <a:rPr lang="en-US" sz="5400" dirty="0">
                <a:latin typeface="TH Sarabun New" panose="020B0500040200020003" pitchFamily="34" charset="-34"/>
                <a:cs typeface="TH Sarabun New" panose="020B0500040200020003" pitchFamily="34" charset="-34"/>
              </a:rPr>
              <a:t>r</a:t>
            </a:r>
            <a:r>
              <a:rPr lang="en-US" sz="5400" dirty="0" smtClean="0">
                <a:latin typeface="TH Sarabun New" panose="020B0500040200020003" pitchFamily="34" charset="-34"/>
                <a:cs typeface="TH Sarabun New" panose="020B0500040200020003" pitchFamily="34" charset="-34"/>
              </a:rPr>
              <a:t>ate: example</a:t>
            </a:r>
            <a:endParaRPr lang="en-US" sz="5400" dirty="0"/>
          </a:p>
        </p:txBody>
      </p:sp>
    </p:spTree>
    <p:extLst>
      <p:ext uri="{BB962C8B-B14F-4D97-AF65-F5344CB8AC3E}">
        <p14:creationId xmlns:p14="http://schemas.microsoft.com/office/powerpoint/2010/main" val="3943547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1500"/>
                            </p:stCondLst>
                            <p:childTnLst>
                              <p:par>
                                <p:cTn id="13" presetID="42"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1000"/>
                                        <p:tgtEl>
                                          <p:spTgt spid="6">
                                            <p:txEl>
                                              <p:pRg st="2" end="2"/>
                                            </p:txEl>
                                          </p:spTgt>
                                        </p:tgtEl>
                                      </p:cBhvr>
                                    </p:animEffect>
                                    <p:anim calcmode="lin" valueType="num">
                                      <p:cBhvr>
                                        <p:cTn id="2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1000"/>
                                        <p:tgtEl>
                                          <p:spTgt spid="6">
                                            <p:txEl>
                                              <p:pRg st="3" end="3"/>
                                            </p:txEl>
                                          </p:spTgt>
                                        </p:tgtEl>
                                      </p:cBhvr>
                                    </p:animEffect>
                                    <p:anim calcmode="lin" valueType="num">
                                      <p:cBhvr>
                                        <p:cTn id="3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1000"/>
                                        <p:tgtEl>
                                          <p:spTgt spid="6">
                                            <p:txEl>
                                              <p:pRg st="4" end="4"/>
                                            </p:txEl>
                                          </p:spTgt>
                                        </p:tgtEl>
                                      </p:cBhvr>
                                    </p:animEffect>
                                    <p:anim calcmode="lin" valueType="num">
                                      <p:cBhvr>
                                        <p:cTn id="3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fade">
                                      <p:cBhvr>
                                        <p:cTn id="54" dur="1000"/>
                                        <p:tgtEl>
                                          <p:spTgt spid="6">
                                            <p:txEl>
                                              <p:pRg st="7" end="7"/>
                                            </p:txEl>
                                          </p:spTgt>
                                        </p:tgtEl>
                                      </p:cBhvr>
                                    </p:animEffect>
                                    <p:anim calcmode="lin" valueType="num">
                                      <p:cBhvr>
                                        <p:cTn id="5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fade">
                                      <p:cBhvr>
                                        <p:cTn id="59" dur="1000"/>
                                        <p:tgtEl>
                                          <p:spTgt spid="6">
                                            <p:txEl>
                                              <p:pRg st="8" end="8"/>
                                            </p:txEl>
                                          </p:spTgt>
                                        </p:tgtEl>
                                      </p:cBhvr>
                                    </p:animEffect>
                                    <p:anim calcmode="lin" valueType="num">
                                      <p:cBhvr>
                                        <p:cTn id="6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51304" y="6356350"/>
            <a:ext cx="2743200" cy="365125"/>
          </a:xfrm>
        </p:spPr>
        <p:txBody>
          <a:bodyPr/>
          <a:lstStyle/>
          <a:p>
            <a:fld id="{E93D1A7E-8FD4-44B8-AFFC-98CAA154555B}" type="slidenum">
              <a:rPr lang="en-US" smtClean="0"/>
              <a:t>24</a:t>
            </a:fld>
            <a:endParaRPr lang="en-US" dirty="0"/>
          </a:p>
        </p:txBody>
      </p:sp>
      <p:cxnSp>
        <p:nvCxnSpPr>
          <p:cNvPr id="7" name="Straight Connector 6"/>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838200" y="365125"/>
            <a:ext cx="10515600" cy="1325563"/>
          </a:xfrm>
        </p:spPr>
        <p:txBody>
          <a:bodyPr>
            <a:normAutofit/>
          </a:bodyPr>
          <a:lstStyle/>
          <a:p>
            <a:r>
              <a:rPr lang="en-US" sz="5400" dirty="0" smtClean="0">
                <a:latin typeface="TH Sarabun New" panose="020B0500040200020003" pitchFamily="34" charset="-34"/>
                <a:cs typeface="TH Sarabun New" panose="020B0500040200020003" pitchFamily="34" charset="-34"/>
              </a:rPr>
              <a:t>Results</a:t>
            </a:r>
            <a:endParaRPr lang="en-US" sz="5400" dirty="0"/>
          </a:p>
        </p:txBody>
      </p:sp>
      <p:graphicFrame>
        <p:nvGraphicFramePr>
          <p:cNvPr id="8" name="Table 7"/>
          <p:cNvGraphicFramePr>
            <a:graphicFrameLocks noGrp="1"/>
          </p:cNvGraphicFramePr>
          <p:nvPr>
            <p:extLst>
              <p:ext uri="{D42A27DB-BD31-4B8C-83A1-F6EECF244321}">
                <p14:modId xmlns:p14="http://schemas.microsoft.com/office/powerpoint/2010/main" val="2340325626"/>
              </p:ext>
            </p:extLst>
          </p:nvPr>
        </p:nvGraphicFramePr>
        <p:xfrm>
          <a:off x="838200" y="2267022"/>
          <a:ext cx="4914900" cy="3802380"/>
        </p:xfrm>
        <a:graphic>
          <a:graphicData uri="http://schemas.openxmlformats.org/drawingml/2006/table">
            <a:tbl>
              <a:tblPr/>
              <a:tblGrid>
                <a:gridCol w="2272072"/>
                <a:gridCol w="560888"/>
                <a:gridCol w="633772"/>
                <a:gridCol w="827072"/>
                <a:gridCol w="621096"/>
              </a:tblGrid>
              <a:tr h="316865">
                <a:tc>
                  <a:txBody>
                    <a:bodyPr/>
                    <a:lstStyle/>
                    <a:p>
                      <a:pPr algn="l"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Song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 Insert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 Delete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 Substitute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 ERROR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gridSpan="5">
                  <a:txBody>
                    <a:bodyPr/>
                    <a:lstStyle/>
                    <a:p>
                      <a:pPr algn="ct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MONOPHONIC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6865">
                <a:tc>
                  <a:txBody>
                    <a:bodyPr/>
                    <a:lstStyle/>
                    <a:p>
                      <a:pPr algn="l"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01 Mary Had A Little Lamb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3.22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3.22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02 Yankee Doodle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03 Twinkle </a:t>
                      </a:r>
                      <a:r>
                        <a:rPr lang="en-US" sz="1600" b="0" i="0" u="none" strike="noStrike" dirty="0" err="1">
                          <a:solidFill>
                            <a:srgbClr val="000000"/>
                          </a:solidFill>
                          <a:effectLst/>
                          <a:latin typeface="TH Sarabun New" panose="020B0500040200020003" pitchFamily="34" charset="-34"/>
                          <a:cs typeface="TH Sarabun New" panose="020B0500040200020003" pitchFamily="34" charset="-34"/>
                        </a:rPr>
                        <a:t>Twinkle</a:t>
                      </a:r>
                      <a:r>
                        <a:rPr lang="en-US" sz="1600" b="0" i="0" u="none" strike="noStrike" dirty="0">
                          <a:solidFill>
                            <a:srgbClr val="000000"/>
                          </a:solidFill>
                          <a:effectLst/>
                          <a:latin typeface="TH Sarabun New" panose="020B0500040200020003" pitchFamily="34" charset="-34"/>
                          <a:cs typeface="TH Sarabun New" panose="020B0500040200020003" pitchFamily="34" charset="-34"/>
                        </a:rPr>
                        <a:t> Little Star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04 Ode To Joy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7.09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7.09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05 Old MacDonald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5.70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9.04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06 Joy To The World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07 Jingle Bells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7.87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08 London Bridge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09 Happy Birthday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10 We Wish You A Merry Christmas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17.70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17.70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73456522"/>
              </p:ext>
            </p:extLst>
          </p:nvPr>
        </p:nvGraphicFramePr>
        <p:xfrm>
          <a:off x="6362699" y="2241265"/>
          <a:ext cx="4991101" cy="3802380"/>
        </p:xfrm>
        <a:graphic>
          <a:graphicData uri="http://schemas.openxmlformats.org/drawingml/2006/table">
            <a:tbl>
              <a:tblPr/>
              <a:tblGrid>
                <a:gridCol w="2348194"/>
                <a:gridCol w="560905"/>
                <a:gridCol w="633790"/>
                <a:gridCol w="827097"/>
                <a:gridCol w="621115"/>
              </a:tblGrid>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Song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 Insert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 Delete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 Substitute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 ERROR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gridSpan="5">
                  <a:txBody>
                    <a:bodyPr/>
                    <a:lstStyle/>
                    <a:p>
                      <a:pPr algn="ct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POLYPHONIC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01 Canon In 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50.71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63.99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02 Für Elise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23.41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45.17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03 Beethoven Virus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5.36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35.65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61.72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04 Moonlight Sonata 2nd Movement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14.41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39.84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65.00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05 Pathétique 2nd Movement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12.74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57.68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06 Mozart Turkish March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46.16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28.12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25.41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99.69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07 Flower Dance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27.76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48.50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08 River Flows In You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3.48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28.37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7.28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39.13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09 Winter 2nd movement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23.82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52.86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865">
                <a:tc>
                  <a:txBody>
                    <a:bodyPr/>
                    <a:lstStyle/>
                    <a:p>
                      <a:pPr algn="l"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10 New world symphony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48.82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27.40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TH Sarabun New" panose="020B0500040200020003" pitchFamily="34" charset="-34"/>
                          <a:cs typeface="TH Sarabun New" panose="020B0500040200020003" pitchFamily="34" charset="-34"/>
                        </a:rPr>
                        <a:t>19.01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TH Sarabun New" panose="020B0500040200020003" pitchFamily="34" charset="-34"/>
                          <a:cs typeface="TH Sarabun New" panose="020B0500040200020003" pitchFamily="34" charset="-34"/>
                        </a:rPr>
                        <a:t>95.23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itle 1"/>
          <p:cNvSpPr txBox="1">
            <a:spLocks/>
          </p:cNvSpPr>
          <p:nvPr/>
        </p:nvSpPr>
        <p:spPr>
          <a:xfrm>
            <a:off x="3769217" y="1690688"/>
            <a:ext cx="4841383" cy="563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TH Sarabun New" panose="020B0500040200020003" pitchFamily="34" charset="-34"/>
                <a:cs typeface="TH Sarabun New" panose="020B0500040200020003" pitchFamily="34" charset="-34"/>
              </a:rPr>
              <a:t>Tables of error rate of our program</a:t>
            </a:r>
            <a:endParaRPr lang="en-US" sz="3200" b="1" dirty="0"/>
          </a:p>
        </p:txBody>
      </p:sp>
      <p:sp>
        <p:nvSpPr>
          <p:cNvPr id="12" name="Title 1"/>
          <p:cNvSpPr txBox="1">
            <a:spLocks/>
          </p:cNvSpPr>
          <p:nvPr/>
        </p:nvSpPr>
        <p:spPr>
          <a:xfrm>
            <a:off x="3301821" y="6158169"/>
            <a:ext cx="2120186" cy="563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TH Sarabun New" panose="020B0500040200020003" pitchFamily="34" charset="-34"/>
                <a:cs typeface="TH Sarabun New" panose="020B0500040200020003" pitchFamily="34" charset="-34"/>
              </a:rPr>
              <a:t>Average: 8.92%</a:t>
            </a:r>
            <a:endParaRPr lang="en-US" sz="3200" dirty="0"/>
          </a:p>
        </p:txBody>
      </p:sp>
      <p:sp>
        <p:nvSpPr>
          <p:cNvPr id="13" name="Title 1"/>
          <p:cNvSpPr txBox="1">
            <a:spLocks/>
          </p:cNvSpPr>
          <p:nvPr/>
        </p:nvSpPr>
        <p:spPr>
          <a:xfrm>
            <a:off x="8847786" y="6158169"/>
            <a:ext cx="2194507" cy="563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TH Sarabun New" panose="020B0500040200020003" pitchFamily="34" charset="-34"/>
                <a:cs typeface="TH Sarabun New" panose="020B0500040200020003" pitchFamily="34" charset="-34"/>
              </a:rPr>
              <a:t>Average: 62.90%</a:t>
            </a:r>
            <a:endParaRPr lang="en-US" sz="3200" dirty="0"/>
          </a:p>
        </p:txBody>
      </p:sp>
    </p:spTree>
    <p:extLst>
      <p:ext uri="{BB962C8B-B14F-4D97-AF65-F5344CB8AC3E}">
        <p14:creationId xmlns:p14="http://schemas.microsoft.com/office/powerpoint/2010/main" val="1623195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Discussion</a:t>
            </a:r>
            <a:endParaRPr lang="en-US" sz="5400" dirty="0"/>
          </a:p>
        </p:txBody>
      </p:sp>
      <p:sp>
        <p:nvSpPr>
          <p:cNvPr id="3" name="Content Placeholder 2"/>
          <p:cNvSpPr>
            <a:spLocks noGrp="1"/>
          </p:cNvSpPr>
          <p:nvPr>
            <p:ph idx="1"/>
          </p:nvPr>
        </p:nvSpPr>
        <p:spPr>
          <a:xfrm>
            <a:off x="838200" y="1825625"/>
            <a:ext cx="10515600" cy="4364756"/>
          </a:xfrm>
        </p:spPr>
        <p:txBody>
          <a:bodyPr>
            <a:normAutofit/>
          </a:bodyPr>
          <a:lstStyle/>
          <a:p>
            <a:r>
              <a:rPr lang="en-US" sz="3200" dirty="0" smtClean="0">
                <a:latin typeface="TH Sarabun New" panose="020B0500040200020003" pitchFamily="34" charset="-34"/>
                <a:cs typeface="TH Sarabun New" panose="020B0500040200020003" pitchFamily="34" charset="-34"/>
              </a:rPr>
              <a:t>There were </a:t>
            </a:r>
            <a:r>
              <a:rPr lang="en-US" sz="3200" dirty="0">
                <a:latin typeface="TH Sarabun New" panose="020B0500040200020003" pitchFamily="34" charset="-34"/>
                <a:cs typeface="TH Sarabun New" panose="020B0500040200020003" pitchFamily="34" charset="-34"/>
              </a:rPr>
              <a:t>3 parts that </a:t>
            </a:r>
            <a:r>
              <a:rPr lang="en-US" sz="3200" dirty="0" smtClean="0">
                <a:latin typeface="TH Sarabun New" panose="020B0500040200020003" pitchFamily="34" charset="-34"/>
                <a:cs typeface="TH Sarabun New" panose="020B0500040200020003" pitchFamily="34" charset="-34"/>
              </a:rPr>
              <a:t>may cause </a:t>
            </a:r>
            <a:r>
              <a:rPr lang="en-US" sz="3200" dirty="0">
                <a:latin typeface="TH Sarabun New" panose="020B0500040200020003" pitchFamily="34" charset="-34"/>
                <a:cs typeface="TH Sarabun New" panose="020B0500040200020003" pitchFamily="34" charset="-34"/>
              </a:rPr>
              <a:t>the error :</a:t>
            </a:r>
          </a:p>
          <a:p>
            <a:pPr lvl="1"/>
            <a:r>
              <a:rPr lang="en-US" sz="3200" dirty="0" smtClean="0">
                <a:latin typeface="TH Sarabun New" panose="020B0500040200020003" pitchFamily="34" charset="-34"/>
                <a:cs typeface="TH Sarabun New" panose="020B0500040200020003" pitchFamily="34" charset="-34"/>
              </a:rPr>
              <a:t>Discontinuity of data</a:t>
            </a:r>
            <a:endParaRPr lang="en-US" sz="3200" dirty="0">
              <a:latin typeface="TH Sarabun New" panose="020B0500040200020003" pitchFamily="34" charset="-34"/>
              <a:cs typeface="TH Sarabun New" panose="020B0500040200020003" pitchFamily="34" charset="-34"/>
            </a:endParaRPr>
          </a:p>
          <a:p>
            <a:pPr lvl="1"/>
            <a:r>
              <a:rPr lang="en-US" sz="3200" dirty="0" smtClean="0">
                <a:latin typeface="TH Sarabun New" panose="020B0500040200020003" pitchFamily="34" charset="-34"/>
                <a:cs typeface="TH Sarabun New" panose="020B0500040200020003" pitchFamily="34" charset="-34"/>
              </a:rPr>
              <a:t>Interval </a:t>
            </a:r>
            <a:r>
              <a:rPr lang="en-US" sz="3200" dirty="0">
                <a:latin typeface="TH Sarabun New" panose="020B0500040200020003" pitchFamily="34" charset="-34"/>
                <a:cs typeface="TH Sarabun New" panose="020B0500040200020003" pitchFamily="34" charset="-34"/>
              </a:rPr>
              <a:t>determining</a:t>
            </a:r>
          </a:p>
          <a:p>
            <a:pPr lvl="1"/>
            <a:r>
              <a:rPr lang="en-US" sz="3200" dirty="0" smtClean="0">
                <a:latin typeface="TH Sarabun New" panose="020B0500040200020003" pitchFamily="34" charset="-34"/>
                <a:cs typeface="TH Sarabun New" panose="020B0500040200020003" pitchFamily="34" charset="-34"/>
              </a:rPr>
              <a:t>Pitch analyzing</a:t>
            </a:r>
            <a:endParaRPr lang="en-US" sz="3200" dirty="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25</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739971"/>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95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1950"/>
                            </p:stCondLst>
                            <p:childTnLst>
                              <p:par>
                                <p:cTn id="19" presetID="42"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2950"/>
                            </p:stCondLst>
                            <p:childTnLst>
                              <p:par>
                                <p:cTn id="25" presetID="42"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0" fill="hold">
                            <p:stCondLst>
                              <p:cond delay="3950"/>
                            </p:stCondLst>
                            <p:childTnLst>
                              <p:par>
                                <p:cTn id="31" presetID="42" presetClass="entr" presetSubtype="0"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Discontinuity of data</a:t>
            </a:r>
            <a:endParaRPr lang="en-US" sz="5400" dirty="0"/>
          </a:p>
        </p:txBody>
      </p:sp>
      <p:sp>
        <p:nvSpPr>
          <p:cNvPr id="3" name="Content Placeholder 2"/>
          <p:cNvSpPr>
            <a:spLocks noGrp="1"/>
          </p:cNvSpPr>
          <p:nvPr>
            <p:ph idx="1"/>
          </p:nvPr>
        </p:nvSpPr>
        <p:spPr>
          <a:xfrm>
            <a:off x="838200" y="1825625"/>
            <a:ext cx="10515600" cy="685755"/>
          </a:xfrm>
        </p:spPr>
        <p:txBody>
          <a:bodyPr>
            <a:normAutofit/>
          </a:bodyPr>
          <a:lstStyle/>
          <a:p>
            <a:r>
              <a:rPr lang="en-US" sz="3200" dirty="0" smtClean="0">
                <a:latin typeface="TH Sarabun New" panose="020B0500040200020003" pitchFamily="34" charset="-34"/>
                <a:cs typeface="TH Sarabun New" panose="020B0500040200020003" pitchFamily="34" charset="-34"/>
              </a:rPr>
              <a:t>The data in wave file </a:t>
            </a:r>
            <a:r>
              <a:rPr lang="en-US" sz="3200" dirty="0">
                <a:latin typeface="TH Sarabun New" panose="020B0500040200020003" pitchFamily="34" charset="-34"/>
                <a:cs typeface="TH Sarabun New" panose="020B0500040200020003" pitchFamily="34" charset="-34"/>
              </a:rPr>
              <a:t>a</a:t>
            </a:r>
            <a:r>
              <a:rPr lang="en-US" sz="3200" dirty="0" smtClean="0">
                <a:latin typeface="TH Sarabun New" panose="020B0500040200020003" pitchFamily="34" charset="-34"/>
                <a:cs typeface="TH Sarabun New" panose="020B0500040200020003" pitchFamily="34" charset="-34"/>
              </a:rPr>
              <a:t>re discrete, so our algorithm did not work well.</a:t>
            </a:r>
            <a:endParaRPr lang="en-US" sz="3200" dirty="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26</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3023786" y="2494696"/>
            <a:ext cx="6144425" cy="3878338"/>
          </a:xfrm>
          <a:prstGeom prst="rect">
            <a:avLst/>
          </a:prstGeom>
        </p:spPr>
      </p:pic>
    </p:spTree>
    <p:extLst>
      <p:ext uri="{BB962C8B-B14F-4D97-AF65-F5344CB8AC3E}">
        <p14:creationId xmlns:p14="http://schemas.microsoft.com/office/powerpoint/2010/main" val="11035010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40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4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H Sarabun New" panose="020B0500040200020003" pitchFamily="34" charset="-34"/>
                <a:cs typeface="TH Sarabun New" panose="020B0500040200020003" pitchFamily="34" charset="-34"/>
              </a:rPr>
              <a:t>Interval determining</a:t>
            </a:r>
            <a:endParaRPr lang="en-US" sz="5400" dirty="0"/>
          </a:p>
        </p:txBody>
      </p:sp>
      <p:sp>
        <p:nvSpPr>
          <p:cNvPr id="3" name="Content Placeholder 2"/>
          <p:cNvSpPr>
            <a:spLocks noGrp="1"/>
          </p:cNvSpPr>
          <p:nvPr>
            <p:ph idx="1"/>
          </p:nvPr>
        </p:nvSpPr>
        <p:spPr>
          <a:xfrm>
            <a:off x="838200" y="1825625"/>
            <a:ext cx="10515600" cy="1419851"/>
          </a:xfrm>
        </p:spPr>
        <p:txBody>
          <a:bodyPr>
            <a:normAutofit/>
          </a:bodyPr>
          <a:lstStyle/>
          <a:p>
            <a:r>
              <a:rPr lang="en-US" sz="3200" dirty="0">
                <a:latin typeface="TH Sarabun New" panose="020B0500040200020003" pitchFamily="34" charset="-34"/>
                <a:cs typeface="TH Sarabun New" panose="020B0500040200020003" pitchFamily="34" charset="-34"/>
              </a:rPr>
              <a:t>Our program </a:t>
            </a:r>
            <a:r>
              <a:rPr lang="en-US" sz="3200" dirty="0" smtClean="0">
                <a:latin typeface="TH Sarabun New" panose="020B0500040200020003" pitchFamily="34" charset="-34"/>
                <a:cs typeface="TH Sarabun New" panose="020B0500040200020003" pitchFamily="34" charset="-34"/>
              </a:rPr>
              <a:t>does</a:t>
            </a:r>
            <a:r>
              <a:rPr lang="th-TH" sz="3200" dirty="0" smtClean="0">
                <a:latin typeface="TH Sarabun New" panose="020B0500040200020003" pitchFamily="34" charset="-34"/>
                <a:cs typeface="TH Sarabun New" panose="020B0500040200020003" pitchFamily="34" charset="-34"/>
              </a:rPr>
              <a:t> </a:t>
            </a:r>
            <a:r>
              <a:rPr lang="en-US" sz="3200" dirty="0" smtClean="0">
                <a:latin typeface="TH Sarabun New" panose="020B0500040200020003" pitchFamily="34" charset="-34"/>
                <a:cs typeface="TH Sarabun New" panose="020B0500040200020003" pitchFamily="34" charset="-34"/>
              </a:rPr>
              <a:t>not </a:t>
            </a:r>
            <a:r>
              <a:rPr lang="en-US" sz="3200" dirty="0">
                <a:latin typeface="TH Sarabun New" panose="020B0500040200020003" pitchFamily="34" charset="-34"/>
                <a:cs typeface="TH Sarabun New" panose="020B0500040200020003" pitchFamily="34" charset="-34"/>
              </a:rPr>
              <a:t>support some notes with </a:t>
            </a:r>
            <a:r>
              <a:rPr lang="en-US" sz="3200" dirty="0" smtClean="0">
                <a:latin typeface="TH Sarabun New" panose="020B0500040200020003" pitchFamily="34" charset="-34"/>
                <a:cs typeface="TH Sarabun New" panose="020B0500040200020003" pitchFamily="34" charset="-34"/>
              </a:rPr>
              <a:t>unequal </a:t>
            </a:r>
            <a:r>
              <a:rPr lang="en-US" sz="3200" dirty="0">
                <a:latin typeface="TH Sarabun New" panose="020B0500040200020003" pitchFamily="34" charset="-34"/>
                <a:cs typeface="TH Sarabun New" panose="020B0500040200020003" pitchFamily="34" charset="-34"/>
              </a:rPr>
              <a:t>length playing at the same time.</a:t>
            </a: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27</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2"/>
          <a:srcRect t="12763" b="4152"/>
          <a:stretch/>
        </p:blipFill>
        <p:spPr>
          <a:xfrm>
            <a:off x="1463429" y="3206839"/>
            <a:ext cx="3637342" cy="2834640"/>
          </a:xfrm>
          <a:prstGeom prst="rect">
            <a:avLst/>
          </a:prstGeom>
        </p:spPr>
      </p:pic>
      <p:sp>
        <p:nvSpPr>
          <p:cNvPr id="10" name="Left-Right Arrow 9"/>
          <p:cNvSpPr/>
          <p:nvPr/>
        </p:nvSpPr>
        <p:spPr>
          <a:xfrm>
            <a:off x="5344732" y="4327301"/>
            <a:ext cx="1506829" cy="824248"/>
          </a:xfrm>
          <a:prstGeom prst="leftRightArrow">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71875" y="6176963"/>
            <a:ext cx="3675741" cy="461665"/>
          </a:xfrm>
          <a:prstGeom prst="rect">
            <a:avLst/>
          </a:prstGeom>
          <a:noFill/>
        </p:spPr>
        <p:txBody>
          <a:bodyPr wrap="square" rtlCol="0">
            <a:spAutoFit/>
          </a:bodyPr>
          <a:lstStyle/>
          <a:p>
            <a:pPr algn="ctr"/>
            <a:r>
              <a:rPr lang="en-US" sz="2400" dirty="0">
                <a:latin typeface="TH Sarabun New" panose="020B0500040200020003" pitchFamily="34" charset="-34"/>
                <a:cs typeface="TH Sarabun New" panose="020B0500040200020003" pitchFamily="34" charset="-34"/>
              </a:rPr>
              <a:t>t</a:t>
            </a:r>
            <a:r>
              <a:rPr lang="en-US" sz="2400" dirty="0" smtClean="0">
                <a:latin typeface="TH Sarabun New" panose="020B0500040200020003" pitchFamily="34" charset="-34"/>
                <a:cs typeface="TH Sarabun New" panose="020B0500040200020003" pitchFamily="34" charset="-34"/>
              </a:rPr>
              <a:t>he result from our algorithm</a:t>
            </a:r>
            <a:endParaRPr lang="en-US" sz="2400" dirty="0">
              <a:latin typeface="TH Sarabun New" panose="020B0500040200020003" pitchFamily="34" charset="-34"/>
              <a:cs typeface="TH Sarabun New" panose="020B0500040200020003" pitchFamily="34" charset="-34"/>
            </a:endParaRPr>
          </a:p>
        </p:txBody>
      </p:sp>
      <p:sp>
        <p:nvSpPr>
          <p:cNvPr id="12" name="TextBox 11"/>
          <p:cNvSpPr txBox="1"/>
          <p:nvPr/>
        </p:nvSpPr>
        <p:spPr>
          <a:xfrm>
            <a:off x="1463429" y="6176963"/>
            <a:ext cx="3052293" cy="461665"/>
          </a:xfrm>
          <a:prstGeom prst="rect">
            <a:avLst/>
          </a:prstGeom>
          <a:noFill/>
        </p:spPr>
        <p:txBody>
          <a:bodyPr wrap="square" rtlCol="0">
            <a:spAutoFit/>
          </a:bodyPr>
          <a:lstStyle/>
          <a:p>
            <a:pPr algn="ctr"/>
            <a:r>
              <a:rPr lang="en-US" sz="2400" dirty="0" smtClean="0">
                <a:latin typeface="TH Sarabun New" panose="020B0500040200020003" pitchFamily="34" charset="-34"/>
                <a:cs typeface="TH Sarabun New" panose="020B0500040200020003" pitchFamily="34" charset="-34"/>
              </a:rPr>
              <a:t>the original notes</a:t>
            </a:r>
            <a:endParaRPr lang="en-US" sz="2400" dirty="0">
              <a:latin typeface="TH Sarabun New" panose="020B0500040200020003" pitchFamily="34" charset="-34"/>
              <a:cs typeface="TH Sarabun New" panose="020B0500040200020003" pitchFamily="34" charset="-34"/>
            </a:endParaRPr>
          </a:p>
        </p:txBody>
      </p:sp>
      <p:pic>
        <p:nvPicPr>
          <p:cNvPr id="8" name="Picture 7"/>
          <p:cNvPicPr>
            <a:picLocks noChangeAspect="1"/>
          </p:cNvPicPr>
          <p:nvPr/>
        </p:nvPicPr>
        <p:blipFill>
          <a:blip r:embed="rId3"/>
          <a:stretch>
            <a:fillRect/>
          </a:stretch>
        </p:blipFill>
        <p:spPr>
          <a:xfrm>
            <a:off x="7071875" y="3178824"/>
            <a:ext cx="3896055" cy="2922041"/>
          </a:xfrm>
          <a:prstGeom prst="rect">
            <a:avLst/>
          </a:prstGeom>
        </p:spPr>
      </p:pic>
      <p:sp>
        <p:nvSpPr>
          <p:cNvPr id="13" name="Rounded Rectangle 12"/>
          <p:cNvSpPr/>
          <p:nvPr/>
        </p:nvSpPr>
        <p:spPr>
          <a:xfrm>
            <a:off x="8909745" y="5370490"/>
            <a:ext cx="2166086" cy="70461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1001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40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4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29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4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39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animBg="1"/>
      <p:bldP spid="11" grpId="0"/>
      <p:bldP spid="12"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H Sarabun New" panose="020B0500040200020003" pitchFamily="34" charset="-34"/>
                <a:cs typeface="TH Sarabun New" panose="020B0500040200020003" pitchFamily="34" charset="-34"/>
              </a:rPr>
              <a:t>Pitch </a:t>
            </a:r>
            <a:r>
              <a:rPr lang="en-US" sz="5400" dirty="0" smtClean="0">
                <a:latin typeface="TH Sarabun New" panose="020B0500040200020003" pitchFamily="34" charset="-34"/>
                <a:cs typeface="TH Sarabun New" panose="020B0500040200020003" pitchFamily="34" charset="-34"/>
              </a:rPr>
              <a:t>analyzing</a:t>
            </a:r>
            <a:endParaRPr lang="en-US" sz="5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895850"/>
              </a:xfrm>
            </p:spPr>
            <p:txBody>
              <a:bodyPr>
                <a:normAutofit/>
              </a:bodyPr>
              <a:lstStyle/>
              <a:p>
                <a:r>
                  <a:rPr lang="en-US" sz="3200" dirty="0" smtClean="0">
                    <a:latin typeface="TH Sarabun New" panose="020B0500040200020003" pitchFamily="34" charset="-34"/>
                    <a:cs typeface="TH Sarabun New" panose="020B0500040200020003" pitchFamily="34" charset="-34"/>
                  </a:rPr>
                  <a:t>Some notes were detected incorrectly because of their harmonics.</a:t>
                </a:r>
                <a:endParaRPr lang="en-US" sz="3200" dirty="0">
                  <a:latin typeface="TH Sarabun New" panose="020B0500040200020003" pitchFamily="34" charset="-34"/>
                  <a:cs typeface="TH Sarabun New" panose="020B0500040200020003" pitchFamily="34" charset="-34"/>
                </a:endParaRPr>
              </a:p>
              <a:p>
                <a:r>
                  <a:rPr lang="en-US" sz="3200" dirty="0" smtClean="0">
                    <a:latin typeface="TH Sarabun New" panose="020B0500040200020003" pitchFamily="34" charset="-34"/>
                    <a:cs typeface="TH Sarabun New" panose="020B0500040200020003" pitchFamily="34" charset="-34"/>
                  </a:rPr>
                  <a:t>Some sets of notes, such as the notes in the same chord or the same notes in different octaves, may cause some errors.</a:t>
                </a:r>
              </a:p>
              <a:p>
                <a:r>
                  <a:rPr lang="en-US" sz="3200" dirty="0" smtClean="0">
                    <a:latin typeface="TH Sarabun New" panose="020B0500040200020003" pitchFamily="34" charset="-34"/>
                    <a:cs typeface="TH Sarabun New" panose="020B0500040200020003" pitchFamily="34" charset="-34"/>
                  </a:rPr>
                  <a:t>For example,</a:t>
                </a:r>
              </a:p>
              <a:p>
                <a:endParaRPr lang="en-US" sz="1000" dirty="0" smtClean="0">
                  <a:latin typeface="TH Sarabun New" panose="020B0500040200020003" pitchFamily="34" charset="-34"/>
                  <a:cs typeface="TH Sarabun New" panose="020B0500040200020003" pitchFamily="34" charset="-34"/>
                </a:endParaRPr>
              </a:p>
              <a:p>
                <a:pPr marL="0" indent="0">
                  <a:spcBef>
                    <a:spcPts val="0"/>
                  </a:spcBef>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cs typeface="TH Sarabun New" panose="020B0500040200020003" pitchFamily="34" charset="-34"/>
                        </a:rPr>
                        <m:t>𝐴</m:t>
                      </m:r>
                      <m:r>
                        <a:rPr lang="en-US" sz="3200" i="1">
                          <a:latin typeface="Cambria Math" panose="02040503050406030204" pitchFamily="18" charset="0"/>
                          <a:cs typeface="TH Sarabun New" panose="020B0500040200020003" pitchFamily="34" charset="-34"/>
                        </a:rPr>
                        <m:t>4+</m:t>
                      </m:r>
                      <m:r>
                        <a:rPr lang="en-US" sz="3200" i="1">
                          <a:latin typeface="Cambria Math" panose="02040503050406030204" pitchFamily="18" charset="0"/>
                          <a:cs typeface="TH Sarabun New" panose="020B0500040200020003" pitchFamily="34" charset="-34"/>
                        </a:rPr>
                        <m:t>𝐴</m:t>
                      </m:r>
                      <m:r>
                        <a:rPr lang="en-US" sz="3200" i="1">
                          <a:latin typeface="Cambria Math" panose="02040503050406030204" pitchFamily="18" charset="0"/>
                          <a:cs typeface="TH Sarabun New" panose="020B0500040200020003" pitchFamily="34" charset="-34"/>
                        </a:rPr>
                        <m:t>5→</m:t>
                      </m:r>
                      <m:r>
                        <a:rPr lang="en-US" sz="3200" i="1">
                          <a:latin typeface="Cambria Math" panose="02040503050406030204" pitchFamily="18" charset="0"/>
                          <a:cs typeface="TH Sarabun New" panose="020B0500040200020003" pitchFamily="34" charset="-34"/>
                        </a:rPr>
                        <m:t>𝐴</m:t>
                      </m:r>
                      <m:r>
                        <a:rPr lang="en-US" sz="3200" i="1">
                          <a:latin typeface="Cambria Math" panose="02040503050406030204" pitchFamily="18" charset="0"/>
                          <a:cs typeface="TH Sarabun New" panose="020B0500040200020003" pitchFamily="34" charset="-34"/>
                        </a:rPr>
                        <m:t>4</m:t>
                      </m:r>
                    </m:oMath>
                  </m:oMathPara>
                </a14:m>
                <a:endParaRPr lang="en-US" sz="1000" i="1" dirty="0" smtClean="0">
                  <a:latin typeface="Cambria Math" panose="02040503050406030204" pitchFamily="18" charset="0"/>
                  <a:cs typeface="TH Sarabun New" panose="020B0500040200020003" pitchFamily="34" charset="-34"/>
                </a:endParaRPr>
              </a:p>
              <a:p>
                <a:pPr marL="0" indent="0">
                  <a:spcBef>
                    <a:spcPts val="0"/>
                  </a:spcBef>
                  <a:buNone/>
                </a:pPr>
                <a:endParaRPr lang="en-US" sz="1000" i="1" dirty="0">
                  <a:latin typeface="Cambria Math" panose="02040503050406030204" pitchFamily="18" charset="0"/>
                  <a:cs typeface="TH Sarabun New" panose="020B0500040200020003" pitchFamily="34" charset="-34"/>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TH Sarabun New" panose="020B0500040200020003" pitchFamily="34" charset="-34"/>
                        </a:rPr>
                        <m:t>𝐸</m:t>
                      </m:r>
                      <m:r>
                        <a:rPr lang="en-US" sz="3200" i="1">
                          <a:latin typeface="Cambria Math" panose="02040503050406030204" pitchFamily="18" charset="0"/>
                          <a:cs typeface="TH Sarabun New" panose="020B0500040200020003" pitchFamily="34" charset="-34"/>
                        </a:rPr>
                        <m:t>3+</m:t>
                      </m:r>
                      <m:r>
                        <a:rPr lang="en-US" sz="3200" b="0" i="1" smtClean="0">
                          <a:latin typeface="Cambria Math" panose="02040503050406030204" pitchFamily="18" charset="0"/>
                          <a:cs typeface="TH Sarabun New" panose="020B0500040200020003" pitchFamily="34" charset="-34"/>
                        </a:rPr>
                        <m:t>𝐸</m:t>
                      </m:r>
                      <m:r>
                        <a:rPr lang="en-US" sz="3200" i="1">
                          <a:latin typeface="Cambria Math" panose="02040503050406030204" pitchFamily="18" charset="0"/>
                          <a:cs typeface="TH Sarabun New" panose="020B0500040200020003" pitchFamily="34" charset="-34"/>
                        </a:rPr>
                        <m:t>4→</m:t>
                      </m:r>
                      <m:r>
                        <a:rPr lang="en-US" sz="3200" b="0" i="1" smtClean="0">
                          <a:latin typeface="Cambria Math" panose="02040503050406030204" pitchFamily="18" charset="0"/>
                          <a:cs typeface="TH Sarabun New" panose="020B0500040200020003" pitchFamily="34" charset="-34"/>
                        </a:rPr>
                        <m:t>𝐸</m:t>
                      </m:r>
                      <m:r>
                        <a:rPr lang="en-US" sz="3200" i="1">
                          <a:latin typeface="Cambria Math" panose="02040503050406030204" pitchFamily="18" charset="0"/>
                          <a:cs typeface="TH Sarabun New" panose="020B0500040200020003" pitchFamily="34" charset="-34"/>
                        </a:rPr>
                        <m:t>3</m:t>
                      </m:r>
                    </m:oMath>
                  </m:oMathPara>
                </a14:m>
                <a:endParaRPr lang="en-US" sz="3200" i="1" dirty="0" smtClean="0">
                  <a:latin typeface="Cambria Math" panose="02040503050406030204" pitchFamily="18" charset="0"/>
                  <a:cs typeface="TH Sarabun New" panose="020B0500040200020003" pitchFamily="34" charset="-34"/>
                </a:endParaRPr>
              </a:p>
              <a:p>
                <a:pPr marL="0" indent="0">
                  <a:buNone/>
                </a:pPr>
                <a:endParaRPr lang="en-US" sz="1000" i="1" dirty="0">
                  <a:latin typeface="Cambria Math" panose="02040503050406030204" pitchFamily="18" charset="0"/>
                  <a:cs typeface="TH Sarabun New" panose="020B0500040200020003" pitchFamily="34" charset="-34"/>
                </a:endParaRPr>
              </a:p>
              <a:p>
                <a:pPr marL="0" indent="0" algn="ctr">
                  <a:buNone/>
                </a:pPr>
                <a14:m>
                  <m:oMathPara xmlns:m="http://schemas.openxmlformats.org/officeDocument/2006/math">
                    <m:oMathParaPr>
                      <m:jc m:val="center"/>
                    </m:oMathParaPr>
                    <m:oMath xmlns:m="http://schemas.openxmlformats.org/officeDocument/2006/math">
                      <m:r>
                        <m:rPr>
                          <m:sty m:val="p"/>
                        </m:rPr>
                        <a:rPr lang="en-US" sz="3200" dirty="0">
                          <a:latin typeface="Cambria Math" panose="02040503050406030204" pitchFamily="18" charset="0"/>
                          <a:cs typeface="TH Sarabun New" panose="020B0500040200020003" pitchFamily="34" charset="-34"/>
                        </a:rPr>
                        <m:t>C</m:t>
                      </m:r>
                      <m:r>
                        <a:rPr lang="en-US" sz="3200" b="0" i="0" dirty="0" smtClean="0">
                          <a:latin typeface="Cambria Math" panose="02040503050406030204" pitchFamily="18" charset="0"/>
                          <a:cs typeface="TH Sarabun New" panose="020B0500040200020003" pitchFamily="34" charset="-34"/>
                        </a:rPr>
                        <m:t>3</m:t>
                      </m:r>
                      <m:r>
                        <a:rPr lang="en-US" sz="3200" dirty="0">
                          <a:latin typeface="Cambria Math" panose="02040503050406030204" pitchFamily="18" charset="0"/>
                          <a:cs typeface="TH Sarabun New" panose="020B0500040200020003" pitchFamily="34" charset="-34"/>
                        </a:rPr>
                        <m:t>+</m:t>
                      </m:r>
                      <m:r>
                        <a:rPr lang="en-US" sz="3200" i="1" dirty="0" smtClean="0">
                          <a:latin typeface="Cambria Math" panose="02040503050406030204" pitchFamily="18" charset="0"/>
                          <a:cs typeface="TH Sarabun New" panose="020B0500040200020003" pitchFamily="34" charset="-34"/>
                        </a:rPr>
                        <m:t>𝐴</m:t>
                      </m:r>
                      <m:r>
                        <a:rPr lang="en-US" sz="3200" b="0" i="1" dirty="0" smtClean="0">
                          <a:latin typeface="Cambria Math" panose="02040503050406030204" pitchFamily="18" charset="0"/>
                          <a:cs typeface="TH Sarabun New" panose="020B0500040200020003" pitchFamily="34" charset="-34"/>
                        </a:rPr>
                        <m:t>#5</m:t>
                      </m:r>
                      <m:r>
                        <a:rPr lang="en-US" sz="3200" i="1">
                          <a:latin typeface="Cambria Math" panose="02040503050406030204" pitchFamily="18" charset="0"/>
                          <a:cs typeface="TH Sarabun New" panose="020B0500040200020003" pitchFamily="34" charset="-34"/>
                        </a:rPr>
                        <m:t>→</m:t>
                      </m:r>
                      <m:r>
                        <a:rPr lang="en-US" sz="3200" i="1">
                          <a:latin typeface="Cambria Math" panose="02040503050406030204" pitchFamily="18" charset="0"/>
                          <a:cs typeface="TH Sarabun New" panose="020B0500040200020003" pitchFamily="34" charset="-34"/>
                        </a:rPr>
                        <m:t>𝐶</m:t>
                      </m:r>
                      <m:r>
                        <a:rPr lang="en-US" sz="3200" b="0" i="1" smtClean="0">
                          <a:latin typeface="Cambria Math" panose="02040503050406030204" pitchFamily="18" charset="0"/>
                          <a:cs typeface="TH Sarabun New" panose="020B0500040200020003" pitchFamily="34" charset="-34"/>
                        </a:rPr>
                        <m:t>3</m:t>
                      </m:r>
                    </m:oMath>
                  </m:oMathPara>
                </a14:m>
                <a:endParaRPr lang="en-US" sz="3200" dirty="0">
                  <a:latin typeface="TH Sarabun New" panose="020B0500040200020003" pitchFamily="34" charset="-34"/>
                  <a:cs typeface="TH Sarabun New" panose="020B0500040200020003" pitchFamily="34" charset="-34"/>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895850"/>
              </a:xfrm>
              <a:blipFill rotWithShape="0">
                <a:blip r:embed="rId2"/>
                <a:stretch>
                  <a:fillRect l="-1333" t="-323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28</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663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15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References</a:t>
            </a:r>
            <a:endParaRPr lang="en-US" sz="5400" dirty="0"/>
          </a:p>
        </p:txBody>
      </p:sp>
      <p:sp>
        <p:nvSpPr>
          <p:cNvPr id="3" name="Content Placeholder 2"/>
          <p:cNvSpPr>
            <a:spLocks noGrp="1"/>
          </p:cNvSpPr>
          <p:nvPr>
            <p:ph idx="1"/>
          </p:nvPr>
        </p:nvSpPr>
        <p:spPr>
          <a:xfrm>
            <a:off x="838200" y="1825625"/>
            <a:ext cx="10515600" cy="4895850"/>
          </a:xfrm>
        </p:spPr>
        <p:txBody>
          <a:bodyPr>
            <a:noAutofit/>
          </a:bodyPr>
          <a:lstStyle/>
          <a:p>
            <a:pPr algn="thaiDist"/>
            <a:r>
              <a:rPr lang="en-US" sz="2400" dirty="0">
                <a:latin typeface="TH Sarabun New" panose="020B0500040200020003" pitchFamily="34" charset="-34"/>
                <a:cs typeface="TH Sarabun New" panose="020B0500040200020003" pitchFamily="34" charset="-34"/>
              </a:rPr>
              <a:t>"Wave File Format" (</a:t>
            </a:r>
            <a:r>
              <a:rPr lang="en-US" sz="2400" dirty="0" err="1">
                <a:latin typeface="TH Sarabun New" panose="020B0500040200020003" pitchFamily="34" charset="-34"/>
                <a:cs typeface="TH Sarabun New" panose="020B0500040200020003" pitchFamily="34" charset="-34"/>
              </a:rPr>
              <a:t>n.d.</a:t>
            </a:r>
            <a:r>
              <a:rPr lang="en-US" sz="2400" dirty="0">
                <a:latin typeface="TH Sarabun New" panose="020B0500040200020003" pitchFamily="34" charset="-34"/>
                <a:cs typeface="TH Sarabun New" panose="020B0500040200020003" pitchFamily="34" charset="-34"/>
              </a:rPr>
              <a:t>). Retrieved January 18, 2015, from http://www.sonicspot.com/guide/wavefiles.html</a:t>
            </a:r>
          </a:p>
          <a:p>
            <a:pPr algn="thaiDist"/>
            <a:r>
              <a:rPr lang="en-US" sz="2400" dirty="0">
                <a:latin typeface="TH Sarabun New" panose="020B0500040200020003" pitchFamily="34" charset="-34"/>
                <a:cs typeface="TH Sarabun New" panose="020B0500040200020003" pitchFamily="34" charset="-34"/>
              </a:rPr>
              <a:t>Bello, J., Daudet, L., Abdallah, S., Duxbury, C., Davies, M., &amp; Sandler, M. (2005). A tutorial on onset detection </a:t>
            </a:r>
            <a:r>
              <a:rPr lang="en-US" sz="2400" dirty="0" smtClean="0">
                <a:latin typeface="TH Sarabun New" panose="020B0500040200020003" pitchFamily="34" charset="-34"/>
                <a:cs typeface="TH Sarabun New" panose="020B0500040200020003" pitchFamily="34" charset="-34"/>
              </a:rPr>
              <a:t>	in </a:t>
            </a:r>
            <a:r>
              <a:rPr lang="en-US" sz="2400" dirty="0">
                <a:latin typeface="TH Sarabun New" panose="020B0500040200020003" pitchFamily="34" charset="-34"/>
                <a:cs typeface="TH Sarabun New" panose="020B0500040200020003" pitchFamily="34" charset="-34"/>
              </a:rPr>
              <a:t>music signals. </a:t>
            </a:r>
            <a:r>
              <a:rPr lang="en-US" sz="2400" dirty="0" smtClean="0">
                <a:latin typeface="TH Sarabun New" panose="020B0500040200020003" pitchFamily="34" charset="-34"/>
                <a:cs typeface="TH Sarabun New" panose="020B0500040200020003" pitchFamily="34" charset="-34"/>
              </a:rPr>
              <a:t>IEEE Transactions </a:t>
            </a:r>
            <a:r>
              <a:rPr lang="en-US" sz="2400" dirty="0">
                <a:latin typeface="TH Sarabun New" panose="020B0500040200020003" pitchFamily="34" charset="-34"/>
                <a:cs typeface="TH Sarabun New" panose="020B0500040200020003" pitchFamily="34" charset="-34"/>
              </a:rPr>
              <a:t>on Speech and Audio Processing, 13(5), 1035-1047. Retrieved </a:t>
            </a:r>
            <a:r>
              <a:rPr lang="en-US" sz="2400" dirty="0" smtClean="0">
                <a:latin typeface="TH Sarabun New" panose="020B0500040200020003" pitchFamily="34" charset="-34"/>
                <a:cs typeface="TH Sarabun New" panose="020B0500040200020003" pitchFamily="34" charset="-34"/>
              </a:rPr>
              <a:t>	November </a:t>
            </a:r>
            <a:r>
              <a:rPr lang="en-US" sz="2400" dirty="0">
                <a:latin typeface="TH Sarabun New" panose="020B0500040200020003" pitchFamily="34" charset="-34"/>
                <a:cs typeface="TH Sarabun New" panose="020B0500040200020003" pitchFamily="34" charset="-34"/>
              </a:rPr>
              <a:t>11, 2014, from http://</a:t>
            </a:r>
            <a:r>
              <a:rPr lang="en-US" sz="2400" dirty="0" smtClean="0">
                <a:latin typeface="TH Sarabun New" panose="020B0500040200020003" pitchFamily="34" charset="-34"/>
                <a:cs typeface="TH Sarabun New" panose="020B0500040200020003" pitchFamily="34" charset="-34"/>
              </a:rPr>
              <a:t>www.nyu.edu/classes/bello/MIR_files/2005_BelloEtAl_IEEE_TSALP.pdf</a:t>
            </a:r>
            <a:endParaRPr lang="en-US" sz="2400" dirty="0">
              <a:latin typeface="TH Sarabun New" panose="020B0500040200020003" pitchFamily="34" charset="-34"/>
              <a:cs typeface="TH Sarabun New" panose="020B0500040200020003" pitchFamily="34" charset="-34"/>
            </a:endParaRPr>
          </a:p>
          <a:p>
            <a:pPr algn="thaiDist"/>
            <a:r>
              <a:rPr lang="en-US" sz="2400" dirty="0">
                <a:latin typeface="TH Sarabun New" panose="020B0500040200020003" pitchFamily="34" charset="-34"/>
                <a:cs typeface="TH Sarabun New" panose="020B0500040200020003" pitchFamily="34" charset="-34"/>
              </a:rPr>
              <a:t>Fast Fourier transform — FFT. (</a:t>
            </a:r>
            <a:r>
              <a:rPr lang="en-US" sz="2400" dirty="0" err="1">
                <a:latin typeface="TH Sarabun New" panose="020B0500040200020003" pitchFamily="34" charset="-34"/>
                <a:cs typeface="TH Sarabun New" panose="020B0500040200020003" pitchFamily="34" charset="-34"/>
              </a:rPr>
              <a:t>n.d.</a:t>
            </a:r>
            <a:r>
              <a:rPr lang="en-US" sz="2400" dirty="0">
                <a:latin typeface="TH Sarabun New" panose="020B0500040200020003" pitchFamily="34" charset="-34"/>
                <a:cs typeface="TH Sarabun New" panose="020B0500040200020003" pitchFamily="34" charset="-34"/>
              </a:rPr>
              <a:t>). Retrieved December 17, 2014, </a:t>
            </a:r>
            <a:r>
              <a:rPr lang="en-US" sz="2400" dirty="0" smtClean="0">
                <a:latin typeface="TH Sarabun New" panose="020B0500040200020003" pitchFamily="34" charset="-34"/>
                <a:cs typeface="TH Sarabun New" panose="020B0500040200020003" pitchFamily="34" charset="-34"/>
              </a:rPr>
              <a:t>from http</a:t>
            </a:r>
            <a:r>
              <a:rPr lang="en-US" sz="2400" dirty="0">
                <a:latin typeface="TH Sarabun New" panose="020B0500040200020003" pitchFamily="34" charset="-34"/>
                <a:cs typeface="TH Sarabun New" panose="020B0500040200020003" pitchFamily="34" charset="-34"/>
              </a:rPr>
              <a:t>://</a:t>
            </a:r>
            <a:r>
              <a:rPr lang="en-US" sz="2400" dirty="0" smtClean="0">
                <a:latin typeface="TH Sarabun New" panose="020B0500040200020003" pitchFamily="34" charset="-34"/>
                <a:cs typeface="TH Sarabun New" panose="020B0500040200020003" pitchFamily="34" charset="-34"/>
              </a:rPr>
              <a:t>www.librow.com 	/</a:t>
            </a:r>
            <a:r>
              <a:rPr lang="en-US" sz="2400" dirty="0">
                <a:latin typeface="TH Sarabun New" panose="020B0500040200020003" pitchFamily="34" charset="-34"/>
                <a:cs typeface="TH Sarabun New" panose="020B0500040200020003" pitchFamily="34" charset="-34"/>
              </a:rPr>
              <a:t>articles/article-10</a:t>
            </a:r>
          </a:p>
          <a:p>
            <a:pPr algn="thaiDist"/>
            <a:r>
              <a:rPr lang="en-US" sz="2400" dirty="0">
                <a:latin typeface="TH Sarabun New" panose="020B0500040200020003" pitchFamily="34" charset="-34"/>
                <a:cs typeface="TH Sarabun New" panose="020B0500040200020003" pitchFamily="34" charset="-34"/>
              </a:rPr>
              <a:t>Raphael, C. (2002). Automatic Transcription of Piano Music. Automatic Transcription of Piano Music. Retrieved </a:t>
            </a:r>
            <a:r>
              <a:rPr lang="en-US" sz="2400" dirty="0" smtClean="0">
                <a:latin typeface="TH Sarabun New" panose="020B0500040200020003" pitchFamily="34" charset="-34"/>
                <a:cs typeface="TH Sarabun New" panose="020B0500040200020003" pitchFamily="34" charset="-34"/>
              </a:rPr>
              <a:t>	June </a:t>
            </a:r>
            <a:r>
              <a:rPr lang="en-US" sz="2400" dirty="0">
                <a:latin typeface="TH Sarabun New" panose="020B0500040200020003" pitchFamily="34" charset="-34"/>
                <a:cs typeface="TH Sarabun New" panose="020B0500040200020003" pitchFamily="34" charset="-34"/>
              </a:rPr>
              <a:t>14, 2014, </a:t>
            </a:r>
            <a:r>
              <a:rPr lang="en-US" sz="2400" dirty="0" smtClean="0">
                <a:latin typeface="TH Sarabun New" panose="020B0500040200020003" pitchFamily="34" charset="-34"/>
                <a:cs typeface="TH Sarabun New" panose="020B0500040200020003" pitchFamily="34" charset="-34"/>
              </a:rPr>
              <a:t>from http</a:t>
            </a:r>
            <a:r>
              <a:rPr lang="en-US" sz="2400" dirty="0">
                <a:latin typeface="TH Sarabun New" panose="020B0500040200020003" pitchFamily="34" charset="-34"/>
                <a:cs typeface="TH Sarabun New" panose="020B0500040200020003" pitchFamily="34" charset="-34"/>
              </a:rPr>
              <a:t>://music.informatics.indiana.edu/~craphael/papers/ismir02_rev.pdf</a:t>
            </a:r>
          </a:p>
          <a:p>
            <a:pPr algn="thaiDist"/>
            <a:r>
              <a:rPr lang="en-US" sz="2400" dirty="0">
                <a:latin typeface="TH Sarabun New" panose="020B0500040200020003" pitchFamily="34" charset="-34"/>
                <a:cs typeface="TH Sarabun New" panose="020B0500040200020003" pitchFamily="34" charset="-34"/>
              </a:rPr>
              <a:t>Standard MIDI-File Format Spec. 1.1, updated. (</a:t>
            </a:r>
            <a:r>
              <a:rPr lang="en-US" sz="2400" dirty="0" err="1">
                <a:latin typeface="TH Sarabun New" panose="020B0500040200020003" pitchFamily="34" charset="-34"/>
                <a:cs typeface="TH Sarabun New" panose="020B0500040200020003" pitchFamily="34" charset="-34"/>
              </a:rPr>
              <a:t>n.d.</a:t>
            </a:r>
            <a:r>
              <a:rPr lang="en-US" sz="2400" dirty="0">
                <a:latin typeface="TH Sarabun New" panose="020B0500040200020003" pitchFamily="34" charset="-34"/>
                <a:cs typeface="TH Sarabun New" panose="020B0500040200020003" pitchFamily="34" charset="-34"/>
              </a:rPr>
              <a:t>). Retrieved January 22, 2015, from </a:t>
            </a:r>
            <a:r>
              <a:rPr lang="en-US" sz="2400" dirty="0" smtClean="0">
                <a:latin typeface="TH Sarabun New" panose="020B0500040200020003" pitchFamily="34" charset="-34"/>
                <a:cs typeface="TH Sarabun New" panose="020B0500040200020003" pitchFamily="34" charset="-34"/>
              </a:rPr>
              <a:t>	http</a:t>
            </a:r>
            <a:r>
              <a:rPr lang="en-US" sz="2400" dirty="0">
                <a:latin typeface="TH Sarabun New" panose="020B0500040200020003" pitchFamily="34" charset="-34"/>
                <a:cs typeface="TH Sarabun New" panose="020B0500040200020003" pitchFamily="34" charset="-34"/>
              </a:rPr>
              <a:t>://www.music.mcgill.ca/~</a:t>
            </a:r>
            <a:r>
              <a:rPr lang="en-US" sz="2400" dirty="0" smtClean="0">
                <a:latin typeface="TH Sarabun New" panose="020B0500040200020003" pitchFamily="34" charset="-34"/>
                <a:cs typeface="TH Sarabun New" panose="020B0500040200020003" pitchFamily="34" charset="-34"/>
              </a:rPr>
              <a:t>ich/classes/mumt306/StandardMIDIfileformat.html</a:t>
            </a:r>
            <a:endParaRPr lang="en-US" sz="2400" dirty="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29</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759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95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itchFamily="34" charset="-34"/>
                <a:cs typeface="TH Sarabun New" pitchFamily="34" charset="-34"/>
              </a:rPr>
              <a:t>Scopes of the research</a:t>
            </a:r>
            <a:endParaRPr lang="en-US" sz="5400" dirty="0"/>
          </a:p>
        </p:txBody>
      </p:sp>
      <p:sp>
        <p:nvSpPr>
          <p:cNvPr id="3" name="Content Placeholder 2"/>
          <p:cNvSpPr>
            <a:spLocks noGrp="1"/>
          </p:cNvSpPr>
          <p:nvPr>
            <p:ph idx="1"/>
          </p:nvPr>
        </p:nvSpPr>
        <p:spPr>
          <a:xfrm>
            <a:off x="838200" y="1825624"/>
            <a:ext cx="10515600" cy="2269857"/>
          </a:xfrm>
        </p:spPr>
        <p:txBody>
          <a:bodyPr>
            <a:normAutofit/>
          </a:bodyPr>
          <a:lstStyle/>
          <a:p>
            <a:pPr algn="thaiDist"/>
            <a:r>
              <a:rPr lang="en-US" sz="3200" dirty="0" smtClean="0">
                <a:latin typeface="TH Sarabun New" panose="020B0500040200020003" pitchFamily="34" charset="-34"/>
                <a:cs typeface="TH Sarabun New" pitchFamily="34" charset="-34"/>
              </a:rPr>
              <a:t>Our program can work with the </a:t>
            </a:r>
            <a:r>
              <a:rPr lang="en-US" sz="3200" i="1" dirty="0" smtClean="0">
                <a:latin typeface="TH Sarabun New" panose="020B0500040200020003" pitchFamily="34" charset="-34"/>
                <a:cs typeface="TH Sarabun New" pitchFamily="34" charset="-34"/>
              </a:rPr>
              <a:t>wave file </a:t>
            </a:r>
            <a:r>
              <a:rPr lang="en-US" sz="3200" dirty="0" smtClean="0">
                <a:latin typeface="TH Sarabun New" panose="020B0500040200020003" pitchFamily="34" charset="-34"/>
                <a:cs typeface="TH Sarabun New" pitchFamily="34" charset="-34"/>
              </a:rPr>
              <a:t>with </a:t>
            </a:r>
            <a:r>
              <a:rPr lang="en-US" sz="3200" dirty="0" smtClean="0">
                <a:latin typeface="TH Sarabun New" panose="020B0500040200020003" pitchFamily="34" charset="-34"/>
                <a:cs typeface="TH Sarabun New" pitchFamily="34" charset="-34"/>
              </a:rPr>
              <a:t>English name and English path.</a:t>
            </a:r>
          </a:p>
          <a:p>
            <a:pPr algn="thaiDist"/>
            <a:r>
              <a:rPr lang="en-US" sz="3200" dirty="0" smtClean="0">
                <a:latin typeface="TH Sarabun New" panose="020B0500040200020003" pitchFamily="34" charset="-34"/>
                <a:cs typeface="TH Sarabun New" pitchFamily="34" charset="-34"/>
              </a:rPr>
              <a:t>We focused on only synthesized piano songs.</a:t>
            </a:r>
          </a:p>
        </p:txBody>
      </p:sp>
      <p:sp>
        <p:nvSpPr>
          <p:cNvPr id="4" name="Slide Number Placeholder 3"/>
          <p:cNvSpPr>
            <a:spLocks noGrp="1"/>
          </p:cNvSpPr>
          <p:nvPr>
            <p:ph type="sldNum" sz="quarter" idx="12"/>
          </p:nvPr>
        </p:nvSpPr>
        <p:spPr/>
        <p:txBody>
          <a:bodyPr/>
          <a:lstStyle/>
          <a:p>
            <a:fld id="{E93D1A7E-8FD4-44B8-AFFC-98CAA154555B}" type="slidenum">
              <a:rPr lang="en-US" smtClean="0"/>
              <a:t>3</a:t>
            </a:fld>
            <a:endParaRPr lang="en-US" dirty="0"/>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86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40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400"/>
                            </p:stCondLst>
                            <p:childTnLst>
                              <p:par>
                                <p:cTn id="19" presetID="42"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H Sarabun New" panose="020B0500040200020003" pitchFamily="34" charset="-34"/>
                <a:cs typeface="TH Sarabun New" panose="020B0500040200020003" pitchFamily="34" charset="-34"/>
              </a:rPr>
              <a:t>Fourier Transform</a:t>
            </a:r>
            <a:endParaRPr lang="en-US" sz="5400" dirty="0"/>
          </a:p>
        </p:txBody>
      </p:sp>
      <p:sp>
        <p:nvSpPr>
          <p:cNvPr id="3" name="Content Placeholder 2"/>
          <p:cNvSpPr>
            <a:spLocks noGrp="1"/>
          </p:cNvSpPr>
          <p:nvPr>
            <p:ph idx="1"/>
          </p:nvPr>
        </p:nvSpPr>
        <p:spPr/>
        <p:txBody>
          <a:bodyPr>
            <a:normAutofit/>
          </a:bodyPr>
          <a:lstStyle/>
          <a:p>
            <a:pPr algn="thaiDist"/>
            <a:r>
              <a:rPr lang="en-US" sz="3200" dirty="0">
                <a:latin typeface="TH Sarabun New" panose="020B0500040200020003" pitchFamily="34" charset="-34"/>
                <a:cs typeface="TH Sarabun New" panose="020B0500040200020003" pitchFamily="34" charset="-34"/>
              </a:rPr>
              <a:t>Every wave is a combination of infinitely many sinusoidal waves.</a:t>
            </a:r>
          </a:p>
          <a:p>
            <a:pPr algn="thaiDist"/>
            <a:r>
              <a:rPr lang="en-US" sz="3200" dirty="0">
                <a:latin typeface="TH Sarabun New" panose="020B0500040200020003" pitchFamily="34" charset="-34"/>
                <a:cs typeface="TH Sarabun New" panose="020B0500040200020003" pitchFamily="34" charset="-34"/>
              </a:rPr>
              <a:t>Fourier Transform is an algorithm to convert the data between time domain and frequency domain</a:t>
            </a:r>
            <a:endParaRPr lang="th-TH" sz="3200" dirty="0">
              <a:latin typeface="TH Sarabun New" panose="020B0500040200020003" pitchFamily="34" charset="-34"/>
              <a:cs typeface="TH Sarabun New" panose="020B0500040200020003" pitchFamily="34" charset="-34"/>
            </a:endParaRP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4</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cxnSp>
        <p:nvCxnSpPr>
          <p:cNvPr id="9" name="ลูกศรเชื่อมต่อแบบตรง 4"/>
          <p:cNvCxnSpPr/>
          <p:nvPr/>
        </p:nvCxnSpPr>
        <p:spPr>
          <a:xfrm>
            <a:off x="5042647" y="4667078"/>
            <a:ext cx="1411941"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 name="รูปภาพ 5" descr="10864483_794784413922809_1364138496_o.jpg"/>
          <p:cNvPicPr>
            <a:picLocks noChangeAspect="1"/>
          </p:cNvPicPr>
          <p:nvPr/>
        </p:nvPicPr>
        <p:blipFill>
          <a:blip r:embed="rId2" cstate="print"/>
          <a:stretch>
            <a:fillRect/>
          </a:stretch>
        </p:blipFill>
        <p:spPr>
          <a:xfrm>
            <a:off x="686361" y="3752241"/>
            <a:ext cx="4100793" cy="2082490"/>
          </a:xfrm>
          <a:prstGeom prst="rect">
            <a:avLst/>
          </a:prstGeom>
        </p:spPr>
      </p:pic>
      <p:pic>
        <p:nvPicPr>
          <p:cNvPr id="11" name="รูปภาพ 6" descr="10876664_794784400589477_94417076_o.jpg"/>
          <p:cNvPicPr>
            <a:picLocks noChangeAspect="1"/>
          </p:cNvPicPr>
          <p:nvPr/>
        </p:nvPicPr>
        <p:blipFill>
          <a:blip r:embed="rId3" cstate="print"/>
          <a:stretch>
            <a:fillRect/>
          </a:stretch>
        </p:blipFill>
        <p:spPr>
          <a:xfrm>
            <a:off x="6731214" y="3739230"/>
            <a:ext cx="4109181" cy="2057400"/>
          </a:xfrm>
          <a:prstGeom prst="rect">
            <a:avLst/>
          </a:prstGeom>
        </p:spPr>
      </p:pic>
      <p:sp>
        <p:nvSpPr>
          <p:cNvPr id="12" name="TextBox 11"/>
          <p:cNvSpPr txBox="1"/>
          <p:nvPr/>
        </p:nvSpPr>
        <p:spPr>
          <a:xfrm>
            <a:off x="2111188" y="5998337"/>
            <a:ext cx="1452283" cy="461665"/>
          </a:xfrm>
          <a:prstGeom prst="rect">
            <a:avLst/>
          </a:prstGeom>
          <a:noFill/>
        </p:spPr>
        <p:txBody>
          <a:bodyPr wrap="square" rtlCol="0">
            <a:spAutoFit/>
          </a:bodyPr>
          <a:lstStyle/>
          <a:p>
            <a:r>
              <a:rPr lang="en-US" sz="2400" dirty="0" smtClean="0">
                <a:latin typeface="TH Sarabun New" panose="020B0500040200020003" pitchFamily="34" charset="-34"/>
                <a:cs typeface="TH Sarabun New" panose="020B0500040200020003" pitchFamily="34" charset="-34"/>
              </a:rPr>
              <a:t>Time Domain</a:t>
            </a:r>
            <a:endParaRPr lang="th-TH" sz="2400" dirty="0">
              <a:latin typeface="TH Sarabun New" panose="020B0500040200020003" pitchFamily="34" charset="-34"/>
              <a:cs typeface="TH Sarabun New" panose="020B0500040200020003" pitchFamily="34" charset="-34"/>
            </a:endParaRPr>
          </a:p>
        </p:txBody>
      </p:sp>
      <p:sp>
        <p:nvSpPr>
          <p:cNvPr id="13" name="TextBox 12"/>
          <p:cNvSpPr txBox="1"/>
          <p:nvPr/>
        </p:nvSpPr>
        <p:spPr>
          <a:xfrm>
            <a:off x="8032376" y="5949031"/>
            <a:ext cx="2106706" cy="461665"/>
          </a:xfrm>
          <a:prstGeom prst="rect">
            <a:avLst/>
          </a:prstGeom>
          <a:noFill/>
        </p:spPr>
        <p:txBody>
          <a:bodyPr wrap="square" rtlCol="0">
            <a:spAutoFit/>
          </a:bodyPr>
          <a:lstStyle/>
          <a:p>
            <a:r>
              <a:rPr lang="en-US" sz="2400" dirty="0" smtClean="0">
                <a:latin typeface="TH Sarabun New" panose="020B0500040200020003" pitchFamily="34" charset="-34"/>
                <a:cs typeface="TH Sarabun New" panose="020B0500040200020003" pitchFamily="34" charset="-34"/>
              </a:rPr>
              <a:t>Frequency Domain</a:t>
            </a:r>
            <a:endParaRPr lang="th-TH" sz="2400" dirty="0">
              <a:latin typeface="TH Sarabun New" panose="020B0500040200020003" pitchFamily="34" charset="-34"/>
              <a:cs typeface="TH Sarabun New" panose="020B0500040200020003" pitchFamily="34" charset="-34"/>
            </a:endParaRPr>
          </a:p>
        </p:txBody>
      </p:sp>
      <p:sp>
        <p:nvSpPr>
          <p:cNvPr id="14" name="Title 1"/>
          <p:cNvSpPr txBox="1">
            <a:spLocks/>
          </p:cNvSpPr>
          <p:nvPr/>
        </p:nvSpPr>
        <p:spPr>
          <a:xfrm>
            <a:off x="5433180" y="4206051"/>
            <a:ext cx="632769" cy="5616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TH Sarabun New" panose="020B0500040200020003" pitchFamily="34" charset="-34"/>
                <a:cs typeface="TH Sarabun New" panose="020B0500040200020003" pitchFamily="34" charset="-34"/>
              </a:rPr>
              <a:t>FFT</a:t>
            </a:r>
            <a:endParaRPr lang="en-US" sz="3200" dirty="0"/>
          </a:p>
        </p:txBody>
      </p:sp>
    </p:spTree>
    <p:extLst>
      <p:ext uri="{BB962C8B-B14F-4D97-AF65-F5344CB8AC3E}">
        <p14:creationId xmlns:p14="http://schemas.microsoft.com/office/powerpoint/2010/main" val="2685935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5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250"/>
                            </p:stCondLst>
                            <p:childTnLst>
                              <p:par>
                                <p:cTn id="19" presetID="42"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3750"/>
                            </p:stCondLst>
                            <p:childTnLst>
                              <p:par>
                                <p:cTn id="32" presetID="10"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4250"/>
                            </p:stCondLst>
                            <p:childTnLst>
                              <p:par>
                                <p:cTn id="39" presetID="10"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H Sarabun New" panose="020B0500040200020003" pitchFamily="34" charset="-34"/>
                <a:cs typeface="TH Sarabun New" panose="020B0500040200020003" pitchFamily="34" charset="-34"/>
              </a:rPr>
              <a:t>Difference between two pitches</a:t>
            </a:r>
            <a:endParaRPr lang="en-US" sz="5400" dirty="0"/>
          </a:p>
        </p:txBody>
      </p:sp>
      <p:sp>
        <p:nvSpPr>
          <p:cNvPr id="3" name="Content Placeholder 2"/>
          <p:cNvSpPr>
            <a:spLocks noGrp="1"/>
          </p:cNvSpPr>
          <p:nvPr>
            <p:ph idx="1"/>
          </p:nvPr>
        </p:nvSpPr>
        <p:spPr/>
        <p:txBody>
          <a:bodyPr>
            <a:normAutofit/>
          </a:bodyPr>
          <a:lstStyle/>
          <a:p>
            <a:pPr algn="thaiDist"/>
            <a:r>
              <a:rPr lang="en-US" sz="3200" dirty="0" smtClean="0">
                <a:latin typeface="TH Sarabun New" panose="020B0500040200020003" pitchFamily="34" charset="-34"/>
                <a:cs typeface="TH Sarabun New" panose="020B0500040200020003" pitchFamily="34" charset="-34"/>
              </a:rPr>
              <a:t>Each pitch has different fundamental frequency. The higher the pitch, the higher the frequency.</a:t>
            </a:r>
          </a:p>
          <a:p>
            <a:pPr algn="thaiDist"/>
            <a:r>
              <a:rPr lang="en-US" sz="3200" dirty="0" err="1" smtClean="0">
                <a:latin typeface="TH Sarabun New" panose="020B0500040200020003" pitchFamily="34" charset="-34"/>
                <a:cs typeface="TH Sarabun New" panose="020B0500040200020003" pitchFamily="34" charset="-34"/>
              </a:rPr>
              <a:t>F</a:t>
            </a:r>
            <a:r>
              <a:rPr lang="en-US" sz="3200" baseline="-25000" dirty="0" err="1" smtClean="0">
                <a:latin typeface="TH Sarabun New" panose="020B0500040200020003" pitchFamily="34" charset="-34"/>
                <a:cs typeface="TH Sarabun New" panose="020B0500040200020003" pitchFamily="34" charset="-34"/>
              </a:rPr>
              <a:t>n</a:t>
            </a:r>
            <a:r>
              <a:rPr lang="en-US" sz="3200" baseline="-25000" dirty="0" smtClean="0">
                <a:latin typeface="TH Sarabun New" panose="020B0500040200020003" pitchFamily="34" charset="-34"/>
                <a:cs typeface="TH Sarabun New" panose="020B0500040200020003" pitchFamily="34" charset="-34"/>
              </a:rPr>
              <a:t> </a:t>
            </a:r>
            <a:r>
              <a:rPr lang="en-US" sz="3200" dirty="0" smtClean="0">
                <a:latin typeface="TH Sarabun New" panose="020B0500040200020003" pitchFamily="34" charset="-34"/>
                <a:cs typeface="TH Sarabun New" panose="020B0500040200020003" pitchFamily="34" charset="-34"/>
              </a:rPr>
              <a:t> = F</a:t>
            </a:r>
            <a:r>
              <a:rPr lang="en-US" sz="3200" baseline="-25000" dirty="0" smtClean="0">
                <a:latin typeface="TH Sarabun New" panose="020B0500040200020003" pitchFamily="34" charset="-34"/>
                <a:cs typeface="TH Sarabun New" panose="020B0500040200020003" pitchFamily="34" charset="-34"/>
              </a:rPr>
              <a:t>0</a:t>
            </a:r>
            <a:r>
              <a:rPr lang="en-US" sz="3200" dirty="0" smtClean="0">
                <a:latin typeface="TH Sarabun New" panose="020B0500040200020003" pitchFamily="34" charset="-34"/>
                <a:cs typeface="TH Sarabun New" panose="020B0500040200020003" pitchFamily="34" charset="-34"/>
              </a:rPr>
              <a:t> x 2</a:t>
            </a:r>
            <a:r>
              <a:rPr lang="en-US" sz="3200" baseline="30000" dirty="0" smtClean="0">
                <a:latin typeface="TH Sarabun New" panose="020B0500040200020003" pitchFamily="34" charset="-34"/>
                <a:cs typeface="TH Sarabun New" panose="020B0500040200020003" pitchFamily="34" charset="-34"/>
              </a:rPr>
              <a:t>n/12</a:t>
            </a:r>
            <a:r>
              <a:rPr lang="en-US" sz="3200" dirty="0" smtClean="0">
                <a:latin typeface="TH Sarabun New" panose="020B0500040200020003" pitchFamily="34" charset="-34"/>
                <a:cs typeface="TH Sarabun New" panose="020B0500040200020003" pitchFamily="34" charset="-34"/>
              </a:rPr>
              <a:t> is the fundamental frequency of n-</a:t>
            </a:r>
            <a:r>
              <a:rPr lang="en-US" sz="3200" dirty="0" err="1" smtClean="0">
                <a:latin typeface="TH Sarabun New" panose="020B0500040200020003" pitchFamily="34" charset="-34"/>
                <a:cs typeface="TH Sarabun New" panose="020B0500040200020003" pitchFamily="34" charset="-34"/>
              </a:rPr>
              <a:t>th</a:t>
            </a:r>
            <a:r>
              <a:rPr lang="en-US" sz="3200" dirty="0" smtClean="0">
                <a:latin typeface="TH Sarabun New" panose="020B0500040200020003" pitchFamily="34" charset="-34"/>
                <a:cs typeface="TH Sarabun New" panose="020B0500040200020003" pitchFamily="34" charset="-34"/>
              </a:rPr>
              <a:t> note, where n is the number of half steps away from the fixed note.   [F(A</a:t>
            </a:r>
            <a:r>
              <a:rPr lang="en-US" sz="3200" baseline="-25000" dirty="0" smtClean="0">
                <a:latin typeface="TH Sarabun New" panose="020B0500040200020003" pitchFamily="34" charset="-34"/>
                <a:cs typeface="TH Sarabun New" panose="020B0500040200020003" pitchFamily="34" charset="-34"/>
              </a:rPr>
              <a:t>4</a:t>
            </a:r>
            <a:r>
              <a:rPr lang="en-US" sz="3200" dirty="0" smtClean="0">
                <a:latin typeface="TH Sarabun New" panose="020B0500040200020003" pitchFamily="34" charset="-34"/>
                <a:cs typeface="TH Sarabun New" panose="020B0500040200020003" pitchFamily="34" charset="-34"/>
              </a:rPr>
              <a:t>) = 440.000 Hz]</a:t>
            </a:r>
          </a:p>
        </p:txBody>
      </p:sp>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5</a:t>
            </a:fld>
            <a:endParaRPr lang="en-US" sz="1800" dirty="0">
              <a:latin typeface="TH Sarabun New" panose="020B0500040200020003" pitchFamily="34" charset="-34"/>
              <a:cs typeface="TH Sarabun New" panose="020B0500040200020003" pitchFamily="34" charset="-34"/>
            </a:endParaRPr>
          </a:p>
        </p:txBody>
      </p:sp>
      <p:cxnSp>
        <p:nvCxnSpPr>
          <p:cNvPr id="5" name="Straight Connector 4"/>
          <p:cNvCxnSpPr/>
          <p:nvPr/>
        </p:nvCxnSpPr>
        <p:spPr>
          <a:xfrm>
            <a:off x="328411" y="1524718"/>
            <a:ext cx="11535177" cy="0"/>
          </a:xfrm>
          <a:prstGeom prst="line">
            <a:avLst/>
          </a:prstGeom>
          <a:ln w="57150">
            <a:solidFill>
              <a:srgbClr val="81FFBA"/>
            </a:solidFill>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610743332"/>
              </p:ext>
            </p:extLst>
          </p:nvPr>
        </p:nvGraphicFramePr>
        <p:xfrm>
          <a:off x="953305" y="3772054"/>
          <a:ext cx="10045254" cy="2766858"/>
        </p:xfrm>
        <a:graphic>
          <a:graphicData uri="http://schemas.openxmlformats.org/presentationml/2006/ole">
            <mc:AlternateContent xmlns:mc="http://schemas.openxmlformats.org/markup-compatibility/2006">
              <mc:Choice xmlns:v="urn:schemas-microsoft-com:vml" Requires="v">
                <p:oleObj spid="_x0000_s3108" name="Image" r:id="rId3" imgW="14679360" imgH="7707600" progId="Photoshop.Image.13">
                  <p:embed/>
                </p:oleObj>
              </mc:Choice>
              <mc:Fallback>
                <p:oleObj name="Image" r:id="rId3" imgW="14679360" imgH="7707600" progId="Photoshop.Image.13">
                  <p:embed/>
                  <p:pic>
                    <p:nvPicPr>
                      <p:cNvPr id="0" name=""/>
                      <p:cNvPicPr/>
                      <p:nvPr/>
                    </p:nvPicPr>
                    <p:blipFill>
                      <a:blip r:embed="rId4"/>
                      <a:stretch>
                        <a:fillRect/>
                      </a:stretch>
                    </p:blipFill>
                    <p:spPr>
                      <a:xfrm>
                        <a:off x="953305" y="3772054"/>
                        <a:ext cx="10045254" cy="2766858"/>
                      </a:xfrm>
                      <a:prstGeom prst="rect">
                        <a:avLst/>
                      </a:prstGeom>
                    </p:spPr>
                  </p:pic>
                </p:oleObj>
              </mc:Fallback>
            </mc:AlternateContent>
          </a:graphicData>
        </a:graphic>
      </p:graphicFrame>
      <p:sp>
        <p:nvSpPr>
          <p:cNvPr id="8" name="Title 1"/>
          <p:cNvSpPr txBox="1">
            <a:spLocks/>
          </p:cNvSpPr>
          <p:nvPr/>
        </p:nvSpPr>
        <p:spPr>
          <a:xfrm>
            <a:off x="1583028" y="5913303"/>
            <a:ext cx="2821547" cy="4779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TH Sarabun New" panose="020B0500040200020003" pitchFamily="34" charset="-34"/>
                <a:cs typeface="TH Sarabun New" panose="020B0500040200020003" pitchFamily="34" charset="-34"/>
              </a:rPr>
              <a:t>C4.wav (261.626 Hz)</a:t>
            </a:r>
            <a:endParaRPr lang="en-US" sz="3200" dirty="0">
              <a:solidFill>
                <a:srgbClr val="FF0000"/>
              </a:solidFill>
            </a:endParaRPr>
          </a:p>
        </p:txBody>
      </p:sp>
      <p:sp>
        <p:nvSpPr>
          <p:cNvPr id="9" name="Title 1"/>
          <p:cNvSpPr txBox="1">
            <a:spLocks/>
          </p:cNvSpPr>
          <p:nvPr/>
        </p:nvSpPr>
        <p:spPr>
          <a:xfrm>
            <a:off x="6603642" y="5910710"/>
            <a:ext cx="2759299" cy="4779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0070C0"/>
                </a:solidFill>
                <a:latin typeface="TH Sarabun New" panose="020B0500040200020003" pitchFamily="34" charset="-34"/>
                <a:cs typeface="TH Sarabun New" panose="020B0500040200020003" pitchFamily="34" charset="-34"/>
              </a:rPr>
              <a:t>A4.wav (440.000 Hz)</a:t>
            </a:r>
            <a:endParaRPr lang="en-US" sz="3200" dirty="0">
              <a:solidFill>
                <a:srgbClr val="0070C0"/>
              </a:solidFill>
            </a:endParaRPr>
          </a:p>
        </p:txBody>
      </p:sp>
    </p:spTree>
    <p:extLst>
      <p:ext uri="{BB962C8B-B14F-4D97-AF65-F5344CB8AC3E}">
        <p14:creationId xmlns:p14="http://schemas.microsoft.com/office/powerpoint/2010/main" val="3375478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80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800"/>
                            </p:stCondLst>
                            <p:childTnLst>
                              <p:par>
                                <p:cTn id="19" presetID="42"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8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6</a:t>
            </a:fld>
            <a:endParaRPr lang="en-US" sz="1800" dirty="0">
              <a:latin typeface="TH Sarabun New" panose="020B0500040200020003" pitchFamily="34" charset="-34"/>
              <a:cs typeface="TH Sarabun New" panose="020B0500040200020003" pitchFamily="34" charset="-34"/>
            </a:endParaRPr>
          </a:p>
        </p:txBody>
      </p:sp>
      <p:pic>
        <p:nvPicPr>
          <p:cNvPr id="5" name="รูปภาพ 9" descr="10864483_794784413922809_1364138496_o.jpg"/>
          <p:cNvPicPr>
            <a:picLocks noChangeAspect="1"/>
          </p:cNvPicPr>
          <p:nvPr/>
        </p:nvPicPr>
        <p:blipFill>
          <a:blip r:embed="rId2" cstate="print"/>
          <a:stretch>
            <a:fillRect/>
          </a:stretch>
        </p:blipFill>
        <p:spPr>
          <a:xfrm>
            <a:off x="820868" y="794325"/>
            <a:ext cx="10532932" cy="5348897"/>
          </a:xfrm>
          <a:prstGeom prst="rect">
            <a:avLst/>
          </a:prstGeom>
        </p:spPr>
      </p:pic>
      <p:sp>
        <p:nvSpPr>
          <p:cNvPr id="9" name="Content Placeholder 2"/>
          <p:cNvSpPr>
            <a:spLocks noGrp="1"/>
          </p:cNvSpPr>
          <p:nvPr>
            <p:ph idx="1"/>
          </p:nvPr>
        </p:nvSpPr>
        <p:spPr>
          <a:xfrm>
            <a:off x="820868" y="288874"/>
            <a:ext cx="1725769" cy="505451"/>
          </a:xfrm>
        </p:spPr>
        <p:txBody>
          <a:bodyPr>
            <a:noAutofit/>
          </a:bodyPr>
          <a:lstStyle/>
          <a:p>
            <a:pPr marL="0" indent="0" algn="thaiDist">
              <a:buNone/>
            </a:pPr>
            <a:r>
              <a:rPr lang="en-US" sz="3200" b="1" dirty="0" smtClean="0">
                <a:solidFill>
                  <a:srgbClr val="FF0000"/>
                </a:solidFill>
                <a:latin typeface="TH Sarabun New" panose="020B0500040200020003" pitchFamily="34" charset="-34"/>
                <a:cs typeface="TH Sarabun New" panose="020B0500040200020003" pitchFamily="34" charset="-34"/>
              </a:rPr>
              <a:t>C4.wav</a:t>
            </a:r>
          </a:p>
        </p:txBody>
      </p:sp>
    </p:spTree>
    <p:extLst>
      <p:ext uri="{BB962C8B-B14F-4D97-AF65-F5344CB8AC3E}">
        <p14:creationId xmlns:p14="http://schemas.microsoft.com/office/powerpoint/2010/main" val="1536212945"/>
      </p:ext>
    </p:extLst>
  </p:cSld>
  <p:clrMapOvr>
    <a:masterClrMapping/>
  </p:clrMapOvr>
  <mc:AlternateContent xmlns:mc="http://schemas.openxmlformats.org/markup-compatibility/2006" xmlns:p14="http://schemas.microsoft.com/office/powerpoint/2010/main">
    <mc:Choice Requires="p14">
      <p:transition spd="slow" p14:dur="15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7</a:t>
            </a:fld>
            <a:endParaRPr lang="en-US" sz="1800" dirty="0">
              <a:latin typeface="TH Sarabun New" panose="020B0500040200020003" pitchFamily="34" charset="-34"/>
              <a:cs typeface="TH Sarabun New" panose="020B0500040200020003" pitchFamily="34" charset="-34"/>
            </a:endParaRPr>
          </a:p>
        </p:txBody>
      </p:sp>
      <p:pic>
        <p:nvPicPr>
          <p:cNvPr id="6" name="รูปภาพ 11" descr="10876664_794784400589477_94417076_o.jpg"/>
          <p:cNvPicPr>
            <a:picLocks noChangeAspect="1"/>
          </p:cNvPicPr>
          <p:nvPr/>
        </p:nvPicPr>
        <p:blipFill>
          <a:blip r:embed="rId2" cstate="print"/>
          <a:stretch>
            <a:fillRect/>
          </a:stretch>
        </p:blipFill>
        <p:spPr>
          <a:xfrm>
            <a:off x="820868" y="717051"/>
            <a:ext cx="10532932" cy="5480475"/>
          </a:xfrm>
          <a:prstGeom prst="rect">
            <a:avLst/>
          </a:prstGeom>
        </p:spPr>
      </p:pic>
      <p:sp>
        <p:nvSpPr>
          <p:cNvPr id="9" name="Rectangle 8"/>
          <p:cNvSpPr/>
          <p:nvPr/>
        </p:nvSpPr>
        <p:spPr>
          <a:xfrm>
            <a:off x="1764406" y="2202286"/>
            <a:ext cx="425003" cy="378638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
          </p:nvPr>
        </p:nvSpPr>
        <p:spPr>
          <a:xfrm>
            <a:off x="2356834" y="211600"/>
            <a:ext cx="1725769" cy="505451"/>
          </a:xfrm>
        </p:spPr>
        <p:txBody>
          <a:bodyPr>
            <a:noAutofit/>
          </a:bodyPr>
          <a:lstStyle/>
          <a:p>
            <a:pPr marL="0" indent="0" algn="thaiDist">
              <a:buNone/>
            </a:pPr>
            <a:r>
              <a:rPr lang="en-US" sz="3200" b="1" dirty="0" smtClean="0">
                <a:solidFill>
                  <a:srgbClr val="FF0000"/>
                </a:solidFill>
                <a:latin typeface="TH Sarabun New" panose="020B0500040200020003" pitchFamily="34" charset="-34"/>
                <a:cs typeface="TH Sarabun New" panose="020B0500040200020003" pitchFamily="34" charset="-34"/>
              </a:rPr>
              <a:t>261.626 Hz</a:t>
            </a:r>
          </a:p>
        </p:txBody>
      </p:sp>
      <p:cxnSp>
        <p:nvCxnSpPr>
          <p:cNvPr id="12" name="Straight Connector 11"/>
          <p:cNvCxnSpPr/>
          <p:nvPr/>
        </p:nvCxnSpPr>
        <p:spPr>
          <a:xfrm flipV="1">
            <a:off x="1976907" y="464325"/>
            <a:ext cx="0" cy="160917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51149" y="464325"/>
            <a:ext cx="379927"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9363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left)">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8</a:t>
            </a:fld>
            <a:endParaRPr lang="en-US" sz="1800" dirty="0">
              <a:latin typeface="TH Sarabun New" panose="020B0500040200020003" pitchFamily="34" charset="-34"/>
              <a:cs typeface="TH Sarabun New" panose="020B0500040200020003" pitchFamily="34" charset="-34"/>
            </a:endParaRPr>
          </a:p>
        </p:txBody>
      </p:sp>
      <p:pic>
        <p:nvPicPr>
          <p:cNvPr id="5" name="ตัวยึดเนื้อหา 8" descr="10839823_794798427254741_1047072372_o.jpg"/>
          <p:cNvPicPr>
            <a:picLocks noChangeAspect="1"/>
          </p:cNvPicPr>
          <p:nvPr/>
        </p:nvPicPr>
        <p:blipFill>
          <a:blip r:embed="rId2" cstate="print"/>
          <a:stretch>
            <a:fillRect/>
          </a:stretch>
        </p:blipFill>
        <p:spPr>
          <a:xfrm>
            <a:off x="820868" y="794325"/>
            <a:ext cx="10532932" cy="5381254"/>
          </a:xfrm>
          <a:prstGeom prst="rect">
            <a:avLst/>
          </a:prstGeom>
        </p:spPr>
      </p:pic>
      <p:sp>
        <p:nvSpPr>
          <p:cNvPr id="7" name="Content Placeholder 2"/>
          <p:cNvSpPr>
            <a:spLocks noGrp="1"/>
          </p:cNvSpPr>
          <p:nvPr>
            <p:ph idx="1"/>
          </p:nvPr>
        </p:nvSpPr>
        <p:spPr>
          <a:xfrm>
            <a:off x="820868" y="288874"/>
            <a:ext cx="1725769" cy="505451"/>
          </a:xfrm>
        </p:spPr>
        <p:txBody>
          <a:bodyPr>
            <a:noAutofit/>
          </a:bodyPr>
          <a:lstStyle/>
          <a:p>
            <a:pPr marL="0" indent="0" algn="thaiDist">
              <a:buNone/>
            </a:pPr>
            <a:r>
              <a:rPr lang="en-US" sz="3200" b="1" dirty="0" smtClean="0">
                <a:solidFill>
                  <a:srgbClr val="0070C0"/>
                </a:solidFill>
                <a:latin typeface="TH Sarabun New" panose="020B0500040200020003" pitchFamily="34" charset="-34"/>
                <a:cs typeface="TH Sarabun New" panose="020B0500040200020003" pitchFamily="34" charset="-34"/>
              </a:rPr>
              <a:t>A4.wav</a:t>
            </a:r>
          </a:p>
        </p:txBody>
      </p:sp>
    </p:spTree>
    <p:extLst>
      <p:ext uri="{BB962C8B-B14F-4D97-AF65-F5344CB8AC3E}">
        <p14:creationId xmlns:p14="http://schemas.microsoft.com/office/powerpoint/2010/main" val="3685354383"/>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3D1A7E-8FD4-44B8-AFFC-98CAA154555B}" type="slidenum">
              <a:rPr lang="en-US" sz="1800" smtClean="0">
                <a:latin typeface="TH Sarabun New" panose="020B0500040200020003" pitchFamily="34" charset="-34"/>
                <a:cs typeface="TH Sarabun New" panose="020B0500040200020003" pitchFamily="34" charset="-34"/>
              </a:rPr>
              <a:t>9</a:t>
            </a:fld>
            <a:endParaRPr lang="en-US" sz="1800" dirty="0">
              <a:latin typeface="TH Sarabun New" panose="020B0500040200020003" pitchFamily="34" charset="-34"/>
              <a:cs typeface="TH Sarabun New" panose="020B0500040200020003" pitchFamily="34" charset="-34"/>
            </a:endParaRPr>
          </a:p>
        </p:txBody>
      </p:sp>
      <p:pic>
        <p:nvPicPr>
          <p:cNvPr id="5" name="รูปภาพ 10" descr="10874210_794798423921408_1147547532_o.jpg"/>
          <p:cNvPicPr>
            <a:picLocks noChangeAspect="1"/>
          </p:cNvPicPr>
          <p:nvPr/>
        </p:nvPicPr>
        <p:blipFill>
          <a:blip r:embed="rId2" cstate="print"/>
          <a:stretch>
            <a:fillRect/>
          </a:stretch>
        </p:blipFill>
        <p:spPr>
          <a:xfrm>
            <a:off x="820868" y="742809"/>
            <a:ext cx="10532932" cy="5465988"/>
          </a:xfrm>
          <a:prstGeom prst="rect">
            <a:avLst/>
          </a:prstGeom>
        </p:spPr>
      </p:pic>
      <p:sp>
        <p:nvSpPr>
          <p:cNvPr id="6" name="Rectangle 5"/>
          <p:cNvSpPr/>
          <p:nvPr/>
        </p:nvSpPr>
        <p:spPr>
          <a:xfrm>
            <a:off x="2266682" y="742810"/>
            <a:ext cx="425003" cy="5258744"/>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p:cNvSpPr>
            <a:spLocks noGrp="1"/>
          </p:cNvSpPr>
          <p:nvPr>
            <p:ph idx="1"/>
          </p:nvPr>
        </p:nvSpPr>
        <p:spPr>
          <a:xfrm>
            <a:off x="2884868" y="185841"/>
            <a:ext cx="1725769" cy="505451"/>
          </a:xfrm>
          <a:ln>
            <a:noFill/>
          </a:ln>
        </p:spPr>
        <p:txBody>
          <a:bodyPr>
            <a:noAutofit/>
          </a:bodyPr>
          <a:lstStyle/>
          <a:p>
            <a:pPr marL="0" indent="0" algn="thaiDist">
              <a:buNone/>
            </a:pPr>
            <a:r>
              <a:rPr lang="en-US" sz="3200" b="1" dirty="0" smtClean="0">
                <a:solidFill>
                  <a:srgbClr val="0070C0"/>
                </a:solidFill>
                <a:latin typeface="TH Sarabun New" panose="020B0500040200020003" pitchFamily="34" charset="-34"/>
                <a:cs typeface="TH Sarabun New" panose="020B0500040200020003" pitchFamily="34" charset="-34"/>
              </a:rPr>
              <a:t>440.000 Hz</a:t>
            </a:r>
          </a:p>
        </p:txBody>
      </p:sp>
      <p:cxnSp>
        <p:nvCxnSpPr>
          <p:cNvPr id="9" name="Straight Arrow Connector 8"/>
          <p:cNvCxnSpPr/>
          <p:nvPr/>
        </p:nvCxnSpPr>
        <p:spPr>
          <a:xfrm>
            <a:off x="2453425" y="438567"/>
            <a:ext cx="37992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79183" y="438566"/>
            <a:ext cx="0" cy="15386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6560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2558</TotalTime>
  <Words>1010</Words>
  <Application>Microsoft Office PowerPoint</Application>
  <PresentationFormat>Widescreen</PresentationFormat>
  <Paragraphs>249</Paragraphs>
  <Slides>29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TH Sarabun New</vt:lpstr>
      <vt:lpstr>Office Theme</vt:lpstr>
      <vt:lpstr>Image</vt:lpstr>
      <vt:lpstr>Music Transcribing program using Fourier transform</vt:lpstr>
      <vt:lpstr>Problem</vt:lpstr>
      <vt:lpstr>Scopes of the research</vt:lpstr>
      <vt:lpstr>Fourier Transform</vt:lpstr>
      <vt:lpstr>Difference between two pitches</vt:lpstr>
      <vt:lpstr>PowerPoint Presentation</vt:lpstr>
      <vt:lpstr>PowerPoint Presentation</vt:lpstr>
      <vt:lpstr>PowerPoint Presentation</vt:lpstr>
      <vt:lpstr>PowerPoint Presentation</vt:lpstr>
      <vt:lpstr>Two notes playing at a time</vt:lpstr>
      <vt:lpstr>Methods</vt:lpstr>
      <vt:lpstr>Interval Determining</vt:lpstr>
      <vt:lpstr>Interval Determining</vt:lpstr>
      <vt:lpstr>Interval Determining</vt:lpstr>
      <vt:lpstr>Interval Determining</vt:lpstr>
      <vt:lpstr>Interval Determining</vt:lpstr>
      <vt:lpstr>Pitch Analyzing</vt:lpstr>
      <vt:lpstr>Pitch Analyzing</vt:lpstr>
      <vt:lpstr>Pitch Analyzing</vt:lpstr>
      <vt:lpstr>Pitch Analyzing</vt:lpstr>
      <vt:lpstr>Graphical User Interface</vt:lpstr>
      <vt:lpstr>Result analyzing</vt:lpstr>
      <vt:lpstr>Word error rate: example</vt:lpstr>
      <vt:lpstr>Results</vt:lpstr>
      <vt:lpstr>Discussion</vt:lpstr>
      <vt:lpstr>Discontinuity of data</vt:lpstr>
      <vt:lpstr>Interval determining</vt:lpstr>
      <vt:lpstr>Pitch analyzing</vt:lpstr>
      <vt:lpstr>References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Transcribing program using Fourier transform</dc:title>
  <dc:creator>Chawit Sakulyuenyong</dc:creator>
  <cp:lastModifiedBy>Chawit Sakulyuenyong</cp:lastModifiedBy>
  <cp:revision>123</cp:revision>
  <dcterms:created xsi:type="dcterms:W3CDTF">2015-01-05T07:13:54Z</dcterms:created>
  <dcterms:modified xsi:type="dcterms:W3CDTF">2015-01-27T16:05:28Z</dcterms:modified>
</cp:coreProperties>
</file>