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 SemiBold"/>
      <p:regular r:id="rId15"/>
      <p:bold r:id="rId16"/>
      <p:italic r:id="rId17"/>
      <p:boldItalic r:id="rId18"/>
    </p:embeddedFont>
    <p:embeddedFont>
      <p:font typeface="Raleway"/>
      <p:regular r:id="rId19"/>
      <p:bold r:id="rId20"/>
      <p:italic r:id="rId21"/>
      <p:boldItalic r:id="rId22"/>
    </p:embeddedFont>
    <p:embeddedFont>
      <p:font typeface="Raleway ExtraBold"/>
      <p:bold r:id="rId23"/>
      <p:boldItalic r:id="rId24"/>
    </p:embeddedFont>
    <p:embeddedFont>
      <p:font typeface="Raleway Black"/>
      <p:bold r:id="rId25"/>
      <p:boldItalic r:id="rId26"/>
    </p:embeddedFont>
    <p:embeddedFont>
      <p:font typeface="Proxima Nova Extrabold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RalewayExtraBold-boldItalic.fntdata"/><Relationship Id="rId23" Type="http://schemas.openxmlformats.org/officeDocument/2006/relationships/font" Target="fonts/RalewayExtra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Black-boldItalic.fntdata"/><Relationship Id="rId25" Type="http://schemas.openxmlformats.org/officeDocument/2006/relationships/font" Target="fonts/RalewayBlack-bold.fntdata"/><Relationship Id="rId27" Type="http://schemas.openxmlformats.org/officeDocument/2006/relationships/font" Target="fonts/ProximaNovaExtra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alewaySemiBold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SemiBold-italic.fntdata"/><Relationship Id="rId16" Type="http://schemas.openxmlformats.org/officeDocument/2006/relationships/font" Target="fonts/RalewaySemiBold-bold.fntdata"/><Relationship Id="rId19" Type="http://schemas.openxmlformats.org/officeDocument/2006/relationships/font" Target="fonts/Raleway-regular.fntdata"/><Relationship Id="rId18" Type="http://schemas.openxmlformats.org/officeDocument/2006/relationships/font" Target="fonts/Raleway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1600">
                <a:solidFill>
                  <a:srgbClr val="0B5394"/>
                </a:solidFill>
                <a:latin typeface="Raleway"/>
                <a:ea typeface="Raleway"/>
                <a:cs typeface="Raleway"/>
                <a:sym typeface="Raleway"/>
              </a:rPr>
              <a:t>Nosso objetivo principal é desenvolver um classificador capaz de, a partir de imagens de ressonância magnética estrutural, diagnosticar os pacientes de acordo com a definição clínica dos graus de demência. </a:t>
            </a:r>
            <a:endParaRPr sz="1600">
              <a:solidFill>
                <a:srgbClr val="0B539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1600">
              <a:solidFill>
                <a:srgbClr val="0B539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0B5394"/>
                </a:solidFill>
                <a:latin typeface="Raleway"/>
                <a:ea typeface="Raleway"/>
                <a:cs typeface="Raleway"/>
                <a:sym typeface="Raleway"/>
              </a:rPr>
              <a:t>A identificação e classificação correta e precisa dos estágios iniciais de patologias neurológicas possibilita o </a:t>
            </a:r>
            <a:r>
              <a:rPr lang="en" sz="16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diagnóstico precoce</a:t>
            </a:r>
            <a:r>
              <a:rPr lang="en" sz="1600">
                <a:solidFill>
                  <a:srgbClr val="0B5394"/>
                </a:solidFill>
                <a:latin typeface="Raleway"/>
                <a:ea typeface="Raleway"/>
                <a:cs typeface="Raleway"/>
                <a:sym typeface="Raleway"/>
              </a:rPr>
              <a:t> e o tratamento adequado. Possibilitando uma intervenção durante um período crítico para retardar a progressão da doença e reduzir a severidade dos sintomas. Promovendo uma maior qualidade de vida ao paciente e preservando a funcionalidade cognitiva por um período prolongado.</a:t>
            </a:r>
            <a:endParaRPr sz="2000">
              <a:solidFill>
                <a:srgbClr val="0B539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1600">
              <a:solidFill>
                <a:srgbClr val="0B539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43b158e8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e43b158e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43b158e8d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e43b158e8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43b158e8d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e43b158e8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43eb4779b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1e43eb477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43b158e8d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1e43b158e8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43b158e8d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e43b158e8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e43b158e8d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1e43b158e8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B5394"/>
                </a:solidFill>
                <a:latin typeface="Raleway"/>
                <a:ea typeface="Raleway"/>
                <a:cs typeface="Raleway"/>
                <a:sym typeface="Raleway"/>
              </a:rPr>
              <a:t>Apesar da classificação entre pacientes com e sem Alzheimer ser trivial, notamos que a separação de indivíduos com demência muito leve e controle é uma tarefa mais complexa. A pesquisa de modelos e algoritmos de pré-processamento para este caso seria um caminho a ser explorado.</a:t>
            </a:r>
            <a:endParaRPr sz="1800">
              <a:solidFill>
                <a:srgbClr val="0B539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B5394"/>
                </a:solidFill>
                <a:latin typeface="Raleway"/>
                <a:ea typeface="Raleway"/>
                <a:cs typeface="Raleway"/>
                <a:sym typeface="Raleway"/>
              </a:rPr>
              <a:t>Análise multimodal: Os datasets explorados possuem exames clínicos com características que poderiam ser exploradas mais a fundo em estudos futuros, assim como idade e o gênero entre outras.</a:t>
            </a:r>
            <a:endParaRPr sz="1800">
              <a:solidFill>
                <a:srgbClr val="0B539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3035400" y="0"/>
            <a:ext cx="61086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486400" y="3418275"/>
            <a:ext cx="29376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376375" y="940015"/>
            <a:ext cx="5047500" cy="186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Raleway ExtraBold"/>
              <a:buNone/>
              <a:defRPr sz="6300">
                <a:solidFill>
                  <a:schemeClr val="dk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_1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-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/>
          <p:nvPr/>
        </p:nvSpPr>
        <p:spPr>
          <a:xfrm>
            <a:off x="-303575" y="464675"/>
            <a:ext cx="9584400" cy="421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1"/>
          <p:cNvSpPr txBox="1"/>
          <p:nvPr>
            <p:ph type="title"/>
          </p:nvPr>
        </p:nvSpPr>
        <p:spPr>
          <a:xfrm>
            <a:off x="719775" y="762000"/>
            <a:ext cx="77109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5" name="Google Shape;75;p11"/>
          <p:cNvSpPr/>
          <p:nvPr/>
        </p:nvSpPr>
        <p:spPr>
          <a:xfrm>
            <a:off x="590550" y="464675"/>
            <a:ext cx="7972500" cy="421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2_1_1"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2"/>
          <p:cNvSpPr/>
          <p:nvPr/>
        </p:nvSpPr>
        <p:spPr>
          <a:xfrm>
            <a:off x="0" y="464675"/>
            <a:ext cx="8553600" cy="421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2"/>
          <p:cNvSpPr txBox="1"/>
          <p:nvPr>
            <p:ph type="title"/>
          </p:nvPr>
        </p:nvSpPr>
        <p:spPr>
          <a:xfrm>
            <a:off x="719775" y="762000"/>
            <a:ext cx="56904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ONLY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590550" y="464675"/>
            <a:ext cx="7972500" cy="421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TITLE_ONLY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TITLE_ONLY_1_1_1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4817025" y="904125"/>
            <a:ext cx="3220200" cy="204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aleway ExtraBold"/>
              <a:buNone/>
              <a:defRPr sz="33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4817025" y="3400425"/>
            <a:ext cx="3036600" cy="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92" name="Google Shape;9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type="title"/>
          </p:nvPr>
        </p:nvSpPr>
        <p:spPr>
          <a:xfrm>
            <a:off x="1757400" y="1624013"/>
            <a:ext cx="56292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Raleway Black"/>
              <a:buNone/>
              <a:defRPr sz="600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>
            <a:off x="1304850" y="-9600"/>
            <a:ext cx="7884000" cy="516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914400" y="752475"/>
            <a:ext cx="7399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2654150" y="1885950"/>
            <a:ext cx="5769900" cy="25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SECTION_TITLE_AND_DESCRIPTION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type="title"/>
          </p:nvPr>
        </p:nvSpPr>
        <p:spPr>
          <a:xfrm>
            <a:off x="1546400" y="762000"/>
            <a:ext cx="68775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105" name="Google Shape;105;p19"/>
          <p:cNvSpPr/>
          <p:nvPr/>
        </p:nvSpPr>
        <p:spPr>
          <a:xfrm>
            <a:off x="2116375" y="0"/>
            <a:ext cx="7027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2116375" y="-19200"/>
            <a:ext cx="7062900" cy="516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 txBox="1"/>
          <p:nvPr>
            <p:ph idx="1" type="subTitle"/>
          </p:nvPr>
        </p:nvSpPr>
        <p:spPr>
          <a:xfrm>
            <a:off x="2681325" y="2054425"/>
            <a:ext cx="5769900" cy="11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9"/>
          <p:cNvSpPr txBox="1"/>
          <p:nvPr/>
        </p:nvSpPr>
        <p:spPr>
          <a:xfrm>
            <a:off x="2866975" y="3822800"/>
            <a:ext cx="55617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CREDITS: </a:t>
            </a: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This presentation template was created by </a:t>
            </a:r>
            <a:r>
              <a:rPr b="0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Raleway ExtraBold"/>
                <a:ea typeface="Raleway ExtraBold"/>
                <a:cs typeface="Raleway ExtraBold"/>
                <a:sym typeface="Raleway ExtraBo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b="0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Raleway ExtraBold"/>
                <a:ea typeface="Raleway ExtraBold"/>
                <a:cs typeface="Raleway ExtraBold"/>
                <a:sym typeface="Raleway ExtraBo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and infographics &amp; images by </a:t>
            </a:r>
            <a:r>
              <a:rPr b="0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Raleway ExtraBold"/>
                <a:ea typeface="Raleway ExtraBold"/>
                <a:cs typeface="Raleway ExtraBold"/>
                <a:sym typeface="Raleway ExtraBol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200" u="none" cap="none" strike="noStrike">
              <a:solidFill>
                <a:schemeClr val="dk2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SECTION_TITLE_AND_DESCRIPTION_2"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/>
          <p:nvPr/>
        </p:nvSpPr>
        <p:spPr>
          <a:xfrm>
            <a:off x="0" y="0"/>
            <a:ext cx="7027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-17550" y="-9600"/>
            <a:ext cx="7837500" cy="516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0"/>
          <p:cNvSpPr txBox="1"/>
          <p:nvPr>
            <p:ph type="title"/>
          </p:nvPr>
        </p:nvSpPr>
        <p:spPr>
          <a:xfrm>
            <a:off x="719775" y="762000"/>
            <a:ext cx="4195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719775" y="1781175"/>
            <a:ext cx="30840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600"/>
            </a:lvl1pPr>
            <a:lvl2pPr indent="-3238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0"/>
            <a:ext cx="28098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2809800" y="0"/>
            <a:ext cx="6334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3289900" y="980938"/>
            <a:ext cx="5309400" cy="23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300"/>
              <a:buFont typeface="Raleway ExtraBold"/>
              <a:buNone/>
              <a:defRPr sz="52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2" type="title"/>
          </p:nvPr>
        </p:nvSpPr>
        <p:spPr>
          <a:xfrm>
            <a:off x="720000" y="540000"/>
            <a:ext cx="186120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Font typeface="Raleway ExtraBold"/>
              <a:buNone/>
              <a:defRPr sz="105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7" name="Google Shape;17;p3"/>
          <p:cNvSpPr txBox="1"/>
          <p:nvPr>
            <p:ph idx="3" type="title"/>
          </p:nvPr>
        </p:nvSpPr>
        <p:spPr>
          <a:xfrm>
            <a:off x="3289900" y="3249150"/>
            <a:ext cx="29229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2581275" y="1485900"/>
            <a:ext cx="3876600" cy="20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Proxima Nova Extrabold"/>
              <a:buNone/>
              <a:defRPr sz="3300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 Extrabold"/>
              <a:buNone/>
              <a:defRPr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 Extrabold"/>
              <a:buNone/>
              <a:defRPr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 Extrabold"/>
              <a:buNone/>
              <a:defRPr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 Extrabold"/>
              <a:buNone/>
              <a:defRPr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 Extrabold"/>
              <a:buNone/>
              <a:defRPr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 Extrabold"/>
              <a:buNone/>
              <a:defRPr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 Extrabold"/>
              <a:buNone/>
              <a:defRPr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 Extrabold"/>
              <a:buNone/>
              <a:defRPr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/>
          <p:nvPr/>
        </p:nvSpPr>
        <p:spPr>
          <a:xfrm>
            <a:off x="590550" y="464675"/>
            <a:ext cx="8553600" cy="421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2"/>
          <p:cNvSpPr txBox="1"/>
          <p:nvPr>
            <p:ph hasCustomPrompt="1" type="title"/>
          </p:nvPr>
        </p:nvSpPr>
        <p:spPr>
          <a:xfrm>
            <a:off x="719738" y="1742400"/>
            <a:ext cx="7704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600"/>
              <a:buFont typeface="Raleway ExtraBold"/>
              <a:buNone/>
              <a:defRPr sz="126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1611600" y="3350450"/>
            <a:ext cx="5920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2385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2" type="title"/>
          </p:nvPr>
        </p:nvSpPr>
        <p:spPr>
          <a:xfrm>
            <a:off x="3853500" y="762000"/>
            <a:ext cx="4570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/>
          <p:nvPr/>
        </p:nvSpPr>
        <p:spPr>
          <a:xfrm>
            <a:off x="1834575" y="464675"/>
            <a:ext cx="7419000" cy="421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3"/>
          <p:cNvSpPr txBox="1"/>
          <p:nvPr>
            <p:ph type="title"/>
          </p:nvPr>
        </p:nvSpPr>
        <p:spPr>
          <a:xfrm>
            <a:off x="3853500" y="762000"/>
            <a:ext cx="4570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127" name="Google Shape;127;p23"/>
          <p:cNvSpPr txBox="1"/>
          <p:nvPr>
            <p:ph idx="2" type="title"/>
          </p:nvPr>
        </p:nvSpPr>
        <p:spPr>
          <a:xfrm>
            <a:off x="2567225" y="1406175"/>
            <a:ext cx="11193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aleway"/>
              <a:buNone/>
              <a:defRPr b="1" sz="3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28" name="Google Shape;128;p23"/>
          <p:cNvSpPr txBox="1"/>
          <p:nvPr>
            <p:ph idx="1" type="subTitle"/>
          </p:nvPr>
        </p:nvSpPr>
        <p:spPr>
          <a:xfrm>
            <a:off x="2565250" y="2020939"/>
            <a:ext cx="23529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129" name="Google Shape;129;p23"/>
          <p:cNvSpPr txBox="1"/>
          <p:nvPr>
            <p:ph idx="3" type="subTitle"/>
          </p:nvPr>
        </p:nvSpPr>
        <p:spPr>
          <a:xfrm>
            <a:off x="2563275" y="2378452"/>
            <a:ext cx="2352900" cy="8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4" type="title"/>
          </p:nvPr>
        </p:nvSpPr>
        <p:spPr>
          <a:xfrm>
            <a:off x="6071100" y="1406175"/>
            <a:ext cx="11193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aleway"/>
              <a:buNone/>
              <a:defRPr b="1" sz="3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31" name="Google Shape;131;p23"/>
          <p:cNvSpPr txBox="1"/>
          <p:nvPr>
            <p:ph idx="5" type="subTitle"/>
          </p:nvPr>
        </p:nvSpPr>
        <p:spPr>
          <a:xfrm>
            <a:off x="6071100" y="2017802"/>
            <a:ext cx="23529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132" name="Google Shape;132;p23"/>
          <p:cNvSpPr txBox="1"/>
          <p:nvPr>
            <p:ph idx="6" type="subTitle"/>
          </p:nvPr>
        </p:nvSpPr>
        <p:spPr>
          <a:xfrm>
            <a:off x="6067150" y="2375316"/>
            <a:ext cx="2352900" cy="8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7" type="title"/>
          </p:nvPr>
        </p:nvSpPr>
        <p:spPr>
          <a:xfrm>
            <a:off x="2571175" y="2845950"/>
            <a:ext cx="11193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aleway"/>
              <a:buNone/>
              <a:defRPr b="1" sz="3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34" name="Google Shape;134;p23"/>
          <p:cNvSpPr txBox="1"/>
          <p:nvPr>
            <p:ph idx="8" type="subTitle"/>
          </p:nvPr>
        </p:nvSpPr>
        <p:spPr>
          <a:xfrm>
            <a:off x="2569200" y="3463850"/>
            <a:ext cx="23529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135" name="Google Shape;135;p23"/>
          <p:cNvSpPr txBox="1"/>
          <p:nvPr>
            <p:ph idx="9" type="subTitle"/>
          </p:nvPr>
        </p:nvSpPr>
        <p:spPr>
          <a:xfrm>
            <a:off x="2567225" y="3821363"/>
            <a:ext cx="2352900" cy="8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3" type="title"/>
          </p:nvPr>
        </p:nvSpPr>
        <p:spPr>
          <a:xfrm>
            <a:off x="6075050" y="2845950"/>
            <a:ext cx="11193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aleway"/>
              <a:buNone/>
              <a:defRPr b="1" sz="3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37" name="Google Shape;137;p23"/>
          <p:cNvSpPr txBox="1"/>
          <p:nvPr>
            <p:ph idx="14" type="subTitle"/>
          </p:nvPr>
        </p:nvSpPr>
        <p:spPr>
          <a:xfrm>
            <a:off x="6075050" y="3454441"/>
            <a:ext cx="23529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138" name="Google Shape;138;p23"/>
          <p:cNvSpPr txBox="1"/>
          <p:nvPr>
            <p:ph idx="15" type="subTitle"/>
          </p:nvPr>
        </p:nvSpPr>
        <p:spPr>
          <a:xfrm>
            <a:off x="6071100" y="3811954"/>
            <a:ext cx="2352900" cy="8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/>
          <p:nvPr/>
        </p:nvSpPr>
        <p:spPr>
          <a:xfrm>
            <a:off x="0" y="0"/>
            <a:ext cx="8563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4"/>
          <p:cNvSpPr txBox="1"/>
          <p:nvPr>
            <p:ph idx="1" type="subTitle"/>
          </p:nvPr>
        </p:nvSpPr>
        <p:spPr>
          <a:xfrm flipH="1">
            <a:off x="748350" y="1505425"/>
            <a:ext cx="7109400" cy="30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AutoNum type="arabicPeriod"/>
              <a:defRPr sz="11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 sz="1100"/>
            </a:lvl9pPr>
          </a:lstStyle>
          <a:p/>
        </p:txBody>
      </p:sp>
      <p:sp>
        <p:nvSpPr>
          <p:cNvPr id="143" name="Google Shape;143;p24"/>
          <p:cNvSpPr txBox="1"/>
          <p:nvPr>
            <p:ph type="title"/>
          </p:nvPr>
        </p:nvSpPr>
        <p:spPr>
          <a:xfrm>
            <a:off x="729300" y="762000"/>
            <a:ext cx="4570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"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/>
          <p:nvPr/>
        </p:nvSpPr>
        <p:spPr>
          <a:xfrm>
            <a:off x="588975" y="464700"/>
            <a:ext cx="7972500" cy="421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6"/>
          <p:cNvSpPr txBox="1"/>
          <p:nvPr>
            <p:ph type="title"/>
          </p:nvPr>
        </p:nvSpPr>
        <p:spPr>
          <a:xfrm>
            <a:off x="719775" y="762000"/>
            <a:ext cx="77109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149" name="Google Shape;149;p26"/>
          <p:cNvSpPr txBox="1"/>
          <p:nvPr>
            <p:ph idx="1" type="subTitle"/>
          </p:nvPr>
        </p:nvSpPr>
        <p:spPr>
          <a:xfrm>
            <a:off x="1396911" y="2086517"/>
            <a:ext cx="23529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150" name="Google Shape;150;p26"/>
          <p:cNvSpPr txBox="1"/>
          <p:nvPr>
            <p:ph idx="2" type="subTitle"/>
          </p:nvPr>
        </p:nvSpPr>
        <p:spPr>
          <a:xfrm>
            <a:off x="1396911" y="2423251"/>
            <a:ext cx="2352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idx="3" type="subTitle"/>
          </p:nvPr>
        </p:nvSpPr>
        <p:spPr>
          <a:xfrm>
            <a:off x="5397411" y="3556763"/>
            <a:ext cx="23529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152" name="Google Shape;152;p26"/>
          <p:cNvSpPr txBox="1"/>
          <p:nvPr>
            <p:ph idx="4" type="subTitle"/>
          </p:nvPr>
        </p:nvSpPr>
        <p:spPr>
          <a:xfrm>
            <a:off x="5397411" y="3898789"/>
            <a:ext cx="2352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6"/>
          <p:cNvSpPr txBox="1"/>
          <p:nvPr>
            <p:ph idx="5" type="subTitle"/>
          </p:nvPr>
        </p:nvSpPr>
        <p:spPr>
          <a:xfrm>
            <a:off x="5397411" y="2086517"/>
            <a:ext cx="23529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154" name="Google Shape;154;p26"/>
          <p:cNvSpPr txBox="1"/>
          <p:nvPr>
            <p:ph idx="6" type="subTitle"/>
          </p:nvPr>
        </p:nvSpPr>
        <p:spPr>
          <a:xfrm>
            <a:off x="5397411" y="2423251"/>
            <a:ext cx="2352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idx="7" type="subTitle"/>
          </p:nvPr>
        </p:nvSpPr>
        <p:spPr>
          <a:xfrm>
            <a:off x="1396911" y="3556763"/>
            <a:ext cx="23529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156" name="Google Shape;156;p26"/>
          <p:cNvSpPr txBox="1"/>
          <p:nvPr>
            <p:ph idx="8" type="subTitle"/>
          </p:nvPr>
        </p:nvSpPr>
        <p:spPr>
          <a:xfrm>
            <a:off x="1396911" y="3898789"/>
            <a:ext cx="2352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ONLY_2"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/>
          <p:nvPr/>
        </p:nvSpPr>
        <p:spPr>
          <a:xfrm>
            <a:off x="590550" y="464675"/>
            <a:ext cx="7972500" cy="421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7"/>
          <p:cNvSpPr txBox="1"/>
          <p:nvPr>
            <p:ph type="title"/>
          </p:nvPr>
        </p:nvSpPr>
        <p:spPr>
          <a:xfrm>
            <a:off x="719775" y="762000"/>
            <a:ext cx="77109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2292375" y="2071425"/>
            <a:ext cx="4559100" cy="20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2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/>
          <p:nvPr/>
        </p:nvSpPr>
        <p:spPr>
          <a:xfrm>
            <a:off x="0" y="464700"/>
            <a:ext cx="9144000" cy="421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366483" y="3418050"/>
            <a:ext cx="31296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1647875" y="1816950"/>
            <a:ext cx="5848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ONE_COLUMN_TEXT_1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/>
          <p:nvPr/>
        </p:nvSpPr>
        <p:spPr>
          <a:xfrm>
            <a:off x="590550" y="464675"/>
            <a:ext cx="8553600" cy="421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719775" y="1685925"/>
            <a:ext cx="7704600" cy="26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3853500" y="762000"/>
            <a:ext cx="4570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/>
          <p:nvPr/>
        </p:nvSpPr>
        <p:spPr>
          <a:xfrm>
            <a:off x="6415" y="464675"/>
            <a:ext cx="7419000" cy="421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719775" y="1921525"/>
            <a:ext cx="3880800" cy="27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238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719775" y="762000"/>
            <a:ext cx="4195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/>
          <p:nvPr/>
        </p:nvSpPr>
        <p:spPr>
          <a:xfrm>
            <a:off x="590550" y="464675"/>
            <a:ext cx="7972500" cy="421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719775" y="762000"/>
            <a:ext cx="77481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1840835" y="2568479"/>
            <a:ext cx="23529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2" type="subTitle"/>
          </p:nvPr>
        </p:nvSpPr>
        <p:spPr>
          <a:xfrm>
            <a:off x="1836875" y="2910495"/>
            <a:ext cx="2352900" cy="13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3" type="subTitle"/>
          </p:nvPr>
        </p:nvSpPr>
        <p:spPr>
          <a:xfrm>
            <a:off x="4954235" y="2568479"/>
            <a:ext cx="23529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4" type="subTitle"/>
          </p:nvPr>
        </p:nvSpPr>
        <p:spPr>
          <a:xfrm>
            <a:off x="4950275" y="2910495"/>
            <a:ext cx="2352900" cy="13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/>
          <p:nvPr/>
        </p:nvSpPr>
        <p:spPr>
          <a:xfrm>
            <a:off x="590550" y="464675"/>
            <a:ext cx="7972500" cy="421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719775" y="762000"/>
            <a:ext cx="4195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900060" y="2576525"/>
            <a:ext cx="23529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2" type="subTitle"/>
          </p:nvPr>
        </p:nvSpPr>
        <p:spPr>
          <a:xfrm>
            <a:off x="896110" y="2918554"/>
            <a:ext cx="2352900" cy="8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3" type="subTitle"/>
          </p:nvPr>
        </p:nvSpPr>
        <p:spPr>
          <a:xfrm>
            <a:off x="3395610" y="2576525"/>
            <a:ext cx="23529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4" type="subTitle"/>
          </p:nvPr>
        </p:nvSpPr>
        <p:spPr>
          <a:xfrm>
            <a:off x="3391660" y="2918554"/>
            <a:ext cx="2352900" cy="8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5" type="subTitle"/>
          </p:nvPr>
        </p:nvSpPr>
        <p:spPr>
          <a:xfrm>
            <a:off x="5895110" y="2576525"/>
            <a:ext cx="23529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6" type="subTitle"/>
          </p:nvPr>
        </p:nvSpPr>
        <p:spPr>
          <a:xfrm>
            <a:off x="5891160" y="2918554"/>
            <a:ext cx="2352900" cy="8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1">
    <p:bg>
      <p:bgPr>
        <a:solidFill>
          <a:schemeClr val="dk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/>
          <p:nvPr/>
        </p:nvSpPr>
        <p:spPr>
          <a:xfrm>
            <a:off x="0" y="464675"/>
            <a:ext cx="9144000" cy="421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719775" y="762000"/>
            <a:ext cx="76431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1066664" y="2175475"/>
            <a:ext cx="16830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2" type="subTitle"/>
          </p:nvPr>
        </p:nvSpPr>
        <p:spPr>
          <a:xfrm>
            <a:off x="719775" y="2455469"/>
            <a:ext cx="23529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3" type="subTitle"/>
          </p:nvPr>
        </p:nvSpPr>
        <p:spPr>
          <a:xfrm>
            <a:off x="3730908" y="2176425"/>
            <a:ext cx="16830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4" type="subTitle"/>
          </p:nvPr>
        </p:nvSpPr>
        <p:spPr>
          <a:xfrm>
            <a:off x="3391600" y="2455469"/>
            <a:ext cx="23529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5" type="subTitle"/>
          </p:nvPr>
        </p:nvSpPr>
        <p:spPr>
          <a:xfrm>
            <a:off x="6407063" y="2176425"/>
            <a:ext cx="16830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6" type="subTitle"/>
          </p:nvPr>
        </p:nvSpPr>
        <p:spPr>
          <a:xfrm>
            <a:off x="6072125" y="2455839"/>
            <a:ext cx="23529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7" type="subTitle"/>
          </p:nvPr>
        </p:nvSpPr>
        <p:spPr>
          <a:xfrm>
            <a:off x="1054328" y="3495556"/>
            <a:ext cx="16830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8" type="subTitle"/>
          </p:nvPr>
        </p:nvSpPr>
        <p:spPr>
          <a:xfrm>
            <a:off x="719375" y="3778397"/>
            <a:ext cx="23529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9" type="subTitle"/>
          </p:nvPr>
        </p:nvSpPr>
        <p:spPr>
          <a:xfrm>
            <a:off x="3739597" y="3497938"/>
            <a:ext cx="16830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3" type="subTitle"/>
          </p:nvPr>
        </p:nvSpPr>
        <p:spPr>
          <a:xfrm>
            <a:off x="3391200" y="3776015"/>
            <a:ext cx="23529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4" type="subTitle"/>
          </p:nvPr>
        </p:nvSpPr>
        <p:spPr>
          <a:xfrm>
            <a:off x="6355864" y="3500319"/>
            <a:ext cx="16830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5" type="subTitle"/>
          </p:nvPr>
        </p:nvSpPr>
        <p:spPr>
          <a:xfrm>
            <a:off x="6071725" y="3775507"/>
            <a:ext cx="23529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0"/>
          <p:cNvSpPr/>
          <p:nvPr/>
        </p:nvSpPr>
        <p:spPr>
          <a:xfrm>
            <a:off x="590550" y="464675"/>
            <a:ext cx="7972500" cy="421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0"/>
          <p:cNvSpPr txBox="1"/>
          <p:nvPr>
            <p:ph type="title"/>
          </p:nvPr>
        </p:nvSpPr>
        <p:spPr>
          <a:xfrm>
            <a:off x="719775" y="762000"/>
            <a:ext cx="77109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 SemiBold"/>
              <a:buNone/>
              <a:defRPr b="0" i="0" sz="2800" u="none" cap="none" strike="noStrike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Char char="●"/>
              <a:defRPr b="0" i="0" sz="15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Char char="○"/>
              <a:defRPr b="0" i="0" sz="15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Char char="■"/>
              <a:defRPr b="0" i="0" sz="15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Char char="●"/>
              <a:defRPr b="0" i="0" sz="15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Char char="○"/>
              <a:defRPr b="0" i="0" sz="15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Char char="■"/>
              <a:defRPr b="0" i="0" sz="15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Char char="●"/>
              <a:defRPr b="0" i="0" sz="15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ctrTitle"/>
          </p:nvPr>
        </p:nvSpPr>
        <p:spPr>
          <a:xfrm>
            <a:off x="3434175" y="1796900"/>
            <a:ext cx="5598600" cy="121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700">
                <a:solidFill>
                  <a:srgbClr val="000000"/>
                </a:solidFill>
              </a:rPr>
              <a:t>Universidade Estadual de Campinas</a:t>
            </a:r>
            <a:endParaRPr sz="2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700">
                <a:solidFill>
                  <a:srgbClr val="000000"/>
                </a:solidFill>
              </a:rPr>
              <a:t>IA901A - Análise de Imagens e Reconhecimento de Padrões</a:t>
            </a:r>
            <a:endParaRPr sz="2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800"/>
              <a:t>Projeto AlzClas</a:t>
            </a:r>
            <a:endParaRPr sz="2800"/>
          </a:p>
        </p:txBody>
      </p:sp>
      <p:sp>
        <p:nvSpPr>
          <p:cNvPr id="167" name="Google Shape;167;p28"/>
          <p:cNvSpPr txBox="1"/>
          <p:nvPr/>
        </p:nvSpPr>
        <p:spPr>
          <a:xfrm>
            <a:off x="3378975" y="3009200"/>
            <a:ext cx="57090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Grupo:</a:t>
            </a:r>
            <a:endParaRPr b="1"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Pedro Piquet			RA 223251</a:t>
            </a:r>
            <a:endParaRPr b="1"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Lais Oliveira			RA 150809</a:t>
            </a:r>
            <a:endParaRPr b="1"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Fabio Grassiotto 		RA 890441</a:t>
            </a:r>
            <a:endParaRPr b="1"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8" name="Google Shape;16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1803390" cy="2019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idx="1" type="subTitle"/>
          </p:nvPr>
        </p:nvSpPr>
        <p:spPr>
          <a:xfrm>
            <a:off x="241825" y="436225"/>
            <a:ext cx="8902200" cy="42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6300"/>
              <a:t>Obrigado!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idx="1" type="subTitle"/>
          </p:nvPr>
        </p:nvSpPr>
        <p:spPr>
          <a:xfrm>
            <a:off x="277675" y="668100"/>
            <a:ext cx="8512800" cy="3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000"/>
              <a:t>Objetivo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/>
              <a:t>Diagnóstico automático dos níveis de Alzheimer em </a:t>
            </a:r>
            <a:r>
              <a:rPr lang="en" sz="1800"/>
              <a:t>pacientes, utilizando imagens de ressonância magnética e redes neurais.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/>
              <a:t>A identificação e classificação precisa dos estágios iniciais de patologias neurológicas possibilita o </a:t>
            </a:r>
            <a:r>
              <a:rPr lang="en" sz="1600">
                <a:solidFill>
                  <a:srgbClr val="FF0000"/>
                </a:solidFill>
              </a:rPr>
              <a:t>diagnóstico precoce</a:t>
            </a:r>
            <a:r>
              <a:rPr lang="en" sz="1600"/>
              <a:t> e o tratamento adequado.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idx="1" type="subTitle"/>
          </p:nvPr>
        </p:nvSpPr>
        <p:spPr>
          <a:xfrm>
            <a:off x="277675" y="668100"/>
            <a:ext cx="8512800" cy="3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000"/>
              <a:t>Nossa Abordagem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lala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idx="1" type="subTitle"/>
          </p:nvPr>
        </p:nvSpPr>
        <p:spPr>
          <a:xfrm>
            <a:off x="277675" y="668100"/>
            <a:ext cx="8512800" cy="3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000"/>
              <a:t>Ferramentas Utilizadas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800"/>
              <a:t>Google Drive para compartilhamento de dados e notebooks jupyter.</a:t>
            </a:r>
            <a:endParaRPr sz="18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800"/>
              <a:t>Google Collab e Visual Studio Code (execução local) para treinamento e inferência dos modelos.</a:t>
            </a:r>
            <a:endParaRPr sz="18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800"/>
              <a:t>TensorFlow para implementação da rede ADDNet e classificação do dataset ADNI.</a:t>
            </a:r>
            <a:endParaRPr sz="18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800"/>
              <a:t>Pytorch Lightning para implementação de finetuning das redes AlexNet e ResNet dos datasets Kaggle e OASIS.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600"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075" y="531475"/>
            <a:ext cx="1985725" cy="111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3500" y="531476"/>
            <a:ext cx="1116974" cy="111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8975" y="510113"/>
            <a:ext cx="1881948" cy="115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idx="1" type="subTitle"/>
          </p:nvPr>
        </p:nvSpPr>
        <p:spPr>
          <a:xfrm>
            <a:off x="277675" y="668100"/>
            <a:ext cx="5880000" cy="3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000"/>
              <a:t>Datasets Utilizados</a:t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500"/>
              <a:t>Kaggle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Dataset do Kaggle para experimentos iniciais. Provavelmente baseado no OASIS.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500"/>
              <a:t>OASIS 1: Open Access Series of Imaging Studies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Base com exames de 416 exames divididos em 4 classes de acordo com o grau de demência observado em exames clínicos.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500"/>
              <a:t>ADNI: The Alzheimer’s Disease Neuroimaging Initiative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Base com 805 exames divididos em 5 classes de acordo com o grau de demência observado em exames clínicos.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600"/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4300" y="668101"/>
            <a:ext cx="2666099" cy="146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7200" y="2413463"/>
            <a:ext cx="240030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idx="1" type="subTitle"/>
          </p:nvPr>
        </p:nvSpPr>
        <p:spPr>
          <a:xfrm>
            <a:off x="277675" y="668100"/>
            <a:ext cx="8512800" cy="3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000"/>
              <a:t>Organização </a:t>
            </a:r>
            <a:r>
              <a:rPr b="1" lang="en" sz="3000"/>
              <a:t>dos datasets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800"/>
              <a:t>Download dos dados e organização de folders </a:t>
            </a:r>
            <a:endParaRPr sz="18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800"/>
              <a:t>Problemas com número de amostras </a:t>
            </a:r>
            <a:endParaRPr sz="18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800">
                <a:solidFill>
                  <a:srgbClr val="FF0000"/>
                </a:solidFill>
              </a:rPr>
              <a:t>Contaminação do test set </a:t>
            </a:r>
            <a:endParaRPr sz="1800">
              <a:solidFill>
                <a:srgbClr val="FF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800"/>
              <a:t>Balanceamento de classes 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idx="1" type="subTitle"/>
          </p:nvPr>
        </p:nvSpPr>
        <p:spPr>
          <a:xfrm>
            <a:off x="277675" y="668100"/>
            <a:ext cx="8512800" cy="3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000"/>
              <a:t>Resultados Obtidos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800"/>
              <a:t>Pré-processamento de imagens de ressonância magnética, seleção slices de maior entropia para execução de algoritmos de classificação.</a:t>
            </a:r>
            <a:endParaRPr sz="18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800"/>
              <a:t>Classificação do dataset OASIS utilizando redes neurais pré-treinadas AlexNet e Resnet, com fine tuning, obtendo acurácia geral e balanceada altas.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Classificação do dataset ADNI utilizando rede ADDNet sem pré-treino com acurácia alta em treinamento, mas com performance baixa em validação e testes (provável overfitting).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idx="1" type="subTitle"/>
          </p:nvPr>
        </p:nvSpPr>
        <p:spPr>
          <a:xfrm>
            <a:off x="277675" y="668100"/>
            <a:ext cx="8512800" cy="3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000"/>
              <a:t>Conclusões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 problema de classificação em Alzheimer é trivial. Redes simples pré-treinadas são capazes de separar classes de pacientes facilmente.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Os datasets disponíveis de forma aberta fornecem dados com alto nível de pré-processamento o que torna a utilização de outros tipos de pré-processamento de imagem irrelevante para os resultados alcançados.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Os datasets disponíveis são desbalanceados, o que torna o uso de algoritmos de balanceamento como SMOTE uma alternativa para melhorias de performance dos modelos estudados.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idx="1" type="subTitle"/>
          </p:nvPr>
        </p:nvSpPr>
        <p:spPr>
          <a:xfrm>
            <a:off x="277675" y="668100"/>
            <a:ext cx="8512800" cy="3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000"/>
              <a:t>Trabalhos Futuros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Sensibilidade de classificação aos estágios iniciais e diagnóstico precoce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Análise multimodal: imagens funcionais, exames clínicos, idade, gênero, entre outras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Análise longitudinal e prognósticos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quick Thesis by Slidesgo">
  <a:themeElements>
    <a:clrScheme name="Simple Light">
      <a:dk1>
        <a:srgbClr val="B2CFEB"/>
      </a:dk1>
      <a:lt1>
        <a:srgbClr val="3D85C6"/>
      </a:lt1>
      <a:dk2>
        <a:srgbClr val="0B5394"/>
      </a:dk2>
      <a:lt2>
        <a:srgbClr val="EEEEEE"/>
      </a:lt2>
      <a:accent1>
        <a:srgbClr val="FFFFFF"/>
      </a:accent1>
      <a:accent2>
        <a:srgbClr val="B2CFEB"/>
      </a:accent2>
      <a:accent3>
        <a:srgbClr val="3D85C6"/>
      </a:accent3>
      <a:accent4>
        <a:srgbClr val="0B5394"/>
      </a:accent4>
      <a:accent5>
        <a:srgbClr val="B7B7B7"/>
      </a:accent5>
      <a:accent6>
        <a:srgbClr val="9E9E9E"/>
      </a:accent6>
      <a:hlink>
        <a:srgbClr val="0B539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