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7" r:id="rId3"/>
    <p:sldId id="263" r:id="rId4"/>
    <p:sldId id="266" r:id="rId5"/>
    <p:sldId id="257" r:id="rId6"/>
    <p:sldId id="258" r:id="rId7"/>
    <p:sldId id="259" r:id="rId8"/>
    <p:sldId id="260" r:id="rId9"/>
    <p:sldId id="262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6"/>
  </p:normalViewPr>
  <p:slideViewPr>
    <p:cSldViewPr snapToGrid="0" snapToObjects="1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100" y="1926163"/>
            <a:ext cx="9068586" cy="2226737"/>
          </a:xfrm>
        </p:spPr>
        <p:txBody>
          <a:bodyPr/>
          <a:lstStyle/>
          <a:p>
            <a:r>
              <a:rPr lang="es-ES_tradnl" sz="5400" dirty="0"/>
              <a:t>Presentación de resultados</a:t>
            </a:r>
            <a:br>
              <a:rPr lang="es-ES_tradnl" sz="5400" dirty="0"/>
            </a:br>
            <a:r>
              <a:rPr lang="es-ES_tradnl" sz="5400" dirty="0"/>
              <a:t>Sección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292600"/>
            <a:ext cx="9070848" cy="1130300"/>
          </a:xfrm>
        </p:spPr>
        <p:txBody>
          <a:bodyPr>
            <a:normAutofit/>
          </a:bodyPr>
          <a:lstStyle/>
          <a:p>
            <a:r>
              <a:rPr lang="es-ES_tradnl" dirty="0"/>
              <a:t>Integrantes: </a:t>
            </a:r>
          </a:p>
          <a:p>
            <a:r>
              <a:rPr lang="es-ES_tradnl" dirty="0" err="1"/>
              <a:t>Giannina</a:t>
            </a:r>
            <a:r>
              <a:rPr lang="es-ES_tradnl" dirty="0"/>
              <a:t> </a:t>
            </a:r>
            <a:r>
              <a:rPr lang="es-ES_tradnl" dirty="0" err="1"/>
              <a:t>Massoni</a:t>
            </a:r>
            <a:endParaRPr lang="es-ES_tradnl" dirty="0"/>
          </a:p>
          <a:p>
            <a:r>
              <a:rPr lang="es-ES_tradnl" dirty="0"/>
              <a:t>Paloma Moraga</a:t>
            </a:r>
          </a:p>
        </p:txBody>
      </p:sp>
    </p:spTree>
    <p:extLst>
      <p:ext uri="{BB962C8B-B14F-4D97-AF65-F5344CB8AC3E}">
        <p14:creationId xmlns:p14="http://schemas.microsoft.com/office/powerpoint/2010/main" val="88562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45292"/>
            <a:ext cx="8682038" cy="4094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76212" y="191185"/>
                <a:ext cx="113823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_tradnl" sz="2800" dirty="0"/>
                  <a:t>Laboratorio 7: Ensayo de </a:t>
                </a:r>
                <a14:m>
                  <m:oMath xmlns:m="http://schemas.openxmlformats.org/officeDocument/2006/math">
                    <m:r>
                      <a:rPr lang="es-ES_tradnl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s-ES_tradnl" sz="2800" dirty="0"/>
                  <a:t>-</a:t>
                </a:r>
                <a:r>
                  <a:rPr lang="es-ES_tradnl" sz="2800" dirty="0" err="1"/>
                  <a:t>galactosidasa</a:t>
                </a:r>
                <a:r>
                  <a:rPr lang="es-ES_tradnl" sz="2800" dirty="0"/>
                  <a:t> en cepa S. </a:t>
                </a:r>
                <a:r>
                  <a:rPr lang="es-ES_tradnl" sz="2800" dirty="0" err="1"/>
                  <a:t>typhimurium</a:t>
                </a:r>
                <a:endParaRPr lang="es-ES_tradnl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2" y="191185"/>
                <a:ext cx="1138237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125" t="-6369" b="-165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69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03200" y="0"/>
                <a:ext cx="11747500" cy="1054100"/>
              </a:xfrm>
            </p:spPr>
            <p:txBody>
              <a:bodyPr>
                <a:normAutofit/>
              </a:bodyPr>
              <a:lstStyle/>
              <a:p>
                <a:r>
                  <a:rPr lang="es-ES_tradnl" sz="2800" dirty="0"/>
                  <a:t>Laboratorio 7: Ensayo de </a:t>
                </a:r>
                <a14:m>
                  <m:oMath xmlns:m="http://schemas.openxmlformats.org/officeDocument/2006/math">
                    <m:r>
                      <a:rPr lang="es-ES_tradnl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s-ES_tradnl" sz="2800" dirty="0"/>
                  <a:t>-</a:t>
                </a:r>
                <a:r>
                  <a:rPr lang="es-ES_tradnl" sz="2800" dirty="0" err="1"/>
                  <a:t>galactosidasa</a:t>
                </a:r>
                <a:r>
                  <a:rPr lang="es-ES_tradnl" sz="2800" dirty="0"/>
                  <a:t> en cepa S. </a:t>
                </a:r>
                <a:r>
                  <a:rPr lang="es-ES_tradnl" sz="2800" dirty="0" err="1"/>
                  <a:t>typhimurium</a:t>
                </a:r>
                <a:endParaRPr lang="es-ES_tradnl" sz="28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200" y="0"/>
                <a:ext cx="11747500" cy="1054100"/>
              </a:xfrm>
              <a:blipFill rotWithShape="0">
                <a:blip r:embed="rId2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 b="3407"/>
          <a:stretch/>
        </p:blipFill>
        <p:spPr>
          <a:xfrm rot="16200000">
            <a:off x="3746503" y="571499"/>
            <a:ext cx="3822700" cy="4787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193800" y="5016500"/>
                <a:ext cx="937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/>
                  <a:t>Figura 1: Ensayo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s-ES_tradnl" dirty="0"/>
                  <a:t>-</a:t>
                </a:r>
                <a:r>
                  <a:rPr lang="es-ES_tradnl" dirty="0" err="1"/>
                  <a:t>galactosidasa</a:t>
                </a:r>
                <a:r>
                  <a:rPr lang="es-ES_tradnl" dirty="0"/>
                  <a:t>.  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5016500"/>
                <a:ext cx="9372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6" t="-9836" b="-2459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125" y="342556"/>
            <a:ext cx="10058400" cy="628994"/>
          </a:xfrm>
        </p:spPr>
        <p:txBody>
          <a:bodyPr>
            <a:normAutofit/>
          </a:bodyPr>
          <a:lstStyle/>
          <a:p>
            <a:r>
              <a:rPr lang="es-ES_tradnl" sz="3200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125" y="1200150"/>
            <a:ext cx="11663363" cy="5257800"/>
          </a:xfrm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47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MV-Tag3B载体图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676400"/>
            <a:ext cx="36099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79400" y="286435"/>
            <a:ext cx="11417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Laboratorio 5: Construcción de mutante </a:t>
            </a:r>
            <a:r>
              <a:rPr lang="es-ES_tradnl" sz="2800" i="1" dirty="0" err="1"/>
              <a:t>luxS</a:t>
            </a:r>
            <a:r>
              <a:rPr lang="es-ES_tradnl" sz="2800" dirty="0"/>
              <a:t> en </a:t>
            </a:r>
            <a:r>
              <a:rPr lang="es-ES_tradnl" sz="2800" i="1" dirty="0" err="1"/>
              <a:t>Samonella</a:t>
            </a:r>
            <a:r>
              <a:rPr lang="es-ES_tradnl" sz="2800" dirty="0"/>
              <a:t> con producto de PCR</a:t>
            </a:r>
          </a:p>
        </p:txBody>
      </p:sp>
    </p:spTree>
    <p:extLst>
      <p:ext uri="{BB962C8B-B14F-4D97-AF65-F5344CB8AC3E}">
        <p14:creationId xmlns:p14="http://schemas.microsoft.com/office/powerpoint/2010/main" val="2333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256831"/>
            <a:ext cx="10058400" cy="543269"/>
          </a:xfrm>
        </p:spPr>
        <p:txBody>
          <a:bodyPr>
            <a:normAutofit/>
          </a:bodyPr>
          <a:lstStyle/>
          <a:p>
            <a:r>
              <a:rPr lang="es-ES_tradnl" sz="3200" dirty="0"/>
              <a:t>Metodología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2413" y="662896"/>
            <a:ext cx="9708451" cy="66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L" sz="1800" dirty="0"/>
              <a:t>Procedimiento preparación producto PCR para electroporar</a:t>
            </a:r>
          </a:p>
        </p:txBody>
      </p:sp>
      <p:pic>
        <p:nvPicPr>
          <p:cNvPr id="5" name="Picture 2" descr="http://pixabay.com/static/uploads/photo/2013/07/12/14/54/petri-dish-149007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2" y="1345614"/>
            <a:ext cx="1975546" cy="98777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063252" y="233338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10 </a:t>
            </a:r>
            <a:r>
              <a:rPr lang="es-CL" sz="1400" dirty="0" err="1"/>
              <a:t>mL</a:t>
            </a:r>
            <a:r>
              <a:rPr lang="es-CL" sz="1400" dirty="0"/>
              <a:t> H2Od</a:t>
            </a:r>
          </a:p>
        </p:txBody>
      </p:sp>
      <p:pic>
        <p:nvPicPr>
          <p:cNvPr id="8" name="Picture 2" descr="http://pixabay.com/static/uploads/photo/2013/07/12/14/54/petri-dish-149007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66" y="1345614"/>
            <a:ext cx="1975546" cy="98777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4344931" y="1674908"/>
            <a:ext cx="585216" cy="3291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830056" y="1768208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625312" y="1406648"/>
            <a:ext cx="38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- Depositar filtro de diálisis</a:t>
            </a:r>
          </a:p>
          <a:p>
            <a:r>
              <a:rPr lang="es-CL" sz="1400" dirty="0"/>
              <a:t>- Agregar 10 µL del DNA a dializar sobre el filtro y esperar 30 min</a:t>
            </a:r>
          </a:p>
          <a:p>
            <a:r>
              <a:rPr lang="es-CL" sz="1400" dirty="0"/>
              <a:t>- Recuperar el DNA desde el filtro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9448208" y="1768208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online-shop.eppendorf.de/upload/miniLayer/products/export-SCREEN-JPG-max1200pxW-96dpi-RGB/std.lang.all/0030108051_safelock_1_5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52" y="1159618"/>
            <a:ext cx="734902" cy="148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252413" y="2736060"/>
            <a:ext cx="9708451" cy="66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CL" sz="1800" dirty="0"/>
              <a:t>Metodología preparación </a:t>
            </a:r>
            <a:r>
              <a:rPr lang="es-CL" sz="1800" dirty="0" err="1"/>
              <a:t>electrocompetentes</a:t>
            </a:r>
            <a:r>
              <a:rPr lang="es-CL" sz="1800" dirty="0"/>
              <a:t> y mutación sitio dirigida hacia </a:t>
            </a:r>
            <a:r>
              <a:rPr lang="es-CL" sz="1800" dirty="0" err="1"/>
              <a:t>luxS</a:t>
            </a:r>
            <a:endParaRPr lang="es-CL" sz="1800" dirty="0"/>
          </a:p>
        </p:txBody>
      </p:sp>
      <p:pic>
        <p:nvPicPr>
          <p:cNvPr id="15" name="Picture 6" descr="http://www.clker.com/cliparts/Z/e/m/f/f/Y/falcon-test-tube-with-blue-nutrient-media-m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3" b="-701"/>
          <a:stretch/>
        </p:blipFill>
        <p:spPr bwMode="auto">
          <a:xfrm>
            <a:off x="1039001" y="3312485"/>
            <a:ext cx="443701" cy="13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362123" y="4703743"/>
            <a:ext cx="179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Cepa Salmonella </a:t>
            </a:r>
            <a:r>
              <a:rPr lang="es-ES" sz="1200" dirty="0" err="1"/>
              <a:t>Typhimurium</a:t>
            </a:r>
            <a:r>
              <a:rPr lang="es-ES" sz="1200" dirty="0"/>
              <a:t> (pKD46)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1787640" y="3986567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http://www.clker.com/cliparts/Z/e/m/f/f/Y/falcon-test-tube-with-blue-nutrient-media-m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3" b="-701"/>
          <a:stretch/>
        </p:blipFill>
        <p:spPr bwMode="auto">
          <a:xfrm>
            <a:off x="2754796" y="3312486"/>
            <a:ext cx="443701" cy="13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3198497" y="3355946"/>
            <a:ext cx="1797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2,2 mL </a:t>
            </a:r>
            <a:r>
              <a:rPr lang="es-ES" sz="1200" dirty="0" err="1"/>
              <a:t>preinóculo</a:t>
            </a:r>
            <a:r>
              <a:rPr lang="es-ES" sz="1200" dirty="0"/>
              <a:t> en medio LB</a:t>
            </a:r>
          </a:p>
          <a:p>
            <a:r>
              <a:rPr lang="es-ES" sz="1200" dirty="0"/>
              <a:t>+ ampicilina</a:t>
            </a:r>
          </a:p>
          <a:p>
            <a:r>
              <a:rPr lang="es-ES" sz="1200" dirty="0"/>
              <a:t>+ arabinosa</a:t>
            </a:r>
          </a:p>
          <a:p>
            <a:r>
              <a:rPr lang="es-ES" sz="1200" dirty="0"/>
              <a:t>Incubar en agitación durante 1:30 </a:t>
            </a:r>
            <a:r>
              <a:rPr lang="es-ES" sz="1200" dirty="0" err="1"/>
              <a:t>hrs</a:t>
            </a:r>
            <a:r>
              <a:rPr lang="es-ES" sz="1200" dirty="0"/>
              <a:t> hasta OD=0,4-0,5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957398" y="3986566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http://biosan.lv/images/uploads/1024x768/microspin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66" y="2999736"/>
            <a:ext cx="1997032" cy="15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5605828" y="4570722"/>
            <a:ext cx="187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10 min, 13000 rpm. Eliminar sobrenadante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7040514" y="3995240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07" y="3346725"/>
            <a:ext cx="514750" cy="1229254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7575628" y="4588070"/>
            <a:ext cx="187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Resuspender</a:t>
            </a:r>
            <a:r>
              <a:rPr lang="es-ES" sz="1200" dirty="0"/>
              <a:t> pellet en 1 mL de glicerol 10 %</a:t>
            </a:r>
          </a:p>
        </p:txBody>
      </p:sp>
      <p:pic>
        <p:nvPicPr>
          <p:cNvPr id="27" name="Picture 8" descr="http://biosan.lv/images/uploads/1024x768/microspin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67" y="3083684"/>
            <a:ext cx="1997032" cy="15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9612977" y="4595534"/>
            <a:ext cx="187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10 min, 13000 rpm. </a:t>
            </a:r>
          </a:p>
          <a:p>
            <a:r>
              <a:rPr lang="es-ES" sz="1200" dirty="0"/>
              <a:t>(repetir dos veces)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64547" y="3995240"/>
            <a:ext cx="648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0537980" y="5057199"/>
            <a:ext cx="0" cy="34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17" y="5223302"/>
            <a:ext cx="537847" cy="1284411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9960864" y="5442000"/>
            <a:ext cx="1872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Resuspender</a:t>
            </a:r>
            <a:r>
              <a:rPr lang="es-ES" sz="1200" dirty="0"/>
              <a:t> pellet el último pellet en 1 mL 50 </a:t>
            </a:r>
            <a:r>
              <a:rPr lang="es-CL" sz="1200" dirty="0" err="1"/>
              <a:t>uL</a:t>
            </a:r>
            <a:r>
              <a:rPr lang="es-CL" sz="1200" dirty="0"/>
              <a:t> de glicerol </a:t>
            </a:r>
          </a:p>
          <a:p>
            <a:r>
              <a:rPr lang="es-CL" sz="1200" dirty="0"/>
              <a:t>+ 10 </a:t>
            </a:r>
            <a:r>
              <a:rPr lang="es-CL" sz="1200" dirty="0" err="1"/>
              <a:t>uL</a:t>
            </a:r>
            <a:r>
              <a:rPr lang="es-CL" sz="1200" dirty="0"/>
              <a:t> producto PCR previamente dializado</a:t>
            </a:r>
            <a:endParaRPr lang="es-ES" sz="1200" dirty="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48" y="5165408"/>
            <a:ext cx="487081" cy="1292255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>
          <a:xfrm flipH="1">
            <a:off x="8473440" y="5756984"/>
            <a:ext cx="64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30 Imagen" descr="Electroporad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318" y="5223302"/>
            <a:ext cx="1657219" cy="1164366"/>
          </a:xfrm>
          <a:prstGeom prst="rect">
            <a:avLst/>
          </a:prstGeom>
        </p:spPr>
      </p:pic>
      <p:cxnSp>
        <p:nvCxnSpPr>
          <p:cNvPr id="39" name="Conector recto de flecha 38"/>
          <p:cNvCxnSpPr/>
          <p:nvPr/>
        </p:nvCxnSpPr>
        <p:spPr>
          <a:xfrm flipH="1">
            <a:off x="5303558" y="5756984"/>
            <a:ext cx="64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://www.clker.com/cliparts/d/5/b/2/1195432651236937346eppendorf_opened__carlos_01.svg.h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00" y="5049735"/>
            <a:ext cx="805494" cy="13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3921317" y="5249152"/>
            <a:ext cx="160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Bacterias transformadas + 1mL medio LB</a:t>
            </a:r>
          </a:p>
          <a:p>
            <a:r>
              <a:rPr lang="es-ES" sz="1200" dirty="0"/>
              <a:t>Recuperar 40 min (37°C)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2709218" y="5765440"/>
            <a:ext cx="64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pixabay.com/static/uploads/photo/2013/07/12/14/54/petri-dish-149007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1" y="5287900"/>
            <a:ext cx="1492453" cy="74622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426908" y="6005972"/>
            <a:ext cx="264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Pelletear</a:t>
            </a:r>
            <a:r>
              <a:rPr lang="es-ES" sz="1200" dirty="0"/>
              <a:t> y </a:t>
            </a:r>
            <a:r>
              <a:rPr lang="es-ES" sz="1200" dirty="0" err="1"/>
              <a:t>plaquear</a:t>
            </a:r>
            <a:r>
              <a:rPr lang="es-ES" sz="1200" dirty="0"/>
              <a:t> en Agar LB suplementado con </a:t>
            </a:r>
            <a:r>
              <a:rPr lang="es-ES" sz="1200" dirty="0" err="1"/>
              <a:t>Kanamicina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775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236" y="0"/>
            <a:ext cx="11700164" cy="1440740"/>
          </a:xfrm>
        </p:spPr>
        <p:txBody>
          <a:bodyPr>
            <a:noAutofit/>
          </a:bodyPr>
          <a:lstStyle/>
          <a:p>
            <a:pPr algn="just"/>
            <a:r>
              <a:rPr lang="es-ES_tradnl" sz="2800" dirty="0"/>
              <a:t>Laboratorio 5: Construcción de mutante </a:t>
            </a:r>
            <a:r>
              <a:rPr lang="es-ES_tradnl" sz="2800" i="1" dirty="0" err="1"/>
              <a:t>luxS</a:t>
            </a:r>
            <a:r>
              <a:rPr lang="es-ES_tradnl" sz="2800" dirty="0"/>
              <a:t> en </a:t>
            </a:r>
            <a:r>
              <a:rPr lang="es-ES_tradnl" sz="2800" i="1" dirty="0" err="1"/>
              <a:t>Samonella</a:t>
            </a:r>
            <a:r>
              <a:rPr lang="es-ES_tradnl" sz="2800" dirty="0"/>
              <a:t> con producto de PCR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b="8889"/>
          <a:stretch/>
        </p:blipFill>
        <p:spPr>
          <a:xfrm rot="16200000">
            <a:off x="6555843" y="1226392"/>
            <a:ext cx="3430643" cy="38734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3637" r="17175" b="1415"/>
          <a:stretch/>
        </p:blipFill>
        <p:spPr>
          <a:xfrm>
            <a:off x="1605133" y="1440740"/>
            <a:ext cx="3851564" cy="34306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0300" y="4940523"/>
            <a:ext cx="10113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/>
              <a:t>Figura 1: </a:t>
            </a:r>
            <a:r>
              <a:rPr lang="es-ES_tradnl" sz="1600" dirty="0"/>
              <a:t>Incubación O/N (Figura 1a) e Incubación por 48 </a:t>
            </a:r>
            <a:r>
              <a:rPr lang="es-ES_tradnl" sz="1600" dirty="0" err="1"/>
              <a:t>hrs</a:t>
            </a:r>
            <a:r>
              <a:rPr lang="es-ES_tradnl" sz="1600" dirty="0"/>
              <a:t> (Figura 1b) a 37ºC con bacterias de Salmonella transformadas por medio de </a:t>
            </a:r>
            <a:r>
              <a:rPr lang="es-ES_tradnl" sz="1600" dirty="0" err="1"/>
              <a:t>electroporación</a:t>
            </a:r>
            <a:r>
              <a:rPr lang="es-ES_tradnl" sz="1600" dirty="0"/>
              <a:t>. A las 24 </a:t>
            </a:r>
            <a:r>
              <a:rPr lang="es-ES_tradnl" sz="1600" dirty="0" err="1"/>
              <a:t>hrs</a:t>
            </a:r>
            <a:r>
              <a:rPr lang="es-ES_tradnl" sz="1600" dirty="0"/>
              <a:t> se observa una pequeña cantidad de colonias, mientras que a las 48 </a:t>
            </a:r>
            <a:r>
              <a:rPr lang="es-ES_tradnl" sz="1600" dirty="0" err="1"/>
              <a:t>hrs</a:t>
            </a:r>
            <a:r>
              <a:rPr lang="es-ES_tradnl" sz="1600" dirty="0"/>
              <a:t> la abundancia es mayor con una contaminación pequeña</a:t>
            </a:r>
            <a:endParaRPr lang="es-ES_tradnl" sz="1600" b="1" dirty="0"/>
          </a:p>
        </p:txBody>
      </p:sp>
      <p:sp>
        <p:nvSpPr>
          <p:cNvPr id="8" name="Elipse 7"/>
          <p:cNvSpPr/>
          <p:nvPr/>
        </p:nvSpPr>
        <p:spPr>
          <a:xfrm>
            <a:off x="4419600" y="3271520"/>
            <a:ext cx="706585" cy="56387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 rot="21447360">
            <a:off x="3663236" y="3174133"/>
            <a:ext cx="508799" cy="51306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206501" y="1447771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A)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904447" y="144777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304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55519"/>
              </p:ext>
            </p:extLst>
          </p:nvPr>
        </p:nvGraphicFramePr>
        <p:xfrm>
          <a:off x="1943100" y="2247900"/>
          <a:ext cx="8128000" cy="1160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Colonias Transformadas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24 </a:t>
                      </a:r>
                      <a:r>
                        <a:rPr lang="es-ES_tradnl" dirty="0" err="1"/>
                        <a:t>hrs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48 </a:t>
                      </a:r>
                      <a:r>
                        <a:rPr lang="es-ES_tradnl" dirty="0" err="1"/>
                        <a:t>hrs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100263" y="3657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Tabla 1: Cantidad de colonias transformadas por medio de </a:t>
            </a:r>
            <a:r>
              <a:rPr lang="es-ES_tradnl" dirty="0" err="1"/>
              <a:t>electroporación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9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500" y="274294"/>
            <a:ext cx="11607800" cy="1516406"/>
          </a:xfrm>
        </p:spPr>
        <p:txBody>
          <a:bodyPr>
            <a:normAutofit/>
          </a:bodyPr>
          <a:lstStyle/>
          <a:p>
            <a:pPr algn="just"/>
            <a:r>
              <a:rPr lang="es-ES_tradnl" sz="2800" dirty="0"/>
              <a:t>Laboratorio 6: Ensayo de motilidad y </a:t>
            </a:r>
            <a:r>
              <a:rPr lang="es-ES_tradnl" sz="2800" dirty="0" err="1"/>
              <a:t>biopelicula</a:t>
            </a:r>
            <a:r>
              <a:rPr lang="es-ES_tradnl" sz="2800" dirty="0"/>
              <a:t> con mutante </a:t>
            </a:r>
            <a:r>
              <a:rPr lang="es-ES_tradnl" sz="2800" dirty="0" err="1"/>
              <a:t>luxS</a:t>
            </a:r>
            <a:r>
              <a:rPr lang="es-ES_tradnl" sz="2800" dirty="0"/>
              <a:t> y </a:t>
            </a:r>
            <a:r>
              <a:rPr lang="es-ES_tradnl" sz="2800" dirty="0" err="1"/>
              <a:t>remocion</a:t>
            </a:r>
            <a:r>
              <a:rPr lang="es-ES_tradnl" sz="2800" dirty="0"/>
              <a:t> del </a:t>
            </a:r>
            <a:r>
              <a:rPr lang="es-ES_tradnl" sz="2800" dirty="0" err="1"/>
              <a:t>cassette</a:t>
            </a:r>
            <a:r>
              <a:rPr lang="es-ES_tradnl" sz="2800" dirty="0"/>
              <a:t> de resistencia de mutante </a:t>
            </a:r>
            <a:r>
              <a:rPr lang="es-ES_tradnl" sz="2800" dirty="0" err="1"/>
              <a:t>luxS</a:t>
            </a:r>
            <a:r>
              <a:rPr lang="es-ES_tradnl" sz="2800" dirty="0"/>
              <a:t> con pCE20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3455"/>
              </p:ext>
            </p:extLst>
          </p:nvPr>
        </p:nvGraphicFramePr>
        <p:xfrm>
          <a:off x="1079500" y="2082798"/>
          <a:ext cx="9880601" cy="27305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2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338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sk-SK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_trad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ES_trad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  <a:endParaRPr lang="es-ES_tradnl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  <a:endParaRPr lang="es-ES_tradnl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11</a:t>
                      </a:r>
                      <a:endParaRPr lang="cs-CZ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12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0,052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0,053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0,07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0,069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0,073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0,124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0,061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0,077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0,044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0,044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0,05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s-ES_tradnl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0,056</a:t>
                      </a:r>
                      <a:endParaRPr lang="is-I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0,075</a:t>
                      </a:r>
                      <a:endParaRPr lang="is-I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0,058</a:t>
                      </a:r>
                      <a:endParaRPr lang="is-I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0,084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0,102</a:t>
                      </a:r>
                      <a:endParaRPr lang="fi-FI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0,104</a:t>
                      </a:r>
                      <a:endParaRPr lang="is-I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0,069</a:t>
                      </a:r>
                      <a:endParaRPr lang="is-I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0,083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0,073</a:t>
                      </a:r>
                      <a:endParaRPr lang="is-I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0,165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0,068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0,114</a:t>
                      </a:r>
                      <a:endParaRPr lang="cs-CZ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0,127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0,234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0,127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0,129</a:t>
                      </a:r>
                      <a:endParaRPr lang="uk-UA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0,192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0,198</a:t>
                      </a:r>
                      <a:endParaRPr lang="uk-UA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0,049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0,056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0,052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0,064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0,064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0,057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0,056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0,059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0,066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0,048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0,042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0,041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0,091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0,089</a:t>
                      </a:r>
                      <a:endParaRPr lang="en-U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0,131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0,123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0,09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0,099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0,093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0,106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0,064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0,048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0,086</a:t>
                      </a:r>
                      <a:endParaRPr lang="en-U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0,113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0,065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0,109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0,118</a:t>
                      </a:r>
                      <a:endParaRPr lang="cs-CZ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0,162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0,201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0,067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0,136</a:t>
                      </a:r>
                      <a:endParaRPr lang="cs-CZ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0,048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0,05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0,048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0,05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0,048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0,065</a:t>
                      </a:r>
                      <a:endParaRPr lang="is-I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0,049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3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H</a:t>
                      </a:r>
                      <a:endParaRPr lang="es-ES_tradnl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0,044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0,047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0,045</a:t>
                      </a:r>
                      <a:endParaRPr lang="is-IS" sz="1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0,05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0,043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0,046</a:t>
                      </a:r>
                      <a:endParaRPr lang="is-IS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9500" y="5100638"/>
            <a:ext cx="988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Tabla 1: Análisis de formación de </a:t>
            </a:r>
            <a:r>
              <a:rPr lang="es-ES_tradnl" b="1" dirty="0" err="1"/>
              <a:t>biofilm</a:t>
            </a:r>
            <a:r>
              <a:rPr lang="es-ES_tradnl" b="1" dirty="0"/>
              <a:t> en S. </a:t>
            </a:r>
            <a:r>
              <a:rPr lang="es-ES_tradnl" b="1" dirty="0" err="1"/>
              <a:t>typhimurium</a:t>
            </a:r>
            <a:r>
              <a:rPr lang="es-ES_tradnl" b="1" dirty="0"/>
              <a:t>, medición de absorbancias de </a:t>
            </a:r>
            <a:r>
              <a:rPr lang="es-ES_tradnl" b="1" dirty="0" err="1"/>
              <a:t>biofilm</a:t>
            </a:r>
            <a:r>
              <a:rPr lang="es-ES_tradnl" b="1" dirty="0"/>
              <a:t> a 595 </a:t>
            </a:r>
            <a:r>
              <a:rPr lang="es-ES_tradnl" b="1" dirty="0" err="1"/>
              <a:t>nm</a:t>
            </a:r>
            <a:r>
              <a:rPr lang="es-ES_tradnl" b="1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000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9" r="14070"/>
          <a:stretch/>
        </p:blipFill>
        <p:spPr>
          <a:xfrm rot="10800000">
            <a:off x="6248398" y="467705"/>
            <a:ext cx="3835402" cy="3116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14499" y="421294"/>
            <a:ext cx="3860800" cy="31625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9235" y="3583805"/>
            <a:ext cx="945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b="1" dirty="0"/>
              <a:t>Figura 1: Ensayo de motilidad. </a:t>
            </a:r>
            <a:r>
              <a:rPr lang="es-ES_tradnl" sz="1600" dirty="0"/>
              <a:t>Incubación de </a:t>
            </a:r>
            <a:r>
              <a:rPr lang="es-ES_tradnl" sz="1600" i="1" dirty="0"/>
              <a:t>Salmonella </a:t>
            </a:r>
            <a:r>
              <a:rPr lang="es-ES_tradnl" sz="1600" i="1" dirty="0" err="1"/>
              <a:t>typhimurium</a:t>
            </a:r>
            <a:r>
              <a:rPr lang="es-ES_tradnl" sz="1600" i="1" dirty="0"/>
              <a:t> </a:t>
            </a:r>
            <a:r>
              <a:rPr lang="es-ES_tradnl" sz="1600" dirty="0"/>
              <a:t>O/N a 37ºC en medio LB 0,5% (izquierda) y 0,8% (derecha) suplementado con kanamicina. </a:t>
            </a:r>
            <a:endParaRPr lang="es-ES_tradnl" sz="1600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68641"/>
              </p:ext>
            </p:extLst>
          </p:nvPr>
        </p:nvGraphicFramePr>
        <p:xfrm>
          <a:off x="2692396" y="4351866"/>
          <a:ext cx="7112002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_tradnl" dirty="0"/>
                        <a:t>0,5%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_tradnl" dirty="0"/>
                        <a:t>0,8%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0,4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luxS</a:t>
                      </a:r>
                      <a:r>
                        <a:rPr lang="es-ES_tradnl" dirty="0"/>
                        <a:t>::</a:t>
                      </a:r>
                      <a:r>
                        <a:rPr lang="es-ES_tradnl" dirty="0" err="1"/>
                        <a:t>Kam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0,2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0,2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FRT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0,3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0,5 cm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0,4 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92396" y="5943600"/>
            <a:ext cx="6731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Tabla 2: Radio de halos en ensayo de motilidad</a:t>
            </a:r>
          </a:p>
        </p:txBody>
      </p:sp>
    </p:spTree>
    <p:extLst>
      <p:ext uri="{BB962C8B-B14F-4D97-AF65-F5344CB8AC3E}">
        <p14:creationId xmlns:p14="http://schemas.microsoft.com/office/powerpoint/2010/main" val="28170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1800" y="412588"/>
            <a:ext cx="5969000" cy="447451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14600" y="4887101"/>
            <a:ext cx="741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Figura 2: </a:t>
            </a:r>
            <a:r>
              <a:rPr lang="es-ES_tradnl" dirty="0" err="1"/>
              <a:t>Electroporacion</a:t>
            </a:r>
            <a:r>
              <a:rPr lang="es-ES_tradnl" dirty="0"/>
              <a:t> de bacterias de </a:t>
            </a:r>
            <a:r>
              <a:rPr lang="es-ES_tradnl" dirty="0" err="1"/>
              <a:t>S.typhimirium</a:t>
            </a:r>
            <a:r>
              <a:rPr lang="es-ES_tradnl" dirty="0"/>
              <a:t> </a:t>
            </a:r>
            <a:r>
              <a:rPr lang="es-ES_tradnl" dirty="0" err="1"/>
              <a:t>luxS</a:t>
            </a:r>
            <a:r>
              <a:rPr lang="es-ES_tradnl" dirty="0"/>
              <a:t>::</a:t>
            </a:r>
            <a:r>
              <a:rPr lang="es-ES_tradnl" dirty="0" err="1"/>
              <a:t>Kam</a:t>
            </a:r>
            <a:r>
              <a:rPr lang="es-ES_tradnl" dirty="0"/>
              <a:t>  con </a:t>
            </a:r>
            <a:r>
              <a:rPr lang="es-ES_tradnl" dirty="0" err="1"/>
              <a:t>plasmido</a:t>
            </a:r>
            <a:r>
              <a:rPr lang="es-ES_tradnl" dirty="0"/>
              <a:t> pCE20. Placa con medio LB suplementado con kanamicina </a:t>
            </a:r>
            <a:r>
              <a:rPr lang="es-ES_tradnl" dirty="0" err="1"/>
              <a:t>Incubacion</a:t>
            </a:r>
            <a:r>
              <a:rPr lang="es-ES_tradnl" dirty="0"/>
              <a:t> O/N a 37ºC. No se observa presencia de colonias transformadas</a:t>
            </a:r>
          </a:p>
        </p:txBody>
      </p:sp>
    </p:spTree>
    <p:extLst>
      <p:ext uri="{BB962C8B-B14F-4D97-AF65-F5344CB8AC3E}">
        <p14:creationId xmlns:p14="http://schemas.microsoft.com/office/powerpoint/2010/main" val="8360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Estampado</Template>
  <TotalTime>1076</TotalTime>
  <Words>559</Words>
  <Application>Microsoft Office PowerPoint</Application>
  <PresentationFormat>Panorámica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Garamond</vt:lpstr>
      <vt:lpstr>Savon</vt:lpstr>
      <vt:lpstr>Presentación de resultados Sección 2</vt:lpstr>
      <vt:lpstr>Introducción</vt:lpstr>
      <vt:lpstr>Presentación de PowerPoint</vt:lpstr>
      <vt:lpstr>Metodología</vt:lpstr>
      <vt:lpstr>Laboratorio 5: Construcción de mutante luxS en Samonella con producto de PCR</vt:lpstr>
      <vt:lpstr>Presentación de PowerPoint</vt:lpstr>
      <vt:lpstr>Laboratorio 6: Ensayo de motilidad y biopelicula con mutante luxS y remocion del cassette de resistencia de mutante luxS con pCE20</vt:lpstr>
      <vt:lpstr>Presentación de PowerPoint</vt:lpstr>
      <vt:lpstr>Presentación de PowerPoint</vt:lpstr>
      <vt:lpstr>Presentación de PowerPoint</vt:lpstr>
      <vt:lpstr>Laboratorio 7: Ensayo de β-galactosidasa en cepa S. typhimurium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MASSONI MORA, GIANNINA C.</dc:creator>
  <cp:lastModifiedBy>Esteban</cp:lastModifiedBy>
  <cp:revision>20</cp:revision>
  <dcterms:created xsi:type="dcterms:W3CDTF">2017-05-20T21:46:23Z</dcterms:created>
  <dcterms:modified xsi:type="dcterms:W3CDTF">2017-05-22T04:38:15Z</dcterms:modified>
</cp:coreProperties>
</file>