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9144000" cy="5143500" type="screen16x9"/>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47" d="100"/>
          <a:sy n="147" d="100"/>
        </p:scale>
        <p:origin x="564" y="12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504375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pexels.com/?utm_source=magicslides.app&amp;utm_medium=presentation"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3.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7.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pexels.com/?utm_source=magicslides.app&amp;utm_medium=presentation"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3445161/pexels-photo-3445161.jpeg?auto=compress&amp;cs=tinysrgb&amp;fit=crop&amp;h=1200&amp;w=800"/>
          <p:cNvPicPr>
            <a:picLocks noChangeAspect="1"/>
          </p:cNvPicPr>
          <p:nvPr/>
        </p:nvPicPr>
        <p:blipFill>
          <a:blip r:embed="rId3"/>
          <a:stretch>
            <a:fillRect/>
          </a:stretch>
        </p:blipFill>
        <p:spPr>
          <a:xfrm>
            <a:off x="0" y="0"/>
            <a:ext cx="3657600" cy="5143500"/>
          </a:xfrm>
          <a:prstGeom prst="rect">
            <a:avLst/>
          </a:prstGeom>
        </p:spPr>
      </p:pic>
      <p:sp>
        <p:nvSpPr>
          <p:cNvPr id="4" name="Text 1"/>
          <p:cNvSpPr/>
          <p:nvPr/>
        </p:nvSpPr>
        <p:spPr>
          <a:xfrm>
            <a:off x="4114800" y="2314575"/>
            <a:ext cx="4572000" cy="2571750"/>
          </a:xfrm>
          <a:prstGeom prst="rect">
            <a:avLst/>
          </a:prstGeom>
          <a:noFill/>
          <a:ln/>
        </p:spPr>
        <p:txBody>
          <a:bodyPr wrap="square" rtlCol="0" anchor="t"/>
          <a:lstStyle/>
          <a:p>
            <a:pPr marL="0" indent="0">
              <a:buNone/>
            </a:pPr>
            <a:r>
              <a:rPr lang="en-US" sz="3200" b="1" dirty="0">
                <a:solidFill>
                  <a:srgbClr val="1A6847"/>
                </a:solidFill>
                <a:latin typeface="Outfit" pitchFamily="34" charset="0"/>
                <a:ea typeface="Outfit" pitchFamily="34" charset="-122"/>
                <a:cs typeface="Outfit" pitchFamily="34" charset="-120"/>
              </a:rPr>
              <a:t>Sets in Python
</a:t>
            </a:r>
            <a:r>
              <a:rPr lang="en-US" sz="1100" dirty="0">
                <a:solidFill>
                  <a:srgbClr val="000000"/>
                </a:solidFill>
                <a:latin typeface="Outfit" pitchFamily="34" charset="0"/>
                <a:ea typeface="Outfit" pitchFamily="34" charset="-122"/>
                <a:cs typeface="Outfit" pitchFamily="34" charset="-120"/>
              </a:rPr>
              <a:t>Understanding the Power of Sets</a:t>
            </a:r>
            <a:endParaRPr lang="en-US" sz="3200" dirty="0"/>
          </a:p>
        </p:txBody>
      </p:sp>
      <p:sp>
        <p:nvSpPr>
          <p:cNvPr id="5" name="Text 2"/>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4"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3" name="Text 1"/>
          <p:cNvSpPr/>
          <p:nvPr/>
        </p:nvSpPr>
        <p:spPr>
          <a:xfrm>
            <a:off x="914400" y="514350"/>
            <a:ext cx="2286000" cy="914400"/>
          </a:xfrm>
          <a:prstGeom prst="rect">
            <a:avLst/>
          </a:prstGeom>
          <a:noFill/>
          <a:ln/>
        </p:spPr>
        <p:txBody>
          <a:bodyPr wrap="square" rtlCol="0" anchor="b"/>
          <a:lstStyle/>
          <a:p>
            <a:pPr marL="0" indent="0">
              <a:buNone/>
            </a:pPr>
            <a:r>
              <a:rPr lang="en-US" sz="2800" b="1" dirty="0">
                <a:solidFill>
                  <a:srgbClr val="1A6847"/>
                </a:solidFill>
                <a:latin typeface="Outfit" pitchFamily="34" charset="0"/>
                <a:ea typeface="Outfit" pitchFamily="34" charset="-122"/>
                <a:cs typeface="Outfit" pitchFamily="34" charset="-120"/>
              </a:rPr>
              <a:t>Table of Contents</a:t>
            </a:r>
            <a:endParaRPr lang="en-US" sz="2800" dirty="0"/>
          </a:p>
        </p:txBody>
      </p:sp>
      <p:sp>
        <p:nvSpPr>
          <p:cNvPr id="4" name="Text 2"/>
          <p:cNvSpPr/>
          <p:nvPr/>
        </p:nvSpPr>
        <p:spPr>
          <a:xfrm>
            <a:off x="3749040" y="3657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01</a:t>
            </a:r>
            <a:endParaRPr lang="en-US" sz="1200" dirty="0"/>
          </a:p>
        </p:txBody>
      </p:sp>
      <p:sp>
        <p:nvSpPr>
          <p:cNvPr id="5" name="Text 3"/>
          <p:cNvSpPr/>
          <p:nvPr/>
        </p:nvSpPr>
        <p:spPr>
          <a:xfrm>
            <a:off x="4206240" y="3657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Introduction</a:t>
            </a:r>
            <a:endParaRPr lang="en-US" sz="1200" dirty="0"/>
          </a:p>
        </p:txBody>
      </p:sp>
      <p:sp>
        <p:nvSpPr>
          <p:cNvPr id="6" name="Text 4"/>
          <p:cNvSpPr/>
          <p:nvPr/>
        </p:nvSpPr>
        <p:spPr>
          <a:xfrm>
            <a:off x="3749040" y="73152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02</a:t>
            </a:r>
            <a:endParaRPr lang="en-US" sz="1200" dirty="0"/>
          </a:p>
        </p:txBody>
      </p:sp>
      <p:sp>
        <p:nvSpPr>
          <p:cNvPr id="7" name="Text 5"/>
          <p:cNvSpPr/>
          <p:nvPr/>
        </p:nvSpPr>
        <p:spPr>
          <a:xfrm>
            <a:off x="4206240" y="73152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Adding and Removing Elements</a:t>
            </a:r>
            <a:endParaRPr lang="en-US" sz="1200" dirty="0"/>
          </a:p>
        </p:txBody>
      </p:sp>
      <p:sp>
        <p:nvSpPr>
          <p:cNvPr id="8" name="Text 6"/>
          <p:cNvSpPr/>
          <p:nvPr/>
        </p:nvSpPr>
        <p:spPr>
          <a:xfrm>
            <a:off x="3749040" y="109728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03</a:t>
            </a:r>
            <a:endParaRPr lang="en-US" sz="1200" dirty="0"/>
          </a:p>
        </p:txBody>
      </p:sp>
      <p:sp>
        <p:nvSpPr>
          <p:cNvPr id="9" name="Text 7"/>
          <p:cNvSpPr/>
          <p:nvPr/>
        </p:nvSpPr>
        <p:spPr>
          <a:xfrm>
            <a:off x="4206240" y="109728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Set Operations: Union &amp; Intersection</a:t>
            </a:r>
            <a:endParaRPr lang="en-US" sz="1200" dirty="0"/>
          </a:p>
        </p:txBody>
      </p:sp>
      <p:sp>
        <p:nvSpPr>
          <p:cNvPr id="10" name="Text 8"/>
          <p:cNvSpPr/>
          <p:nvPr/>
        </p:nvSpPr>
        <p:spPr>
          <a:xfrm>
            <a:off x="3749040" y="146304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04</a:t>
            </a:r>
            <a:endParaRPr lang="en-US" sz="1200" dirty="0"/>
          </a:p>
        </p:txBody>
      </p:sp>
      <p:sp>
        <p:nvSpPr>
          <p:cNvPr id="11" name="Text 9"/>
          <p:cNvSpPr/>
          <p:nvPr/>
        </p:nvSpPr>
        <p:spPr>
          <a:xfrm>
            <a:off x="4206240" y="146304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Set Operations: Difference &amp; Symmetric Difference</a:t>
            </a:r>
            <a:endParaRPr lang="en-US" sz="1200" dirty="0"/>
          </a:p>
        </p:txBody>
      </p:sp>
      <p:sp>
        <p:nvSpPr>
          <p:cNvPr id="12" name="Text 10"/>
          <p:cNvSpPr/>
          <p:nvPr/>
        </p:nvSpPr>
        <p:spPr>
          <a:xfrm>
            <a:off x="3749040" y="182880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05</a:t>
            </a:r>
            <a:endParaRPr lang="en-US" sz="1200" dirty="0"/>
          </a:p>
        </p:txBody>
      </p:sp>
      <p:sp>
        <p:nvSpPr>
          <p:cNvPr id="13" name="Text 11"/>
          <p:cNvSpPr/>
          <p:nvPr/>
        </p:nvSpPr>
        <p:spPr>
          <a:xfrm>
            <a:off x="4206240" y="182880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Common Set Methods</a:t>
            </a:r>
            <a:endParaRPr lang="en-US" sz="1200" dirty="0"/>
          </a:p>
        </p:txBody>
      </p:sp>
      <p:sp>
        <p:nvSpPr>
          <p:cNvPr id="14" name="Text 12"/>
          <p:cNvSpPr/>
          <p:nvPr/>
        </p:nvSpPr>
        <p:spPr>
          <a:xfrm>
            <a:off x="3749040" y="2194560"/>
            <a:ext cx="64008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06</a:t>
            </a:r>
            <a:endParaRPr lang="en-US" sz="1200" dirty="0"/>
          </a:p>
        </p:txBody>
      </p:sp>
      <p:sp>
        <p:nvSpPr>
          <p:cNvPr id="15" name="Text 13"/>
          <p:cNvSpPr/>
          <p:nvPr/>
        </p:nvSpPr>
        <p:spPr>
          <a:xfrm>
            <a:off x="4206240" y="2194560"/>
            <a:ext cx="4114800" cy="360045"/>
          </a:xfrm>
          <a:prstGeom prst="rect">
            <a:avLst/>
          </a:prstGeom>
          <a:noFill/>
          <a:ln/>
        </p:spPr>
        <p:txBody>
          <a:bodyPr wrap="square" rtlCol="0" anchor="ctr"/>
          <a:lstStyle/>
          <a:p>
            <a:pPr marL="0" indent="0">
              <a:buNone/>
            </a:pPr>
            <a:r>
              <a:rPr lang="en-US" sz="1200" dirty="0">
                <a:solidFill>
                  <a:srgbClr val="000000"/>
                </a:solidFill>
                <a:latin typeface="Outfit" pitchFamily="34" charset="0"/>
                <a:ea typeface="Outfit" pitchFamily="34" charset="-122"/>
                <a:cs typeface="Outfit" pitchFamily="34" charset="-120"/>
              </a:rPr>
              <a:t>Conclusion</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8984636/pexels-photo-8984636.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754830"/>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1</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Introduction</a:t>
            </a:r>
            <a:endParaRPr lang="en-US" sz="2800" dirty="0"/>
          </a:p>
        </p:txBody>
      </p:sp>
      <p:sp>
        <p:nvSpPr>
          <p:cNvPr id="9" name="Text 5"/>
          <p:cNvSpPr/>
          <p:nvPr/>
        </p:nvSpPr>
        <p:spPr>
          <a:xfrm>
            <a:off x="4572000" y="1651960"/>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Overview</a:t>
            </a:r>
            <a:endParaRPr lang="en-US" sz="1600" dirty="0"/>
          </a:p>
        </p:txBody>
      </p:sp>
      <p:sp>
        <p:nvSpPr>
          <p:cNvPr id="10" name="Text 6"/>
          <p:cNvSpPr/>
          <p:nvPr/>
        </p:nvSpPr>
        <p:spPr>
          <a:xfrm>
            <a:off x="4114800" y="2114875"/>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Sets in Python are unordered collections of unique elements, allowing for efficient handling of data without duplicates.
Sets offer key advantages like automatic duplicate handling, efficient membership testing, and support for set operations like union and intersection.
Sets can be created using curly braces or the set() function, accommodating various data types in mixed sets for versatile data management.
Sets provide a dynamic way to manage data efficiently, ensuring unique elements and supporting mathematical set operations.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4202325/pexels-photo-4202325.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77428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2</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Adding and Removing Elements</a:t>
            </a:r>
            <a:endParaRPr lang="en-US" sz="2800" dirty="0"/>
          </a:p>
        </p:txBody>
      </p:sp>
      <p:sp>
        <p:nvSpPr>
          <p:cNvPr id="9" name="Text 5"/>
          <p:cNvSpPr/>
          <p:nvPr/>
        </p:nvSpPr>
        <p:spPr>
          <a:xfrm>
            <a:off x="4572000" y="167141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Modify Sets Easily</a:t>
            </a:r>
            <a:endParaRPr lang="en-US" sz="1600" dirty="0"/>
          </a:p>
        </p:txBody>
      </p:sp>
      <p:sp>
        <p:nvSpPr>
          <p:cNvPr id="10" name="Text 6"/>
          <p:cNvSpPr/>
          <p:nvPr/>
        </p:nvSpPr>
        <p:spPr>
          <a:xfrm>
            <a:off x="4114800" y="216027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Adding elements to sets using add() and removing them using methods like remove(), discard(), and pop() offer flexibility and efficient data management.
Example: Adding and removing elements from sets using Python's built-in methods for easy modification.
The add() method inserts new elements, while remove() deletes specific elements, and discard() eliminates without raising errors if not found.
The pop() method removes and returns an arbitrary element, showcasing the dynamic nature of sets and their ease of modification.</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6456137/pexels-photo-6456137.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78725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3</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Set Operations: Union &amp; Intersection</a:t>
            </a:r>
            <a:endParaRPr lang="en-US" sz="2800" dirty="0"/>
          </a:p>
        </p:txBody>
      </p:sp>
      <p:sp>
        <p:nvSpPr>
          <p:cNvPr id="9" name="Text 5"/>
          <p:cNvSpPr/>
          <p:nvPr/>
        </p:nvSpPr>
        <p:spPr>
          <a:xfrm>
            <a:off x="4572000" y="168438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Combining and Identifying Common Elements</a:t>
            </a:r>
            <a:endParaRPr lang="en-US" sz="1600" dirty="0"/>
          </a:p>
        </p:txBody>
      </p:sp>
      <p:sp>
        <p:nvSpPr>
          <p:cNvPr id="10" name="Text 6"/>
          <p:cNvSpPr/>
          <p:nvPr/>
        </p:nvSpPr>
        <p:spPr>
          <a:xfrm>
            <a:off x="4114800" y="2147300"/>
            <a:ext cx="4389120"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Union operation combines elements from two sets, while intersection identifies elements common to both sets, facilitating data comparison and processing.
Example: Union and intersection operations on sets in Python to merge data and find common elements efficiently.
Union combines all elements, while intersection identifies shared elements between sets, aiding in data analysis and comparison.
Sets support mathematical operations like union and intersection, enabling users to merge data and identify common elements easily for data processing.</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6668834/pexels-photo-6668834.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78725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4</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Set Operations: Difference &amp; Symmetric Difference</a:t>
            </a:r>
            <a:endParaRPr lang="en-US" sz="2800" dirty="0"/>
          </a:p>
        </p:txBody>
      </p:sp>
      <p:sp>
        <p:nvSpPr>
          <p:cNvPr id="9" name="Text 5"/>
          <p:cNvSpPr/>
          <p:nvPr/>
        </p:nvSpPr>
        <p:spPr>
          <a:xfrm>
            <a:off x="4572000" y="168438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Identifying Unique Elements</a:t>
            </a:r>
            <a:endParaRPr lang="en-US" sz="1600" dirty="0"/>
          </a:p>
        </p:txBody>
      </p:sp>
      <p:sp>
        <p:nvSpPr>
          <p:cNvPr id="10" name="Text 6"/>
          <p:cNvSpPr/>
          <p:nvPr/>
        </p:nvSpPr>
        <p:spPr>
          <a:xfrm>
            <a:off x="4114800" y="2147300"/>
            <a:ext cx="4841132"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Difference operation finds elements in one set but not the other, while symmetric difference identifies elements unique to each set, aiding in data comparison and analysis.
Example: Difference and symmetric difference operations on sets in Python to identify unique elements and compare data efficiently.
Difference identifies elements unique to the first set, while symmetric difference finds elements exclusive to each set, supporting data analysis and comparison.
Difference and symmetric difference operations in sets help in identifying unique elements and comparing data sets effectively, enhancing data analysis capabilities.</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2879820/pexels-photo-2879820.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76131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5</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Common Set Methods</a:t>
            </a:r>
            <a:endParaRPr lang="en-US" sz="2800" dirty="0"/>
          </a:p>
        </p:txBody>
      </p:sp>
      <p:sp>
        <p:nvSpPr>
          <p:cNvPr id="9" name="Text 5"/>
          <p:cNvSpPr/>
          <p:nvPr/>
        </p:nvSpPr>
        <p:spPr>
          <a:xfrm>
            <a:off x="4572000" y="165844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Useful Set Functions</a:t>
            </a:r>
            <a:endParaRPr lang="en-US" sz="1600" dirty="0"/>
          </a:p>
        </p:txBody>
      </p:sp>
      <p:sp>
        <p:nvSpPr>
          <p:cNvPr id="10" name="Text 6"/>
          <p:cNvSpPr/>
          <p:nvPr/>
        </p:nvSpPr>
        <p:spPr>
          <a:xfrm>
            <a:off x="4114799" y="2121360"/>
            <a:ext cx="4834647"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Common set methods like issubset(), issuperset(), and isdisjoint() are essential for checking set relationships and interactions, providing insights into data comparisons and set relationships.
Example: Key set methods in Python for assessing relationships between sets and determining subset, superset, and commonality.
The issubset() method checks if a set is contained in another, issuperset() verifies if a set contains another, and isdisjoint() confirms no common elements between sets.
Set methods like issubset(), issuperset(), and isdisjoint() are vital for evaluating set relationships and understanding data interactions for effective data processing.</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3657600" y="0"/>
            <a:ext cx="91440" cy="1543050"/>
          </a:xfrm>
          <a:prstGeom prst="rect">
            <a:avLst/>
          </a:prstGeom>
          <a:solidFill>
            <a:srgbClr val="FFD600"/>
          </a:solidFill>
          <a:ln w="12700">
            <a:solidFill>
              <a:srgbClr val="FFD600"/>
            </a:solidFill>
            <a:prstDash val="solid"/>
          </a:ln>
        </p:spPr>
        <p:txBody>
          <a:bodyPr/>
          <a:lstStyle/>
          <a:p>
            <a:endParaRPr lang="en-US"/>
          </a:p>
        </p:txBody>
      </p:sp>
      <p:pic>
        <p:nvPicPr>
          <p:cNvPr id="3" name="Image 0" descr="https://images.pexels.com/photos/1181672/pexels-photo-1181672.jpeg?auto=compress&amp;cs=tinysrgb&amp;fit=crop&amp;h=1200&amp;w=800"/>
          <p:cNvPicPr>
            <a:picLocks noChangeAspect="1"/>
          </p:cNvPicPr>
          <p:nvPr/>
        </p:nvPicPr>
        <p:blipFill>
          <a:blip r:embed="rId3"/>
          <a:stretch>
            <a:fillRect/>
          </a:stretch>
        </p:blipFill>
        <p:spPr>
          <a:xfrm>
            <a:off x="320040" y="0"/>
            <a:ext cx="3337560" cy="5143500"/>
          </a:xfrm>
          <a:prstGeom prst="rect">
            <a:avLst/>
          </a:prstGeom>
        </p:spPr>
      </p:pic>
      <p:pic>
        <p:nvPicPr>
          <p:cNvPr id="4" name="Image 1" descr="https://djgurnpwsdoqjscwqbsj.supabase.co/storage/v1/object/public/users_file_magicslides_io/grayscale_image.png"/>
          <p:cNvPicPr>
            <a:picLocks noChangeAspect="1"/>
          </p:cNvPicPr>
          <p:nvPr/>
        </p:nvPicPr>
        <p:blipFill>
          <a:blip r:embed="rId4"/>
          <a:stretch>
            <a:fillRect/>
          </a:stretch>
        </p:blipFill>
        <p:spPr>
          <a:xfrm>
            <a:off x="4206240" y="1540825"/>
            <a:ext cx="365760" cy="365760"/>
          </a:xfrm>
          <a:prstGeom prst="rect">
            <a:avLst/>
          </a:prstGeom>
        </p:spPr>
      </p:pic>
      <p:sp>
        <p:nvSpPr>
          <p:cNvPr id="5" name="Shape 1"/>
          <p:cNvSpPr/>
          <p:nvPr/>
        </p:nvSpPr>
        <p:spPr>
          <a:xfrm>
            <a:off x="0" y="0"/>
            <a:ext cx="320040" cy="5143500"/>
          </a:xfrm>
          <a:prstGeom prst="rect">
            <a:avLst/>
          </a:prstGeom>
          <a:solidFill>
            <a:srgbClr val="1A6847"/>
          </a:solidFill>
          <a:ln w="12700">
            <a:solidFill>
              <a:srgbClr val="1A6847"/>
            </a:solidFill>
            <a:prstDash val="solid"/>
          </a:ln>
        </p:spPr>
        <p:txBody>
          <a:bodyPr/>
          <a:lstStyle/>
          <a:p>
            <a:endParaRPr lang="en-US"/>
          </a:p>
        </p:txBody>
      </p:sp>
      <p:sp>
        <p:nvSpPr>
          <p:cNvPr id="6" name="Shape 2"/>
          <p:cNvSpPr/>
          <p:nvPr/>
        </p:nvSpPr>
        <p:spPr>
          <a:xfrm>
            <a:off x="4114800" y="0"/>
            <a:ext cx="457200" cy="457200"/>
          </a:xfrm>
          <a:prstGeom prst="rect">
            <a:avLst/>
          </a:prstGeom>
          <a:solidFill>
            <a:srgbClr val="1A6847"/>
          </a:solidFill>
          <a:ln w="12700">
            <a:solidFill>
              <a:srgbClr val="1A6847"/>
            </a:solidFill>
            <a:prstDash val="solid"/>
          </a:ln>
        </p:spPr>
        <p:txBody>
          <a:bodyPr/>
          <a:lstStyle/>
          <a:p>
            <a:endParaRPr lang="en-US"/>
          </a:p>
        </p:txBody>
      </p:sp>
      <p:sp>
        <p:nvSpPr>
          <p:cNvPr id="7" name="Text 3"/>
          <p:cNvSpPr/>
          <p:nvPr/>
        </p:nvSpPr>
        <p:spPr>
          <a:xfrm>
            <a:off x="4114800" y="0"/>
            <a:ext cx="457200" cy="457200"/>
          </a:xfrm>
          <a:prstGeom prst="rect">
            <a:avLst/>
          </a:prstGeom>
          <a:noFill/>
          <a:ln/>
        </p:spPr>
        <p:txBody>
          <a:bodyPr wrap="square" rtlCol="0" anchor="t"/>
          <a:lstStyle/>
          <a:p>
            <a:pPr marL="0" indent="0" algn="ctr">
              <a:buNone/>
            </a:pPr>
            <a:r>
              <a:rPr lang="en-US" sz="1800" b="1" dirty="0">
                <a:solidFill>
                  <a:srgbClr val="FFD600"/>
                </a:solidFill>
                <a:latin typeface="Outfit" pitchFamily="34" charset="0"/>
                <a:ea typeface="Outfit" pitchFamily="34" charset="-122"/>
                <a:cs typeface="Outfit" pitchFamily="34" charset="-120"/>
              </a:rPr>
              <a:t>6</a:t>
            </a:r>
            <a:endParaRPr lang="en-US" sz="1800" dirty="0"/>
          </a:p>
        </p:txBody>
      </p:sp>
      <p:sp>
        <p:nvSpPr>
          <p:cNvPr id="8" name="Text 4"/>
          <p:cNvSpPr/>
          <p:nvPr/>
        </p:nvSpPr>
        <p:spPr>
          <a:xfrm>
            <a:off x="4114800" y="925830"/>
            <a:ext cx="4389120" cy="514350"/>
          </a:xfrm>
          <a:prstGeom prst="rect">
            <a:avLst/>
          </a:prstGeom>
          <a:noFill/>
          <a:ln/>
        </p:spPr>
        <p:txBody>
          <a:bodyPr wrap="square" rtlCol="0" anchor="ctr"/>
          <a:lstStyle/>
          <a:p>
            <a:pPr marL="0" indent="0">
              <a:buNone/>
            </a:pPr>
            <a:r>
              <a:rPr lang="en-US" sz="2800" b="1" dirty="0">
                <a:solidFill>
                  <a:srgbClr val="1A6847"/>
                </a:solidFill>
                <a:latin typeface="Outfit" pitchFamily="34" charset="0"/>
                <a:ea typeface="Outfit" pitchFamily="34" charset="-122"/>
                <a:cs typeface="Outfit" pitchFamily="34" charset="-120"/>
              </a:rPr>
              <a:t>Conclusion</a:t>
            </a:r>
            <a:endParaRPr lang="en-US" sz="2800" dirty="0"/>
          </a:p>
        </p:txBody>
      </p:sp>
      <p:sp>
        <p:nvSpPr>
          <p:cNvPr id="9" name="Text 5"/>
          <p:cNvSpPr/>
          <p:nvPr/>
        </p:nvSpPr>
        <p:spPr>
          <a:xfrm>
            <a:off x="4572000" y="1437955"/>
            <a:ext cx="3749040" cy="514350"/>
          </a:xfrm>
          <a:prstGeom prst="rect">
            <a:avLst/>
          </a:prstGeom>
          <a:noFill/>
          <a:ln/>
        </p:spPr>
        <p:txBody>
          <a:bodyPr wrap="square" rtlCol="0" anchor="ctr"/>
          <a:lstStyle/>
          <a:p>
            <a:pPr marL="0" indent="0">
              <a:buNone/>
            </a:pPr>
            <a:r>
              <a:rPr lang="en-US" sz="1600" b="1" dirty="0">
                <a:solidFill>
                  <a:srgbClr val="000000"/>
                </a:solidFill>
                <a:latin typeface="Outfit" pitchFamily="34" charset="0"/>
                <a:ea typeface="Outfit" pitchFamily="34" charset="-122"/>
                <a:cs typeface="Outfit" pitchFamily="34" charset="-120"/>
              </a:rPr>
              <a:t>Harnessing Set Power</a:t>
            </a:r>
            <a:endParaRPr lang="en-US" sz="1600" dirty="0"/>
          </a:p>
        </p:txBody>
      </p:sp>
      <p:sp>
        <p:nvSpPr>
          <p:cNvPr id="10" name="Text 6"/>
          <p:cNvSpPr/>
          <p:nvPr/>
        </p:nvSpPr>
        <p:spPr>
          <a:xfrm>
            <a:off x="4114799" y="1900870"/>
            <a:ext cx="4789251" cy="2314575"/>
          </a:xfrm>
          <a:prstGeom prst="rect">
            <a:avLst/>
          </a:prstGeom>
          <a:noFill/>
          <a:ln/>
        </p:spPr>
        <p:txBody>
          <a:bodyPr wrap="square" rtlCol="0" anchor="t"/>
          <a:lstStyle/>
          <a:p>
            <a:pPr marL="342900" indent="-342900" algn="just">
              <a:lnSpc>
                <a:spcPts val="2000"/>
              </a:lnSpc>
              <a:buSzPct val="100000"/>
              <a:buChar char="•"/>
            </a:pPr>
            <a:r>
              <a:rPr lang="en-US" sz="1200" dirty="0">
                <a:solidFill>
                  <a:srgbClr val="000000"/>
                </a:solidFill>
                <a:latin typeface="Outfit" pitchFamily="34" charset="0"/>
                <a:ea typeface="Outfit" pitchFamily="34" charset="-122"/>
                <a:cs typeface="Outfit" pitchFamily="34" charset="-120"/>
              </a:rPr>
              <a:t>Sets in Python offer a robust data structure for managing unique elements and conducting mathematical set operations efficiently, enhancing data handling capabilities.
Sets are beneficial for tasks requiring membership testing, duplicate removal, and working with multiple sets, providing a versatile solution for data management needs.
The flexibility and efficiency of sets make them ideal for various applications, ensuring data integrity, efficiency in operations, and ease of data manipulation.
By leveraging sets, users can streamline data processing, improve data analysis, and enhance data management tasks, making sets a valuable tool in Python programming.</a:t>
            </a:r>
            <a:endParaRPr lang="en-US" sz="1200" dirty="0"/>
          </a:p>
        </p:txBody>
      </p:sp>
      <p:sp>
        <p:nvSpPr>
          <p:cNvPr id="11" name="Text 7"/>
          <p:cNvSpPr/>
          <p:nvPr/>
        </p:nvSpPr>
        <p:spPr>
          <a:xfrm>
            <a:off x="2743200" y="4754880"/>
            <a:ext cx="1828800" cy="457200"/>
          </a:xfrm>
          <a:prstGeom prst="rect">
            <a:avLst/>
          </a:prstGeom>
          <a:noFill/>
          <a:ln/>
        </p:spPr>
        <p:txBody>
          <a:bodyPr wrap="square" rtlCol="0" anchor="ctr"/>
          <a:lstStyle/>
          <a:p>
            <a:pPr marL="0" indent="0">
              <a:buNone/>
            </a:pPr>
            <a:r>
              <a:rPr lang="en-US" sz="800" u="sng" dirty="0">
                <a:solidFill>
                  <a:srgbClr val="FFFFFF"/>
                </a:solidFill>
                <a:hlinkClick r:id="rId5" tooltip="Pexel">
                  <a:extLst>
                    <a:ext uri="{A12FA001-AC4F-418D-AE19-62706E023703}">
                      <ahyp:hlinkClr xmlns:ahyp="http://schemas.microsoft.com/office/drawing/2018/hyperlinkcolor" val="tx"/>
                    </a:ext>
                  </a:extLst>
                </a:hlinkClick>
              </a:rPr>
              <a:t>Photo by Pexels</a:t>
            </a:r>
            <a:endParaRPr lang="en-US" sz="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Θέμα του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0</TotalTime>
  <Words>708</Words>
  <Application>Microsoft Office PowerPoint</Application>
  <PresentationFormat>Προβολή στην οθόνη (16:9)</PresentationFormat>
  <Paragraphs>53</Paragraphs>
  <Slides>8</Slides>
  <Notes>8</Notes>
  <HiddenSlides>0</HiddenSlides>
  <MMClips>0</MMClips>
  <ScaleCrop>false</ScaleCrop>
  <HeadingPairs>
    <vt:vector size="6" baseType="variant">
      <vt:variant>
        <vt:lpstr>Γραμματοσειρές που χρησιμοποιούνται</vt:lpstr>
      </vt:variant>
      <vt:variant>
        <vt:i4>2</vt:i4>
      </vt:variant>
      <vt:variant>
        <vt:lpstr>Θέμα</vt:lpstr>
      </vt:variant>
      <vt:variant>
        <vt:i4>1</vt:i4>
      </vt:variant>
      <vt:variant>
        <vt:lpstr>Τίτλοι διαφανειών</vt:lpstr>
      </vt:variant>
      <vt:variant>
        <vt:i4>8</vt:i4>
      </vt:variant>
    </vt:vector>
  </HeadingPairs>
  <TitlesOfParts>
    <vt:vector size="11" baseType="lpstr">
      <vt:lpstr>Arial</vt:lpstr>
      <vt:lpstr>Outfit</vt:lpstr>
      <vt:lpstr>Office Theme</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lpstr>Παρουσίαση του PowerPoint</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Panagiotis Moschos</cp:lastModifiedBy>
  <cp:revision>2</cp:revision>
  <dcterms:created xsi:type="dcterms:W3CDTF">2024-07-22T21:24:07Z</dcterms:created>
  <dcterms:modified xsi:type="dcterms:W3CDTF">2024-07-22T21:25:42Z</dcterms:modified>
</cp:coreProperties>
</file>