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2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1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5" r:id="rId2"/>
    <p:sldMasterId id="2147483669" r:id="rId3"/>
  </p:sldMasterIdLst>
  <p:notesMasterIdLst>
    <p:notesMasterId r:id="rId28"/>
  </p:notesMasterIdLst>
  <p:handoutMasterIdLst>
    <p:handoutMasterId r:id="rId29"/>
  </p:handoutMasterIdLst>
  <p:sldIdLst>
    <p:sldId id="283" r:id="rId4"/>
    <p:sldId id="298" r:id="rId5"/>
    <p:sldId id="299" r:id="rId6"/>
    <p:sldId id="296" r:id="rId7"/>
    <p:sldId id="287" r:id="rId8"/>
    <p:sldId id="284" r:id="rId9"/>
    <p:sldId id="290" r:id="rId10"/>
    <p:sldId id="291" r:id="rId11"/>
    <p:sldId id="292" r:id="rId12"/>
    <p:sldId id="293" r:id="rId13"/>
    <p:sldId id="295" r:id="rId14"/>
    <p:sldId id="294" r:id="rId15"/>
    <p:sldId id="282" r:id="rId16"/>
    <p:sldId id="281" r:id="rId17"/>
    <p:sldId id="280" r:id="rId18"/>
    <p:sldId id="269" r:id="rId19"/>
    <p:sldId id="270" r:id="rId20"/>
    <p:sldId id="272" r:id="rId21"/>
    <p:sldId id="273" r:id="rId22"/>
    <p:sldId id="262" r:id="rId23"/>
    <p:sldId id="266" r:id="rId24"/>
    <p:sldId id="277" r:id="rId25"/>
    <p:sldId id="278" r:id="rId26"/>
    <p:sldId id="279" r:id="rId27"/>
  </p:sldIdLst>
  <p:sldSz cx="9906000" cy="6858000" type="A4"/>
  <p:notesSz cx="6858000" cy="100599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920">
          <p15:clr>
            <a:srgbClr val="A4A3A4"/>
          </p15:clr>
        </p15:guide>
        <p15:guide id="3" pos="308">
          <p15:clr>
            <a:srgbClr val="A4A3A4"/>
          </p15:clr>
        </p15:guide>
        <p15:guide id="4" pos="1105">
          <p15:clr>
            <a:srgbClr val="A4A3A4"/>
          </p15:clr>
        </p15:guide>
        <p15:guide id="5" pos="3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h000" initials="p" lastIdx="1" clrIdx="0">
    <p:extLst>
      <p:ext uri="{19B8F6BF-5375-455C-9EA6-DF929625EA0E}">
        <p15:presenceInfo xmlns:p15="http://schemas.microsoft.com/office/powerpoint/2012/main" userId="psh0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3399D9"/>
    <a:srgbClr val="3366FF"/>
    <a:srgbClr val="FF5050"/>
    <a:srgbClr val="FF0066"/>
    <a:srgbClr val="99FFCC"/>
    <a:srgbClr val="660033"/>
    <a:srgbClr val="6788D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3" autoAdjust="0"/>
    <p:restoredTop sz="92455" autoAdjust="0"/>
  </p:normalViewPr>
  <p:slideViewPr>
    <p:cSldViewPr>
      <p:cViewPr varScale="1">
        <p:scale>
          <a:sx n="129" d="100"/>
          <a:sy n="129" d="100"/>
        </p:scale>
        <p:origin x="1262" y="110"/>
      </p:cViewPr>
      <p:guideLst>
        <p:guide orient="horz" pos="2160"/>
        <p:guide pos="5920"/>
        <p:guide pos="308"/>
        <p:guide pos="1105"/>
        <p:guide pos="3513"/>
      </p:guideLst>
    </p:cSldViewPr>
  </p:slideViewPr>
  <p:outlineViewPr>
    <p:cViewPr>
      <p:scale>
        <a:sx n="33" d="100"/>
        <a:sy n="33" d="100"/>
      </p:scale>
      <p:origin x="252" y="20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203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B61BA-0A30-472B-AA76-E6DAF4F5A6F6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55163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555163"/>
            <a:ext cx="29718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BCC4-CA38-48BC-AC02-78D54CF1C9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03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5241ED-C05E-46E0-A89C-946E8FCD51C2}" type="datetimeFigureOut">
              <a:rPr lang="ko-KR" altLang="en-US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754063"/>
            <a:ext cx="5448300" cy="3773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8375"/>
            <a:ext cx="5486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555163"/>
            <a:ext cx="29718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649FD2-7EA4-462D-9281-96383F588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26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3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09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16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34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3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연결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90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연결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98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45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회원등록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746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_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리모콘팝업</a:t>
            </a:r>
            <a:r>
              <a:rPr lang="en-US" altLang="ko-KR" dirty="0" smtClean="0">
                <a:latin typeface="굴림" charset="-127"/>
                <a:ea typeface="굴림" charset="-127"/>
              </a:rPr>
              <a:t>01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공유기 설정 관련 안내 문구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01:[BACK]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버튼을 클릭하면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홈화면으로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83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650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리모콘등록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공유기 설정 관련 안내 문구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콤보박스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서버의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리모콘정보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remocon_info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조회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콤보박스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서버의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리모콘정보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remocon_info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조회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콤보박스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서버의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리모콘정보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remocon_info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조회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04:[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이전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홈화면으로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05:[</a:t>
            </a:r>
            <a:r>
              <a:rPr lang="ko-KR" altLang="en-US" dirty="0" smtClean="0">
                <a:latin typeface="굴림" charset="-127"/>
                <a:ea typeface="굴림" charset="-127"/>
              </a:rPr>
              <a:t>다음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리모콘음성등록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06:[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만능리모콘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만능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리모콘음성등록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36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리모콘음성등록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제품버튼명을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한글별명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매칭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DB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구성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기본 음성명령어를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세팅후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수정하도록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UX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변경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안내 문구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텍스트박스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변경불가</a:t>
            </a:r>
            <a:r>
              <a:rPr lang="en-US" altLang="ko-KR" dirty="0" smtClean="0">
                <a:latin typeface="굴림" charset="-127"/>
                <a:ea typeface="굴림" charset="-127"/>
              </a:rPr>
              <a:t>).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제품의 영문버튼코드명 서버에서 출력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사용자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입력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한글만 가능</a:t>
            </a:r>
            <a:r>
              <a:rPr lang="en-US" altLang="ko-KR" baseline="0" smtClean="0">
                <a:latin typeface="굴림" charset="-127"/>
                <a:ea typeface="굴림" charset="-127"/>
              </a:rPr>
              <a:t>, </a:t>
            </a:r>
            <a:r>
              <a:rPr lang="en-US" altLang="ko-KR" baseline="0" smtClean="0">
                <a:latin typeface="굴림" charset="-127"/>
                <a:ea typeface="굴림" charset="-127"/>
              </a:rPr>
              <a:t>310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글자이내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띄어쓰기 불가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03:[</a:t>
            </a:r>
            <a:r>
              <a:rPr lang="ko-KR" altLang="en-US" dirty="0" smtClean="0">
                <a:latin typeface="굴림" charset="-127"/>
                <a:ea typeface="굴림" charset="-127"/>
              </a:rPr>
              <a:t>확인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입력 명령어가 모두 저장되고 해당 라인의 음성명령어를 테스트한다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톡프리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: TV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KEY_POWER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지정하셨습니다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티비켜를</a:t>
            </a:r>
            <a:r>
              <a:rPr lang="ko-KR" altLang="en-US" dirty="0" smtClean="0">
                <a:latin typeface="굴림" charset="-127"/>
                <a:ea typeface="굴림" charset="-127"/>
              </a:rPr>
              <a:t> 테스트하고 싶으시면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      5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초이내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톡트리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</a:t>
            </a:r>
            <a:r>
              <a:rPr lang="ko-KR" altLang="en-US" dirty="0" smtClean="0">
                <a:latin typeface="굴림" charset="-127"/>
                <a:ea typeface="굴림" charset="-127"/>
              </a:rPr>
              <a:t> 라고 말씀하세요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04:[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스크롤바</a:t>
            </a:r>
            <a:r>
              <a:rPr lang="en-US" altLang="ko-KR" dirty="0" smtClean="0">
                <a:latin typeface="굴림" charset="-127"/>
                <a:ea typeface="굴림" charset="-127"/>
              </a:rPr>
              <a:t>]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부분범위</a:t>
            </a:r>
            <a:r>
              <a:rPr lang="ko-KR" altLang="en-US" dirty="0" smtClean="0">
                <a:latin typeface="굴림" charset="-127"/>
                <a:ea typeface="굴림" charset="-127"/>
              </a:rPr>
              <a:t> 스크롤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5~7</a:t>
            </a:r>
            <a:r>
              <a:rPr lang="ko-KR" altLang="en-US" dirty="0" smtClean="0">
                <a:latin typeface="굴림" charset="-127"/>
                <a:ea typeface="굴림" charset="-127"/>
              </a:rPr>
              <a:t>개 정도의 길이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05:[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이전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리모콘등록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06:[</a:t>
            </a:r>
            <a:r>
              <a:rPr lang="ko-KR" altLang="en-US" dirty="0" smtClean="0">
                <a:latin typeface="굴림" charset="-127"/>
                <a:ea typeface="굴림" charset="-127"/>
              </a:rPr>
              <a:t>다음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리모콘조회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입력 명령어 모두 저장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[</a:t>
            </a:r>
            <a:r>
              <a:rPr lang="ko-KR" altLang="en-US" dirty="0" smtClean="0">
                <a:latin typeface="굴림" charset="-127"/>
                <a:ea typeface="굴림" charset="-127"/>
              </a:rPr>
              <a:t>확인</a:t>
            </a:r>
            <a:r>
              <a:rPr lang="en-US" altLang="ko-KR" dirty="0" smtClean="0">
                <a:latin typeface="굴림" charset="-127"/>
                <a:ea typeface="굴림" charset="-127"/>
              </a:rPr>
              <a:t>]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92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만능리모콘음성등록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안내 문구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변경가능</a:t>
            </a:r>
            <a:r>
              <a:rPr lang="en-US" altLang="ko-KR" dirty="0" smtClean="0">
                <a:latin typeface="굴림" charset="-127"/>
                <a:ea typeface="굴림" charset="-127"/>
              </a:rPr>
              <a:t>).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제품의 영문버튼코드명 출력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중복네임</a:t>
            </a:r>
            <a:r>
              <a:rPr lang="ko-KR" altLang="en-US" dirty="0" smtClean="0">
                <a:latin typeface="굴림" charset="-127"/>
                <a:ea typeface="굴림" charset="-127"/>
              </a:rPr>
              <a:t> 체크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사용자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입력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한글만 가능</a:t>
            </a:r>
            <a:r>
              <a:rPr lang="en-US" altLang="ko-KR" baseline="0" smtClean="0">
                <a:latin typeface="굴림" charset="-127"/>
                <a:ea typeface="굴림" charset="-127"/>
              </a:rPr>
              <a:t>, </a:t>
            </a:r>
            <a:r>
              <a:rPr lang="en-US" altLang="ko-KR" baseline="0" smtClean="0">
                <a:latin typeface="굴림" charset="-127"/>
                <a:ea typeface="굴림" charset="-127"/>
              </a:rPr>
              <a:t>310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글자이내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띄어쓰기 불가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03:[</a:t>
            </a:r>
            <a:r>
              <a:rPr lang="ko-KR" altLang="en-US" dirty="0" smtClean="0">
                <a:latin typeface="굴림" charset="-127"/>
                <a:ea typeface="굴림" charset="-127"/>
              </a:rPr>
              <a:t>세팅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버튼 점멸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깜빡깜빡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dirty="0" smtClean="0">
                <a:latin typeface="굴림" charset="-127"/>
                <a:ea typeface="굴림" charset="-127"/>
              </a:rPr>
              <a:t>하며 유저의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리모콘버튼</a:t>
            </a:r>
            <a:r>
              <a:rPr lang="ko-KR" altLang="en-US" dirty="0" smtClean="0">
                <a:latin typeface="굴림" charset="-127"/>
                <a:ea typeface="굴림" charset="-127"/>
              </a:rPr>
              <a:t> 신호를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기달린다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정상적으로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리모콘버튼</a:t>
            </a:r>
            <a:r>
              <a:rPr lang="ko-KR" altLang="en-US" dirty="0" smtClean="0">
                <a:latin typeface="굴림" charset="-127"/>
                <a:ea typeface="굴림" charset="-127"/>
              </a:rPr>
              <a:t> 코드가 </a:t>
            </a:r>
            <a:r>
              <a:rPr lang="en-US" altLang="ko-KR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초이내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RMC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단자를 통해서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수집후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       점멸이 멈추고 채집된 경우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      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톡프리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: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      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톡프리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정상적으로 처리되었습니다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     TV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KEY_POWER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지정하셨습니다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티비켜를</a:t>
            </a:r>
            <a:r>
              <a:rPr lang="ko-KR" altLang="en-US" dirty="0" smtClean="0">
                <a:latin typeface="굴림" charset="-127"/>
                <a:ea typeface="굴림" charset="-127"/>
              </a:rPr>
              <a:t> 테스트하고 싶으시면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     5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초이내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톡트리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티비켜</a:t>
            </a:r>
            <a:r>
              <a:rPr lang="ko-KR" altLang="en-US" dirty="0" smtClean="0">
                <a:latin typeface="굴림" charset="-127"/>
                <a:ea typeface="굴림" charset="-127"/>
              </a:rPr>
              <a:t> 라고 말씀하세요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04:[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스크롤바</a:t>
            </a:r>
            <a:r>
              <a:rPr lang="en-US" altLang="ko-KR" dirty="0" smtClean="0">
                <a:latin typeface="굴림" charset="-127"/>
                <a:ea typeface="굴림" charset="-127"/>
              </a:rPr>
              <a:t>]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부분범위</a:t>
            </a:r>
            <a:r>
              <a:rPr lang="ko-KR" altLang="en-US" dirty="0" smtClean="0">
                <a:latin typeface="굴림" charset="-127"/>
                <a:ea typeface="굴림" charset="-127"/>
              </a:rPr>
              <a:t> 스크롤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5~7</a:t>
            </a:r>
            <a:r>
              <a:rPr lang="ko-KR" altLang="en-US" dirty="0" smtClean="0">
                <a:latin typeface="굴림" charset="-127"/>
                <a:ea typeface="굴림" charset="-127"/>
              </a:rPr>
              <a:t>개 정도의 길이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05:[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이전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리모콘등록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06:[</a:t>
            </a:r>
            <a:r>
              <a:rPr lang="ko-KR" altLang="en-US" dirty="0" smtClean="0">
                <a:latin typeface="굴림" charset="-127"/>
                <a:ea typeface="굴림" charset="-127"/>
              </a:rPr>
              <a:t>다음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리모콘조회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화면으로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39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리모콘조회화면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안내 문구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smtClean="0">
                <a:latin typeface="굴림" charset="-127"/>
                <a:ea typeface="굴림" charset="-127"/>
              </a:rPr>
              <a:t>등록된 </a:t>
            </a:r>
            <a:r>
              <a:rPr lang="en-US" altLang="ko-KR" dirty="0" smtClean="0">
                <a:latin typeface="굴림" charset="-127"/>
                <a:ea typeface="굴림" charset="-127"/>
              </a:rPr>
              <a:t>My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정보를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박스형태로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출력한다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클릭시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리모콘음성등록화면</a:t>
            </a:r>
            <a:r>
              <a:rPr lang="ko-KR" altLang="en-US" dirty="0" smtClean="0">
                <a:latin typeface="굴림" charset="-127"/>
                <a:ea typeface="굴림" charset="-127"/>
              </a:rPr>
              <a:t> 혹은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만능리모콘음성등록화면으로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이동한다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스크롤바</a:t>
            </a:r>
            <a:r>
              <a:rPr lang="en-US" altLang="ko-KR" dirty="0" smtClean="0">
                <a:latin typeface="굴림" charset="-127"/>
                <a:ea typeface="굴림" charset="-127"/>
              </a:rPr>
              <a:t>]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부분범위</a:t>
            </a:r>
            <a:r>
              <a:rPr lang="ko-KR" altLang="en-US" dirty="0" smtClean="0">
                <a:latin typeface="굴림" charset="-127"/>
                <a:ea typeface="굴림" charset="-127"/>
              </a:rPr>
              <a:t> 스크롤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입력박스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5~7</a:t>
            </a:r>
            <a:r>
              <a:rPr lang="ko-KR" altLang="en-US" dirty="0" smtClean="0">
                <a:latin typeface="굴림" charset="-127"/>
                <a:ea typeface="굴림" charset="-127"/>
              </a:rPr>
              <a:t>개 정도의 길이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03:[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리모콘등록</a:t>
            </a:r>
            <a:r>
              <a:rPr lang="en-US" altLang="ko-KR" dirty="0" smtClean="0">
                <a:latin typeface="굴림" charset="-127"/>
                <a:ea typeface="굴림" charset="-127"/>
              </a:rPr>
              <a:t>]</a:t>
            </a:r>
            <a:r>
              <a:rPr lang="ko-KR" altLang="en-US" dirty="0" smtClean="0">
                <a:latin typeface="굴림" charset="-127"/>
                <a:ea typeface="굴림" charset="-127"/>
              </a:rPr>
              <a:t>버튼을 클릭하면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리모콘등록화면으로</a:t>
            </a:r>
            <a:r>
              <a:rPr lang="ko-KR" altLang="en-US" dirty="0" smtClean="0">
                <a:latin typeface="굴림" charset="-127"/>
                <a:ea typeface="굴림" charset="-127"/>
              </a:rPr>
              <a:t> 이동한다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58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72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1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6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23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34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63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화면명</a:t>
            </a:r>
            <a:r>
              <a:rPr lang="en-US" altLang="ko-KR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dirty="0" smtClean="0">
                <a:latin typeface="굴림" charset="-127"/>
                <a:ea typeface="굴림" charset="-127"/>
              </a:rPr>
              <a:t>홈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dirty="0" smtClean="0">
                <a:latin typeface="굴림" charset="-127"/>
                <a:ea typeface="굴림" charset="-127"/>
              </a:rPr>
              <a:t>처음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디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반응형앱에</a:t>
            </a:r>
            <a:r>
              <a:rPr lang="ko-KR" altLang="en-US" dirty="0" smtClean="0">
                <a:latin typeface="굴림" charset="-127"/>
                <a:ea typeface="굴림" charset="-127"/>
              </a:rPr>
              <a:t> 적합한 위 기능을 반영된 디자인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작업요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제목문구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작성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01: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리모콘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등록화면으로 이동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e1: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리모콘등록화면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ip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(192.168.0.120)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가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미접속시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경고화면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      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02:</a:t>
            </a:r>
            <a:r>
              <a:rPr lang="ko-KR" altLang="en-US" dirty="0" smtClean="0">
                <a:latin typeface="굴림" charset="-127"/>
                <a:ea typeface="굴림" charset="-127"/>
              </a:rPr>
              <a:t>로그인 화면으로 이동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굴림" charset="-127"/>
                <a:ea typeface="굴림" charset="-127"/>
              </a:rPr>
              <a:t>개</a:t>
            </a:r>
            <a:r>
              <a:rPr lang="en-US" altLang="ko-KR" dirty="0" smtClean="0">
                <a:latin typeface="굴림" charset="-127"/>
                <a:ea typeface="굴림" charset="-127"/>
              </a:rPr>
              <a:t>03:</a:t>
            </a:r>
            <a:r>
              <a:rPr lang="ko-KR" altLang="en-US" dirty="0" smtClean="0">
                <a:latin typeface="굴림" charset="-127"/>
                <a:ea typeface="굴림" charset="-127"/>
              </a:rPr>
              <a:t>회원가입 화면으로 이동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61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4036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7656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20491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63959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B3FD-5FE5-4846-8B9B-1B87E35ED3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6989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68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282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84442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5133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1E14B-DD32-4D27-90CA-37DF2FFA8FD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63927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FB3FD-5FE5-4846-8B9B-1B87E35ED33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8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228600"/>
            <a:ext cx="9906000" cy="53657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3" tIns="45712" rIns="91423" bIns="45712" anchor="ctr"/>
          <a:lstStyle/>
          <a:p>
            <a:pPr algn="ctr" fontAlgn="auto">
              <a:spcAft>
                <a:spcPts val="0"/>
              </a:spcAft>
              <a:defRPr/>
            </a:pPr>
            <a:endParaRPr kumimoji="0"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91423" tIns="45712" rIns="91423" bIns="4571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/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-9525"/>
            <a:ext cx="99060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3" tIns="45712" rIns="91423" bIns="4571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747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747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굴림" pitchFamily="50" charset="-127"/>
        </a:defRPr>
      </a:lvl2pPr>
      <a:lvl3pPr algn="l" defTabSz="9747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굴림" pitchFamily="50" charset="-127"/>
        </a:defRPr>
      </a:lvl3pPr>
      <a:lvl4pPr algn="l" defTabSz="9747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굴림" pitchFamily="50" charset="-127"/>
        </a:defRPr>
      </a:lvl4pPr>
      <a:lvl5pPr algn="l" defTabSz="9747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굴림" pitchFamily="50" charset="-127"/>
        </a:defRPr>
      </a:lvl5pPr>
      <a:lvl6pPr marL="457117" algn="l" defTabSz="976137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34" charset="0"/>
          <a:ea typeface="굴림" pitchFamily="50" charset="-127"/>
        </a:defRPr>
      </a:lvl6pPr>
      <a:lvl7pPr marL="914235" algn="l" defTabSz="976137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34" charset="0"/>
          <a:ea typeface="굴림" pitchFamily="50" charset="-127"/>
        </a:defRPr>
      </a:lvl7pPr>
      <a:lvl8pPr marL="1371353" algn="l" defTabSz="976137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34" charset="0"/>
          <a:ea typeface="굴림" pitchFamily="50" charset="-127"/>
        </a:defRPr>
      </a:lvl8pPr>
      <a:lvl9pPr marL="1828470" algn="l" defTabSz="976137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pitchFamily="34" charset="0"/>
          <a:ea typeface="굴림" pitchFamily="50" charset="-127"/>
        </a:defRPr>
      </a:lvl9pPr>
    </p:titleStyle>
    <p:bodyStyle>
      <a:lvl1pPr marL="341313" indent="-341313" algn="l" defTabSz="1030288" rtl="0" eaLnBrk="0" fontAlgn="base" hangingPunct="0">
        <a:spcBef>
          <a:spcPct val="0"/>
        </a:spcBef>
        <a:spcAft>
          <a:spcPct val="0"/>
        </a:spcAft>
        <a:buSzPct val="25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82575" algn="l" defTabSz="1030288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HY그래픽M" pitchFamily="18" charset="-127"/>
        </a:defRPr>
      </a:lvl2pPr>
      <a:lvl3pPr marL="1044575" indent="-274638" algn="l" defTabSz="1030288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3pPr>
      <a:lvl4pPr marL="1519238" indent="-282575" algn="l" defTabSz="1030288" rtl="0" eaLnBrk="0" fontAlgn="base" hangingPunct="0">
        <a:spcBef>
          <a:spcPct val="0"/>
        </a:spcBef>
        <a:spcAft>
          <a:spcPct val="0"/>
        </a:spcAft>
        <a:buSzPct val="100000"/>
        <a:buChar char="·"/>
        <a:defRPr sz="1600" b="1">
          <a:solidFill>
            <a:schemeClr val="tx1"/>
          </a:solidFill>
          <a:latin typeface="+mn-lt"/>
          <a:ea typeface="HY그래픽M" pitchFamily="18" charset="-127"/>
        </a:defRPr>
      </a:lvl4pPr>
      <a:lvl5pPr marL="5367338" indent="-296863" algn="l" defTabSz="1030288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5pPr>
      <a:lvl6pPr marL="5825074" indent="-298396" algn="l" defTabSz="1031689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6pPr>
      <a:lvl7pPr marL="6282192" indent="-298396" algn="l" defTabSz="1031689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7pPr>
      <a:lvl8pPr marL="6739310" indent="-298396" algn="l" defTabSz="1031689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8pPr>
      <a:lvl9pPr marL="7196427" indent="-298396" algn="l" defTabSz="1031689" rtl="0" eaLnBrk="0" fontAlgn="base" hangingPunct="0">
        <a:spcBef>
          <a:spcPct val="0"/>
        </a:spcBef>
        <a:spcAft>
          <a:spcPct val="0"/>
        </a:spcAft>
        <a:buSzPct val="100000"/>
        <a:buChar char="-"/>
        <a:defRPr sz="1600" b="1">
          <a:solidFill>
            <a:schemeClr val="tx1"/>
          </a:solidFill>
          <a:latin typeface="+mn-lt"/>
          <a:ea typeface="HY그래픽M" pitchFamily="18" charset="-127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Line 33"/>
          <p:cNvSpPr>
            <a:spLocks noChangeShapeType="1"/>
          </p:cNvSpPr>
          <p:nvPr/>
        </p:nvSpPr>
        <p:spPr bwMode="auto">
          <a:xfrm flipV="1">
            <a:off x="0" y="6453188"/>
            <a:ext cx="9906000" cy="47625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  <a:effectLst/>
        </p:spPr>
        <p:txBody>
          <a:bodyPr lIns="91423" tIns="45712" rIns="91423" bIns="45712"/>
          <a:lstStyle/>
          <a:p>
            <a:pPr fontAlgn="auto">
              <a:spcAft>
                <a:spcPts val="0"/>
              </a:spcAft>
              <a:defRPr/>
            </a:pP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883" name="Group 67"/>
          <p:cNvGraphicFramePr>
            <a:graphicFrameLocks noGrp="1"/>
          </p:cNvGraphicFramePr>
          <p:nvPr/>
        </p:nvGraphicFramePr>
        <p:xfrm>
          <a:off x="0" y="0"/>
          <a:ext cx="9921874" cy="470228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 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7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녹색생활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모바일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어플리케이션 아이디어공모전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7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No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5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66225" y="231775"/>
            <a:ext cx="7016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ctr" anchorCtr="0" compatLnSpc="1">
            <a:prstTxWarp prst="textNoShape">
              <a:avLst/>
            </a:prstTxWarp>
          </a:bodyPr>
          <a:lstStyle>
            <a:lvl1pPr algn="ctr" fontAlgn="auto" latinLnBrk="1">
              <a:spcBef>
                <a:spcPct val="0"/>
              </a:spcBef>
              <a:spcAft>
                <a:spcPts val="0"/>
              </a:spcAft>
              <a:defRPr kumimoji="0"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BD21E14B-DD32-4D27-90CA-37DF2FFA8F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25" name="Content Placeholder 1"/>
          <p:cNvPicPr>
            <a:picLocks noChangeAspect="1"/>
          </p:cNvPicPr>
          <p:nvPr/>
        </p:nvPicPr>
        <p:blipFill>
          <a:blip r:embed="rId3" cstate="print"/>
          <a:srcRect t="12399" r="333" b="46179"/>
          <a:stretch>
            <a:fillRect/>
          </a:stretch>
        </p:blipFill>
        <p:spPr bwMode="auto">
          <a:xfrm>
            <a:off x="47625" y="1752600"/>
            <a:ext cx="6119813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17" algn="l" rtl="0" fontAlgn="base" latinLnBrk="1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235" algn="l" rtl="0" fontAlgn="base" latinLnBrk="1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353" algn="l" rtl="0" fontAlgn="base" latinLnBrk="1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470" algn="l" rtl="0" fontAlgn="base" latinLnBrk="1">
        <a:spcBef>
          <a:spcPct val="0"/>
        </a:spcBef>
        <a:spcAft>
          <a:spcPct val="0"/>
        </a:spcAft>
        <a:defRPr kumimoji="1" sz="1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47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264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382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499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A263-B77D-4CE7-BF29-21C276B1F5B8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45E1-A322-419C-BAE5-54B5E66569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0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4.png"/><Relationship Id="rId4" Type="http://schemas.openxmlformats.org/officeDocument/2006/relationships/tags" Target="../tags/tag21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25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31.xml"/><Relationship Id="rId15" Type="http://schemas.openxmlformats.org/officeDocument/2006/relationships/image" Target="../media/image27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5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41.xml"/><Relationship Id="rId15" Type="http://schemas.openxmlformats.org/officeDocument/2006/relationships/image" Target="../media/image27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28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30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6" Type="http://schemas.openxmlformats.org/officeDocument/2006/relationships/notesSlide" Target="../notesSlides/notesSlide17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notesSlide" Target="../notesSlides/notesSlide20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slideLayout" Target="../slideLayouts/slideLayout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2" Type="http://schemas.openxmlformats.org/officeDocument/2006/relationships/tags" Target="../tags/tag120.xml"/><Relationship Id="rId16" Type="http://schemas.openxmlformats.org/officeDocument/2006/relationships/notesSlide" Target="../notesSlides/notesSlide21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28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image" Target="../media/image32.png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31.png"/><Relationship Id="rId2" Type="http://schemas.openxmlformats.org/officeDocument/2006/relationships/tags" Target="../tags/tag134.xml"/><Relationship Id="rId16" Type="http://schemas.openxmlformats.org/officeDocument/2006/relationships/notesSlide" Target="../notesSlides/notesSlide2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6" Type="http://schemas.openxmlformats.org/officeDocument/2006/relationships/notesSlide" Target="../notesSlides/notesSlide23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13521"/>
            <a:ext cx="9906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64" y="7887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+mj-lt"/>
              </a:rPr>
              <a:t>1. Package</a:t>
            </a:r>
            <a:endParaRPr lang="ko-KR" altLang="en-US" sz="2000" b="1">
              <a:latin typeface="+mj-lt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632520" y="1556792"/>
            <a:ext cx="165618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net.pmosoft.parser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2072680" y="2276872"/>
            <a:ext cx="165618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springjsptable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꺾인 연결선 11"/>
          <p:cNvCxnSpPr>
            <a:stCxn id="39" idx="2"/>
            <a:endCxn id="40" idx="1"/>
          </p:cNvCxnSpPr>
          <p:nvPr/>
        </p:nvCxnSpPr>
        <p:spPr>
          <a:xfrm rot="16200000" flipH="1">
            <a:off x="1496616" y="1880828"/>
            <a:ext cx="540060" cy="612068"/>
          </a:xfrm>
          <a:prstGeom prst="bentConnector2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64807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712" y="1196752"/>
            <a:ext cx="539282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여러분들에게 신뢰 받는 파트너가 되겠습니다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2216696" y="1772816"/>
            <a:ext cx="6624735" cy="864096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74" y="1844824"/>
            <a:ext cx="144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 smtClean="0">
                <a:latin typeface="Century Gothic" panose="020B0502020202020204" pitchFamily="34" charset="0"/>
                <a:ea typeface="+mn-ea"/>
              </a:rPr>
              <a:t>Contact</a:t>
            </a:r>
            <a:endParaRPr lang="ko-KR" altLang="en-US" sz="1600" b="1" spc="300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832" y="2293201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AML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전문인력으로 구성된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PmoSoft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문의하십시오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856656" y="2780928"/>
            <a:ext cx="727280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영업 문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9249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547471" y="306896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(Sales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시스템을 고도화를 검토하고 계십니까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영업본부로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56656" y="4028085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7473280" y="3284984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영업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392" y="3356992"/>
            <a:ext cx="216024" cy="21602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47470" y="4331197"/>
            <a:ext cx="385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파트너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(Partner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시스템을 구축을 함께 할 파트너를 찾고 있습니다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비즌니스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파트너가 되고 싶으신 분들은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56656" y="5290322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473280" y="4547221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파트너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392" y="4619229"/>
            <a:ext cx="216024" cy="216024"/>
          </a:xfrm>
          <a:prstGeom prst="rect">
            <a:avLst/>
          </a:prstGeom>
        </p:spPr>
      </p:pic>
      <p:pic>
        <p:nvPicPr>
          <p:cNvPr id="56" name="Picture 4" descr="파트너 문의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98" y="418167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47470" y="5577105"/>
            <a:ext cx="385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채용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(Partner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국내 최고의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전문가가 되고 싶은 분들은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856656" y="6536230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7473280" y="5793129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채용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392" y="5865137"/>
            <a:ext cx="216024" cy="216024"/>
          </a:xfrm>
          <a:prstGeom prst="rect">
            <a:avLst/>
          </a:prstGeom>
        </p:spPr>
      </p:pic>
      <p:pic>
        <p:nvPicPr>
          <p:cNvPr id="62" name="Picture 10" descr="채용 문의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54452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64807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712" y="1196752"/>
            <a:ext cx="539282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여러분들에게 신뢰 받는 파트너가 되겠습니다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2216696" y="1916832"/>
            <a:ext cx="6624735" cy="864096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74" y="1988840"/>
            <a:ext cx="144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 smtClean="0">
                <a:latin typeface="Century Gothic" panose="020B0502020202020204" pitchFamily="34" charset="0"/>
                <a:ea typeface="+mn-ea"/>
              </a:rPr>
              <a:t>Contact</a:t>
            </a:r>
            <a:endParaRPr lang="ko-KR" altLang="en-US" sz="1600" b="1" spc="300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832" y="2437217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AML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전문인력으로 구성된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PmoSoft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문의하십시오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856656" y="2924944"/>
            <a:ext cx="727280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47471" y="321297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일반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(Sales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시스템을 고도화를 검토하고 계십니까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영업본부로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56656" y="4172101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7473280" y="3429000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영업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392" y="3501008"/>
            <a:ext cx="216024" cy="21602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47470" y="4475213"/>
            <a:ext cx="3853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파트너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(Partner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시스템을 구축을 함께 할 파트너를 찾고 있습니다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비즌니스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파트너가 되고 싶으신 분들은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856656" y="5434338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473280" y="4691237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파트너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1392" y="4763245"/>
            <a:ext cx="216024" cy="216024"/>
          </a:xfrm>
          <a:prstGeom prst="rect">
            <a:avLst/>
          </a:prstGeom>
        </p:spPr>
      </p:pic>
      <p:pic>
        <p:nvPicPr>
          <p:cNvPr id="56" name="Picture 4" descr="파트너 문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98" y="432568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일반 문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37" y="30689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64807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60712" y="1196752"/>
            <a:ext cx="539282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여러분들에게 신뢰 받는 파트너가 되겠습니다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2216696" y="1916832"/>
            <a:ext cx="6624735" cy="864096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74" y="1988840"/>
            <a:ext cx="1445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 smtClean="0">
                <a:latin typeface="Century Gothic" panose="020B0502020202020204" pitchFamily="34" charset="0"/>
                <a:ea typeface="+mn-ea"/>
              </a:rPr>
              <a:t>Contact</a:t>
            </a:r>
            <a:endParaRPr lang="ko-KR" altLang="en-US" sz="1600" b="1" spc="300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832" y="2437217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AML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전문인력으로 구성된 </a:t>
            </a:r>
            <a:r>
              <a:rPr lang="en-US" altLang="ko-KR" sz="1000" dirty="0" err="1" smtClean="0">
                <a:solidFill>
                  <a:schemeClr val="bg1">
                    <a:lumMod val="50000"/>
                  </a:schemeClr>
                </a:solidFill>
              </a:rPr>
              <a:t>PmoSoft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로 문의하십시오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856656" y="2924944"/>
            <a:ext cx="727280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영업 문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06896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트너 문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4" y="414908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일반 문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37" y="42767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채용 문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528481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547471" y="321297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문의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(Sales Inquiry)</a:t>
            </a: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내부통제 시스템을 고도화를 검토하고 계십니까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영업본부로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연락 주시기 바랍니다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56656" y="4172101"/>
            <a:ext cx="7272808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7473280" y="3429000"/>
            <a:ext cx="1368152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영업 문의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1392" y="3501008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390864" y="86876"/>
            <a:ext cx="230328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57"/>
            <a:r>
              <a:rPr lang="ko-KR" altLang="en-US" sz="1100" dirty="0" smtClean="0">
                <a:latin typeface="Malgun Gothic"/>
                <a:cs typeface="Malgun Gothic"/>
              </a:rPr>
              <a:t>통신 프로세스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0864" y="287668"/>
            <a:ext cx="9146579" cy="0"/>
          </a:xfrm>
          <a:custGeom>
            <a:avLst/>
            <a:gdLst/>
            <a:ahLst/>
            <a:cxnLst/>
            <a:rect l="l" t="t" r="r" b="b"/>
            <a:pathLst>
              <a:path w="9873615">
                <a:moveTo>
                  <a:pt x="0" y="0"/>
                </a:moveTo>
                <a:lnTo>
                  <a:pt x="9873538" y="0"/>
                </a:lnTo>
              </a:path>
            </a:pathLst>
          </a:custGeom>
          <a:ln w="12700">
            <a:solidFill>
              <a:srgbClr val="31353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88328" y="3567081"/>
            <a:ext cx="1326147" cy="534080"/>
          </a:xfrm>
          <a:prstGeom prst="roundRect">
            <a:avLst>
              <a:gd name="adj" fmla="val 998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33" tIns="41966" rIns="83933" bIns="41966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RMC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그룹 16"/>
          <p:cNvGrpSpPr/>
          <p:nvPr/>
        </p:nvGrpSpPr>
        <p:grpSpPr>
          <a:xfrm>
            <a:off x="5473934" y="3290332"/>
            <a:ext cx="1326147" cy="803967"/>
            <a:chOff x="5909041" y="3631551"/>
            <a:chExt cx="1431559" cy="88734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909041" y="3929426"/>
              <a:ext cx="1431559" cy="5894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VCB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061441" y="3631551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V="1">
              <a:off x="5985241" y="3654646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985241" y="3733146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7929506" y="3297194"/>
            <a:ext cx="0" cy="27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7858917" y="3318119"/>
            <a:ext cx="141178" cy="6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858917" y="3389243"/>
            <a:ext cx="141178" cy="6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5882423" y="3373410"/>
            <a:ext cx="1835316" cy="686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61095" y="3083799"/>
            <a:ext cx="398735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WIFI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3763" y="1713310"/>
            <a:ext cx="515754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공유기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5400000">
            <a:off x="5473902" y="2031801"/>
            <a:ext cx="2145336" cy="819124"/>
          </a:xfrm>
          <a:prstGeom prst="bentConnector3">
            <a:avLst>
              <a:gd name="adj1" fmla="val 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8" idx="0"/>
          </p:cNvCxnSpPr>
          <p:nvPr/>
        </p:nvCxnSpPr>
        <p:spPr>
          <a:xfrm rot="16200000" flipH="1">
            <a:off x="7055967" y="2171644"/>
            <a:ext cx="2198386" cy="592485"/>
          </a:xfrm>
          <a:prstGeom prst="bentConnector3">
            <a:avLst>
              <a:gd name="adj1" fmla="val 28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01550" y="2887194"/>
            <a:ext cx="605522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192..200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38939" y="3087472"/>
            <a:ext cx="605522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192..201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30250" y="667389"/>
            <a:ext cx="541402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111..56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028" name="Picture 4" descr="https://image.freepik.com/free-icon/server_318-4669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3" y="943550"/>
            <a:ext cx="988247" cy="96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070601" y="1954196"/>
            <a:ext cx="988248" cy="292501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Talkfree.com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030" name="Picture 6" descr="https://cdn0.iconfinder.com/data/icons/isuperuser-light/512/679471-white_idevice_iphone_iphone4_iphone4s_phone_handphone_smartphone_apple_touchscreen_gadget_mobile_handheld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34" y="3413746"/>
            <a:ext cx="910740" cy="89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xpresscomputerrestore.com/wp-content/uploads/2013/04/homepage-icon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150" y="3576641"/>
            <a:ext cx="871951" cy="70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flipH="1">
            <a:off x="1000012" y="2462436"/>
            <a:ext cx="317862" cy="621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036631" y="2462436"/>
            <a:ext cx="184029" cy="621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070601" y="613047"/>
            <a:ext cx="988248" cy="292501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Web server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4710" y="4366825"/>
            <a:ext cx="988248" cy="292501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Phone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brower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73890" y="4366825"/>
            <a:ext cx="1184970" cy="292501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Desktop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brower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54" name="직선 화살표 연결선 53"/>
          <p:cNvCxnSpPr>
            <a:stCxn id="7" idx="3"/>
            <a:endCxn id="8" idx="1"/>
          </p:cNvCxnSpPr>
          <p:nvPr/>
        </p:nvCxnSpPr>
        <p:spPr>
          <a:xfrm>
            <a:off x="6800081" y="3827258"/>
            <a:ext cx="988247" cy="6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938603" y="3483760"/>
            <a:ext cx="757808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Socket,http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42883" y="4171129"/>
            <a:ext cx="1132418" cy="223086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Local webserver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598620" y="1368693"/>
            <a:ext cx="32838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downloadicons.net/sites/default/files/television-icon-4608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91" y="5228385"/>
            <a:ext cx="489688" cy="4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1.iconfinder.com/data/icons/food-vol-2/48/07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7" y="5160474"/>
            <a:ext cx="628556" cy="6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universal-mobile-line-icons-vol-7/48/310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32" y="5230645"/>
            <a:ext cx="628556" cy="6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꺾인 연결선 60"/>
          <p:cNvCxnSpPr>
            <a:stCxn id="8" idx="2"/>
            <a:endCxn id="1034" idx="0"/>
          </p:cNvCxnSpPr>
          <p:nvPr/>
        </p:nvCxnSpPr>
        <p:spPr>
          <a:xfrm rot="5400000">
            <a:off x="7427106" y="4204089"/>
            <a:ext cx="1127225" cy="921367"/>
          </a:xfrm>
          <a:prstGeom prst="bentConnector3">
            <a:avLst>
              <a:gd name="adj1" fmla="val 6837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꺾인 연결선 1034"/>
          <p:cNvCxnSpPr>
            <a:stCxn id="8" idx="2"/>
            <a:endCxn id="1038" idx="0"/>
          </p:cNvCxnSpPr>
          <p:nvPr/>
        </p:nvCxnSpPr>
        <p:spPr>
          <a:xfrm rot="16200000" flipH="1">
            <a:off x="7956814" y="4595749"/>
            <a:ext cx="1129484" cy="140308"/>
          </a:xfrm>
          <a:prstGeom prst="bentConnector3">
            <a:avLst>
              <a:gd name="adj1" fmla="val 6872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318211" y="3888280"/>
            <a:ext cx="270495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IR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81" name="그림 80" descr="말하는사람.jpg"/>
          <p:cNvPicPr>
            <a:picLocks noChangeAspect="1"/>
          </p:cNvPicPr>
          <p:nvPr/>
        </p:nvPicPr>
        <p:blipFill>
          <a:blip r:embed="rId8" cstate="print"/>
          <a:srcRect r="9774"/>
          <a:stretch>
            <a:fillRect/>
          </a:stretch>
        </p:blipFill>
        <p:spPr>
          <a:xfrm>
            <a:off x="4139718" y="3582350"/>
            <a:ext cx="496902" cy="485995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4711648" y="3671724"/>
            <a:ext cx="631170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음성명령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1043" name="꺾인 연결선 1042"/>
          <p:cNvCxnSpPr>
            <a:stCxn id="81" idx="0"/>
            <a:endCxn id="1032" idx="0"/>
          </p:cNvCxnSpPr>
          <p:nvPr/>
        </p:nvCxnSpPr>
        <p:spPr>
          <a:xfrm rot="16200000" flipV="1">
            <a:off x="3393793" y="2587974"/>
            <a:ext cx="5708" cy="1983043"/>
          </a:xfrm>
          <a:prstGeom prst="bentConnector3">
            <a:avLst>
              <a:gd name="adj1" fmla="val 372857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꺾인 연결선 1044"/>
          <p:cNvCxnSpPr>
            <a:stCxn id="81" idx="0"/>
            <a:endCxn id="1030" idx="0"/>
          </p:cNvCxnSpPr>
          <p:nvPr/>
        </p:nvCxnSpPr>
        <p:spPr>
          <a:xfrm rot="16200000" flipV="1">
            <a:off x="2541035" y="1735215"/>
            <a:ext cx="168603" cy="3525665"/>
          </a:xfrm>
          <a:prstGeom prst="bentConnector3">
            <a:avLst>
              <a:gd name="adj1" fmla="val 22284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840" y="2837764"/>
            <a:ext cx="826737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조회 및 설정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901849" y="1022975"/>
            <a:ext cx="385910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http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1049" name="Picture 18" descr="https://cdn2.iconfinder.com/data/icons/music-solid-icons-vol-1/48/003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98" y="3793767"/>
            <a:ext cx="157073" cy="1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꺾인 연결선 1052"/>
          <p:cNvCxnSpPr>
            <a:stCxn id="81" idx="2"/>
            <a:endCxn id="8" idx="3"/>
          </p:cNvCxnSpPr>
          <p:nvPr/>
        </p:nvCxnSpPr>
        <p:spPr>
          <a:xfrm rot="5400000" flipH="1" flipV="1">
            <a:off x="6634209" y="1588080"/>
            <a:ext cx="234224" cy="4726306"/>
          </a:xfrm>
          <a:prstGeom prst="bentConnector4">
            <a:avLst>
              <a:gd name="adj1" fmla="val -234142"/>
              <a:gd name="adj2" fmla="val 10448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12956" y="3828453"/>
            <a:ext cx="809103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Opcode,wav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42883" y="4335384"/>
            <a:ext cx="1132418" cy="223086"/>
          </a:xfrm>
          <a:prstGeom prst="rect">
            <a:avLst/>
          </a:prstGeom>
        </p:spPr>
        <p:txBody>
          <a:bodyPr wrap="square" lIns="83933" tIns="41966" rIns="83933" bIns="41966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brower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61190" y="2145725"/>
            <a:ext cx="515754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도메인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21069" y="4721948"/>
            <a:ext cx="496518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유동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IP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56866" y="4721948"/>
            <a:ext cx="496518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유동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IP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73385" y="3888280"/>
            <a:ext cx="292937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BL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11" name="꺾인 연결선 10"/>
          <p:cNvCxnSpPr>
            <a:stCxn id="55" idx="2"/>
            <a:endCxn id="1036" idx="0"/>
          </p:cNvCxnSpPr>
          <p:nvPr/>
        </p:nvCxnSpPr>
        <p:spPr>
          <a:xfrm rot="5400000">
            <a:off x="6745724" y="3886343"/>
            <a:ext cx="979693" cy="156856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http://cfile6.uf.tistory.com/image/222CDB4356EBFACF19028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31" y="1081631"/>
            <a:ext cx="870165" cy="580432"/>
          </a:xfrm>
          <a:custGeom>
            <a:avLst/>
            <a:gdLst>
              <a:gd name="connsiteX0" fmla="*/ 0 w 901285"/>
              <a:gd name="connsiteY0" fmla="*/ 0 h 614677"/>
              <a:gd name="connsiteX1" fmla="*/ 901285 w 901285"/>
              <a:gd name="connsiteY1" fmla="*/ 0 h 614677"/>
              <a:gd name="connsiteX2" fmla="*/ 901285 w 901285"/>
              <a:gd name="connsiteY2" fmla="*/ 528365 h 614677"/>
              <a:gd name="connsiteX3" fmla="*/ 732144 w 901285"/>
              <a:gd name="connsiteY3" fmla="*/ 528365 h 614677"/>
              <a:gd name="connsiteX4" fmla="*/ 732144 w 901285"/>
              <a:gd name="connsiteY4" fmla="*/ 614677 h 614677"/>
              <a:gd name="connsiteX5" fmla="*/ 0 w 901285"/>
              <a:gd name="connsiteY5" fmla="*/ 614677 h 61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285" h="614677">
                <a:moveTo>
                  <a:pt x="0" y="0"/>
                </a:moveTo>
                <a:lnTo>
                  <a:pt x="901285" y="0"/>
                </a:lnTo>
                <a:lnTo>
                  <a:pt x="901285" y="528365"/>
                </a:lnTo>
                <a:lnTo>
                  <a:pt x="732144" y="528365"/>
                </a:lnTo>
                <a:lnTo>
                  <a:pt x="732144" y="614677"/>
                </a:lnTo>
                <a:lnTo>
                  <a:pt x="0" y="614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988753" y="1045970"/>
            <a:ext cx="754938" cy="63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33" tIns="41966" rIns="83933" bIns="41966"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74770" y="3888280"/>
            <a:ext cx="570256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speaker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9268" y="3888280"/>
            <a:ext cx="570256" cy="292501"/>
          </a:xfrm>
          <a:prstGeom prst="rect">
            <a:avLst/>
          </a:prstGeom>
        </p:spPr>
        <p:txBody>
          <a:bodyPr wrap="none" lIns="83933" tIns="41966" rIns="83933" bIns="4196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speaker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5751445"/>
      </p:ext>
    </p:extLst>
  </p:cSld>
  <p:clrMapOvr>
    <a:masterClrMapping/>
  </p:clrMapOvr>
  <p:transition advTm="3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/>
          <p:cNvGrpSpPr/>
          <p:nvPr>
            <p:custDataLst>
              <p:tags r:id="rId1"/>
            </p:custDataLst>
          </p:nvPr>
        </p:nvGrpSpPr>
        <p:grpSpPr>
          <a:xfrm>
            <a:off x="30165" y="15269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www.syncspace.co.kr/home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Modal Dialog Overlay"/>
          <p:cNvSpPr>
            <a:spLocks/>
          </p:cNvSpPr>
          <p:nvPr/>
        </p:nvSpPr>
        <p:spPr bwMode="auto">
          <a:xfrm>
            <a:off x="-5" y="534984"/>
            <a:ext cx="9849545" cy="166988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3221" y="632306"/>
            <a:ext cx="295232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+mj-lt"/>
              </a:rPr>
              <a:t>SyncSpace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8744" y="1552022"/>
            <a:ext cx="539282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누구나 쉽게 스마트한 생활을 즐길 수 있게 합니다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7631649" y="746986"/>
            <a:ext cx="56171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8228981" y="746986"/>
            <a:ext cx="68445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cdn.mysitemyway.com/etc-mysitemyway/icons/legacy-previews/icons/matte-grey-square-icons-sports-hobbies/120125-matte-grey-square-icon-sports-hobbies-remote-control-sc5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55" y="2342278"/>
            <a:ext cx="1087487" cy="1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3269999" y="1651759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8" name="object 21"/>
          <p:cNvSpPr/>
          <p:nvPr/>
        </p:nvSpPr>
        <p:spPr>
          <a:xfrm>
            <a:off x="315507" y="893626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3" name="object 21"/>
          <p:cNvSpPr/>
          <p:nvPr/>
        </p:nvSpPr>
        <p:spPr>
          <a:xfrm>
            <a:off x="3152800" y="27809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6" name="object 21"/>
          <p:cNvSpPr/>
          <p:nvPr/>
        </p:nvSpPr>
        <p:spPr>
          <a:xfrm>
            <a:off x="7289803" y="75997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7" name="object 21"/>
          <p:cNvSpPr/>
          <p:nvPr/>
        </p:nvSpPr>
        <p:spPr>
          <a:xfrm>
            <a:off x="9021448" y="75997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030" name="Picture 6" descr="https://cdn0.iconfinder.com/data/icons/let-us-eat-later/512/fridge-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12" y="3983595"/>
            <a:ext cx="848915" cy="8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743221" y="3344942"/>
            <a:ext cx="799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리모콘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52800" y="3789040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6726" y="2492896"/>
            <a:ext cx="28005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가전기기의 </a:t>
            </a:r>
            <a:r>
              <a:rPr lang="ko-KR" altLang="en-US" sz="1000" dirty="0" err="1" smtClean="0">
                <a:latin typeface="+mn-ea"/>
                <a:ea typeface="+mn-ea"/>
              </a:rPr>
              <a:t>리모콘을</a:t>
            </a:r>
            <a:r>
              <a:rPr lang="ko-KR" altLang="en-US" sz="1000" dirty="0" smtClean="0">
                <a:latin typeface="+mn-ea"/>
                <a:ea typeface="+mn-ea"/>
              </a:rPr>
              <a:t> 등록하세요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리모콘</a:t>
            </a:r>
            <a:r>
              <a:rPr lang="ko-KR" altLang="en-US" sz="1000" dirty="0" smtClean="0">
                <a:latin typeface="+mn-ea"/>
                <a:ea typeface="+mn-ea"/>
              </a:rPr>
              <a:t> 버튼에 </a:t>
            </a:r>
            <a:r>
              <a:rPr lang="ko-KR" altLang="en-US" sz="1000" dirty="0" err="1" smtClean="0">
                <a:latin typeface="+mn-ea"/>
                <a:ea typeface="+mn-ea"/>
              </a:rPr>
              <a:t>음성단어를</a:t>
            </a:r>
            <a:r>
              <a:rPr lang="ko-KR" altLang="en-US" sz="1000" dirty="0" smtClean="0">
                <a:latin typeface="+mn-ea"/>
                <a:ea typeface="+mn-ea"/>
              </a:rPr>
              <a:t> 지정해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예</a:t>
            </a:r>
            <a:r>
              <a:rPr lang="en-US" altLang="ko-KR" sz="1000" dirty="0" smtClean="0">
                <a:latin typeface="+mn-ea"/>
                <a:ea typeface="+mn-ea"/>
              </a:rPr>
              <a:t>:</a:t>
            </a:r>
            <a:r>
              <a:rPr lang="en-US" altLang="ko-KR" sz="1000" dirty="0" err="1" smtClean="0">
                <a:latin typeface="+mn-ea"/>
                <a:ea typeface="+mn-ea"/>
              </a:rPr>
              <a:t>Key_Power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티비켜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object 21"/>
          <p:cNvSpPr/>
          <p:nvPr/>
        </p:nvSpPr>
        <p:spPr>
          <a:xfrm>
            <a:off x="3152800" y="443711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93222" y="4869160"/>
            <a:ext cx="7997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냉장고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152800" y="5346057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31108" y="4005064"/>
            <a:ext cx="2930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냉장고의 물품을 음성으로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편리하게 관리하세요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냉장고에 스마트버튼을 부착해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스마트버튼</a:t>
            </a:r>
            <a:r>
              <a:rPr lang="ko-KR" altLang="en-US" sz="1000" dirty="0" smtClean="0">
                <a:latin typeface="+mn-ea"/>
                <a:ea typeface="+mn-ea"/>
              </a:rPr>
              <a:t> 별명을 등록해 주세요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5" name="그룹 43"/>
          <p:cNvGrpSpPr/>
          <p:nvPr/>
        </p:nvGrpSpPr>
        <p:grpSpPr>
          <a:xfrm>
            <a:off x="3872880" y="918161"/>
            <a:ext cx="285881" cy="285881"/>
            <a:chOff x="689478" y="1315368"/>
            <a:chExt cx="779936" cy="779936"/>
          </a:xfrm>
        </p:grpSpPr>
        <p:sp>
          <p:nvSpPr>
            <p:cNvPr id="47" name="타원 46"/>
            <p:cNvSpPr/>
            <p:nvPr/>
          </p:nvSpPr>
          <p:spPr>
            <a:xfrm>
              <a:off x="689478" y="1315368"/>
              <a:ext cx="779936" cy="779936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91" y="1437249"/>
              <a:ext cx="483937" cy="566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1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/>
          <p:cNvGrpSpPr/>
          <p:nvPr>
            <p:custDataLst>
              <p:tags r:id="rId1"/>
            </p:custDataLst>
          </p:nvPr>
        </p:nvGrpSpPr>
        <p:grpSpPr>
          <a:xfrm>
            <a:off x="30165" y="15269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www.syncspace.co.kr/home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" name="Modal Dialog Overlay"/>
          <p:cNvSpPr>
            <a:spLocks/>
          </p:cNvSpPr>
          <p:nvPr/>
        </p:nvSpPr>
        <p:spPr bwMode="auto">
          <a:xfrm>
            <a:off x="-5" y="534984"/>
            <a:ext cx="9849545" cy="1669880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3221" y="632306"/>
            <a:ext cx="2952328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+mj-lt"/>
              </a:rPr>
              <a:t>SyncSpace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48744" y="1552022"/>
            <a:ext cx="5392829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누구나 쉽게 스마트한 생활을 즐길 수 있게 합니다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7631649" y="746986"/>
            <a:ext cx="56171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8228981" y="746986"/>
            <a:ext cx="68445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cdn.mysitemyway.com/etc-mysitemyway/icons/legacy-previews/icons/matte-grey-square-icons-sports-hobbies/120125-matte-grey-square-icon-sports-hobbies-remote-control-sc5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55" y="2342278"/>
            <a:ext cx="1087487" cy="1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3269999" y="1651759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8" name="object 21"/>
          <p:cNvSpPr/>
          <p:nvPr/>
        </p:nvSpPr>
        <p:spPr>
          <a:xfrm>
            <a:off x="315507" y="893626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3" name="object 21"/>
          <p:cNvSpPr/>
          <p:nvPr/>
        </p:nvSpPr>
        <p:spPr>
          <a:xfrm>
            <a:off x="3152800" y="27809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6" name="object 21"/>
          <p:cNvSpPr/>
          <p:nvPr/>
        </p:nvSpPr>
        <p:spPr>
          <a:xfrm>
            <a:off x="7289803" y="75997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7" name="object 21"/>
          <p:cNvSpPr/>
          <p:nvPr/>
        </p:nvSpPr>
        <p:spPr>
          <a:xfrm>
            <a:off x="9021448" y="75997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030" name="Picture 6" descr="https://cdn0.iconfinder.com/data/icons/let-us-eat-later/512/fridge-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12" y="3983595"/>
            <a:ext cx="848915" cy="8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743221" y="3344942"/>
            <a:ext cx="7997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리모콘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52800" y="3789040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6726" y="2492896"/>
            <a:ext cx="28005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가전기기의 </a:t>
            </a:r>
            <a:r>
              <a:rPr lang="ko-KR" altLang="en-US" sz="1000" dirty="0" err="1" smtClean="0">
                <a:latin typeface="+mn-ea"/>
                <a:ea typeface="+mn-ea"/>
              </a:rPr>
              <a:t>리모콘을</a:t>
            </a:r>
            <a:r>
              <a:rPr lang="ko-KR" altLang="en-US" sz="1000" dirty="0" smtClean="0">
                <a:latin typeface="+mn-ea"/>
                <a:ea typeface="+mn-ea"/>
              </a:rPr>
              <a:t> 등록하세요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리모콘</a:t>
            </a:r>
            <a:r>
              <a:rPr lang="ko-KR" altLang="en-US" sz="1000" dirty="0" smtClean="0">
                <a:latin typeface="+mn-ea"/>
                <a:ea typeface="+mn-ea"/>
              </a:rPr>
              <a:t> 버튼에 </a:t>
            </a:r>
            <a:r>
              <a:rPr lang="ko-KR" altLang="en-US" sz="1000" dirty="0" err="1" smtClean="0">
                <a:latin typeface="+mn-ea"/>
                <a:ea typeface="+mn-ea"/>
              </a:rPr>
              <a:t>음성단어를</a:t>
            </a:r>
            <a:r>
              <a:rPr lang="ko-KR" altLang="en-US" sz="1000" dirty="0" smtClean="0">
                <a:latin typeface="+mn-ea"/>
                <a:ea typeface="+mn-ea"/>
              </a:rPr>
              <a:t> 지정해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예</a:t>
            </a:r>
            <a:r>
              <a:rPr lang="en-US" altLang="ko-KR" sz="1000" dirty="0" smtClean="0">
                <a:latin typeface="+mn-ea"/>
                <a:ea typeface="+mn-ea"/>
              </a:rPr>
              <a:t>:</a:t>
            </a:r>
            <a:r>
              <a:rPr lang="en-US" altLang="ko-KR" sz="1000" dirty="0" err="1" smtClean="0">
                <a:latin typeface="+mn-ea"/>
                <a:ea typeface="+mn-ea"/>
              </a:rPr>
              <a:t>Key_Power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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티비켜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object 21"/>
          <p:cNvSpPr/>
          <p:nvPr/>
        </p:nvSpPr>
        <p:spPr>
          <a:xfrm>
            <a:off x="3152800" y="443711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93222" y="4869160"/>
            <a:ext cx="7997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냉장고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152800" y="5346057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31108" y="4005064"/>
            <a:ext cx="2930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냉장고의 물품을 음성으로 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편리하게 관리하세요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냉장고에 스마트버튼을 부착해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스마트버튼</a:t>
            </a:r>
            <a:r>
              <a:rPr lang="ko-KR" altLang="en-US" sz="1000" dirty="0" smtClean="0">
                <a:latin typeface="+mn-ea"/>
                <a:ea typeface="+mn-ea"/>
              </a:rPr>
              <a:t> 별명을 등록해 주세요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5" name="그룹 43"/>
          <p:cNvGrpSpPr/>
          <p:nvPr/>
        </p:nvGrpSpPr>
        <p:grpSpPr>
          <a:xfrm>
            <a:off x="3872880" y="918161"/>
            <a:ext cx="285881" cy="285881"/>
            <a:chOff x="689478" y="1315368"/>
            <a:chExt cx="779936" cy="779936"/>
          </a:xfrm>
        </p:grpSpPr>
        <p:sp>
          <p:nvSpPr>
            <p:cNvPr id="47" name="타원 46"/>
            <p:cNvSpPr/>
            <p:nvPr/>
          </p:nvSpPr>
          <p:spPr>
            <a:xfrm>
              <a:off x="689478" y="1315368"/>
              <a:ext cx="779936" cy="779936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91" y="1437249"/>
              <a:ext cx="483937" cy="566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1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29296" y="-8369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www.syncspace.co.kr/home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pic>
        <p:nvPicPr>
          <p:cNvPr id="1036" name="Picture 12" descr="https://cdn4.iconfinder.com/data/icons/time-date-management/512/calendar_milestones-51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42" y="2413323"/>
            <a:ext cx="834848" cy="83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3700097" y="3245325"/>
            <a:ext cx="7997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일정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1" name="object 21"/>
          <p:cNvSpPr/>
          <p:nvPr/>
        </p:nvSpPr>
        <p:spPr>
          <a:xfrm>
            <a:off x="3152800" y="27809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152800" y="3789040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31108" y="2420888"/>
            <a:ext cx="2930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톡프리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굿모닝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+mn-ea"/>
              </a:rPr>
              <a:t>톡프리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아침브리핑</a:t>
            </a: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n-ea"/>
                <a:ea typeface="+mn-ea"/>
              </a:rPr>
              <a:t> </a:t>
            </a:r>
            <a:r>
              <a:rPr lang="en-US" altLang="ko-KR" sz="1000" smtClean="0">
                <a:latin typeface="+mn-ea"/>
                <a:ea typeface="+mn-ea"/>
              </a:rPr>
              <a:t> </a:t>
            </a:r>
            <a:r>
              <a:rPr lang="ko-KR" altLang="en-US" sz="1000" smtClean="0">
                <a:latin typeface="+mn-ea"/>
                <a:ea typeface="+mn-ea"/>
              </a:rPr>
              <a:t>날씨 </a:t>
            </a:r>
            <a:r>
              <a:rPr lang="en-US" altLang="ko-KR" sz="100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금융정보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" name="Picture 2" descr="https://encrypted-tbn2.gstatic.com/images?q=tbn:ANd9GcQ3SbQY91WcohhPO8edK4rmzopKN_9ahPjyUcWDSPWZmWCsBf6m_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70" y="4036693"/>
            <a:ext cx="966473" cy="96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700097" y="5048197"/>
            <a:ext cx="7997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latin typeface="+mn-ea"/>
                <a:ea typeface="+mn-ea"/>
              </a:rPr>
              <a:t>알람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152800" y="5481436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31108" y="4194345"/>
            <a:ext cx="29302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알람</a:t>
            </a:r>
            <a:r>
              <a:rPr lang="ko-KR" altLang="en-US" sz="1000" dirty="0" smtClean="0">
                <a:latin typeface="+mn-ea"/>
                <a:ea typeface="+mn-ea"/>
              </a:rPr>
              <a:t> 시간을 </a:t>
            </a:r>
            <a:r>
              <a:rPr lang="ko-KR" altLang="en-US" sz="1000" dirty="0" err="1" smtClean="0">
                <a:latin typeface="+mn-ea"/>
                <a:ea typeface="+mn-ea"/>
              </a:rPr>
              <a:t>세탕해</a:t>
            </a:r>
            <a:r>
              <a:rPr lang="ko-KR" altLang="en-US" sz="1000" dirty="0" smtClean="0">
                <a:latin typeface="+mn-ea"/>
                <a:ea typeface="+mn-ea"/>
              </a:rPr>
              <a:t>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알람시간에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기동될</a:t>
            </a:r>
            <a:r>
              <a:rPr lang="ko-KR" altLang="en-US" sz="1000" dirty="0" smtClean="0">
                <a:latin typeface="+mn-ea"/>
                <a:ea typeface="+mn-ea"/>
              </a:rPr>
              <a:t> 디바이스도 지정해 주세요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예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ko-KR" altLang="en-US" sz="1000" dirty="0" err="1" smtClean="0">
                <a:latin typeface="+mn-ea"/>
                <a:ea typeface="+mn-ea"/>
              </a:rPr>
              <a:t>아침알람시</a:t>
            </a:r>
            <a:r>
              <a:rPr lang="ko-KR" altLang="en-US" sz="1000" dirty="0" smtClean="0">
                <a:latin typeface="+mn-ea"/>
                <a:ea typeface="+mn-ea"/>
              </a:rPr>
              <a:t> 조명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ㅇ</a:t>
            </a:r>
            <a:r>
              <a:rPr lang="en-US" altLang="ko-KR" sz="1000" dirty="0" smtClean="0">
                <a:latin typeface="+mn-ea"/>
                <a:ea typeface="+mn-ea"/>
              </a:rPr>
              <a:t>), TV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ㅇ</a:t>
            </a:r>
            <a:r>
              <a:rPr lang="en-US" altLang="ko-KR" sz="1000" dirty="0" smtClean="0">
                <a:latin typeface="+mn-ea"/>
              </a:rPr>
              <a:t>) 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object 21"/>
          <p:cNvSpPr/>
          <p:nvPr/>
        </p:nvSpPr>
        <p:spPr>
          <a:xfrm>
            <a:off x="3152800" y="4497107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3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7320" y="0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www.syncspace.co.kr/home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3" name="object 21"/>
          <p:cNvSpPr/>
          <p:nvPr/>
        </p:nvSpPr>
        <p:spPr>
          <a:xfrm>
            <a:off x="3152800" y="1268760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43221" y="1760766"/>
            <a:ext cx="79973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스마트 기기</a:t>
            </a:r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52800" y="2204864"/>
            <a:ext cx="4320480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6726" y="1052736"/>
            <a:ext cx="280054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조명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멀티탭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전원등의</a:t>
            </a:r>
            <a:r>
              <a:rPr lang="ko-KR" altLang="en-US" sz="1000" dirty="0" smtClean="0">
                <a:latin typeface="+mn-ea"/>
                <a:ea typeface="+mn-ea"/>
              </a:rPr>
              <a:t> 스마트 기기를 </a:t>
            </a:r>
            <a:r>
              <a:rPr lang="ko-KR" altLang="en-US" sz="1000" dirty="0" err="1" smtClean="0">
                <a:latin typeface="+mn-ea"/>
                <a:ea typeface="+mn-ea"/>
              </a:rPr>
              <a:t>음성명령을</a:t>
            </a:r>
            <a:r>
              <a:rPr lang="ko-KR" altLang="en-US" sz="1000" dirty="0" smtClean="0">
                <a:latin typeface="+mn-ea"/>
                <a:ea typeface="+mn-ea"/>
              </a:rPr>
              <a:t> 지정해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pic>
        <p:nvPicPr>
          <p:cNvPr id="2050" name="Picture 2" descr="http://static.wixstatic.com/media/678527_2721194d2a984bf59499e00633948ade.png_25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54" y="955096"/>
            <a:ext cx="756614" cy="7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29296" y="-8369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7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10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www.syncspace.co.kr/login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7" name="h2"/>
          <p:cNvSpPr txBox="1"/>
          <p:nvPr/>
        </p:nvSpPr>
        <p:spPr>
          <a:xfrm>
            <a:off x="3512839" y="1196752"/>
            <a:ext cx="283366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login </a:t>
            </a:r>
          </a:p>
          <a:p>
            <a:pPr algn="ctr"/>
            <a:r>
              <a:rPr lang="en-US" sz="2200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SyncSpace</a:t>
            </a:r>
            <a:endParaRPr lang="en-US" sz="2200" dirty="0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7919" y="1999159"/>
            <a:ext cx="1145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Email Address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5" name="Text Box"/>
          <p:cNvSpPr/>
          <p:nvPr/>
        </p:nvSpPr>
        <p:spPr>
          <a:xfrm>
            <a:off x="3512838" y="2329790"/>
            <a:ext cx="2736305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7919" y="2708920"/>
            <a:ext cx="1145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Password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3512838" y="3039551"/>
            <a:ext cx="2736305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4016896" y="3898429"/>
            <a:ext cx="1863794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97016" y="1999159"/>
            <a:ext cx="114504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계정찾기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7016" y="2737729"/>
            <a:ext cx="114504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비밀번호찾기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66" name="Checkbox"/>
          <p:cNvGrpSpPr/>
          <p:nvPr>
            <p:custDataLst>
              <p:tags r:id="rId2"/>
            </p:custDataLst>
          </p:nvPr>
        </p:nvGrpSpPr>
        <p:grpSpPr>
          <a:xfrm>
            <a:off x="3597150" y="3505697"/>
            <a:ext cx="1087202" cy="212366"/>
            <a:chOff x="554563" y="2592239"/>
            <a:chExt cx="1087202" cy="212366"/>
          </a:xfrm>
        </p:grpSpPr>
        <p:sp>
          <p:nvSpPr>
            <p:cNvPr id="67" name="Box"/>
            <p:cNvSpPr/>
            <p:nvPr>
              <p:custDataLst>
                <p:tags r:id="rId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abel"/>
            <p:cNvSpPr txBox="1"/>
            <p:nvPr>
              <p:custDataLst>
                <p:tags r:id="rId4"/>
              </p:custDataLst>
            </p:nvPr>
          </p:nvSpPr>
          <p:spPr>
            <a:xfrm>
              <a:off x="686119" y="2592239"/>
              <a:ext cx="95564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로그인상태유지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heck" hidden="1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097016" y="3434666"/>
            <a:ext cx="114504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회원가입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3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33595" y="22722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www.syncspace.co.kr/signup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7" name="h2"/>
          <p:cNvSpPr txBox="1"/>
          <p:nvPr/>
        </p:nvSpPr>
        <p:spPr>
          <a:xfrm>
            <a:off x="3368824" y="1095708"/>
            <a:ext cx="283366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Join</a:t>
            </a:r>
          </a:p>
          <a:p>
            <a:pPr algn="ctr"/>
            <a:r>
              <a:rPr lang="en-US" sz="2200" dirty="0" err="1" smtClean="0">
                <a:solidFill>
                  <a:srgbClr val="5F5F5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SyncSpace</a:t>
            </a:r>
            <a:endParaRPr lang="en-US" sz="2200" dirty="0" smtClean="0">
              <a:solidFill>
                <a:srgbClr val="5F5F5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7919" y="1999159"/>
            <a:ext cx="21806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톡프리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VCB </a:t>
            </a:r>
            <a:r>
              <a:rPr lang="ko-KR" altLang="en-US" sz="1000" dirty="0" smtClean="0">
                <a:latin typeface="+mn-ea"/>
                <a:ea typeface="+mn-ea"/>
              </a:rPr>
              <a:t>제품명 기재해 주세요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47919" y="3717032"/>
            <a:ext cx="1145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Password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Text Box"/>
          <p:cNvSpPr/>
          <p:nvPr/>
        </p:nvSpPr>
        <p:spPr>
          <a:xfrm>
            <a:off x="3512838" y="4047663"/>
            <a:ext cx="2736305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4020439" y="4846589"/>
            <a:ext cx="1863794" cy="322659"/>
          </a:xfrm>
          <a:prstGeom prst="roundRect">
            <a:avLst>
              <a:gd name="adj" fmla="val 8776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생성</a:t>
            </a:r>
            <a:endParaRPr lang="en-US" sz="1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/>
          <p:cNvSpPr/>
          <p:nvPr/>
        </p:nvSpPr>
        <p:spPr>
          <a:xfrm>
            <a:off x="3512838" y="2611844"/>
            <a:ext cx="2736305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47919" y="2225207"/>
            <a:ext cx="319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예</a:t>
            </a:r>
            <a:r>
              <a:rPr lang="en-US" altLang="ko-KR" sz="1000" dirty="0" smtClean="0">
                <a:latin typeface="+mn-ea"/>
                <a:ea typeface="+mn-ea"/>
              </a:rPr>
              <a:t>:VCB </a:t>
            </a:r>
            <a:r>
              <a:rPr lang="ko-KR" altLang="en-US" sz="1000" dirty="0" err="1" smtClean="0">
                <a:latin typeface="+mn-ea"/>
                <a:ea typeface="+mn-ea"/>
              </a:rPr>
              <a:t>뒤면에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vcb20170101abc1234)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7919" y="2996952"/>
            <a:ext cx="1145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Email Address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3512838" y="3327583"/>
            <a:ext cx="2736305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47919" y="4270524"/>
            <a:ext cx="319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8</a:t>
            </a:r>
            <a:r>
              <a:rPr lang="ko-KR" altLang="en-US" sz="1000" dirty="0" smtClean="0">
                <a:latin typeface="+mn-ea"/>
                <a:ea typeface="+mn-ea"/>
              </a:rPr>
              <a:t>자리 이상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알파벳</a:t>
            </a:r>
            <a:r>
              <a:rPr lang="en-US" altLang="ko-KR" sz="1000" dirty="0" smtClean="0">
                <a:latin typeface="+mn-ea"/>
                <a:ea typeface="+mn-ea"/>
              </a:rPr>
              <a:t>,</a:t>
            </a:r>
            <a:r>
              <a:rPr lang="ko-KR" altLang="en-US" sz="1000" dirty="0" smtClean="0">
                <a:latin typeface="+mn-ea"/>
                <a:ea typeface="+mn-ea"/>
              </a:rPr>
              <a:t>숫자 조합으로 작성해 주세요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0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13521"/>
            <a:ext cx="9906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64" y="7887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+mj-lt"/>
              </a:rPr>
              <a:t>2. File</a:t>
            </a:r>
            <a:endParaRPr lang="ko-KR" altLang="en-US" sz="2000" b="1">
              <a:latin typeface="+mj-l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26502"/>
              </p:ext>
            </p:extLst>
          </p:nvPr>
        </p:nvGraphicFramePr>
        <p:xfrm>
          <a:off x="632520" y="1059160"/>
          <a:ext cx="8664162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539">
                  <a:extLst>
                    <a:ext uri="{9D8B030D-6E8A-4147-A177-3AD203B41FA5}">
                      <a16:colId xmlns:a16="http://schemas.microsoft.com/office/drawing/2014/main" val="1939318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742950" rtl="0" eaLnBrk="1" fontAlgn="t" latinLnBrk="1" hangingPunct="1"/>
                      <a:r>
                        <a:rPr lang="en-US" altLang="ko-KR" sz="10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FileName</a:t>
                      </a: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fontAlgn="t" latinLnBrk="1" hangingPunct="1"/>
                      <a:r>
                        <a:rPr lang="en-US" altLang="ko-KR" sz="10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SubPackage</a:t>
                      </a: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Decription</a:t>
                      </a: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전체적인 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프로세스가 기술되어 있다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Constant.java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전역변수가 정의되어 있다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SourceFileInfo.java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파싱을 하기 위한 소스파일들을 모두 읽어서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파일명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경로명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소스를 리스트로 로딩한다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59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JspParser.java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파일을 파싱한다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파일별로 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[.do]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라인정보를 저장한다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ControllerParser.java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파일을 파싱한다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메소드별로 서비스 호출정보를 찾아서 저장한다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8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ServiceParser.java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service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파일을 파싱한다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메소드별로 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DAO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호출정보를 찾아서 저장한다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2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DaoParser.java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dao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파일을 파싱한다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메소드별로 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sqlmap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호출정보를 찾아서 저장한다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1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SqlmapParser.java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springjsptable/core/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sqlmap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파일을 파싱한다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블럭별로 사용 테이블 정보를 저장한다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5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ParserDaoImpl.java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springjsptable/db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dao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구현체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0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ParserDao.java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springjsptable/db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dao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인터페이스 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59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ParserDao.xml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springjsptable/db/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기록되어 있다</a:t>
                      </a: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08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ParserMybatisOracle.xml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springjsptable/db/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r>
                        <a:rPr lang="en-US" altLang="ko-KR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mybatis </a:t>
                      </a:r>
                      <a:r>
                        <a:rPr lang="ko-KR" altLang="en-US" sz="8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접속정보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63805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Parser.ppt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springjsptable/doc/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Parser </a:t>
                      </a:r>
                      <a:r>
                        <a:rPr lang="ko-KR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프로세스 설명 문서</a:t>
                      </a: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32769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8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2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42950" rtl="0" eaLnBrk="1" fontAlgn="ctr" latinLnBrk="1" hangingPunct="1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5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-2" y="1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2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6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www.syncspace.co.kr/home/popup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37" name="Background"/>
          <p:cNvSpPr/>
          <p:nvPr/>
        </p:nvSpPr>
        <p:spPr>
          <a:xfrm>
            <a:off x="0" y="548140"/>
            <a:ext cx="9848496" cy="5999930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Rounded Panel"/>
          <p:cNvSpPr/>
          <p:nvPr/>
        </p:nvSpPr>
        <p:spPr>
          <a:xfrm>
            <a:off x="3278932" y="1700808"/>
            <a:ext cx="4122340" cy="2592288"/>
          </a:xfrm>
          <a:prstGeom prst="roundRect">
            <a:avLst>
              <a:gd name="adj" fmla="val 299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Rounded Panel"/>
          <p:cNvSpPr/>
          <p:nvPr/>
        </p:nvSpPr>
        <p:spPr>
          <a:xfrm>
            <a:off x="4964823" y="3717032"/>
            <a:ext cx="852273" cy="334640"/>
          </a:xfrm>
          <a:prstGeom prst="roundRect">
            <a:avLst>
              <a:gd name="adj" fmla="val 1269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2313" y="1988840"/>
            <a:ext cx="42765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TalkFree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가 있는 장소의 공유기와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연결되어 있어야 합니다</a:t>
            </a:r>
            <a:r>
              <a:rPr lang="en-US" altLang="ko-KR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lang="en-US" altLang="ko-KR" sz="1400" dirty="0" smtClean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14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WIFI</a:t>
            </a:r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를 변경해 주세요</a:t>
            </a:r>
            <a:r>
              <a:rPr lang="en-US" altLang="ko-KR" sz="14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lang="en-US" altLang="ko-KR" sz="1400" dirty="0" err="1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TalkFree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는 </a:t>
            </a:r>
            <a:r>
              <a:rPr lang="en-US" altLang="ko-KR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192.168.0.120</a:t>
            </a:r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를 </a:t>
            </a:r>
            <a:r>
              <a:rPr lang="ko-KR" altLang="en-US" sz="14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사용합니다</a:t>
            </a:r>
            <a:r>
              <a:rPr lang="en-US" altLang="ko-KR" sz="14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46" name="object 21"/>
          <p:cNvSpPr/>
          <p:nvPr/>
        </p:nvSpPr>
        <p:spPr>
          <a:xfrm>
            <a:off x="4643537" y="3789040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47" name="object 21"/>
          <p:cNvSpPr/>
          <p:nvPr/>
        </p:nvSpPr>
        <p:spPr>
          <a:xfrm>
            <a:off x="3716982" y="20094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6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-2" y="1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10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11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14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192.168.0.120/remocon_regist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37" name="Background"/>
          <p:cNvSpPr/>
          <p:nvPr/>
        </p:nvSpPr>
        <p:spPr>
          <a:xfrm>
            <a:off x="7845" y="561179"/>
            <a:ext cx="9848496" cy="60147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45420" y="1043444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가전의 </a:t>
            </a:r>
            <a:r>
              <a:rPr lang="ko-KR" altLang="en-US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리모콘을</a:t>
            </a:r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등록해 주세요</a:t>
            </a:r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2749883" y="2492896"/>
            <a:ext cx="4291349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제조사를  선택해 주세요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 Box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032264" y="2492896"/>
            <a:ext cx="297000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Arrow Down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7155147" y="2675012"/>
            <a:ext cx="64009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749883" y="3284984"/>
            <a:ext cx="4291349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제품을 선택해 주세요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7032264" y="3284984"/>
            <a:ext cx="297000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 Down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flipH="1">
            <a:off x="7155147" y="3467100"/>
            <a:ext cx="64009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749883" y="1844824"/>
            <a:ext cx="4579381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제품이름을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등록해 주세요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TV,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선풍기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2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거실조명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bject 21"/>
          <p:cNvSpPr/>
          <p:nvPr/>
        </p:nvSpPr>
        <p:spPr>
          <a:xfrm>
            <a:off x="2288704" y="1124744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8" name="object 21"/>
          <p:cNvSpPr/>
          <p:nvPr/>
        </p:nvSpPr>
        <p:spPr>
          <a:xfrm>
            <a:off x="2432720" y="191683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9" name="object 21"/>
          <p:cNvSpPr/>
          <p:nvPr/>
        </p:nvSpPr>
        <p:spPr>
          <a:xfrm>
            <a:off x="2432720" y="2539347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0" name="object 21"/>
          <p:cNvSpPr/>
          <p:nvPr/>
        </p:nvSpPr>
        <p:spPr>
          <a:xfrm>
            <a:off x="2445420" y="3351776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77468" y="2872643"/>
            <a:ext cx="4379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기기의 제조사가 없을 경우 하단  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0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만능리모콘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클릭하세요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77468" y="3758843"/>
            <a:ext cx="4379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기기의 제품이 없을 경우 하단 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ko-KR" altLang="en-US" sz="10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만능리모콘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클릭하세요</a:t>
            </a:r>
            <a:r>
              <a:rPr lang="en-US" altLang="ko-KR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4685159" y="4149080"/>
            <a:ext cx="958761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Button"/>
          <p:cNvSpPr>
            <a:spLocks/>
          </p:cNvSpPr>
          <p:nvPr/>
        </p:nvSpPr>
        <p:spPr bwMode="auto">
          <a:xfrm>
            <a:off x="3800872" y="4149080"/>
            <a:ext cx="843905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5690776" y="4149080"/>
            <a:ext cx="1125464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만능리모콘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object 21"/>
          <p:cNvSpPr/>
          <p:nvPr/>
        </p:nvSpPr>
        <p:spPr>
          <a:xfrm>
            <a:off x="4114812" y="462079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0" name="object 21"/>
          <p:cNvSpPr/>
          <p:nvPr/>
        </p:nvSpPr>
        <p:spPr>
          <a:xfrm>
            <a:off x="5052347" y="462079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1" name="object 21"/>
          <p:cNvSpPr/>
          <p:nvPr/>
        </p:nvSpPr>
        <p:spPr>
          <a:xfrm>
            <a:off x="6136997" y="462079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7430403" y="1844824"/>
            <a:ext cx="1822466" cy="36004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-2" y="1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7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10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192.168.0.120/remocon_regist_bendor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791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141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37" name="Background"/>
          <p:cNvSpPr/>
          <p:nvPr/>
        </p:nvSpPr>
        <p:spPr>
          <a:xfrm>
            <a:off x="7845" y="561179"/>
            <a:ext cx="9848496" cy="60147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45420" y="764704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 </a:t>
            </a:r>
            <a:r>
              <a:rPr lang="ko-KR" altLang="en-US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리모콘</a:t>
            </a:r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버튼에 음성명령어를 </a:t>
            </a:r>
            <a:endParaRPr lang="en-US" altLang="ko-KR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등록해 주세요</a:t>
            </a:r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bject 21"/>
          <p:cNvSpPr/>
          <p:nvPr/>
        </p:nvSpPr>
        <p:spPr>
          <a:xfrm>
            <a:off x="2648744" y="111421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2864768" y="2171349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KEY_POWER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Panel"/>
          <p:cNvSpPr/>
          <p:nvPr/>
        </p:nvSpPr>
        <p:spPr>
          <a:xfrm>
            <a:off x="4628728" y="2171349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티비켜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ounded Panel"/>
          <p:cNvSpPr/>
          <p:nvPr/>
        </p:nvSpPr>
        <p:spPr>
          <a:xfrm>
            <a:off x="2864768" y="2609336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KEY_VOLUMEUP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Panel"/>
          <p:cNvSpPr/>
          <p:nvPr/>
        </p:nvSpPr>
        <p:spPr>
          <a:xfrm>
            <a:off x="4628728" y="2609336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볼륨올려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ounded Panel"/>
          <p:cNvSpPr/>
          <p:nvPr/>
        </p:nvSpPr>
        <p:spPr>
          <a:xfrm>
            <a:off x="2864768" y="3047323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KEY_MUTE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Panel"/>
          <p:cNvSpPr/>
          <p:nvPr/>
        </p:nvSpPr>
        <p:spPr>
          <a:xfrm>
            <a:off x="4628728" y="3047323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조용히해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ounded Panel"/>
          <p:cNvSpPr/>
          <p:nvPr/>
        </p:nvSpPr>
        <p:spPr>
          <a:xfrm>
            <a:off x="2864768" y="3491914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전원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(KEY_POWER)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ounded Panel"/>
          <p:cNvSpPr/>
          <p:nvPr/>
        </p:nvSpPr>
        <p:spPr>
          <a:xfrm>
            <a:off x="4628728" y="3491914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ounded Panel"/>
          <p:cNvSpPr/>
          <p:nvPr/>
        </p:nvSpPr>
        <p:spPr>
          <a:xfrm>
            <a:off x="2864768" y="3936505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ounded Panel"/>
          <p:cNvSpPr/>
          <p:nvPr/>
        </p:nvSpPr>
        <p:spPr>
          <a:xfrm>
            <a:off x="4628728" y="3936505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ounded Panel"/>
          <p:cNvSpPr/>
          <p:nvPr/>
        </p:nvSpPr>
        <p:spPr>
          <a:xfrm>
            <a:off x="2864768" y="4381096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KEY_3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ounded Panel"/>
          <p:cNvSpPr/>
          <p:nvPr/>
        </p:nvSpPr>
        <p:spPr>
          <a:xfrm>
            <a:off x="4628728" y="4381096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ounded Panel"/>
          <p:cNvSpPr/>
          <p:nvPr/>
        </p:nvSpPr>
        <p:spPr>
          <a:xfrm>
            <a:off x="2864768" y="4825687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KEY_4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ounded Panel"/>
          <p:cNvSpPr/>
          <p:nvPr/>
        </p:nvSpPr>
        <p:spPr>
          <a:xfrm>
            <a:off x="4628728" y="4825687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ounded Panel"/>
          <p:cNvSpPr/>
          <p:nvPr/>
        </p:nvSpPr>
        <p:spPr>
          <a:xfrm>
            <a:off x="2864768" y="5270278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KEY_5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Panel"/>
          <p:cNvSpPr/>
          <p:nvPr/>
        </p:nvSpPr>
        <p:spPr>
          <a:xfrm>
            <a:off x="4628728" y="5270278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4963666" y="5805264"/>
            <a:ext cx="958761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Scrollbar"/>
          <p:cNvGrpSpPr/>
          <p:nvPr>
            <p:custDataLst>
              <p:tags r:id="rId2"/>
            </p:custDataLst>
          </p:nvPr>
        </p:nvGrpSpPr>
        <p:grpSpPr>
          <a:xfrm>
            <a:off x="7700262" y="2209456"/>
            <a:ext cx="213171" cy="3420861"/>
            <a:chOff x="5066738" y="1652475"/>
            <a:chExt cx="144017" cy="2304356"/>
          </a:xfrm>
          <a:solidFill>
            <a:srgbClr val="FFFFFF"/>
          </a:solidFill>
        </p:grpSpPr>
        <p:sp>
          <p:nvSpPr>
            <p:cNvPr id="102" name="Track"/>
            <p:cNvSpPr/>
            <p:nvPr/>
          </p:nvSpPr>
          <p:spPr>
            <a:xfrm rot="5400000">
              <a:off x="3986569" y="2732644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croll Thumb"/>
            <p:cNvSpPr/>
            <p:nvPr>
              <p:custDataLst>
                <p:tags r:id="rId3"/>
              </p:custDataLst>
            </p:nvPr>
          </p:nvSpPr>
          <p:spPr>
            <a:xfrm rot="5400000">
              <a:off x="4229134" y="2620645"/>
              <a:ext cx="1819231" cy="10257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17140" y="1692393"/>
              <a:ext cx="43243" cy="243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17140" y="3894685"/>
              <a:ext cx="43243" cy="243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Button"/>
          <p:cNvSpPr>
            <a:spLocks/>
          </p:cNvSpPr>
          <p:nvPr/>
        </p:nvSpPr>
        <p:spPr bwMode="auto">
          <a:xfrm>
            <a:off x="4079379" y="5805264"/>
            <a:ext cx="843905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45420" y="1354817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KEY_POWER</a:t>
            </a:r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티비켜</a:t>
            </a:r>
            <a:r>
              <a:rPr lang="en-US" altLang="ko-KR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ko-KR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KEY_VOLUMEUP</a:t>
            </a:r>
            <a:r>
              <a:rPr lang="ko-KR" altLang="en-US" sz="12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볼륨올려</a:t>
            </a:r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45420" y="1655222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음성명령어는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3~10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글자 사이로 단어 혹은 구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(PHARSE)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입력해야 합니다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Button"/>
          <p:cNvSpPr>
            <a:spLocks/>
          </p:cNvSpPr>
          <p:nvPr/>
        </p:nvSpPr>
        <p:spPr bwMode="auto">
          <a:xfrm>
            <a:off x="6928917" y="2173976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utton"/>
          <p:cNvSpPr>
            <a:spLocks/>
          </p:cNvSpPr>
          <p:nvPr/>
        </p:nvSpPr>
        <p:spPr bwMode="auto">
          <a:xfrm>
            <a:off x="6923826" y="2599289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/>
          <p:cNvSpPr>
            <a:spLocks/>
          </p:cNvSpPr>
          <p:nvPr/>
        </p:nvSpPr>
        <p:spPr bwMode="auto">
          <a:xfrm>
            <a:off x="6918735" y="3043652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6913644" y="3489848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Button"/>
          <p:cNvSpPr>
            <a:spLocks/>
          </p:cNvSpPr>
          <p:nvPr/>
        </p:nvSpPr>
        <p:spPr bwMode="auto">
          <a:xfrm>
            <a:off x="6908553" y="3934211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6903462" y="4378574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Button"/>
          <p:cNvSpPr>
            <a:spLocks/>
          </p:cNvSpPr>
          <p:nvPr/>
        </p:nvSpPr>
        <p:spPr bwMode="auto">
          <a:xfrm>
            <a:off x="6898371" y="4832462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Button"/>
          <p:cNvSpPr>
            <a:spLocks/>
          </p:cNvSpPr>
          <p:nvPr/>
        </p:nvSpPr>
        <p:spPr bwMode="auto">
          <a:xfrm>
            <a:off x="6893280" y="5257775"/>
            <a:ext cx="699337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object 21"/>
          <p:cNvSpPr/>
          <p:nvPr/>
        </p:nvSpPr>
        <p:spPr>
          <a:xfrm>
            <a:off x="2488837" y="2268715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6" name="object 21"/>
          <p:cNvSpPr/>
          <p:nvPr/>
        </p:nvSpPr>
        <p:spPr>
          <a:xfrm>
            <a:off x="5756547" y="191683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7" name="object 21"/>
          <p:cNvSpPr/>
          <p:nvPr/>
        </p:nvSpPr>
        <p:spPr>
          <a:xfrm>
            <a:off x="7155300" y="191683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9" name="object 21"/>
          <p:cNvSpPr/>
          <p:nvPr/>
        </p:nvSpPr>
        <p:spPr>
          <a:xfrm>
            <a:off x="8049344" y="371703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0" name="object 21"/>
          <p:cNvSpPr/>
          <p:nvPr/>
        </p:nvSpPr>
        <p:spPr>
          <a:xfrm>
            <a:off x="4464462" y="6256054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3" name="object 21"/>
          <p:cNvSpPr/>
          <p:nvPr/>
        </p:nvSpPr>
        <p:spPr>
          <a:xfrm>
            <a:off x="5327702" y="6256054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6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6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-2" y="1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7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10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192.168.0.120/remocon_regist_make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791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141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37" name="Background"/>
          <p:cNvSpPr/>
          <p:nvPr/>
        </p:nvSpPr>
        <p:spPr>
          <a:xfrm>
            <a:off x="39418" y="587140"/>
            <a:ext cx="9848496" cy="60147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45420" y="694437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만능 </a:t>
            </a:r>
            <a:r>
              <a:rPr lang="ko-KR" altLang="en-US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리모콘을</a:t>
            </a:r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만듭니다</a:t>
            </a:r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간단합니다</a:t>
            </a:r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bject 21"/>
          <p:cNvSpPr/>
          <p:nvPr/>
        </p:nvSpPr>
        <p:spPr>
          <a:xfrm>
            <a:off x="2772308" y="993590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026" name="Picture 2" descr="http://iconshow.me/media/images/ui/Streamline-Icon/png/512/36-remote-control-streamlin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8904" y="1340768"/>
            <a:ext cx="603406" cy="6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880992" y="1390799"/>
            <a:ext cx="643567" cy="526033"/>
          </a:xfrm>
          <a:prstGeom prst="rect">
            <a:avLst/>
          </a:prstGeom>
        </p:spPr>
      </p:pic>
      <p:sp>
        <p:nvSpPr>
          <p:cNvPr id="57" name="Rounded Panel"/>
          <p:cNvSpPr/>
          <p:nvPr/>
        </p:nvSpPr>
        <p:spPr>
          <a:xfrm>
            <a:off x="2864768" y="3069353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KEY_POWER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ounded Panel"/>
          <p:cNvSpPr/>
          <p:nvPr/>
        </p:nvSpPr>
        <p:spPr>
          <a:xfrm>
            <a:off x="4628728" y="3069353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티비켜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/>
          <p:cNvSpPr/>
          <p:nvPr/>
        </p:nvSpPr>
        <p:spPr>
          <a:xfrm>
            <a:off x="2864768" y="3507340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KEY_VOLUMEUP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Panel"/>
          <p:cNvSpPr/>
          <p:nvPr/>
        </p:nvSpPr>
        <p:spPr>
          <a:xfrm>
            <a:off x="4628728" y="3507340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볼륨올려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Panel"/>
          <p:cNvSpPr/>
          <p:nvPr/>
        </p:nvSpPr>
        <p:spPr>
          <a:xfrm>
            <a:off x="2864768" y="3945327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KEY_MUTE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ounded Panel"/>
          <p:cNvSpPr/>
          <p:nvPr/>
        </p:nvSpPr>
        <p:spPr>
          <a:xfrm>
            <a:off x="4628728" y="3945327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조용히해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ounded Panel"/>
          <p:cNvSpPr/>
          <p:nvPr/>
        </p:nvSpPr>
        <p:spPr>
          <a:xfrm>
            <a:off x="2864768" y="4389918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KEY_1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ounded Panel"/>
          <p:cNvSpPr/>
          <p:nvPr/>
        </p:nvSpPr>
        <p:spPr>
          <a:xfrm>
            <a:off x="4628728" y="4389918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ounded Panel"/>
          <p:cNvSpPr/>
          <p:nvPr/>
        </p:nvSpPr>
        <p:spPr>
          <a:xfrm>
            <a:off x="2864768" y="4834509"/>
            <a:ext cx="1731651" cy="360040"/>
          </a:xfrm>
          <a:prstGeom prst="roundRect">
            <a:avLst>
              <a:gd name="adj" fmla="val 35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KEY_2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Panel"/>
          <p:cNvSpPr/>
          <p:nvPr/>
        </p:nvSpPr>
        <p:spPr>
          <a:xfrm>
            <a:off x="4628728" y="4834509"/>
            <a:ext cx="1656485" cy="360040"/>
          </a:xfrm>
          <a:prstGeom prst="roundRect">
            <a:avLst>
              <a:gd name="adj" fmla="val 354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4963666" y="5805264"/>
            <a:ext cx="958761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8" name="Scrollbar"/>
          <p:cNvGrpSpPr/>
          <p:nvPr>
            <p:custDataLst>
              <p:tags r:id="rId2"/>
            </p:custDataLst>
          </p:nvPr>
        </p:nvGrpSpPr>
        <p:grpSpPr>
          <a:xfrm>
            <a:off x="7055665" y="3107460"/>
            <a:ext cx="129583" cy="2155649"/>
            <a:chOff x="5066745" y="1652474"/>
            <a:chExt cx="144017" cy="2304357"/>
          </a:xfrm>
          <a:solidFill>
            <a:srgbClr val="FFFFFF"/>
          </a:solidFill>
        </p:grpSpPr>
        <p:sp>
          <p:nvSpPr>
            <p:cNvPr id="92" name="Track"/>
            <p:cNvSpPr/>
            <p:nvPr/>
          </p:nvSpPr>
          <p:spPr>
            <a:xfrm rot="5400000">
              <a:off x="3986575" y="2732644"/>
              <a:ext cx="2304357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Scroll Thumb"/>
            <p:cNvSpPr/>
            <p:nvPr>
              <p:custDataLst>
                <p:tags r:id="rId3"/>
              </p:custDataLst>
            </p:nvPr>
          </p:nvSpPr>
          <p:spPr>
            <a:xfrm rot="5400000">
              <a:off x="4371514" y="2556111"/>
              <a:ext cx="1534497" cy="7584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03193" y="1715821"/>
              <a:ext cx="71137" cy="3867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03193" y="3858210"/>
              <a:ext cx="71137" cy="3867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Button"/>
          <p:cNvSpPr>
            <a:spLocks/>
          </p:cNvSpPr>
          <p:nvPr/>
        </p:nvSpPr>
        <p:spPr bwMode="auto">
          <a:xfrm>
            <a:off x="4079379" y="5805264"/>
            <a:ext cx="843905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393160" y="3068960"/>
            <a:ext cx="511539" cy="3898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5723" y="3154873"/>
            <a:ext cx="56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endParaRPr lang="ko-KR" altLang="en-US" sz="800" dirty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6393160" y="3497293"/>
            <a:ext cx="511539" cy="3898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445723" y="3583206"/>
            <a:ext cx="56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endParaRPr lang="ko-KR" altLang="en-US" sz="800" dirty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6393160" y="3937633"/>
            <a:ext cx="511539" cy="3898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445723" y="4023546"/>
            <a:ext cx="56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endParaRPr lang="ko-KR" altLang="en-US" sz="800" dirty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393160" y="4365966"/>
            <a:ext cx="511539" cy="3898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5723" y="4451879"/>
            <a:ext cx="56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endParaRPr lang="ko-KR" altLang="en-US" sz="800" dirty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6393160" y="4829831"/>
            <a:ext cx="511539" cy="3898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45723" y="4915744"/>
            <a:ext cx="566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endParaRPr lang="ko-KR" altLang="en-US" sz="800" dirty="0">
              <a:solidFill>
                <a:schemeClr val="bg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2880320" y="1876419"/>
            <a:ext cx="4953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첫째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음성명령어를 입력하세요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11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ko-KR" sz="11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KEY_POWER</a:t>
            </a:r>
            <a:r>
              <a:rPr lang="ko-KR" altLang="en-US" sz="11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티비켜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둘째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[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세팅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] 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버튼을 클릭하면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깜빡깜박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합니다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</a:t>
            </a:r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리모콘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버튼을 </a:t>
            </a:r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톡프리를</a:t>
            </a:r>
            <a:endParaRPr lang="en-US" altLang="ko-KR" sz="1100" dirty="0" smtClean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   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향해 누르세요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endParaRPr lang="en-US" altLang="ko-KR" sz="11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셋째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학습 </a:t>
            </a:r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정상여부를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ko-KR" altLang="en-US" sz="11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톡프리가</a:t>
            </a:r>
            <a:r>
              <a:rPr lang="ko-KR" altLang="en-US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알려줍니다</a:t>
            </a:r>
            <a:r>
              <a:rPr lang="en-US" altLang="ko-KR" sz="11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</a:t>
            </a:r>
            <a:endParaRPr lang="en-US" altLang="ko-KR" sz="1100" dirty="0">
              <a:solidFill>
                <a:srgbClr val="5F5F5F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2880320" y="5250787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버튼영문코드명도 </a:t>
            </a:r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수정할수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있습니다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8" name="object 21"/>
          <p:cNvSpPr/>
          <p:nvPr/>
        </p:nvSpPr>
        <p:spPr>
          <a:xfrm>
            <a:off x="2573261" y="3141361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9" name="object 21"/>
          <p:cNvSpPr/>
          <p:nvPr/>
        </p:nvSpPr>
        <p:spPr>
          <a:xfrm>
            <a:off x="5817096" y="27809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0" name="object 21"/>
          <p:cNvSpPr/>
          <p:nvPr/>
        </p:nvSpPr>
        <p:spPr>
          <a:xfrm>
            <a:off x="6537176" y="2780928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1" name="object 21"/>
          <p:cNvSpPr/>
          <p:nvPr/>
        </p:nvSpPr>
        <p:spPr>
          <a:xfrm>
            <a:off x="7257256" y="4005064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2" name="object 21"/>
          <p:cNvSpPr/>
          <p:nvPr/>
        </p:nvSpPr>
        <p:spPr>
          <a:xfrm>
            <a:off x="3728864" y="5877272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3" name="object 21"/>
          <p:cNvSpPr/>
          <p:nvPr/>
        </p:nvSpPr>
        <p:spPr>
          <a:xfrm>
            <a:off x="6069189" y="5905589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1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Browser"/>
          <p:cNvGrpSpPr/>
          <p:nvPr>
            <p:custDataLst>
              <p:tags r:id="rId1"/>
            </p:custDataLst>
          </p:nvPr>
        </p:nvGrpSpPr>
        <p:grpSpPr>
          <a:xfrm>
            <a:off x="-2" y="1"/>
            <a:ext cx="9849545" cy="6858000"/>
            <a:chOff x="595682" y="1261241"/>
            <a:chExt cx="6668465" cy="4352545"/>
          </a:xfrm>
        </p:grpSpPr>
        <p:sp>
          <p:nvSpPr>
            <p:cNvPr id="31" name="Window Body"/>
            <p:cNvSpPr/>
            <p:nvPr>
              <p:custDataLst>
                <p:tags r:id="rId6"/>
              </p:custDataLst>
            </p:nvPr>
          </p:nvSpPr>
          <p:spPr>
            <a:xfrm>
              <a:off x="595682" y="1600779"/>
              <a:ext cx="6668463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itle Bar"/>
            <p:cNvSpPr/>
            <p:nvPr>
              <p:custDataLst>
                <p:tags r:id="rId7"/>
              </p:custDataLst>
            </p:nvPr>
          </p:nvSpPr>
          <p:spPr>
            <a:xfrm>
              <a:off x="595684" y="1261241"/>
              <a:ext cx="6668463" cy="340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Menu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03090" y="1456441"/>
              <a:ext cx="101030" cy="71534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121370" y="1306460"/>
              <a:ext cx="66636" cy="6045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/>
            <p:cNvSpPr/>
            <p:nvPr>
              <p:custDataLst>
                <p:tags r:id="rId10"/>
              </p:custDataLst>
            </p:nvPr>
          </p:nvSpPr>
          <p:spPr>
            <a:xfrm>
              <a:off x="1206986" y="1416765"/>
              <a:ext cx="5836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192.168.0.120/remocon_home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cument Icon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58525" y="1449888"/>
              <a:ext cx="63414" cy="84632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Navigation Buttons"/>
            <p:cNvGrpSpPr/>
            <p:nvPr/>
          </p:nvGrpSpPr>
          <p:grpSpPr>
            <a:xfrm>
              <a:off x="680929" y="1437295"/>
              <a:ext cx="434214" cy="109822"/>
              <a:chOff x="680929" y="1437295"/>
              <a:chExt cx="434214" cy="109822"/>
            </a:xfrm>
          </p:grpSpPr>
          <p:sp>
            <p:nvSpPr>
              <p:cNvPr id="40" name="Back Button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80929" y="1453919"/>
                <a:ext cx="10318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orward Button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4296" y="1453921"/>
                <a:ext cx="103177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eload Button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07665" y="1437295"/>
                <a:ext cx="107478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791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141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45420" y="899428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리모콘</a:t>
            </a:r>
            <a:endParaRPr lang="en-US" altLang="ko-KR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 원하시면 제품명을 클릭하세요</a:t>
            </a:r>
            <a:r>
              <a:rPr lang="en-US" altLang="ko-KR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bject 21"/>
          <p:cNvSpPr/>
          <p:nvPr/>
        </p:nvSpPr>
        <p:spPr>
          <a:xfrm>
            <a:off x="3740687" y="1017779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4232920" y="5403595"/>
            <a:ext cx="1375786" cy="360040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리모콘</a:t>
            </a:r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등록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/>
          <p:cNvSpPr>
            <a:spLocks/>
          </p:cNvSpPr>
          <p:nvPr/>
        </p:nvSpPr>
        <p:spPr bwMode="auto">
          <a:xfrm>
            <a:off x="3512840" y="1643770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LG  TV</a:t>
            </a:r>
          </a:p>
        </p:txBody>
      </p:sp>
      <p:sp>
        <p:nvSpPr>
          <p:cNvPr id="193" name="object 21"/>
          <p:cNvSpPr/>
          <p:nvPr/>
        </p:nvSpPr>
        <p:spPr>
          <a:xfrm>
            <a:off x="4824081" y="5883935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1" name="Button"/>
          <p:cNvSpPr>
            <a:spLocks/>
          </p:cNvSpPr>
          <p:nvPr/>
        </p:nvSpPr>
        <p:spPr bwMode="auto">
          <a:xfrm>
            <a:off x="4978429" y="1643770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 IPTV</a:t>
            </a:r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3512840" y="2780928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삼성 </a:t>
            </a:r>
            <a:r>
              <a:rPr lang="ko-KR" altLang="en-US" sz="12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에어콘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/>
          <p:cNvSpPr>
            <a:spLocks/>
          </p:cNvSpPr>
          <p:nvPr/>
        </p:nvSpPr>
        <p:spPr bwMode="auto">
          <a:xfrm>
            <a:off x="4978429" y="2780928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선풍기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Scrollbar"/>
          <p:cNvGrpSpPr/>
          <p:nvPr>
            <p:custDataLst>
              <p:tags r:id="rId2"/>
            </p:custDataLst>
          </p:nvPr>
        </p:nvGrpSpPr>
        <p:grpSpPr>
          <a:xfrm>
            <a:off x="6537176" y="1628800"/>
            <a:ext cx="213171" cy="3420861"/>
            <a:chOff x="5066738" y="1652475"/>
            <a:chExt cx="144017" cy="2304356"/>
          </a:xfrm>
          <a:solidFill>
            <a:srgbClr val="FFFFFF"/>
          </a:solidFill>
        </p:grpSpPr>
        <p:sp>
          <p:nvSpPr>
            <p:cNvPr id="73" name="Track"/>
            <p:cNvSpPr/>
            <p:nvPr/>
          </p:nvSpPr>
          <p:spPr>
            <a:xfrm rot="5400000">
              <a:off x="3986569" y="2732644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croll Thumb"/>
            <p:cNvSpPr/>
            <p:nvPr>
              <p:custDataLst>
                <p:tags r:id="rId3"/>
              </p:custDataLst>
            </p:nvPr>
          </p:nvSpPr>
          <p:spPr>
            <a:xfrm rot="5400000">
              <a:off x="4229134" y="2620645"/>
              <a:ext cx="1819231" cy="10257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vron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rot="10800000" flipH="1">
              <a:off x="5117140" y="1692393"/>
              <a:ext cx="43243" cy="243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vron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5117140" y="3894685"/>
              <a:ext cx="43243" cy="2437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object 21"/>
          <p:cNvSpPr/>
          <p:nvPr/>
        </p:nvSpPr>
        <p:spPr>
          <a:xfrm>
            <a:off x="6886258" y="3136376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8" name="Button"/>
          <p:cNvSpPr>
            <a:spLocks/>
          </p:cNvSpPr>
          <p:nvPr/>
        </p:nvSpPr>
        <p:spPr bwMode="auto">
          <a:xfrm>
            <a:off x="3512840" y="3913239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오디오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Button"/>
          <p:cNvSpPr>
            <a:spLocks/>
          </p:cNvSpPr>
          <p:nvPr/>
        </p:nvSpPr>
        <p:spPr bwMode="auto">
          <a:xfrm>
            <a:off x="4978429" y="3913239"/>
            <a:ext cx="1312196" cy="1026689"/>
          </a:xfrm>
          <a:prstGeom prst="roundRect">
            <a:avLst>
              <a:gd name="adj" fmla="val 8776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로봇청소기</a:t>
            </a:r>
            <a:endParaRPr lang="en-US" sz="12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bject 21"/>
          <p:cNvSpPr/>
          <p:nvPr/>
        </p:nvSpPr>
        <p:spPr>
          <a:xfrm>
            <a:off x="3050264" y="2020475"/>
            <a:ext cx="216024" cy="216024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177609" y="0"/>
                </a:moveTo>
                <a:lnTo>
                  <a:pt x="130392" y="6352"/>
                </a:lnTo>
                <a:lnTo>
                  <a:pt x="87964" y="24275"/>
                </a:lnTo>
                <a:lnTo>
                  <a:pt x="52019" y="52069"/>
                </a:lnTo>
                <a:lnTo>
                  <a:pt x="24248" y="88034"/>
                </a:lnTo>
                <a:lnTo>
                  <a:pt x="6344" y="130468"/>
                </a:lnTo>
                <a:lnTo>
                  <a:pt x="0" y="177673"/>
                </a:lnTo>
                <a:lnTo>
                  <a:pt x="6344" y="224867"/>
                </a:lnTo>
                <a:lnTo>
                  <a:pt x="24248" y="267278"/>
                </a:lnTo>
                <a:lnTo>
                  <a:pt x="52019" y="303212"/>
                </a:lnTo>
                <a:lnTo>
                  <a:pt x="87964" y="330976"/>
                </a:lnTo>
                <a:lnTo>
                  <a:pt x="130392" y="348876"/>
                </a:lnTo>
                <a:lnTo>
                  <a:pt x="177609" y="355219"/>
                </a:lnTo>
                <a:lnTo>
                  <a:pt x="224826" y="348876"/>
                </a:lnTo>
                <a:lnTo>
                  <a:pt x="267254" y="330976"/>
                </a:lnTo>
                <a:lnTo>
                  <a:pt x="303199" y="303212"/>
                </a:lnTo>
                <a:lnTo>
                  <a:pt x="330970" y="267278"/>
                </a:lnTo>
                <a:lnTo>
                  <a:pt x="348874" y="224867"/>
                </a:lnTo>
                <a:lnTo>
                  <a:pt x="355219" y="177673"/>
                </a:lnTo>
                <a:lnTo>
                  <a:pt x="348874" y="130468"/>
                </a:lnTo>
                <a:lnTo>
                  <a:pt x="330970" y="88034"/>
                </a:lnTo>
                <a:lnTo>
                  <a:pt x="303199" y="52070"/>
                </a:lnTo>
                <a:lnTo>
                  <a:pt x="267254" y="24275"/>
                </a:lnTo>
                <a:lnTo>
                  <a:pt x="224826" y="6352"/>
                </a:lnTo>
                <a:lnTo>
                  <a:pt x="177609" y="0"/>
                </a:lnTo>
                <a:close/>
              </a:path>
            </a:pathLst>
          </a:custGeom>
          <a:solidFill>
            <a:srgbClr val="3399D9"/>
          </a:solidFill>
        </p:spPr>
        <p:txBody>
          <a:bodyPr wrap="squar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sz="8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8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513521"/>
            <a:ext cx="9906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64" y="7887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+mj-lt"/>
              </a:rPr>
              <a:t>3. Process</a:t>
            </a:r>
            <a:endParaRPr lang="ko-KR" altLang="en-US" sz="2000" b="1">
              <a:latin typeface="+mj-lt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488504" y="1124744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: Main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2216696" y="1844824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: SourceFileInfo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꺾인 연결선 2"/>
          <p:cNvCxnSpPr>
            <a:stCxn id="39" idx="2"/>
            <a:endCxn id="40" idx="1"/>
          </p:cNvCxnSpPr>
          <p:nvPr/>
        </p:nvCxnSpPr>
        <p:spPr>
          <a:xfrm rot="16200000" flipH="1">
            <a:off x="1406606" y="1214754"/>
            <a:ext cx="540060" cy="108012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3955774" y="1844824"/>
            <a:ext cx="1296144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: readSrcList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Box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216696" y="2780928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3 : JspParser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488504" y="2780928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화살표 연결선 6"/>
          <p:cNvCxnSpPr>
            <a:stCxn id="40" idx="3"/>
            <a:endCxn id="11" idx="1"/>
          </p:cNvCxnSpPr>
          <p:nvPr/>
        </p:nvCxnSpPr>
        <p:spPr>
          <a:xfrm>
            <a:off x="3512840" y="2024844"/>
            <a:ext cx="442934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488504" y="2204864"/>
            <a:ext cx="1296144" cy="36004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직선 연결선 21"/>
          <p:cNvCxnSpPr>
            <a:stCxn id="14" idx="0"/>
            <a:endCxn id="17" idx="2"/>
          </p:cNvCxnSpPr>
          <p:nvPr/>
        </p:nvCxnSpPr>
        <p:spPr>
          <a:xfrm flipV="1">
            <a:off x="1136576" y="2564904"/>
            <a:ext cx="0" cy="21602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추출 14"/>
          <p:cNvSpPr/>
          <p:nvPr/>
        </p:nvSpPr>
        <p:spPr>
          <a:xfrm>
            <a:off x="1102648" y="2570508"/>
            <a:ext cx="72008" cy="72008"/>
          </a:xfrm>
          <a:prstGeom prst="flowChartExtra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4" idx="3"/>
            <a:endCxn id="13" idx="1"/>
          </p:cNvCxnSpPr>
          <p:nvPr/>
        </p:nvCxnSpPr>
        <p:spPr>
          <a:xfrm>
            <a:off x="1784648" y="2960948"/>
            <a:ext cx="432048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3944888" y="2780928"/>
            <a:ext cx="1296144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3.1 : parseSrc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601072" y="2780928"/>
            <a:ext cx="180020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3.2 : insertParseResult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직선 화살표 연결선 25"/>
          <p:cNvCxnSpPr>
            <a:stCxn id="13" idx="3"/>
            <a:endCxn id="27" idx="1"/>
          </p:cNvCxnSpPr>
          <p:nvPr/>
        </p:nvCxnSpPr>
        <p:spPr>
          <a:xfrm>
            <a:off x="3512840" y="2960948"/>
            <a:ext cx="432048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  <a:endCxn id="28" idx="1"/>
          </p:cNvCxnSpPr>
          <p:nvPr/>
        </p:nvCxnSpPr>
        <p:spPr>
          <a:xfrm>
            <a:off x="5241032" y="2960948"/>
            <a:ext cx="360040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8121352" y="2780928"/>
            <a:ext cx="1440160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ParseDAO</a:t>
            </a:r>
            <a:endParaRPr lang="en-US" sz="10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꺾인 연결선 33"/>
          <p:cNvCxnSpPr>
            <a:stCxn id="28" idx="3"/>
            <a:endCxn id="35" idx="1"/>
          </p:cNvCxnSpPr>
          <p:nvPr/>
        </p:nvCxnSpPr>
        <p:spPr>
          <a:xfrm>
            <a:off x="7401272" y="2960948"/>
            <a:ext cx="720080" cy="1368152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2216696" y="3501008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: ControllerParser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944888" y="3501008"/>
            <a:ext cx="1296144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4.1 : parseSrc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5601072" y="3501008"/>
            <a:ext cx="180020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4.2 : insertSemanticAnalysis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직선 화살표 연결선 42"/>
          <p:cNvCxnSpPr>
            <a:stCxn id="38" idx="3"/>
            <a:endCxn id="41" idx="1"/>
          </p:cNvCxnSpPr>
          <p:nvPr/>
        </p:nvCxnSpPr>
        <p:spPr>
          <a:xfrm>
            <a:off x="3512840" y="3681028"/>
            <a:ext cx="432048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1" idx="3"/>
            <a:endCxn id="42" idx="1"/>
          </p:cNvCxnSpPr>
          <p:nvPr/>
        </p:nvCxnSpPr>
        <p:spPr>
          <a:xfrm>
            <a:off x="5241032" y="3681028"/>
            <a:ext cx="360040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2" idx="3"/>
            <a:endCxn id="35" idx="1"/>
          </p:cNvCxnSpPr>
          <p:nvPr/>
        </p:nvCxnSpPr>
        <p:spPr>
          <a:xfrm>
            <a:off x="7401272" y="3681028"/>
            <a:ext cx="720080" cy="648072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14" idx="3"/>
            <a:endCxn id="38" idx="1"/>
          </p:cNvCxnSpPr>
          <p:nvPr/>
        </p:nvCxnSpPr>
        <p:spPr>
          <a:xfrm>
            <a:off x="1784648" y="2960948"/>
            <a:ext cx="432048" cy="720080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2216696" y="4221088"/>
            <a:ext cx="1296144" cy="360040"/>
          </a:xfrm>
          <a:prstGeom prst="rect">
            <a:avLst/>
          </a:prstGeom>
          <a:solidFill>
            <a:srgbClr val="F2F2F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: ServiceParser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3944888" y="4221088"/>
            <a:ext cx="1296144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5.1 : parseSrc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601072" y="4221088"/>
            <a:ext cx="180020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5.2 : insertSemanticAnalysis</a:t>
            </a:r>
            <a:endParaRPr lang="en-US" sz="10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직선 화살표 연결선 55"/>
          <p:cNvCxnSpPr>
            <a:stCxn id="53" idx="3"/>
            <a:endCxn id="54" idx="1"/>
          </p:cNvCxnSpPr>
          <p:nvPr/>
        </p:nvCxnSpPr>
        <p:spPr>
          <a:xfrm>
            <a:off x="3512840" y="4401108"/>
            <a:ext cx="432048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4" idx="3"/>
            <a:endCxn id="55" idx="1"/>
          </p:cNvCxnSpPr>
          <p:nvPr/>
        </p:nvCxnSpPr>
        <p:spPr>
          <a:xfrm>
            <a:off x="5241032" y="4401108"/>
            <a:ext cx="360040" cy="0"/>
          </a:xfrm>
          <a:prstGeom prst="straightConnector1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5" idx="3"/>
            <a:endCxn id="35" idx="1"/>
          </p:cNvCxnSpPr>
          <p:nvPr/>
        </p:nvCxnSpPr>
        <p:spPr>
          <a:xfrm flipV="1">
            <a:off x="7401272" y="4329100"/>
            <a:ext cx="720080" cy="72008"/>
          </a:xfrm>
          <a:prstGeom prst="bentConnector3">
            <a:avLst/>
          </a:prstGeom>
          <a:ln w="952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aml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26" y="2982375"/>
            <a:ext cx="303026" cy="1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13681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0491" y="1148551"/>
            <a:ext cx="53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은행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및 보험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카드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증권사의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AML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과 내부통제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솔루션을 공급합니다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금융권의 오랜 자금세탁방지 및 내부통제 개발 및 운영 경험을 바탕으로 </a:t>
            </a:r>
            <a:endParaRPr lang="en-US" altLang="ko-KR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보다 향상된 업무시스템을 구축 및 유지보수를 지원합니다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6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8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9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0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1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518719" y="2908032"/>
            <a:ext cx="3168352" cy="318526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project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15" y="5623371"/>
            <a:ext cx="757957" cy="7579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solution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07" y="2420888"/>
            <a:ext cx="1421250" cy="11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sult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26" y="4196777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8" name="TextBox 77"/>
          <p:cNvSpPr txBox="1"/>
          <p:nvPr/>
        </p:nvSpPr>
        <p:spPr>
          <a:xfrm>
            <a:off x="2864768" y="5050051"/>
            <a:ext cx="1229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업무 및 기술 협의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2480" y="3718044"/>
            <a:ext cx="122974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04788" y="3353771"/>
            <a:ext cx="1359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구축 및 운영 최적화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29124" y="5874799"/>
            <a:ext cx="1229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경험 기반 </a:t>
            </a:r>
            <a:r>
              <a:rPr lang="en-US" altLang="ko-KR" sz="1000" dirty="0" err="1" smtClean="0">
                <a:latin typeface="+mn-ea"/>
                <a:ea typeface="+mn-ea"/>
              </a:rPr>
              <a:t>PMO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61599" y="4077072"/>
            <a:ext cx="939473" cy="9444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92489" y="4401979"/>
            <a:ext cx="725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Success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028" name="Picture 4" descr="support icon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31" y="4249889"/>
            <a:ext cx="691279" cy="6912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TextBox 31"/>
          <p:cNvSpPr txBox="1"/>
          <p:nvPr/>
        </p:nvSpPr>
        <p:spPr>
          <a:xfrm>
            <a:off x="7047111" y="4467284"/>
            <a:ext cx="122974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  <a:ea typeface="+mn-ea"/>
              </a:rPr>
              <a:t>안정화 고도화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8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13681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16555" y="1389257"/>
            <a:ext cx="539282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+mn-ea"/>
                <a:ea typeface="+mn-ea"/>
              </a:rPr>
              <a:t>위험기반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(RBA)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자금세탁방지시스템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(AML)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고도화 솔루션 제공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+mn-ea"/>
                <a:ea typeface="+mn-ea"/>
              </a:rPr>
              <a:t>노출위험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 평가 및 통제 활동 및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  <a:ea typeface="+mn-ea"/>
              </a:rPr>
              <a:t>잔여위험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 산출 및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  <a:ea typeface="+mn-ea"/>
              </a:rPr>
              <a:t>FIU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보고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6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28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9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0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1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480" y="3718044"/>
            <a:ext cx="122974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2844282"/>
            <a:ext cx="5651715" cy="26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13681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0491" y="1414517"/>
            <a:ext cx="53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금융권의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오랜 자금세탁방지 및 내부통제 개발 및 운영 경험을 바탕으로 </a:t>
            </a:r>
            <a:endParaRPr lang="en-US" altLang="ko-KR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보다 고객 지향적인 업무 및 기술 컨설팅을 제공합니다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216696" y="3645024"/>
            <a:ext cx="5688632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5760" y="2920202"/>
            <a:ext cx="37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err="1" smtClean="0">
                <a:latin typeface="+mn-ea"/>
                <a:ea typeface="+mn-ea"/>
              </a:rPr>
              <a:t>STR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협의의심거래</a:t>
            </a:r>
            <a:r>
              <a:rPr lang="en-US" altLang="ko-KR" sz="1000" dirty="0" smtClean="0">
                <a:latin typeface="+mn-ea"/>
                <a:ea typeface="+mn-ea"/>
              </a:rPr>
              <a:t>), </a:t>
            </a:r>
            <a:r>
              <a:rPr lang="en-US" altLang="ko-KR" sz="1000" dirty="0" err="1" smtClean="0">
                <a:latin typeface="+mn-ea"/>
                <a:ea typeface="+mn-ea"/>
              </a:rPr>
              <a:t>CTR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고액현금보고</a:t>
            </a:r>
            <a:r>
              <a:rPr lang="en-US" altLang="ko-KR" sz="1000" dirty="0" smtClean="0">
                <a:latin typeface="+mn-ea"/>
                <a:ea typeface="+mn-ea"/>
              </a:rPr>
              <a:t>) </a:t>
            </a:r>
            <a:r>
              <a:rPr lang="ko-KR" altLang="en-US" sz="1000" dirty="0" smtClean="0">
                <a:latin typeface="+mn-ea"/>
                <a:ea typeface="+mn-ea"/>
              </a:rPr>
              <a:t>경보 활동 내역 분석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Rounded Panel"/>
          <p:cNvSpPr/>
          <p:nvPr/>
        </p:nvSpPr>
        <p:spPr>
          <a:xfrm>
            <a:off x="2576736" y="2780928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AML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16696" y="4869160"/>
            <a:ext cx="5688632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05760" y="4144338"/>
            <a:ext cx="37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  <a:ea typeface="+mn-ea"/>
              </a:rPr>
              <a:t>KYC, Watch List </a:t>
            </a:r>
            <a:r>
              <a:rPr lang="ko-KR" altLang="en-US" sz="1000" dirty="0" smtClean="0">
                <a:latin typeface="+mn-ea"/>
                <a:ea typeface="+mn-ea"/>
              </a:rPr>
              <a:t>활동 내역 분석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Rounded Panel"/>
          <p:cNvSpPr/>
          <p:nvPr/>
        </p:nvSpPr>
        <p:spPr>
          <a:xfrm>
            <a:off x="2576736" y="4005064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Watch</a:t>
            </a:r>
          </a:p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List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16696" y="6093296"/>
            <a:ext cx="5688632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05760" y="5368474"/>
            <a:ext cx="3744666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거래정보 구축 현황 분석 및 </a:t>
            </a:r>
            <a:r>
              <a:rPr lang="en-US" altLang="ko-KR" sz="1000" dirty="0" smtClean="0">
                <a:latin typeface="+mn-ea"/>
                <a:ea typeface="+mn-ea"/>
              </a:rPr>
              <a:t>RBA </a:t>
            </a:r>
            <a:r>
              <a:rPr lang="ko-KR" altLang="en-US" sz="1000" dirty="0" smtClean="0">
                <a:latin typeface="+mn-ea"/>
                <a:ea typeface="+mn-ea"/>
              </a:rPr>
              <a:t>적용을 위한 </a:t>
            </a:r>
            <a:r>
              <a:rPr lang="ko-KR" altLang="en-US" sz="1000" dirty="0" err="1" smtClean="0">
                <a:latin typeface="+mn-ea"/>
                <a:ea typeface="+mn-ea"/>
              </a:rPr>
              <a:t>마이닝</a:t>
            </a:r>
            <a:r>
              <a:rPr lang="ko-KR" altLang="en-US" sz="1000" dirty="0" smtClean="0">
                <a:latin typeface="+mn-ea"/>
                <a:ea typeface="+mn-ea"/>
              </a:rPr>
              <a:t> 수행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Rounded Panel"/>
          <p:cNvSpPr/>
          <p:nvPr/>
        </p:nvSpPr>
        <p:spPr>
          <a:xfrm>
            <a:off x="2576736" y="5229200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TMS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54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5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13681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0491" y="1414517"/>
            <a:ext cx="53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금융권의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오랜 자금세탁방지 및 내부통제 개발 및 운영 경험을 바탕으로 </a:t>
            </a:r>
            <a:endParaRPr lang="en-US" altLang="ko-KR" sz="1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보다 고객 지향적인 업무 및 기술 컨설팅을 제공합니다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216696" y="3645024"/>
            <a:ext cx="5688632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5760" y="2920202"/>
            <a:ext cx="37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고객관련 데이터 마트 분석 및 현황 파악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Rounded Panel"/>
          <p:cNvSpPr/>
          <p:nvPr/>
        </p:nvSpPr>
        <p:spPr>
          <a:xfrm>
            <a:off x="2576736" y="2780928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고객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16696" y="4869160"/>
            <a:ext cx="5688632" cy="0"/>
          </a:xfrm>
          <a:prstGeom prst="line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05760" y="4128009"/>
            <a:ext cx="3744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여신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수신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카드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계약원장</a:t>
            </a:r>
            <a:r>
              <a:rPr lang="ko-KR" altLang="en-US" sz="1000" dirty="0" smtClean="0">
                <a:latin typeface="+mn-ea"/>
                <a:ea typeface="+mn-ea"/>
              </a:rPr>
              <a:t> 분석 및 </a:t>
            </a:r>
            <a:r>
              <a:rPr lang="en-US" altLang="ko-KR" sz="1000" dirty="0" smtClean="0">
                <a:latin typeface="+mn-ea"/>
                <a:ea typeface="+mn-ea"/>
              </a:rPr>
              <a:t>RBA </a:t>
            </a:r>
            <a:r>
              <a:rPr lang="ko-KR" altLang="en-US" sz="1000" dirty="0" err="1" smtClean="0">
                <a:latin typeface="+mn-ea"/>
                <a:ea typeface="+mn-ea"/>
              </a:rPr>
              <a:t>팩터</a:t>
            </a:r>
            <a:r>
              <a:rPr lang="ko-KR" altLang="en-US" sz="1000" dirty="0" smtClean="0">
                <a:latin typeface="+mn-ea"/>
                <a:ea typeface="+mn-ea"/>
              </a:rPr>
              <a:t> 도출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Rounded Panel"/>
          <p:cNvSpPr/>
          <p:nvPr/>
        </p:nvSpPr>
        <p:spPr>
          <a:xfrm>
            <a:off x="2576736" y="4005064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400" dirty="0" err="1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주요원장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6"/>
            <a:ext cx="9907049" cy="136815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0491" y="1268760"/>
            <a:ext cx="539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AML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및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RBA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및 내부통제 대형 프로젝트 참여 인력으로 구성된 전문성 높고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  <a:ea typeface="+mn-ea"/>
              </a:rPr>
              <a:t>유관경험이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풍부한 인력으로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PM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및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PL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를 구성하여 프로젝트 리스크를 최소화 합니다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3" name="Rounded Panel"/>
          <p:cNvSpPr/>
          <p:nvPr/>
        </p:nvSpPr>
        <p:spPr>
          <a:xfrm>
            <a:off x="4748799" y="2780928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PM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Rounded Panel"/>
          <p:cNvSpPr/>
          <p:nvPr/>
        </p:nvSpPr>
        <p:spPr>
          <a:xfrm>
            <a:off x="3584848" y="4365104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DATA</a:t>
            </a:r>
          </a:p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PL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6" name="Rounded Panel"/>
          <p:cNvSpPr/>
          <p:nvPr/>
        </p:nvSpPr>
        <p:spPr>
          <a:xfrm>
            <a:off x="6044943" y="4373749"/>
            <a:ext cx="1140305" cy="584709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Solution</a:t>
            </a:r>
          </a:p>
          <a:p>
            <a:pPr algn="ctr" latinLnBrk="0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PL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7" name="꺾인 연결선 6"/>
          <p:cNvCxnSpPr>
            <a:stCxn id="23" idx="2"/>
            <a:endCxn id="24" idx="0"/>
          </p:cNvCxnSpPr>
          <p:nvPr/>
        </p:nvCxnSpPr>
        <p:spPr>
          <a:xfrm rot="5400000">
            <a:off x="4237244" y="3283395"/>
            <a:ext cx="999467" cy="1163951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3" idx="2"/>
            <a:endCxn id="26" idx="0"/>
          </p:cNvCxnSpPr>
          <p:nvPr/>
        </p:nvCxnSpPr>
        <p:spPr>
          <a:xfrm rot="16200000" flipH="1">
            <a:off x="5462968" y="3221621"/>
            <a:ext cx="1008112" cy="1296144"/>
          </a:xfrm>
          <a:prstGeom prst="bentConnector3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136" y="2849161"/>
            <a:ext cx="144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업무 및 기술 협의 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일정수립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인력관리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3440832" y="5225425"/>
            <a:ext cx="1440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업무 및 기술 협의 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이관 및 적재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</a:t>
            </a:r>
            <a:r>
              <a:rPr lang="ko-KR" altLang="en-US" sz="900" dirty="0" err="1" smtClean="0"/>
              <a:t>마이닝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마트 구축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RBA </a:t>
            </a:r>
            <a:r>
              <a:rPr lang="ko-KR" altLang="en-US" sz="900" dirty="0" smtClean="0"/>
              <a:t>배치 요건 구현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5961112" y="525641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화면 프로세스 구현 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인터페이스 담당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고객 요청 기능 구현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시스템 안정화 및 최적화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628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odal Dialog Overlay"/>
          <p:cNvSpPr>
            <a:spLocks/>
          </p:cNvSpPr>
          <p:nvPr/>
        </p:nvSpPr>
        <p:spPr bwMode="auto">
          <a:xfrm>
            <a:off x="-1049" y="1052737"/>
            <a:ext cx="9907049" cy="1115616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0491" y="1268760"/>
            <a:ext cx="539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솔루션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  <a:ea typeface="+mn-ea"/>
              </a:rPr>
              <a:t>구축후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  <a:ea typeface="+mn-ea"/>
              </a:rPr>
              <a:t> 안정화 지원 및 고도화를 위한 솔루션 패치 및 지속적인 업무 협의 및 기술지원을 합니다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Modal Dialog Overlay"/>
          <p:cNvSpPr>
            <a:spLocks/>
          </p:cNvSpPr>
          <p:nvPr/>
        </p:nvSpPr>
        <p:spPr bwMode="auto">
          <a:xfrm>
            <a:off x="-1049" y="6587342"/>
            <a:ext cx="9849545" cy="26228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18751" y="6597352"/>
            <a:ext cx="594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smtClean="0">
                <a:latin typeface="+mn-ea"/>
                <a:ea typeface="+mn-ea"/>
              </a:rPr>
              <a:t>이용약관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08495" y="6597352"/>
            <a:ext cx="6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개인정보 보호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4258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정책 및 안전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93" y="6597352"/>
            <a:ext cx="696433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latin typeface="+mn-ea"/>
                <a:ea typeface="+mn-ea"/>
              </a:rPr>
              <a:t>의견보내기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527" y="6597352"/>
            <a:ext cx="100494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 smtClean="0">
                <a:latin typeface="+mn-ea"/>
                <a:ea typeface="+mn-ea"/>
              </a:rPr>
              <a:t>C 2016 </a:t>
            </a:r>
            <a:r>
              <a:rPr lang="en-US" altLang="ko-KR" sz="600" dirty="0" err="1" smtClean="0">
                <a:latin typeface="+mn-ea"/>
                <a:ea typeface="+mn-ea"/>
              </a:rPr>
              <a:t>Pmohub</a:t>
            </a:r>
            <a:r>
              <a:rPr lang="en-US" altLang="ko-KR" sz="600" dirty="0" smtClean="0">
                <a:latin typeface="+mn-ea"/>
                <a:ea typeface="+mn-ea"/>
              </a:rPr>
              <a:t>, LLC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480" y="116632"/>
            <a:ext cx="2641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latin typeface="+mj-lt"/>
              </a:rPr>
              <a:t>Pmo</a:t>
            </a:r>
            <a:r>
              <a:rPr lang="en-US" altLang="ko-KR" sz="2800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r>
              <a:rPr lang="en-US" altLang="ko-KR" sz="2800" dirty="0" err="1" smtClean="0">
                <a:latin typeface="+mj-lt"/>
              </a:rPr>
              <a:t>oft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7" name="Rounded Panel"/>
          <p:cNvSpPr/>
          <p:nvPr/>
        </p:nvSpPr>
        <p:spPr>
          <a:xfrm>
            <a:off x="3970199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Product</a:t>
            </a:r>
          </a:p>
        </p:txBody>
      </p:sp>
      <p:sp>
        <p:nvSpPr>
          <p:cNvPr id="32" name="Rounded Panel"/>
          <p:cNvSpPr/>
          <p:nvPr/>
        </p:nvSpPr>
        <p:spPr>
          <a:xfrm>
            <a:off x="4993543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Consult</a:t>
            </a:r>
          </a:p>
        </p:txBody>
      </p:sp>
      <p:sp>
        <p:nvSpPr>
          <p:cNvPr id="33" name="Rounded Panel"/>
          <p:cNvSpPr/>
          <p:nvPr/>
        </p:nvSpPr>
        <p:spPr>
          <a:xfrm>
            <a:off x="601788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Project</a:t>
            </a:r>
          </a:p>
        </p:txBody>
      </p:sp>
      <p:sp>
        <p:nvSpPr>
          <p:cNvPr id="45" name="Rounded Panel"/>
          <p:cNvSpPr/>
          <p:nvPr/>
        </p:nvSpPr>
        <p:spPr>
          <a:xfrm>
            <a:off x="6897216" y="476672"/>
            <a:ext cx="1368151" cy="334640"/>
          </a:xfrm>
          <a:prstGeom prst="roundRect">
            <a:avLst>
              <a:gd name="adj" fmla="val 1269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Maintenance</a:t>
            </a:r>
          </a:p>
        </p:txBody>
      </p:sp>
      <p:sp>
        <p:nvSpPr>
          <p:cNvPr id="46" name="Rounded Panel"/>
          <p:cNvSpPr/>
          <p:nvPr/>
        </p:nvSpPr>
        <p:spPr>
          <a:xfrm>
            <a:off x="28647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sz="14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47" name="Rounded Panel"/>
          <p:cNvSpPr/>
          <p:nvPr/>
        </p:nvSpPr>
        <p:spPr>
          <a:xfrm>
            <a:off x="8265368" y="476672"/>
            <a:ext cx="852273" cy="334640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5F5F5F"/>
                </a:solidFill>
                <a:latin typeface="+mj-lt"/>
                <a:cs typeface="Segoe UI" panose="020B0502040204020203" pitchFamily="34" charset="0"/>
              </a:rPr>
              <a:t>Contact</a:t>
            </a:r>
            <a:endParaRPr lang="en-US" sz="1400" dirty="0">
              <a:solidFill>
                <a:srgbClr val="5F5F5F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3" name="Picture 6" descr="solution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3793898"/>
            <a:ext cx="1421250" cy="11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3512840" y="2652073"/>
            <a:ext cx="3168352" cy="318526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ATCH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924" y="2348880"/>
            <a:ext cx="680145" cy="6801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/>
          <p:cNvSpPr txBox="1"/>
          <p:nvPr/>
        </p:nvSpPr>
        <p:spPr>
          <a:xfrm>
            <a:off x="4647725" y="2968050"/>
            <a:ext cx="97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일별 </a:t>
            </a:r>
            <a:r>
              <a:rPr lang="ko-KR" altLang="en-US" sz="800" dirty="0" err="1" smtClean="0">
                <a:latin typeface="+mn-ea"/>
                <a:ea typeface="+mn-ea"/>
              </a:rPr>
              <a:t>배치작업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28" name="Picture 4" descr="USER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82" y="4067103"/>
            <a:ext cx="477491" cy="4774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3008784" y="4497796"/>
            <a:ext cx="97636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유저활동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30" name="Picture 6" descr="모니터링 ICON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97" y="5476225"/>
            <a:ext cx="686072" cy="6860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/>
          <p:cNvSpPr txBox="1"/>
          <p:nvPr/>
        </p:nvSpPr>
        <p:spPr>
          <a:xfrm>
            <a:off x="4594209" y="6008715"/>
            <a:ext cx="976368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안정화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장애조치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26" name="Picture 8" descr="consult icon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5" y="3965129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/>
          <p:cNvSpPr txBox="1"/>
          <p:nvPr/>
        </p:nvSpPr>
        <p:spPr>
          <a:xfrm>
            <a:off x="6171527" y="4709520"/>
            <a:ext cx="1229745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800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고도화</a:t>
            </a:r>
            <a:endParaRPr lang="en-US" altLang="ko-KR" dirty="0"/>
          </a:p>
          <a:p>
            <a:r>
              <a:rPr lang="ko-KR" altLang="en-US" dirty="0"/>
              <a:t>기능개선</a:t>
            </a:r>
          </a:p>
        </p:txBody>
      </p:sp>
    </p:spTree>
    <p:extLst>
      <p:ext uri="{BB962C8B-B14F-4D97-AF65-F5344CB8AC3E}">
        <p14:creationId xmlns:p14="http://schemas.microsoft.com/office/powerpoint/2010/main" val="3429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7,6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Non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0,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"/>
  <p:tag name="SMARTOPTIONSCODESIGNATURE" val="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40,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IND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  <a:lumOff val="5000"/>
            <a:alpha val="49000"/>
          </a:schemeClr>
        </a:solidFill>
        <a:ln>
          <a:noFill/>
          <a:headEnd/>
          <a:tailEnd/>
        </a:ln>
      </a:spPr>
      <a:bodyPr wrap="none" lIns="106052" tIns="53026" rIns="106052" bIns="53026" rtlCol="0" anchor="ctr"/>
      <a:lstStyle>
        <a:defPPr algn="ctr">
          <a:defRPr kumimoji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1275" rIns="45720" bIns="41275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00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상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algn="ctr">
          <a:solidFill>
            <a:srgbClr val="FF0000"/>
          </a:solidFill>
          <a:prstDash val="solid"/>
          <a:miter lim="800000"/>
          <a:headEnd/>
          <a:tailEnd/>
        </a:ln>
      </a:spPr>
      <a:bodyPr wrap="square" lIns="45720" tIns="41275" rIns="45720" bIns="41275" rtlCol="0" anchor="ctr">
        <a:noAutofit/>
      </a:bodyPr>
      <a:lstStyle>
        <a:defPPr algn="ctr">
          <a:lnSpc>
            <a:spcPct val="120000"/>
          </a:lnSpc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  <a:txDef>
      <a:spPr bwMode="auto">
        <a:noFill/>
        <a:ln w="12700" algn="ctr">
          <a:noFill/>
          <a:miter lim="800000"/>
          <a:headEnd/>
          <a:tailEnd/>
        </a:ln>
      </a:spPr>
      <a:bodyPr wrap="none" lIns="45720" tIns="41275" rIns="45720" bIns="41275" rtlCol="0">
        <a:spAutoFit/>
      </a:bodyPr>
      <a:lstStyle>
        <a:defPPr marL="457200" indent="-457200"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 w="19050">
          <a:noFill/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54631</TotalTime>
  <Words>2820</Words>
  <Application>Microsoft Office PowerPoint</Application>
  <PresentationFormat>A4 용지(210x297mm)</PresentationFormat>
  <Paragraphs>810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Adobe 고딕 Std B</vt:lpstr>
      <vt:lpstr>HY그래픽M</vt:lpstr>
      <vt:lpstr>굴림</vt:lpstr>
      <vt:lpstr>맑은 고딕</vt:lpstr>
      <vt:lpstr>맑은 고딕</vt:lpstr>
      <vt:lpstr>바탕체</vt:lpstr>
      <vt:lpstr>Arial</vt:lpstr>
      <vt:lpstr>Century Gothic</vt:lpstr>
      <vt:lpstr>Segoe UI</vt:lpstr>
      <vt:lpstr>Segoe UI Semibold</vt:lpstr>
      <vt:lpstr>Wingdings</vt:lpstr>
      <vt:lpstr>INDEX</vt:lpstr>
      <vt:lpstr>상세페이지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nextpia</dc:creator>
  <cp:lastModifiedBy>psh000</cp:lastModifiedBy>
  <cp:revision>4072</cp:revision>
  <dcterms:created xsi:type="dcterms:W3CDTF">2010-03-03T09:41:56Z</dcterms:created>
  <dcterms:modified xsi:type="dcterms:W3CDTF">2017-06-09T12:57:33Z</dcterms:modified>
</cp:coreProperties>
</file>