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9" r:id="rId2"/>
    <p:sldId id="310" r:id="rId3"/>
    <p:sldId id="308" r:id="rId4"/>
    <p:sldId id="317" r:id="rId5"/>
    <p:sldId id="313" r:id="rId6"/>
    <p:sldId id="314" r:id="rId7"/>
    <p:sldId id="316" r:id="rId8"/>
    <p:sldId id="315" r:id="rId9"/>
    <p:sldId id="321" r:id="rId10"/>
    <p:sldId id="320" r:id="rId11"/>
    <p:sldId id="319" r:id="rId12"/>
    <p:sldId id="322" r:id="rId13"/>
    <p:sldId id="323" r:id="rId14"/>
    <p:sldId id="324" r:id="rId15"/>
    <p:sldId id="325" r:id="rId16"/>
    <p:sldId id="327" r:id="rId17"/>
    <p:sldId id="328" r:id="rId18"/>
    <p:sldId id="329" r:id="rId19"/>
    <p:sldId id="330" r:id="rId20"/>
  </p:sldIdLst>
  <p:sldSz cx="10058400" cy="7772400"/>
  <p:notesSz cx="10058400" cy="7772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36AD0-D8BF-49B5-83B4-D076C2F246B9}">
          <p14:sldIdLst>
            <p14:sldId id="309"/>
            <p14:sldId id="310"/>
            <p14:sldId id="308"/>
            <p14:sldId id="317"/>
            <p14:sldId id="313"/>
            <p14:sldId id="314"/>
            <p14:sldId id="316"/>
            <p14:sldId id="315"/>
            <p14:sldId id="321"/>
            <p14:sldId id="320"/>
            <p14:sldId id="319"/>
            <p14:sldId id="322"/>
            <p14:sldId id="323"/>
            <p14:sldId id="324"/>
            <p14:sldId id="325"/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59" autoAdjust="0"/>
    <p:restoredTop sz="94660"/>
  </p:normalViewPr>
  <p:slideViewPr>
    <p:cSldViewPr>
      <p:cViewPr varScale="1">
        <p:scale>
          <a:sx n="102" d="100"/>
          <a:sy n="102" d="100"/>
        </p:scale>
        <p:origin x="-217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C76B6-B111-4A69-854B-FCF81214D556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2294-37BF-4FF3-8121-0E71F4CB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Holder 5"/>
          <p:cNvSpPr txBox="1">
            <a:spLocks/>
          </p:cNvSpPr>
          <p:nvPr userDrawn="1"/>
        </p:nvSpPr>
        <p:spPr>
          <a:xfrm>
            <a:off x="385088" y="7239000"/>
            <a:ext cx="290004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50"/>
              </a:spcBef>
            </a:pPr>
            <a:r>
              <a:rPr lang="en-US" altLang="ko-KR" spc="-45" smtClean="0">
                <a:latin typeface="Times New Roman"/>
                <a:cs typeface="Times New Roman"/>
              </a:rPr>
              <a:t>TEOS</a:t>
            </a:r>
            <a:r>
              <a:rPr lang="en-US" altLang="ko-KR" spc="-45" baseline="0" smtClean="0">
                <a:latin typeface="Times New Roman"/>
                <a:cs typeface="Times New Roman"/>
              </a:rPr>
              <a:t> </a:t>
            </a:r>
            <a:r>
              <a:rPr lang="ko-KR" altLang="en-US" spc="-45" smtClean="0">
                <a:latin typeface="Times New Roman"/>
                <a:cs typeface="Times New Roman"/>
              </a:rPr>
              <a:t>실시간 잡스케쥴러 구성방안</a:t>
            </a:r>
            <a:endParaRPr lang="ko-KR" altLang="en-US" spc="80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/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46545" y="1389925"/>
            <a:ext cx="9571680" cy="515075"/>
          </a:xfrm>
          <a:prstGeom prst="rect">
            <a:avLst/>
          </a:prstGeom>
        </p:spPr>
        <p:txBody>
          <a:bodyPr anchor="t"/>
          <a:lstStyle>
            <a:lvl1pPr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페이지 설명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228599" y="2034250"/>
            <a:ext cx="9589625" cy="4942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 smtClean="0"/>
              <a:t>페이지 내용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4848056" y="7192381"/>
            <a:ext cx="378514" cy="26022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fld id="{BBD04FD4-E867-4951-BD57-4AA54D9F3C5F}" type="slidenum">
              <a:rPr lang="ko-KR" altLang="en-US" sz="100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ko-KR" altLang="en-US" sz="100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 descr="top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7194884"/>
            <a:ext cx="883011" cy="23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448" userDrawn="1">
          <p15:clr>
            <a:srgbClr val="FBAE40"/>
          </p15:clr>
        </p15:guide>
        <p15:guide id="2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Times New Roman"/>
                <a:cs typeface="Times New Roman"/>
              </a:defRPr>
            </a:lvl1pPr>
          </a:lstStyle>
          <a:p>
            <a:pPr marL="26670">
              <a:spcBef>
                <a:spcPts val="10"/>
              </a:spcBef>
            </a:pPr>
            <a:fld id="{783C1DBB-21E1-40C6-9401-DE65F488C6F5}" type="slidenum">
              <a:rPr lang="en-US" altLang="ko-KR" spc="55" smtClean="0"/>
              <a:pPr marL="26670">
                <a:spcBef>
                  <a:spcPts val="10"/>
                </a:spcBef>
              </a:pPr>
              <a:t>‹#›</a:t>
            </a:fld>
            <a:endParaRPr lang="en-US" spc="55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4965900" y="7301568"/>
            <a:ext cx="180975" cy="15367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">
              <a:spcBef>
                <a:spcPts val="10"/>
              </a:spcBef>
            </a:pPr>
            <a:endParaRPr lang="en-US" altLang="ko-KR" spc="5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7" Type="http://schemas.openxmlformats.org/officeDocument/2006/relationships/hyperlink" Target="http://koolinus.wordpress.com/2007/12/17/intel-storage-server-4000-e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7" Type="http://schemas.openxmlformats.org/officeDocument/2006/relationships/hyperlink" Target="http://koolinus.wordpress.com/2007/12/17/intel-storage-server-4000-e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0" y="2895600"/>
            <a:ext cx="7077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>
                <a:solidFill>
                  <a:schemeClr val="accent6">
                    <a:lumMod val="75000"/>
                  </a:schemeClr>
                </a:solidFill>
              </a:rPr>
              <a:t>TEOS </a:t>
            </a:r>
            <a:r>
              <a:rPr lang="ko-KR" altLang="en-US" sz="3600" smtClean="0">
                <a:solidFill>
                  <a:schemeClr val="accent6">
                    <a:lumMod val="75000"/>
                  </a:schemeClr>
                </a:solidFill>
              </a:rPr>
              <a:t>실시간 잡스케줄러 구성 방안</a:t>
            </a:r>
            <a:endParaRPr lang="en-US" altLang="ko-KR" sz="36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36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36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초안</a:t>
            </a:r>
            <a:r>
              <a:rPr lang="en-US" altLang="ko-KR" sz="36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lang="ko-KR" altLang="en-US" sz="24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4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잡스케줄</a:t>
            </a:r>
            <a:r>
              <a:rPr lang="ko-KR" altLang="en-US" dirty="0" smtClean="0"/>
              <a:t> 공통모듈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실시간</a:t>
            </a:r>
            <a:endParaRPr lang="ko-KR" altLang="en-US" dirty="0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95400" y="24384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분석시나리오 잡수행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3276600" y="3124200"/>
            <a:ext cx="76200" cy="45719"/>
          </a:xfrm>
          <a:prstGeom prst="triangle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95400" y="29718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Postgre</a:t>
            </a:r>
            <a:r>
              <a:rPr lang="ko-KR" altLang="en-US" sz="1000" smtClean="0">
                <a:latin typeface="Noto Sans CJK JP Regular"/>
              </a:rPr>
              <a:t>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95400" y="35052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공간분석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95400" y="40386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95400" y="51054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 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95400" y="45720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95400" y="56388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 </a:t>
            </a:r>
            <a:r>
              <a:rPr lang="ko-KR" altLang="en-US" sz="1000" smtClean="0">
                <a:latin typeface="Noto Sans CJK JP Regular"/>
              </a:rPr>
              <a:t>데이터를 분석서버 </a:t>
            </a:r>
            <a:r>
              <a:rPr lang="en-US" altLang="ko-KR" sz="1000" smtClean="0">
                <a:latin typeface="Noto Sans CJK JP Regular"/>
              </a:rPr>
              <a:t>NFS</a:t>
            </a:r>
            <a:r>
              <a:rPr lang="ko-KR" altLang="en-US" sz="1000" smtClean="0">
                <a:latin typeface="Noto Sans CJK JP Regular"/>
              </a:rPr>
              <a:t>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5800" y="1972944"/>
            <a:ext cx="4419600" cy="4504056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pic>
        <p:nvPicPr>
          <p:cNvPr id="24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257461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310801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3633324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4166724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4716308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5230152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573455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3400" y="1752600"/>
            <a:ext cx="1143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Oozie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1196" y="21336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/>
              <a:t>1</a:t>
            </a:r>
            <a:r>
              <a:rPr lang="ko-KR" altLang="en-US" sz="800" smtClean="0"/>
              <a:t>분 단위 재수행</a:t>
            </a:r>
            <a:endParaRPr lang="ko-KR" altLang="en-US" sz="80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921500" y="3129932"/>
          <a:ext cx="2603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349">
                  <a:extLst>
                    <a:ext uri="{9D8B030D-6E8A-4147-A177-3AD203B41FA5}">
                      <a16:colId xmlns:a16="http://schemas.microsoft.com/office/drawing/2014/main" xmlns="" val="601353220"/>
                    </a:ext>
                  </a:extLst>
                </a:gridCol>
                <a:gridCol w="1198151">
                  <a:extLst>
                    <a:ext uri="{9D8B030D-6E8A-4147-A177-3AD203B41FA5}">
                      <a16:colId xmlns:a16="http://schemas.microsoft.com/office/drawing/2014/main" xmlns="" val="70467052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151494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686103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9718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SCENARIO_GROUP_JOB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시나리오그룹잡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559976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시나리오스케줄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590308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REAL_JOB_SCHEDULE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실시간잡수행현황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46753373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>
            <a:endCxn id="12" idx="1"/>
          </p:cNvCxnSpPr>
          <p:nvPr/>
        </p:nvCxnSpPr>
        <p:spPr>
          <a:xfrm>
            <a:off x="6553200" y="3745938"/>
            <a:ext cx="368300" cy="1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2" idx="3"/>
          </p:cNvCxnSpPr>
          <p:nvPr/>
        </p:nvCxnSpPr>
        <p:spPr>
          <a:xfrm rot="10800000">
            <a:off x="4419600" y="2628900"/>
            <a:ext cx="1447800" cy="1117038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16" idx="3"/>
          </p:cNvCxnSpPr>
          <p:nvPr/>
        </p:nvCxnSpPr>
        <p:spPr>
          <a:xfrm rot="10800000">
            <a:off x="4419600" y="3162300"/>
            <a:ext cx="1447800" cy="583638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17" idx="3"/>
          </p:cNvCxnSpPr>
          <p:nvPr/>
        </p:nvCxnSpPr>
        <p:spPr>
          <a:xfrm rot="10800000">
            <a:off x="4419600" y="3695700"/>
            <a:ext cx="1447800" cy="502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endCxn id="18" idx="3"/>
          </p:cNvCxnSpPr>
          <p:nvPr/>
        </p:nvCxnSpPr>
        <p:spPr>
          <a:xfrm rot="10800000" flipV="1">
            <a:off x="4419600" y="3745938"/>
            <a:ext cx="1447800" cy="483162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21" idx="3"/>
          </p:cNvCxnSpPr>
          <p:nvPr/>
        </p:nvCxnSpPr>
        <p:spPr>
          <a:xfrm rot="10800000" flipV="1">
            <a:off x="4419600" y="3745938"/>
            <a:ext cx="1447800" cy="1016562"/>
          </a:xfrm>
          <a:prstGeom prst="bentConnector3">
            <a:avLst>
              <a:gd name="adj1" fmla="val 645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endCxn id="19" idx="3"/>
          </p:cNvCxnSpPr>
          <p:nvPr/>
        </p:nvCxnSpPr>
        <p:spPr>
          <a:xfrm rot="10800000" flipV="1">
            <a:off x="4419600" y="3745938"/>
            <a:ext cx="1447800" cy="1549962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endCxn id="22" idx="3"/>
          </p:cNvCxnSpPr>
          <p:nvPr/>
        </p:nvCxnSpPr>
        <p:spPr>
          <a:xfrm rot="10800000" flipV="1">
            <a:off x="4419600" y="3745938"/>
            <a:ext cx="1447800" cy="2083362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7930720" y="5564356"/>
            <a:ext cx="832280" cy="912644"/>
            <a:chOff x="1600200" y="1854599"/>
            <a:chExt cx="832280" cy="91264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69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직선 화살표 연결선 61"/>
          <p:cNvCxnSpPr/>
          <p:nvPr/>
        </p:nvCxnSpPr>
        <p:spPr>
          <a:xfrm>
            <a:off x="8305800" y="4572000"/>
            <a:ext cx="0" cy="72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759450" y="3555437"/>
            <a:ext cx="9017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수행판단</a:t>
            </a:r>
            <a:endParaRPr lang="en-US" altLang="ko-KR" sz="1000" smtClean="0">
              <a:latin typeface="Noto Sans CJK JP Regular"/>
            </a:endParaRPr>
          </a:p>
          <a:p>
            <a:pPr algn="ctr"/>
            <a:r>
              <a:rPr lang="ko-KR" altLang="en-US" sz="1000" smtClean="0">
                <a:latin typeface="Noto Sans CJK JP Regular"/>
              </a:rPr>
              <a:t>공통모듈</a:t>
            </a:r>
            <a:endParaRPr lang="ko-KR" altLang="en-US" sz="1000" dirty="0" smtClean="0">
              <a:latin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8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124200"/>
            <a:ext cx="707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추가 분석 설계중</a:t>
            </a:r>
            <a:endParaRPr lang="ko-KR" altLang="en-US" sz="24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0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Oozie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실시간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수행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정상 수행</a:t>
            </a:r>
            <a:endParaRPr lang="ko-KR" altLang="en-US" dirty="0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 descr="C:\Users\nuri_N0010\Desktop\EOS\결과\진행중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82" y="1447800"/>
            <a:ext cx="7624665" cy="54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3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Oozie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실시간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수행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정상 수행</a:t>
            </a:r>
            <a:endParaRPr lang="ko-KR" altLang="en-US" dirty="0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074" name="Picture 2" descr="C:\Users\nuri_N0010\Desktop\EOS\결과\진행중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24"/>
          <a:stretch/>
        </p:blipFill>
        <p:spPr bwMode="auto">
          <a:xfrm>
            <a:off x="3276601" y="1524000"/>
            <a:ext cx="3276600" cy="533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1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Oozie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실시간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수행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수행 중</a:t>
            </a:r>
            <a:endParaRPr lang="ko-KR" altLang="en-US" dirty="0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098" name="Picture 2" descr="C:\Users\nuri_N0010\Desktop\EOS\결과\수행중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3135"/>
            <a:ext cx="7848600" cy="545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Oozie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실시간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수행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수행 중</a:t>
            </a:r>
            <a:endParaRPr lang="ko-KR" altLang="en-US" dirty="0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122" name="Picture 2" descr="C:\Users\nuri_N0010\Desktop\EOS\결과\수행중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40"/>
          <a:stretch/>
        </p:blipFill>
        <p:spPr bwMode="auto">
          <a:xfrm>
            <a:off x="457200" y="1447800"/>
            <a:ext cx="3352800" cy="541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69"/>
          <a:stretch/>
        </p:blipFill>
        <p:spPr>
          <a:xfrm>
            <a:off x="6172200" y="1447800"/>
            <a:ext cx="3352800" cy="541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4495800" y="3962400"/>
            <a:ext cx="914400" cy="571500"/>
          </a:xfrm>
          <a:prstGeom prst="rightArrow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10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Oozie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실시간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수행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강제종료</a:t>
            </a:r>
            <a:r>
              <a:rPr lang="en-US" altLang="ko-KR" dirty="0" smtClean="0"/>
              <a:t>(Kill)</a:t>
            </a:r>
            <a:endParaRPr lang="ko-KR" altLang="en-US" dirty="0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7620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Oozie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실시간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수행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강제종료</a:t>
            </a:r>
            <a:r>
              <a:rPr lang="en-US" altLang="ko-KR" dirty="0" smtClean="0"/>
              <a:t>(Kill)</a:t>
            </a:r>
            <a:endParaRPr lang="ko-KR" altLang="en-US" dirty="0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2" r="19810"/>
          <a:stretch/>
        </p:blipFill>
        <p:spPr>
          <a:xfrm>
            <a:off x="3124199" y="1524000"/>
            <a:ext cx="3668487" cy="533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19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Oozie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실시간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수행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정상 종료</a:t>
            </a:r>
            <a:endParaRPr lang="ko-KR" altLang="en-US" dirty="0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8153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Oozie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실시간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수행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정상 종료</a:t>
            </a:r>
            <a:endParaRPr lang="ko-KR" altLang="en-US" dirty="0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40"/>
          <a:stretch/>
        </p:blipFill>
        <p:spPr>
          <a:xfrm>
            <a:off x="3581400" y="1524000"/>
            <a:ext cx="28194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47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47800" y="914400"/>
            <a:ext cx="7077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목  차</a:t>
            </a:r>
            <a:endParaRPr lang="ko-KR" altLang="en-US" sz="20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6761" y="2362200"/>
            <a:ext cx="707763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TOBE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잡스케줄 기능명세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 smtClean="0">
                <a:solidFill>
                  <a:schemeClr val="accent6">
                    <a:lumMod val="75000"/>
                  </a:schemeClr>
                </a:solidFill>
              </a:rPr>
              <a:t>ASIS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시스템 하드웨어 구성도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 smtClean="0">
                <a:solidFill>
                  <a:schemeClr val="accent6">
                    <a:lumMod val="75000"/>
                  </a:schemeClr>
                </a:solidFill>
              </a:rPr>
              <a:t>TOBE </a:t>
            </a:r>
            <a:r>
              <a:rPr lang="ko-KR" altLang="en-US" kern="1200" smtClean="0">
                <a:solidFill>
                  <a:schemeClr val="accent6">
                    <a:lumMod val="75000"/>
                  </a:schemeClr>
                </a:solidFill>
              </a:rPr>
              <a:t>시스템 하드웨어 구성도</a:t>
            </a:r>
            <a:endParaRPr lang="en-US" altLang="ko-KR" kern="120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잡스케줄 정책 테이블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kern="1200" smtClean="0">
                <a:solidFill>
                  <a:schemeClr val="accent6">
                    <a:lumMod val="75000"/>
                  </a:schemeClr>
                </a:solidFill>
              </a:rPr>
              <a:t>잡스케줄 공통 모듈</a:t>
            </a:r>
            <a:endParaRPr lang="ko-KR" altLang="en-US" kern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잡스케줄 기능명세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89219"/>
              </p:ext>
            </p:extLst>
          </p:nvPr>
        </p:nvGraphicFramePr>
        <p:xfrm>
          <a:off x="533400" y="2286000"/>
          <a:ext cx="8839199" cy="2222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46">
                  <a:extLst>
                    <a:ext uri="{9D8B030D-6E8A-4147-A177-3AD203B41FA5}">
                      <a16:colId xmlns:a16="http://schemas.microsoft.com/office/drawing/2014/main" xmlns="" val="3070361579"/>
                    </a:ext>
                  </a:extLst>
                </a:gridCol>
                <a:gridCol w="934915">
                  <a:extLst>
                    <a:ext uri="{9D8B030D-6E8A-4147-A177-3AD203B41FA5}">
                      <a16:colId xmlns:a16="http://schemas.microsoft.com/office/drawing/2014/main" xmlns="" val="2135770378"/>
                    </a:ext>
                  </a:extLst>
                </a:gridCol>
                <a:gridCol w="7309338">
                  <a:extLst>
                    <a:ext uri="{9D8B030D-6E8A-4147-A177-3AD203B41FA5}">
                      <a16:colId xmlns:a16="http://schemas.microsoft.com/office/drawing/2014/main" xmlns="" val="1891257885"/>
                    </a:ext>
                  </a:extLst>
                </a:gridCol>
              </a:tblGrid>
              <a:tr h="337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4227695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오라클의 시나리오와 스케줄정보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, Postgre</a:t>
                      </a:r>
                      <a:r>
                        <a:rPr lang="en-US" altLang="ko-KR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GIS, Spark 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간에 배치 흐름에 따라 각각의 모듈을 호출해야 한다</a:t>
                      </a:r>
                      <a:r>
                        <a:rPr lang="en-US" altLang="ko-KR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모듈수행 필요한 정보를 전달한다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8678660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자원배분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시나리오별로 수행 정책을 수립하여 무거운 잡과 가벼운 잡을 적절히 수행시킬수 있는 구조로 설계한다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12833175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자원배분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스팍잡의 경우 분리되어 있는 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queue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중 적절한 곳으로 잡이 실행될수 있는 구조를 설계한다</a:t>
                      </a:r>
                      <a:r>
                        <a:rPr lang="en-US" altLang="ko-KR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9712677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로그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다단계로 잡이 수행되므로 단계별 수행되고 현황을 파악할수 있는 로그 구조를 설계한다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945090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2147600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7307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5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직사각형 1063"/>
          <p:cNvSpPr/>
          <p:nvPr/>
        </p:nvSpPr>
        <p:spPr>
          <a:xfrm>
            <a:off x="1219200" y="1828801"/>
            <a:ext cx="76200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88670" y="5216499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ASIS </a:t>
            </a:r>
            <a:r>
              <a:rPr lang="ko-KR" altLang="en-US" smtClean="0"/>
              <a:t>스케줄 하드웨어 구성도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47A0DF-78CF-4969-A4D0-569708A6CF50}"/>
              </a:ext>
            </a:extLst>
          </p:cNvPr>
          <p:cNvSpPr txBox="1"/>
          <p:nvPr/>
        </p:nvSpPr>
        <p:spPr>
          <a:xfrm>
            <a:off x="7051070" y="2839597"/>
            <a:ext cx="782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</a:t>
            </a:r>
            <a:r>
              <a:rPr lang="en-US" altLang="ko-KR" sz="900" smtClean="0"/>
              <a:t>Server</a:t>
            </a:r>
            <a:endParaRPr lang="en-US" altLang="ko-KR" sz="9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201AC5E7-3170-405E-B62D-CC1AFF819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7402002" y="3834560"/>
            <a:ext cx="770059" cy="5105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EE7824D-AB8F-41F4-8130-F8F372D444B4}"/>
              </a:ext>
            </a:extLst>
          </p:cNvPr>
          <p:cNvSpPr txBox="1"/>
          <p:nvPr/>
        </p:nvSpPr>
        <p:spPr>
          <a:xfrm>
            <a:off x="7627636" y="3441787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Storage</a:t>
            </a:r>
          </a:p>
        </p:txBody>
      </p:sp>
      <p:cxnSp>
        <p:nvCxnSpPr>
          <p:cNvPr id="38" name="연결선: 꺾임 81">
            <a:extLst>
              <a:ext uri="{FF2B5EF4-FFF2-40B4-BE49-F238E27FC236}">
                <a16:creationId xmlns:a16="http://schemas.microsoft.com/office/drawing/2014/main" xmlns="" id="{F53E6C29-3B80-4C05-BB69-9D05C4BFFADE}"/>
              </a:ext>
            </a:extLst>
          </p:cNvPr>
          <p:cNvCxnSpPr>
            <a:cxnSpLocks/>
            <a:stCxn id="26" idx="0"/>
            <a:endCxn id="174" idx="2"/>
          </p:cNvCxnSpPr>
          <p:nvPr/>
        </p:nvCxnSpPr>
        <p:spPr>
          <a:xfrm rot="16200000" flipV="1">
            <a:off x="7380132" y="3427659"/>
            <a:ext cx="440438" cy="373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173E549-6E4C-4448-8791-EB7A25BB4AA1}"/>
              </a:ext>
            </a:extLst>
          </p:cNvPr>
          <p:cNvSpPr txBox="1"/>
          <p:nvPr/>
        </p:nvSpPr>
        <p:spPr>
          <a:xfrm>
            <a:off x="7915435" y="4507004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</a:t>
            </a:r>
            <a:endParaRPr lang="ko-KR" altLang="en-US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A9483ED-FF06-4563-B3C9-684173B828A5}"/>
              </a:ext>
            </a:extLst>
          </p:cNvPr>
          <p:cNvSpPr txBox="1"/>
          <p:nvPr/>
        </p:nvSpPr>
        <p:spPr>
          <a:xfrm>
            <a:off x="6744218" y="44681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data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5EFFCFF0-48D3-4ECF-9ECF-F6CD785DA6F9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6744218" y="3378452"/>
            <a:ext cx="400238" cy="12051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581CD6EE-7DDB-4FCB-ACB0-5DA53DE5712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5028" y="4583557"/>
            <a:ext cx="3059190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4E2DFBCC-A772-42D8-A05C-35678AFA7D9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486963" y="4583557"/>
            <a:ext cx="22572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743E3986-CFD8-4E05-9C4F-42682945E1B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436722" y="4583557"/>
            <a:ext cx="1307496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A7D5B327-3BF9-4E76-B9C8-2D76393D741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328863" y="4583557"/>
            <a:ext cx="4153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2743691" y="368427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(ETL)</a:t>
            </a:r>
            <a:endParaRPr lang="en-US" altLang="ko-KR" sz="900"/>
          </a:p>
        </p:txBody>
      </p:sp>
      <p:grpSp>
        <p:nvGrpSpPr>
          <p:cNvPr id="2" name="그룹 1"/>
          <p:cNvGrpSpPr/>
          <p:nvPr/>
        </p:nvGrpSpPr>
        <p:grpSpPr>
          <a:xfrm>
            <a:off x="2815701" y="2038483"/>
            <a:ext cx="832280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A3CCDD7-5EDE-4221-A98E-D2C3259DB5E4}"/>
              </a:ext>
            </a:extLst>
          </p:cNvPr>
          <p:cNvSpPr txBox="1"/>
          <p:nvPr/>
        </p:nvSpPr>
        <p:spPr>
          <a:xfrm>
            <a:off x="4438868" y="3003284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cxnSp>
        <p:nvCxnSpPr>
          <p:cNvPr id="80" name="꺾인 연결선 79"/>
          <p:cNvCxnSpPr>
            <a:stCxn id="1026" idx="3"/>
            <a:endCxn id="1036" idx="1"/>
          </p:cNvCxnSpPr>
          <p:nvPr/>
        </p:nvCxnSpPr>
        <p:spPr>
          <a:xfrm>
            <a:off x="3553365" y="2629605"/>
            <a:ext cx="1052989" cy="766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1681462" y="3604646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OSS</a:t>
            </a:r>
            <a:r>
              <a:rPr lang="ko-KR" altLang="en-US" sz="900" smtClean="0"/>
              <a:t> </a:t>
            </a:r>
            <a:r>
              <a:rPr lang="en-US" altLang="ko-KR" sz="900" smtClean="0"/>
              <a:t>DB</a:t>
            </a:r>
            <a:r>
              <a:rPr lang="ko-KR" altLang="en-US" sz="900" smtClean="0"/>
              <a:t>서버</a:t>
            </a:r>
            <a:endParaRPr lang="en-US" altLang="ko-KR" sz="9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54" y="3200400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24" y="3931219"/>
            <a:ext cx="370991" cy="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꺾인 연결선 93"/>
          <p:cNvCxnSpPr>
            <a:endCxn id="1036" idx="1"/>
          </p:cNvCxnSpPr>
          <p:nvPr/>
        </p:nvCxnSpPr>
        <p:spPr>
          <a:xfrm flipV="1">
            <a:off x="3561871" y="3396543"/>
            <a:ext cx="1044483" cy="69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63243" y="395063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꺾인 연결선 104"/>
          <p:cNvCxnSpPr>
            <a:stCxn id="1036" idx="3"/>
            <a:endCxn id="124" idx="3"/>
          </p:cNvCxnSpPr>
          <p:nvPr/>
        </p:nvCxnSpPr>
        <p:spPr>
          <a:xfrm>
            <a:off x="4998640" y="3396543"/>
            <a:ext cx="249281" cy="1273379"/>
          </a:xfrm>
          <a:prstGeom prst="bentConnector3">
            <a:avLst>
              <a:gd name="adj1" fmla="val 191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4663035" y="3917684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815701" y="3890912"/>
            <a:ext cx="737664" cy="4541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2319273" y="3934160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추출</a:t>
            </a:r>
            <a:endParaRPr lang="en-US" altLang="ko-KR" sz="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3613033" y="391768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적재</a:t>
            </a:r>
            <a:endParaRPr lang="en-US" altLang="ko-KR" sz="70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10257" y="4442846"/>
            <a:ext cx="737664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4434435" y="4220252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4436842" y="437488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3398952" y="2850884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3452073" y="304212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254548" y="5201797"/>
            <a:ext cx="737664" cy="45415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155470" y="5201797"/>
            <a:ext cx="737664" cy="45415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3241070" y="4970965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056392" y="5201797"/>
            <a:ext cx="737664" cy="45415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957314" y="5201797"/>
            <a:ext cx="737664" cy="454151"/>
          </a:xfrm>
          <a:prstGeom prst="rect">
            <a:avLst/>
          </a:prstGeom>
        </p:spPr>
      </p:pic>
      <p:cxnSp>
        <p:nvCxnSpPr>
          <p:cNvPr id="1025" name="직선 화살표 연결선 1024"/>
          <p:cNvCxnSpPr>
            <a:stCxn id="124" idx="2"/>
          </p:cNvCxnSpPr>
          <p:nvPr/>
        </p:nvCxnSpPr>
        <p:spPr>
          <a:xfrm>
            <a:off x="4879089" y="4896997"/>
            <a:ext cx="0" cy="22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12" idx="3"/>
            <a:endCxn id="26" idx="2"/>
          </p:cNvCxnSpPr>
          <p:nvPr/>
        </p:nvCxnSpPr>
        <p:spPr>
          <a:xfrm flipV="1">
            <a:off x="6823381" y="4345063"/>
            <a:ext cx="963651" cy="137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044837" y="2939971"/>
            <a:ext cx="737664" cy="454151"/>
          </a:xfrm>
          <a:prstGeom prst="rect">
            <a:avLst/>
          </a:prstGeom>
        </p:spPr>
      </p:pic>
      <p:pic>
        <p:nvPicPr>
          <p:cNvPr id="1054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30" y="56603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84" y="56620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24" y="5663806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26" y="5665557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직사각형 1056"/>
          <p:cNvSpPr/>
          <p:nvPr/>
        </p:nvSpPr>
        <p:spPr>
          <a:xfrm>
            <a:off x="3254548" y="5654552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059" name="꺾인 연결선 1058"/>
          <p:cNvCxnSpPr>
            <a:stCxn id="1057" idx="1"/>
            <a:endCxn id="1026" idx="1"/>
          </p:cNvCxnSpPr>
          <p:nvPr/>
        </p:nvCxnSpPr>
        <p:spPr>
          <a:xfrm rot="10800000">
            <a:off x="2910322" y="2629606"/>
            <a:ext cx="344227" cy="3214345"/>
          </a:xfrm>
          <a:prstGeom prst="bentConnector3">
            <a:avLst>
              <a:gd name="adj1" fmla="val 489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화살표 연결선 1061"/>
          <p:cNvCxnSpPr>
            <a:stCxn id="97" idx="3"/>
            <a:endCxn id="120" idx="1"/>
          </p:cNvCxnSpPr>
          <p:nvPr/>
        </p:nvCxnSpPr>
        <p:spPr>
          <a:xfrm>
            <a:off x="2206315" y="4116715"/>
            <a:ext cx="609386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A173E549-6E4C-4448-8791-EB7A25BB4AA1}"/>
              </a:ext>
            </a:extLst>
          </p:cNvPr>
          <p:cNvSpPr txBox="1"/>
          <p:nvPr/>
        </p:nvSpPr>
        <p:spPr>
          <a:xfrm>
            <a:off x="2078403" y="5546639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cxnSp>
        <p:nvCxnSpPr>
          <p:cNvPr id="1067" name="꺾인 연결선 1066"/>
          <p:cNvCxnSpPr>
            <a:stCxn id="1036" idx="3"/>
          </p:cNvCxnSpPr>
          <p:nvPr/>
        </p:nvCxnSpPr>
        <p:spPr>
          <a:xfrm>
            <a:off x="4998640" y="3396543"/>
            <a:ext cx="1141386" cy="1773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6103409" y="3914745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A173E549-6E4C-4448-8791-EB7A25BB4AA1}"/>
              </a:ext>
            </a:extLst>
          </p:cNvPr>
          <p:cNvSpPr txBox="1"/>
          <p:nvPr/>
        </p:nvSpPr>
        <p:spPr>
          <a:xfrm>
            <a:off x="4513566" y="6017381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1081" name="꺾인 연결선 1080"/>
          <p:cNvCxnSpPr>
            <a:stCxn id="174" idx="3"/>
            <a:endCxn id="1026" idx="3"/>
          </p:cNvCxnSpPr>
          <p:nvPr/>
        </p:nvCxnSpPr>
        <p:spPr>
          <a:xfrm flipH="1" flipV="1">
            <a:off x="3553365" y="2629605"/>
            <a:ext cx="4229136" cy="537442"/>
          </a:xfrm>
          <a:prstGeom prst="bentConnector3">
            <a:avLst>
              <a:gd name="adj1" fmla="val -5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직사각형 1063"/>
          <p:cNvSpPr/>
          <p:nvPr/>
        </p:nvSpPr>
        <p:spPr>
          <a:xfrm>
            <a:off x="1219200" y="1828801"/>
            <a:ext cx="76200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88670" y="5216499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스케줄 하드웨어 구성도 </a:t>
            </a:r>
            <a:r>
              <a:rPr lang="en-US" altLang="ko-KR" smtClean="0"/>
              <a:t>- A</a:t>
            </a:r>
            <a:r>
              <a:rPr lang="ko-KR" altLang="en-US" smtClean="0"/>
              <a:t>영역</a:t>
            </a:r>
            <a:r>
              <a:rPr lang="en-US" altLang="ko-KR" smtClean="0"/>
              <a:t>(ASIS</a:t>
            </a:r>
            <a:r>
              <a:rPr lang="ko-KR" altLang="en-US" smtClean="0"/>
              <a:t>동일모델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47A0DF-78CF-4969-A4D0-569708A6CF50}"/>
              </a:ext>
            </a:extLst>
          </p:cNvPr>
          <p:cNvSpPr txBox="1"/>
          <p:nvPr/>
        </p:nvSpPr>
        <p:spPr>
          <a:xfrm>
            <a:off x="7051070" y="2839597"/>
            <a:ext cx="782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</a:t>
            </a:r>
            <a:r>
              <a:rPr lang="en-US" altLang="ko-KR" sz="900" smtClean="0"/>
              <a:t>Server</a:t>
            </a:r>
            <a:endParaRPr lang="en-US" altLang="ko-KR" sz="9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201AC5E7-3170-405E-B62D-CC1AFF819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7402002" y="3834560"/>
            <a:ext cx="770059" cy="5105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EE7824D-AB8F-41F4-8130-F8F372D444B4}"/>
              </a:ext>
            </a:extLst>
          </p:cNvPr>
          <p:cNvSpPr txBox="1"/>
          <p:nvPr/>
        </p:nvSpPr>
        <p:spPr>
          <a:xfrm>
            <a:off x="7627636" y="3441787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Storage</a:t>
            </a:r>
          </a:p>
        </p:txBody>
      </p:sp>
      <p:cxnSp>
        <p:nvCxnSpPr>
          <p:cNvPr id="38" name="연결선: 꺾임 81">
            <a:extLst>
              <a:ext uri="{FF2B5EF4-FFF2-40B4-BE49-F238E27FC236}">
                <a16:creationId xmlns:a16="http://schemas.microsoft.com/office/drawing/2014/main" xmlns="" id="{F53E6C29-3B80-4C05-BB69-9D05C4BFFADE}"/>
              </a:ext>
            </a:extLst>
          </p:cNvPr>
          <p:cNvCxnSpPr>
            <a:cxnSpLocks/>
            <a:stCxn id="26" idx="0"/>
            <a:endCxn id="174" idx="2"/>
          </p:cNvCxnSpPr>
          <p:nvPr/>
        </p:nvCxnSpPr>
        <p:spPr>
          <a:xfrm rot="16200000" flipV="1">
            <a:off x="7380132" y="3427659"/>
            <a:ext cx="440438" cy="373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173E549-6E4C-4448-8791-EB7A25BB4AA1}"/>
              </a:ext>
            </a:extLst>
          </p:cNvPr>
          <p:cNvSpPr txBox="1"/>
          <p:nvPr/>
        </p:nvSpPr>
        <p:spPr>
          <a:xfrm>
            <a:off x="7915435" y="4507004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</a:t>
            </a:r>
            <a:endParaRPr lang="ko-KR" altLang="en-US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A9483ED-FF06-4563-B3C9-684173B828A5}"/>
              </a:ext>
            </a:extLst>
          </p:cNvPr>
          <p:cNvSpPr txBox="1"/>
          <p:nvPr/>
        </p:nvSpPr>
        <p:spPr>
          <a:xfrm>
            <a:off x="6744218" y="44681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data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5EFFCFF0-48D3-4ECF-9ECF-F6CD785DA6F9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6744218" y="3378452"/>
            <a:ext cx="400238" cy="12051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581CD6EE-7DDB-4FCB-ACB0-5DA53DE5712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5028" y="4583557"/>
            <a:ext cx="3059190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4E2DFBCC-A772-42D8-A05C-35678AFA7D9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486963" y="4583557"/>
            <a:ext cx="22572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743E3986-CFD8-4E05-9C4F-42682945E1B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436722" y="4583557"/>
            <a:ext cx="1307496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A7D5B327-3BF9-4E76-B9C8-2D76393D741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328863" y="4583557"/>
            <a:ext cx="4153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2743691" y="368427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(ETL)</a:t>
            </a:r>
            <a:endParaRPr lang="en-US" altLang="ko-KR" sz="900"/>
          </a:p>
        </p:txBody>
      </p:sp>
      <p:grpSp>
        <p:nvGrpSpPr>
          <p:cNvPr id="2" name="그룹 1"/>
          <p:cNvGrpSpPr/>
          <p:nvPr/>
        </p:nvGrpSpPr>
        <p:grpSpPr>
          <a:xfrm>
            <a:off x="2815701" y="2038483"/>
            <a:ext cx="832280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A3CCDD7-5EDE-4221-A98E-D2C3259DB5E4}"/>
              </a:ext>
            </a:extLst>
          </p:cNvPr>
          <p:cNvSpPr txBox="1"/>
          <p:nvPr/>
        </p:nvSpPr>
        <p:spPr>
          <a:xfrm>
            <a:off x="4438868" y="3003284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cxnSp>
        <p:nvCxnSpPr>
          <p:cNvPr id="80" name="꺾인 연결선 79"/>
          <p:cNvCxnSpPr>
            <a:stCxn id="1026" idx="3"/>
            <a:endCxn id="1036" idx="1"/>
          </p:cNvCxnSpPr>
          <p:nvPr/>
        </p:nvCxnSpPr>
        <p:spPr>
          <a:xfrm>
            <a:off x="3553365" y="2629605"/>
            <a:ext cx="1052989" cy="766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1681462" y="3604646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OSS</a:t>
            </a:r>
            <a:r>
              <a:rPr lang="ko-KR" altLang="en-US" sz="900" smtClean="0"/>
              <a:t> </a:t>
            </a:r>
            <a:r>
              <a:rPr lang="en-US" altLang="ko-KR" sz="900" smtClean="0"/>
              <a:t>DB</a:t>
            </a:r>
            <a:r>
              <a:rPr lang="ko-KR" altLang="en-US" sz="900" smtClean="0"/>
              <a:t>서버</a:t>
            </a:r>
            <a:endParaRPr lang="en-US" altLang="ko-KR" sz="9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54" y="3200400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24" y="3931219"/>
            <a:ext cx="370991" cy="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꺾인 연결선 93"/>
          <p:cNvCxnSpPr>
            <a:endCxn id="1036" idx="1"/>
          </p:cNvCxnSpPr>
          <p:nvPr/>
        </p:nvCxnSpPr>
        <p:spPr>
          <a:xfrm flipV="1">
            <a:off x="3561871" y="3396543"/>
            <a:ext cx="1044483" cy="69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63243" y="395063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꺾인 연결선 104"/>
          <p:cNvCxnSpPr>
            <a:stCxn id="1036" idx="3"/>
            <a:endCxn id="124" idx="3"/>
          </p:cNvCxnSpPr>
          <p:nvPr/>
        </p:nvCxnSpPr>
        <p:spPr>
          <a:xfrm>
            <a:off x="4998640" y="3396543"/>
            <a:ext cx="249281" cy="1273379"/>
          </a:xfrm>
          <a:prstGeom prst="bentConnector3">
            <a:avLst>
              <a:gd name="adj1" fmla="val 191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4663035" y="3917684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815701" y="3890912"/>
            <a:ext cx="737664" cy="4541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2319273" y="3934160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추출</a:t>
            </a:r>
            <a:endParaRPr lang="en-US" altLang="ko-KR" sz="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3613033" y="391768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적재</a:t>
            </a:r>
            <a:endParaRPr lang="en-US" altLang="ko-KR" sz="70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10257" y="4442846"/>
            <a:ext cx="737664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4434435" y="4220252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4436842" y="437488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3398952" y="2850884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3452073" y="304212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254548" y="5201797"/>
            <a:ext cx="737664" cy="45415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155470" y="5201797"/>
            <a:ext cx="737664" cy="45415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3241070" y="4970965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056392" y="5201797"/>
            <a:ext cx="737664" cy="45415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957314" y="5201797"/>
            <a:ext cx="737664" cy="454151"/>
          </a:xfrm>
          <a:prstGeom prst="rect">
            <a:avLst/>
          </a:prstGeom>
        </p:spPr>
      </p:pic>
      <p:cxnSp>
        <p:nvCxnSpPr>
          <p:cNvPr id="1025" name="직선 화살표 연결선 1024"/>
          <p:cNvCxnSpPr>
            <a:stCxn id="124" idx="2"/>
          </p:cNvCxnSpPr>
          <p:nvPr/>
        </p:nvCxnSpPr>
        <p:spPr>
          <a:xfrm>
            <a:off x="4879089" y="4896997"/>
            <a:ext cx="0" cy="22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12" idx="3"/>
            <a:endCxn id="26" idx="2"/>
          </p:cNvCxnSpPr>
          <p:nvPr/>
        </p:nvCxnSpPr>
        <p:spPr>
          <a:xfrm flipV="1">
            <a:off x="6823381" y="4345063"/>
            <a:ext cx="963651" cy="137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044837" y="2939971"/>
            <a:ext cx="737664" cy="454151"/>
          </a:xfrm>
          <a:prstGeom prst="rect">
            <a:avLst/>
          </a:prstGeom>
        </p:spPr>
      </p:pic>
      <p:pic>
        <p:nvPicPr>
          <p:cNvPr id="1054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30" y="56603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84" y="56620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24" y="5663806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26" y="5665557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직사각형 1056"/>
          <p:cNvSpPr/>
          <p:nvPr/>
        </p:nvSpPr>
        <p:spPr>
          <a:xfrm>
            <a:off x="3254548" y="5654552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059" name="꺾인 연결선 1058"/>
          <p:cNvCxnSpPr>
            <a:stCxn id="1057" idx="1"/>
            <a:endCxn id="1026" idx="1"/>
          </p:cNvCxnSpPr>
          <p:nvPr/>
        </p:nvCxnSpPr>
        <p:spPr>
          <a:xfrm rot="10800000">
            <a:off x="2910322" y="2629606"/>
            <a:ext cx="344227" cy="3214345"/>
          </a:xfrm>
          <a:prstGeom prst="bentConnector3">
            <a:avLst>
              <a:gd name="adj1" fmla="val 489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화살표 연결선 1061"/>
          <p:cNvCxnSpPr>
            <a:stCxn id="97" idx="3"/>
            <a:endCxn id="120" idx="1"/>
          </p:cNvCxnSpPr>
          <p:nvPr/>
        </p:nvCxnSpPr>
        <p:spPr>
          <a:xfrm>
            <a:off x="2206315" y="4116715"/>
            <a:ext cx="609386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A173E549-6E4C-4448-8791-EB7A25BB4AA1}"/>
              </a:ext>
            </a:extLst>
          </p:cNvPr>
          <p:cNvSpPr txBox="1"/>
          <p:nvPr/>
        </p:nvSpPr>
        <p:spPr>
          <a:xfrm>
            <a:off x="2078403" y="5546639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cxnSp>
        <p:nvCxnSpPr>
          <p:cNvPr id="1067" name="꺾인 연결선 1066"/>
          <p:cNvCxnSpPr>
            <a:stCxn id="1036" idx="3"/>
          </p:cNvCxnSpPr>
          <p:nvPr/>
        </p:nvCxnSpPr>
        <p:spPr>
          <a:xfrm>
            <a:off x="4998640" y="3396543"/>
            <a:ext cx="1141386" cy="1773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6103409" y="3914745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A173E549-6E4C-4448-8791-EB7A25BB4AA1}"/>
              </a:ext>
            </a:extLst>
          </p:cNvPr>
          <p:cNvSpPr txBox="1"/>
          <p:nvPr/>
        </p:nvSpPr>
        <p:spPr>
          <a:xfrm>
            <a:off x="4513566" y="6017381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1081" name="꺾인 연결선 1080"/>
          <p:cNvCxnSpPr>
            <a:stCxn id="174" idx="3"/>
            <a:endCxn id="1026" idx="3"/>
          </p:cNvCxnSpPr>
          <p:nvPr/>
        </p:nvCxnSpPr>
        <p:spPr>
          <a:xfrm flipH="1" flipV="1">
            <a:off x="3553365" y="2629605"/>
            <a:ext cx="4229136" cy="537442"/>
          </a:xfrm>
          <a:prstGeom prst="bentConnector3">
            <a:avLst>
              <a:gd name="adj1" fmla="val -5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312420" y="1455420"/>
            <a:ext cx="94488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61589" y="5159808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스케줄 하드웨어 구성도 </a:t>
            </a:r>
            <a:r>
              <a:rPr lang="en-US" altLang="ko-KR" smtClean="0"/>
              <a:t>- B</a:t>
            </a:r>
            <a:r>
              <a:rPr lang="ko-KR" altLang="en-US" smtClean="0"/>
              <a:t>영역</a:t>
            </a:r>
            <a:r>
              <a:rPr lang="en-US" altLang="ko-KR" smtClean="0"/>
              <a:t>(TOBE</a:t>
            </a:r>
            <a:r>
              <a:rPr lang="ko-KR" altLang="en-US" smtClean="0"/>
              <a:t>신모델</a:t>
            </a:r>
            <a:r>
              <a:rPr lang="en-US" altLang="ko-KR" smtClean="0"/>
              <a:t>)</a:t>
            </a: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88620" y="1665290"/>
            <a:ext cx="1053146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A3CCDD7-5EDE-4221-A98E-D2C3259DB5E4}"/>
              </a:ext>
            </a:extLst>
          </p:cNvPr>
          <p:cNvSpPr txBox="1"/>
          <p:nvPr/>
        </p:nvSpPr>
        <p:spPr>
          <a:xfrm>
            <a:off x="2766649" y="2800130"/>
            <a:ext cx="124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19" y="2903220"/>
            <a:ext cx="633974" cy="50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27684" y="3649036"/>
            <a:ext cx="237419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2083176" y="4296669"/>
            <a:ext cx="933422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2007354" y="4074075"/>
            <a:ext cx="1091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2009761" y="4228707"/>
            <a:ext cx="1085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604108" y="4649611"/>
            <a:ext cx="11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/>
            </a:lvl1pPr>
          </a:lstStyle>
          <a:p>
            <a:r>
              <a:rPr lang="en-US" altLang="ko-KR" smtClean="0"/>
              <a:t>Postgre  GIS</a:t>
            </a:r>
            <a:endParaRPr lang="en-US" altLang="ko-KR"/>
          </a:p>
          <a:p>
            <a:r>
              <a:rPr lang="en-US" altLang="ko-KR">
                <a:latin typeface="+mj-lt"/>
              </a:rPr>
              <a:t> </a:t>
            </a:r>
            <a:r>
              <a:rPr lang="ko-KR" altLang="en-US">
                <a:latin typeface="+mj-lt"/>
              </a:rPr>
              <a:t>클러스터 서버</a:t>
            </a:r>
            <a:endParaRPr lang="en-US" altLang="ko-KR">
              <a:latin typeface="+mj-lt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448288" y="4271109"/>
            <a:ext cx="1168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③ </a:t>
            </a:r>
            <a:r>
              <a:rPr lang="en-US" altLang="ko-KR" sz="700" smtClean="0"/>
              <a:t>POSTGRE </a:t>
            </a:r>
            <a:r>
              <a:rPr lang="ko-KR" altLang="en-US" sz="700" smtClean="0"/>
              <a:t>잡수행</a:t>
            </a:r>
            <a:endParaRPr lang="en-US" altLang="ko-KR" sz="7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673773" y="6266776"/>
            <a:ext cx="88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Hadoop </a:t>
            </a:r>
          </a:p>
          <a:p>
            <a:r>
              <a:rPr lang="en-US" altLang="ko-KR" sz="900" smtClean="0"/>
              <a:t>Spark </a:t>
            </a:r>
            <a:r>
              <a:rPr lang="ko-KR" altLang="en-US" sz="900"/>
              <a:t>서버</a:t>
            </a:r>
            <a:endParaRPr lang="en-US" altLang="ko-KR" sz="900"/>
          </a:p>
        </p:txBody>
      </p:sp>
      <p:cxnSp>
        <p:nvCxnSpPr>
          <p:cNvPr id="22" name="꺾인 연결선 21"/>
          <p:cNvCxnSpPr>
            <a:stCxn id="124" idx="1"/>
            <a:endCxn id="112" idx="1"/>
          </p:cNvCxnSpPr>
          <p:nvPr/>
        </p:nvCxnSpPr>
        <p:spPr>
          <a:xfrm rot="10800000" flipV="1">
            <a:off x="661590" y="4523744"/>
            <a:ext cx="1421587" cy="790225"/>
          </a:xfrm>
          <a:prstGeom prst="bentConnector3">
            <a:avLst>
              <a:gd name="adj1" fmla="val 116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2" idx="3"/>
            <a:endCxn id="1036" idx="3"/>
          </p:cNvCxnSpPr>
          <p:nvPr/>
        </p:nvCxnSpPr>
        <p:spPr>
          <a:xfrm flipH="1" flipV="1">
            <a:off x="2855093" y="3153729"/>
            <a:ext cx="2532306" cy="2160241"/>
          </a:xfrm>
          <a:prstGeom prst="bentConnector3">
            <a:avLst>
              <a:gd name="adj1" fmla="val -9027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83" idx="3"/>
            <a:endCxn id="1036" idx="3"/>
          </p:cNvCxnSpPr>
          <p:nvPr/>
        </p:nvCxnSpPr>
        <p:spPr>
          <a:xfrm flipH="1" flipV="1">
            <a:off x="2855093" y="3153729"/>
            <a:ext cx="2526037" cy="2864310"/>
          </a:xfrm>
          <a:prstGeom prst="bentConnector3">
            <a:avLst>
              <a:gd name="adj1" fmla="val -9050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026" idx="2"/>
            <a:endCxn id="1036" idx="1"/>
          </p:cNvCxnSpPr>
          <p:nvPr/>
        </p:nvCxnSpPr>
        <p:spPr>
          <a:xfrm rot="16200000" flipH="1">
            <a:off x="1280260" y="2212869"/>
            <a:ext cx="575795" cy="1305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1648591" y="5521532"/>
            <a:ext cx="10369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④</a:t>
            </a:r>
            <a:r>
              <a:rPr lang="ko-KR" altLang="en-US" sz="700" smtClean="0"/>
              <a:t> </a:t>
            </a:r>
            <a:r>
              <a:rPr lang="en-US" altLang="ko-KR" sz="700" smtClean="0"/>
              <a:t>SPARK </a:t>
            </a:r>
            <a:r>
              <a:rPr lang="ko-KR" altLang="en-US" sz="700" smtClean="0"/>
              <a:t>잡수행</a:t>
            </a:r>
            <a:endParaRPr lang="en-US" altLang="ko-KR" sz="700"/>
          </a:p>
        </p:txBody>
      </p:sp>
      <p:cxnSp>
        <p:nvCxnSpPr>
          <p:cNvPr id="56" name="꺾인 연결선 55"/>
          <p:cNvCxnSpPr>
            <a:stCxn id="1036" idx="2"/>
            <a:endCxn id="124" idx="3"/>
          </p:cNvCxnSpPr>
          <p:nvPr/>
        </p:nvCxnSpPr>
        <p:spPr>
          <a:xfrm rot="16200000" flipH="1">
            <a:off x="2217598" y="3724745"/>
            <a:ext cx="1119508" cy="478492"/>
          </a:xfrm>
          <a:prstGeom prst="bentConnector4">
            <a:avLst>
              <a:gd name="adj1" fmla="val 39858"/>
              <a:gd name="adj2" fmla="val 1477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4735718" y="5492436"/>
            <a:ext cx="941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⑤</a:t>
            </a:r>
            <a:r>
              <a:rPr lang="ko-KR" altLang="en-US" sz="700" smtClean="0"/>
              <a:t> 잡수행정보</a:t>
            </a:r>
            <a:endParaRPr lang="en-US" altLang="ko-KR" sz="700"/>
          </a:p>
        </p:txBody>
      </p:sp>
      <p:grpSp>
        <p:nvGrpSpPr>
          <p:cNvPr id="65" name="그룹 64"/>
          <p:cNvGrpSpPr/>
          <p:nvPr/>
        </p:nvGrpSpPr>
        <p:grpSpPr>
          <a:xfrm>
            <a:off x="962817" y="2729261"/>
            <a:ext cx="1137260" cy="341625"/>
            <a:chOff x="2475498" y="2645441"/>
            <a:chExt cx="898753" cy="34162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30BDF827-6277-44CA-BF45-32F20C6B3BFC}"/>
                </a:ext>
              </a:extLst>
            </p:cNvPr>
            <p:cNvSpPr txBox="1"/>
            <p:nvPr/>
          </p:nvSpPr>
          <p:spPr>
            <a:xfrm>
              <a:off x="2650976" y="2645441"/>
              <a:ext cx="7232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시나리오정보</a:t>
              </a:r>
              <a:endParaRPr lang="en-US" altLang="ko-KR" sz="7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30BDF827-6277-44CA-BF45-32F20C6B3BFC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스케줄정보</a:t>
              </a:r>
              <a:endParaRPr lang="en-US" altLang="ko-KR" sz="70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smtClean="0"/>
                <a:t>①</a:t>
              </a:r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463993" y="3600439"/>
            <a:ext cx="1029267" cy="341625"/>
            <a:chOff x="2475498" y="2645441"/>
            <a:chExt cx="813409" cy="34162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30BDF827-6277-44CA-BF45-32F20C6B3BFC}"/>
                </a:ext>
              </a:extLst>
            </p:cNvPr>
            <p:cNvSpPr txBox="1"/>
            <p:nvPr/>
          </p:nvSpPr>
          <p:spPr>
            <a:xfrm>
              <a:off x="2655400" y="264544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스케줄정보</a:t>
              </a:r>
              <a:endParaRPr lang="en-US" altLang="ko-KR" sz="7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30BDF827-6277-44CA-BF45-32F20C6B3BFC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잡수행정보</a:t>
              </a:r>
              <a:endParaRPr lang="en-US" altLang="ko-KR" sz="70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/>
                <a:t>②</a:t>
              </a:r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6621518" y="6134484"/>
            <a:ext cx="1255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smtClean="0"/>
              <a:t>⑥ 최종 분석 정보 </a:t>
            </a:r>
            <a:endParaRPr lang="en-US" altLang="ko-KR" sz="800" b="1"/>
          </a:p>
        </p:txBody>
      </p:sp>
      <p:grpSp>
        <p:nvGrpSpPr>
          <p:cNvPr id="13" name="그룹 12"/>
          <p:cNvGrpSpPr/>
          <p:nvPr/>
        </p:nvGrpSpPr>
        <p:grpSpPr>
          <a:xfrm>
            <a:off x="809474" y="5243007"/>
            <a:ext cx="3671886" cy="163284"/>
            <a:chOff x="6324601" y="5461706"/>
            <a:chExt cx="3671886" cy="163284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655320" y="5863877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803205" y="5947076"/>
            <a:ext cx="3671886" cy="163284"/>
            <a:chOff x="6324601" y="5461706"/>
            <a:chExt cx="3671886" cy="163284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cxnSp>
        <p:nvCxnSpPr>
          <p:cNvPr id="17" name="직선 화살표 연결선 16"/>
          <p:cNvCxnSpPr>
            <a:stCxn id="112" idx="2"/>
            <a:endCxn id="83" idx="0"/>
          </p:cNvCxnSpPr>
          <p:nvPr/>
        </p:nvCxnSpPr>
        <p:spPr>
          <a:xfrm flipH="1">
            <a:off x="3018225" y="5468131"/>
            <a:ext cx="6269" cy="3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5894687" y="3878580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6060565" y="3838004"/>
            <a:ext cx="737664" cy="454151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6961487" y="3838004"/>
            <a:ext cx="737664" cy="45415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30BDF827-6277-44CA-BF45-32F20C6B3BFC}"/>
              </a:ext>
            </a:extLst>
          </p:cNvPr>
          <p:cNvSpPr txBox="1"/>
          <p:nvPr/>
        </p:nvSpPr>
        <p:spPr>
          <a:xfrm>
            <a:off x="6047087" y="3607172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862409" y="3838004"/>
            <a:ext cx="737664" cy="454151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763331" y="3838004"/>
            <a:ext cx="737664" cy="454151"/>
          </a:xfrm>
          <a:prstGeom prst="rect">
            <a:avLst/>
          </a:prstGeom>
        </p:spPr>
      </p:pic>
      <p:pic>
        <p:nvPicPr>
          <p:cNvPr id="96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47" y="4296511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601" y="4298262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441" y="4300013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043" y="430176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6060565" y="4290759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A173E549-6E4C-4448-8791-EB7A25BB4AA1}"/>
              </a:ext>
            </a:extLst>
          </p:cNvPr>
          <p:cNvSpPr txBox="1"/>
          <p:nvPr/>
        </p:nvSpPr>
        <p:spPr>
          <a:xfrm>
            <a:off x="7853067" y="2813900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A173E549-6E4C-4448-8791-EB7A25BB4AA1}"/>
              </a:ext>
            </a:extLst>
          </p:cNvPr>
          <p:cNvSpPr txBox="1"/>
          <p:nvPr/>
        </p:nvSpPr>
        <p:spPr>
          <a:xfrm>
            <a:off x="7319583" y="4653588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21" name="꺾인 연결선 20"/>
          <p:cNvCxnSpPr>
            <a:stCxn id="83" idx="2"/>
            <a:endCxn id="89" idx="2"/>
          </p:cNvCxnSpPr>
          <p:nvPr/>
        </p:nvCxnSpPr>
        <p:spPr>
          <a:xfrm rot="5400000" flipH="1" flipV="1">
            <a:off x="4750528" y="3160685"/>
            <a:ext cx="1279212" cy="4743818"/>
          </a:xfrm>
          <a:prstGeom prst="bentConnector3">
            <a:avLst>
              <a:gd name="adj1" fmla="val -1787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9" idx="0"/>
            <a:endCxn id="15" idx="3"/>
          </p:cNvCxnSpPr>
          <p:nvPr/>
        </p:nvCxnSpPr>
        <p:spPr>
          <a:xfrm rot="16200000" flipV="1">
            <a:off x="3552968" y="-330496"/>
            <a:ext cx="2097874" cy="632027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잡스케줄러 정책 테이블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633984"/>
              </p:ext>
            </p:extLst>
          </p:nvPr>
        </p:nvGraphicFramePr>
        <p:xfrm>
          <a:off x="4326202" y="350520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워크시트" showAsIcon="1" r:id="rId3" imgW="914400" imgH="685800" progId="Excel.Sheet.12">
                  <p:embed/>
                </p:oleObj>
              </mc:Choice>
              <mc:Fallback>
                <p:oleObj name="워크시트" showAsIcon="1" r:id="rId3" imgW="914400" imgH="685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6202" y="3505200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2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219200" y="2819400"/>
            <a:ext cx="3429000" cy="38481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잡스케줄 공통모듈 </a:t>
            </a:r>
            <a:r>
              <a:rPr lang="en-US" altLang="ko-KR" smtClean="0"/>
              <a:t>- </a:t>
            </a:r>
            <a:r>
              <a:rPr lang="ko-KR" altLang="en-US" smtClean="0"/>
              <a:t>실시간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19200" y="2098875"/>
            <a:ext cx="3429000" cy="339525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분석시나리오 잡수행 컨트롤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3366655" y="3162300"/>
            <a:ext cx="69273" cy="45719"/>
          </a:xfrm>
          <a:prstGeom prst="triangle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24000" y="30099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Postgre</a:t>
            </a:r>
            <a:r>
              <a:rPr lang="ko-KR" altLang="en-US" sz="1000" smtClean="0">
                <a:latin typeface="Noto Sans CJK JP Regular"/>
              </a:rPr>
              <a:t>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24000" y="36195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공간분석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24000" y="42291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24000" y="54483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 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24000" y="48387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24000" y="60579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 </a:t>
            </a:r>
            <a:r>
              <a:rPr lang="ko-KR" altLang="en-US" sz="1000" smtClean="0">
                <a:latin typeface="Noto Sans CJK JP Regular"/>
              </a:rPr>
              <a:t>데이터를 분석서버 </a:t>
            </a:r>
            <a:r>
              <a:rPr lang="en-US" altLang="ko-KR" sz="1000" smtClean="0">
                <a:latin typeface="Noto Sans CJK JP Regular"/>
              </a:rPr>
              <a:t>NFS</a:t>
            </a:r>
            <a:r>
              <a:rPr lang="ko-KR" altLang="en-US" sz="1000" smtClean="0">
                <a:latin typeface="Noto Sans CJK JP Regular"/>
              </a:rPr>
              <a:t>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100" y="1328233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/>
              <a:t>1</a:t>
            </a:r>
            <a:r>
              <a:rPr lang="ko-KR" altLang="en-US" sz="800" smtClean="0"/>
              <a:t>분 단위 재수행</a:t>
            </a:r>
            <a:endParaRPr lang="ko-KR" altLang="en-US" sz="800"/>
          </a:p>
        </p:txBody>
      </p:sp>
      <p:cxnSp>
        <p:nvCxnSpPr>
          <p:cNvPr id="6" name="직선 화살표 연결선 5"/>
          <p:cNvCxnSpPr>
            <a:stCxn id="16" idx="2"/>
            <a:endCxn id="17" idx="0"/>
          </p:cNvCxnSpPr>
          <p:nvPr/>
        </p:nvCxnSpPr>
        <p:spPr>
          <a:xfrm>
            <a:off x="2944091" y="33909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7" idx="2"/>
            <a:endCxn id="18" idx="0"/>
          </p:cNvCxnSpPr>
          <p:nvPr/>
        </p:nvCxnSpPr>
        <p:spPr>
          <a:xfrm>
            <a:off x="2944091" y="40005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8" idx="2"/>
            <a:endCxn id="21" idx="0"/>
          </p:cNvCxnSpPr>
          <p:nvPr/>
        </p:nvCxnSpPr>
        <p:spPr>
          <a:xfrm>
            <a:off x="2944091" y="46101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2"/>
            <a:endCxn id="19" idx="0"/>
          </p:cNvCxnSpPr>
          <p:nvPr/>
        </p:nvCxnSpPr>
        <p:spPr>
          <a:xfrm>
            <a:off x="2944091" y="52197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2"/>
            <a:endCxn id="22" idx="0"/>
          </p:cNvCxnSpPr>
          <p:nvPr/>
        </p:nvCxnSpPr>
        <p:spPr>
          <a:xfrm>
            <a:off x="2944091" y="58293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01040" y="1737360"/>
            <a:ext cx="4419600" cy="4953000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3400" y="1524000"/>
            <a:ext cx="16002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     데몬</a:t>
            </a:r>
            <a:r>
              <a:rPr lang="en-US" altLang="ko-KR" sz="1000" smtClean="0">
                <a:latin typeface="Noto Sans CJK JP Regular"/>
              </a:rPr>
              <a:t>(CronTab)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59450" y="2193345"/>
            <a:ext cx="9017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수행판단</a:t>
            </a:r>
            <a:endParaRPr lang="en-US" altLang="ko-KR" sz="1000" smtClean="0">
              <a:latin typeface="Noto Sans CJK JP Regular"/>
            </a:endParaRPr>
          </a:p>
          <a:p>
            <a:pPr algn="ctr"/>
            <a:r>
              <a:rPr lang="ko-KR" altLang="en-US" sz="1000" smtClean="0">
                <a:latin typeface="Noto Sans CJK JP Regular"/>
              </a:rPr>
              <a:t>공통모듈</a:t>
            </a:r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35" name="직선 연결선 34"/>
          <p:cNvCxnSpPr>
            <a:stCxn id="2" idx="3"/>
            <a:endCxn id="54" idx="1"/>
          </p:cNvCxnSpPr>
          <p:nvPr/>
        </p:nvCxnSpPr>
        <p:spPr>
          <a:xfrm>
            <a:off x="4648200" y="2268638"/>
            <a:ext cx="1111250" cy="11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52124"/>
              </p:ext>
            </p:extLst>
          </p:nvPr>
        </p:nvGraphicFramePr>
        <p:xfrm>
          <a:off x="6089073" y="3263444"/>
          <a:ext cx="3131127" cy="1483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617">
                  <a:extLst>
                    <a:ext uri="{9D8B030D-6E8A-4147-A177-3AD203B41FA5}">
                      <a16:colId xmlns:a16="http://schemas.microsoft.com/office/drawing/2014/main" xmlns="" val="2135770378"/>
                    </a:ext>
                  </a:extLst>
                </a:gridCol>
                <a:gridCol w="1781510">
                  <a:extLst>
                    <a:ext uri="{9D8B030D-6E8A-4147-A177-3AD203B41FA5}">
                      <a16:colId xmlns:a16="http://schemas.microsoft.com/office/drawing/2014/main" xmlns="" val="1891257885"/>
                    </a:ext>
                  </a:extLst>
                </a:gridCol>
              </a:tblGrid>
              <a:tr h="267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테이블명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테이블한글명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4227695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8678660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12833175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9712677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SCENARIO_GROUP_JOB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945090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시나리오스케줄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2147600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REAL_JOB_SCHEDULE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실시간잡수행현황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73070128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030191" y="3048000"/>
            <a:ext cx="1208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스케줄 정책 테이블</a:t>
            </a:r>
            <a:endParaRPr lang="ko-KR" altLang="en-US" sz="800"/>
          </a:p>
        </p:txBody>
      </p:sp>
      <p:cxnSp>
        <p:nvCxnSpPr>
          <p:cNvPr id="38" name="꺾인 연결선 37"/>
          <p:cNvCxnSpPr>
            <a:stCxn id="54" idx="3"/>
            <a:endCxn id="56" idx="0"/>
          </p:cNvCxnSpPr>
          <p:nvPr/>
        </p:nvCxnSpPr>
        <p:spPr>
          <a:xfrm>
            <a:off x="6661150" y="2383845"/>
            <a:ext cx="993486" cy="879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bject 14"/>
          <p:cNvSpPr/>
          <p:nvPr/>
        </p:nvSpPr>
        <p:spPr>
          <a:xfrm>
            <a:off x="5743702" y="5372100"/>
            <a:ext cx="3705098" cy="1066800"/>
          </a:xfrm>
          <a:custGeom>
            <a:avLst/>
            <a:gdLst/>
            <a:ahLst/>
            <a:cxnLst/>
            <a:rect l="l" t="t" r="r" b="b"/>
            <a:pathLst>
              <a:path w="1384300" h="1316990">
                <a:moveTo>
                  <a:pt x="0" y="0"/>
                </a:moveTo>
                <a:lnTo>
                  <a:pt x="1383792" y="0"/>
                </a:lnTo>
                <a:lnTo>
                  <a:pt x="1383792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5"/>
          <p:cNvSpPr txBox="1"/>
          <p:nvPr/>
        </p:nvSpPr>
        <p:spPr>
          <a:xfrm>
            <a:off x="5860473" y="5524500"/>
            <a:ext cx="3268193" cy="742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177165" indent="-92710">
              <a:lnSpc>
                <a:spcPct val="111400"/>
              </a:lnSpc>
              <a:spcBef>
                <a:spcPts val="95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무거운 시나리오와 가벼운 시나리오 판단정보 관리</a:t>
            </a:r>
            <a:endParaRPr sz="90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시나리오 예상자원 소요량에 따른 자원큐 배정</a:t>
            </a:r>
            <a:endParaRPr lang="en-US" altLang="ko-KR" sz="900" spc="100" smtClean="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대중소 시나리오가 적절하게 수행될수 있는 방안 적용</a:t>
            </a:r>
            <a:endParaRPr lang="en-US" altLang="ko-KR" sz="900" spc="100" smtClean="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단계별 처리현황 로그 기록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83" name="object 174"/>
          <p:cNvSpPr/>
          <p:nvPr/>
        </p:nvSpPr>
        <p:spPr>
          <a:xfrm>
            <a:off x="5263642" y="5247132"/>
            <a:ext cx="120650" cy="96520"/>
          </a:xfrm>
          <a:custGeom>
            <a:avLst/>
            <a:gdLst/>
            <a:ahLst/>
            <a:cxnLst/>
            <a:rect l="l" t="t" r="r" b="b"/>
            <a:pathLst>
              <a:path w="120650" h="96520">
                <a:moveTo>
                  <a:pt x="109728" y="96012"/>
                </a:moveTo>
                <a:lnTo>
                  <a:pt x="0" y="15240"/>
                </a:lnTo>
                <a:lnTo>
                  <a:pt x="10668" y="0"/>
                </a:lnTo>
                <a:lnTo>
                  <a:pt x="120396" y="80772"/>
                </a:lnTo>
                <a:lnTo>
                  <a:pt x="109728" y="96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4781" y="1652751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>
            <a:stCxn id="2" idx="2"/>
            <a:endCxn id="36" idx="0"/>
          </p:cNvCxnSpPr>
          <p:nvPr/>
        </p:nvCxnSpPr>
        <p:spPr>
          <a:xfrm>
            <a:off x="2933700" y="2438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0600" y="2603956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우지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1730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295400" y="2552700"/>
            <a:ext cx="3429000" cy="38481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잡스케줄 공통모듈 </a:t>
            </a:r>
            <a:r>
              <a:rPr lang="en-US" altLang="ko-KR" smtClean="0"/>
              <a:t>- </a:t>
            </a:r>
            <a:r>
              <a:rPr lang="ko-KR" altLang="en-US" smtClean="0"/>
              <a:t>실시간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95400" y="2209800"/>
            <a:ext cx="3429000" cy="339525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분석시나리오 잡수행 컨트롤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3442855" y="2895600"/>
            <a:ext cx="69273" cy="45719"/>
          </a:xfrm>
          <a:prstGeom prst="triangle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00200" y="27432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Postgre</a:t>
            </a:r>
            <a:r>
              <a:rPr lang="ko-KR" altLang="en-US" sz="1000" smtClean="0">
                <a:latin typeface="Noto Sans CJK JP Regular"/>
              </a:rPr>
              <a:t>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00200" y="33528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공간분석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0200" y="39624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00200" y="51816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 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00200" y="45720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00200" y="57912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 </a:t>
            </a:r>
            <a:r>
              <a:rPr lang="ko-KR" altLang="en-US" sz="1000" smtClean="0">
                <a:latin typeface="Noto Sans CJK JP Regular"/>
              </a:rPr>
              <a:t>데이터를 분석서버 </a:t>
            </a:r>
            <a:r>
              <a:rPr lang="en-US" altLang="ko-KR" sz="1000" smtClean="0">
                <a:latin typeface="Noto Sans CJK JP Regular"/>
              </a:rPr>
              <a:t>NFS</a:t>
            </a:r>
            <a:r>
              <a:rPr lang="ko-KR" altLang="en-US" sz="1000" smtClean="0">
                <a:latin typeface="Noto Sans CJK JP Regular"/>
              </a:rPr>
              <a:t>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pic>
        <p:nvPicPr>
          <p:cNvPr id="24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40180" y="2308860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22220" y="188976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/>
              <a:t>1</a:t>
            </a:r>
            <a:r>
              <a:rPr lang="ko-KR" altLang="en-US" sz="800" smtClean="0"/>
              <a:t>분 단위 재수행</a:t>
            </a:r>
            <a:endParaRPr lang="ko-KR" altLang="en-US" sz="800"/>
          </a:p>
        </p:txBody>
      </p:sp>
      <p:cxnSp>
        <p:nvCxnSpPr>
          <p:cNvPr id="6" name="직선 화살표 연결선 5"/>
          <p:cNvCxnSpPr>
            <a:stCxn id="16" idx="2"/>
            <a:endCxn id="17" idx="0"/>
          </p:cNvCxnSpPr>
          <p:nvPr/>
        </p:nvCxnSpPr>
        <p:spPr>
          <a:xfrm>
            <a:off x="3020291" y="31242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7" idx="2"/>
            <a:endCxn id="18" idx="0"/>
          </p:cNvCxnSpPr>
          <p:nvPr/>
        </p:nvCxnSpPr>
        <p:spPr>
          <a:xfrm>
            <a:off x="3020291" y="3733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8" idx="2"/>
            <a:endCxn id="21" idx="0"/>
          </p:cNvCxnSpPr>
          <p:nvPr/>
        </p:nvCxnSpPr>
        <p:spPr>
          <a:xfrm>
            <a:off x="3020291" y="43434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2"/>
            <a:endCxn id="19" idx="0"/>
          </p:cNvCxnSpPr>
          <p:nvPr/>
        </p:nvCxnSpPr>
        <p:spPr>
          <a:xfrm>
            <a:off x="3020291" y="4953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2"/>
            <a:endCxn id="22" idx="0"/>
          </p:cNvCxnSpPr>
          <p:nvPr/>
        </p:nvCxnSpPr>
        <p:spPr>
          <a:xfrm>
            <a:off x="3020291" y="5562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01040" y="1737360"/>
            <a:ext cx="4419600" cy="4953000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3400" y="1524000"/>
            <a:ext cx="1143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Oozie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59450" y="2193345"/>
            <a:ext cx="9017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수행판단</a:t>
            </a:r>
            <a:endParaRPr lang="en-US" altLang="ko-KR" sz="1000" smtClean="0">
              <a:latin typeface="Noto Sans CJK JP Regular"/>
            </a:endParaRPr>
          </a:p>
          <a:p>
            <a:pPr algn="ctr"/>
            <a:r>
              <a:rPr lang="ko-KR" altLang="en-US" sz="1000" smtClean="0">
                <a:latin typeface="Noto Sans CJK JP Regular"/>
              </a:rPr>
              <a:t>공통모듈</a:t>
            </a:r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35" name="직선 연결선 34"/>
          <p:cNvCxnSpPr>
            <a:stCxn id="2" idx="3"/>
            <a:endCxn id="54" idx="1"/>
          </p:cNvCxnSpPr>
          <p:nvPr/>
        </p:nvCxnSpPr>
        <p:spPr>
          <a:xfrm>
            <a:off x="4724400" y="2379563"/>
            <a:ext cx="1035050" cy="4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6089073" y="3263444"/>
          <a:ext cx="3131127" cy="1483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617">
                  <a:extLst>
                    <a:ext uri="{9D8B030D-6E8A-4147-A177-3AD203B41FA5}">
                      <a16:colId xmlns:a16="http://schemas.microsoft.com/office/drawing/2014/main" xmlns="" val="2135770378"/>
                    </a:ext>
                  </a:extLst>
                </a:gridCol>
                <a:gridCol w="1781510">
                  <a:extLst>
                    <a:ext uri="{9D8B030D-6E8A-4147-A177-3AD203B41FA5}">
                      <a16:colId xmlns:a16="http://schemas.microsoft.com/office/drawing/2014/main" xmlns="" val="1891257885"/>
                    </a:ext>
                  </a:extLst>
                </a:gridCol>
              </a:tblGrid>
              <a:tr h="267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테이블명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테이블한글명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4227695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8678660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12833175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9712677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SCENARIO_GROUP_JOB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945090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시나리오스케줄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2147600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REAL_JOB_SCHEDULE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실시간잡수행현황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73070128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030191" y="3048000"/>
            <a:ext cx="1208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스케줄 정책 테이블</a:t>
            </a:r>
            <a:endParaRPr lang="ko-KR" altLang="en-US" sz="800"/>
          </a:p>
        </p:txBody>
      </p:sp>
      <p:cxnSp>
        <p:nvCxnSpPr>
          <p:cNvPr id="38" name="꺾인 연결선 37"/>
          <p:cNvCxnSpPr>
            <a:stCxn id="54" idx="3"/>
            <a:endCxn id="56" idx="0"/>
          </p:cNvCxnSpPr>
          <p:nvPr/>
        </p:nvCxnSpPr>
        <p:spPr>
          <a:xfrm>
            <a:off x="6661150" y="2383845"/>
            <a:ext cx="993486" cy="879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bject 14"/>
          <p:cNvSpPr/>
          <p:nvPr/>
        </p:nvSpPr>
        <p:spPr>
          <a:xfrm>
            <a:off x="5743702" y="5372100"/>
            <a:ext cx="3705098" cy="1066800"/>
          </a:xfrm>
          <a:custGeom>
            <a:avLst/>
            <a:gdLst/>
            <a:ahLst/>
            <a:cxnLst/>
            <a:rect l="l" t="t" r="r" b="b"/>
            <a:pathLst>
              <a:path w="1384300" h="1316990">
                <a:moveTo>
                  <a:pt x="0" y="0"/>
                </a:moveTo>
                <a:lnTo>
                  <a:pt x="1383792" y="0"/>
                </a:lnTo>
                <a:lnTo>
                  <a:pt x="1383792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5"/>
          <p:cNvSpPr txBox="1"/>
          <p:nvPr/>
        </p:nvSpPr>
        <p:spPr>
          <a:xfrm>
            <a:off x="5860473" y="5524500"/>
            <a:ext cx="3268193" cy="742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177165" indent="-92710">
              <a:lnSpc>
                <a:spcPct val="111400"/>
              </a:lnSpc>
              <a:spcBef>
                <a:spcPts val="95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무거운 시나리오와 가벼운 시나리오 판단정보 관리</a:t>
            </a:r>
            <a:endParaRPr sz="90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시나리오 예상자원 소요량에 따른 자원큐 배정</a:t>
            </a:r>
            <a:endParaRPr lang="en-US" altLang="ko-KR" sz="900" spc="100" smtClean="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대중소 시나리오가 적절하게 수행될수 있는 방안 적용</a:t>
            </a:r>
            <a:endParaRPr lang="en-US" altLang="ko-KR" sz="900" spc="100" smtClean="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단계별 처리현황 로그 기록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83" name="object 174"/>
          <p:cNvSpPr/>
          <p:nvPr/>
        </p:nvSpPr>
        <p:spPr>
          <a:xfrm>
            <a:off x="5263642" y="5247132"/>
            <a:ext cx="120650" cy="96520"/>
          </a:xfrm>
          <a:custGeom>
            <a:avLst/>
            <a:gdLst/>
            <a:ahLst/>
            <a:cxnLst/>
            <a:rect l="l" t="t" r="r" b="b"/>
            <a:pathLst>
              <a:path w="120650" h="96520">
                <a:moveTo>
                  <a:pt x="109728" y="96012"/>
                </a:moveTo>
                <a:lnTo>
                  <a:pt x="0" y="15240"/>
                </a:lnTo>
                <a:lnTo>
                  <a:pt x="10668" y="0"/>
                </a:lnTo>
                <a:lnTo>
                  <a:pt x="120396" y="80772"/>
                </a:lnTo>
                <a:lnTo>
                  <a:pt x="109728" y="96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71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2">
              <a:lumMod val="40000"/>
              <a:lumOff val="60000"/>
            </a:schemeClr>
          </a:solidFill>
        </a:ln>
      </a:spPr>
      <a:bodyPr wrap="square" lIns="0" tIns="0" rIns="0" bIns="0" rtlCol="0" anchor="ctr"/>
      <a:lstStyle>
        <a:defPPr algn="ctr">
          <a:defRPr sz="1000" dirty="0" smtClean="0">
            <a:latin typeface="Noto Sans CJK JP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12776</TotalTime>
  <Words>603</Words>
  <Application>Microsoft Office PowerPoint</Application>
  <PresentationFormat>사용자 지정</PresentationFormat>
  <Paragraphs>188</Paragraphs>
  <Slides>19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Office Theme</vt:lpstr>
      <vt:lpstr>워크시트</vt:lpstr>
      <vt:lpstr>PowerPoint 프레젠테이션</vt:lpstr>
      <vt:lpstr>PowerPoint 프레젠테이션</vt:lpstr>
      <vt:lpstr>TOBE 잡스케줄 기능명세</vt:lpstr>
      <vt:lpstr>ASIS 스케줄 하드웨어 구성도</vt:lpstr>
      <vt:lpstr>TOBE 스케줄 하드웨어 구성도 - A영역(ASIS동일모델)</vt:lpstr>
      <vt:lpstr>TOBE 스케줄 하드웨어 구성도 - B영역(TOBE신모델)</vt:lpstr>
      <vt:lpstr>잡스케줄러 정책 테이블</vt:lpstr>
      <vt:lpstr>잡스케줄 공통모듈 - 실시간</vt:lpstr>
      <vt:lpstr>잡스케줄 공통모듈 - 실시간</vt:lpstr>
      <vt:lpstr>잡스케줄 공통모듈 - 실시간</vt:lpstr>
      <vt:lpstr>PowerPoint 프레젠테이션</vt:lpstr>
      <vt:lpstr>Oozie 실시간 Job 수행 결과(테스트) – 정상 수행</vt:lpstr>
      <vt:lpstr>Oozie 실시간 Job 수행 결과(테스트) – 정상 수행</vt:lpstr>
      <vt:lpstr>Oozie 실시간 Job 수행 결과(테스트) – 수행 중</vt:lpstr>
      <vt:lpstr>Oozie 실시간 Job 수행 결과(테스트) – 수행 중</vt:lpstr>
      <vt:lpstr>Oozie 실시간 Job 수행 결과(테스트) – 강제종료(Kill)</vt:lpstr>
      <vt:lpstr>Oozie 실시간 Job 수행 결과(테스트) – 강제종료(Kill)</vt:lpstr>
      <vt:lpstr>Oozie 실시간 Job 수행 결과(테스트) – 정상 종료</vt:lpstr>
      <vt:lpstr>Oozie 실시간 Job 수행 결과(테스트) – 정상 종료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SCBK AML ê´•ë€¨ ê°œì—€ ê°œë°œ ì€œìŁ‹ì—œ_v1.0_20171031.pptx</dc:title>
  <dc:creator>UngInBaek</dc:creator>
  <cp:lastModifiedBy>nuri_N0010</cp:lastModifiedBy>
  <cp:revision>218</cp:revision>
  <dcterms:created xsi:type="dcterms:W3CDTF">2018-03-11T02:56:37Z</dcterms:created>
  <dcterms:modified xsi:type="dcterms:W3CDTF">2019-08-13T07:29:40Z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LastSaved">
    <vt:filetime>2018-03-11T00:00:00Z</vt:filetime>
  </property>
</Properties>
</file>