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4069" r:id="rId2"/>
    <p:sldMasterId id="2147483649" r:id="rId3"/>
    <p:sldMasterId id="2147483651" r:id="rId4"/>
  </p:sldMasterIdLst>
  <p:notesMasterIdLst>
    <p:notesMasterId r:id="rId28"/>
  </p:notesMasterIdLst>
  <p:handoutMasterIdLst>
    <p:handoutMasterId r:id="rId29"/>
  </p:handoutMasterIdLst>
  <p:sldIdLst>
    <p:sldId id="1356" r:id="rId5"/>
    <p:sldId id="1492" r:id="rId6"/>
    <p:sldId id="1663" r:id="rId7"/>
    <p:sldId id="1630" r:id="rId8"/>
    <p:sldId id="1631" r:id="rId9"/>
    <p:sldId id="1632" r:id="rId10"/>
    <p:sldId id="1647" r:id="rId11"/>
    <p:sldId id="1633" r:id="rId12"/>
    <p:sldId id="1653" r:id="rId13"/>
    <p:sldId id="1648" r:id="rId14"/>
    <p:sldId id="1649" r:id="rId15"/>
    <p:sldId id="1650" r:id="rId16"/>
    <p:sldId id="1646" r:id="rId17"/>
    <p:sldId id="1654" r:id="rId18"/>
    <p:sldId id="1655" r:id="rId19"/>
    <p:sldId id="1658" r:id="rId20"/>
    <p:sldId id="1659" r:id="rId21"/>
    <p:sldId id="1660" r:id="rId22"/>
    <p:sldId id="1656" r:id="rId23"/>
    <p:sldId id="1661" r:id="rId24"/>
    <p:sldId id="1662" r:id="rId25"/>
    <p:sldId id="1664" r:id="rId26"/>
    <p:sldId id="1665" r:id="rId27"/>
  </p:sldIdLst>
  <p:sldSz cx="9906000" cy="6858000" type="A4"/>
  <p:notesSz cx="6805613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800" b="1" kern="1200">
        <a:solidFill>
          <a:srgbClr val="FF3300"/>
        </a:solidFill>
        <a:latin typeface="뫼비우스 Regular" pitchFamily="2" charset="-127"/>
        <a:ea typeface="뫼비우스 Regular" pitchFamily="2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b="1" kern="1200">
        <a:solidFill>
          <a:srgbClr val="FF3300"/>
        </a:solidFill>
        <a:latin typeface="뫼비우스 Regular" pitchFamily="2" charset="-127"/>
        <a:ea typeface="뫼비우스 Regular" pitchFamily="2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b="1" kern="1200">
        <a:solidFill>
          <a:srgbClr val="FF3300"/>
        </a:solidFill>
        <a:latin typeface="뫼비우스 Regular" pitchFamily="2" charset="-127"/>
        <a:ea typeface="뫼비우스 Regular" pitchFamily="2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b="1" kern="1200">
        <a:solidFill>
          <a:srgbClr val="FF3300"/>
        </a:solidFill>
        <a:latin typeface="뫼비우스 Regular" pitchFamily="2" charset="-127"/>
        <a:ea typeface="뫼비우스 Regular" pitchFamily="2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b="1" kern="1200">
        <a:solidFill>
          <a:srgbClr val="FF3300"/>
        </a:solidFill>
        <a:latin typeface="뫼비우스 Regular" pitchFamily="2" charset="-127"/>
        <a:ea typeface="뫼비우스 Regular" pitchFamily="2" charset="-127"/>
        <a:cs typeface="+mn-cs"/>
      </a:defRPr>
    </a:lvl5pPr>
    <a:lvl6pPr marL="2286000" algn="l" defTabSz="914400" rtl="0" eaLnBrk="1" latinLnBrk="1" hangingPunct="1">
      <a:defRPr sz="800" b="1" kern="1200">
        <a:solidFill>
          <a:srgbClr val="FF3300"/>
        </a:solidFill>
        <a:latin typeface="뫼비우스 Regular" pitchFamily="2" charset="-127"/>
        <a:ea typeface="뫼비우스 Regular" pitchFamily="2" charset="-127"/>
        <a:cs typeface="+mn-cs"/>
      </a:defRPr>
    </a:lvl6pPr>
    <a:lvl7pPr marL="2743200" algn="l" defTabSz="914400" rtl="0" eaLnBrk="1" latinLnBrk="1" hangingPunct="1">
      <a:defRPr sz="800" b="1" kern="1200">
        <a:solidFill>
          <a:srgbClr val="FF3300"/>
        </a:solidFill>
        <a:latin typeface="뫼비우스 Regular" pitchFamily="2" charset="-127"/>
        <a:ea typeface="뫼비우스 Regular" pitchFamily="2" charset="-127"/>
        <a:cs typeface="+mn-cs"/>
      </a:defRPr>
    </a:lvl7pPr>
    <a:lvl8pPr marL="3200400" algn="l" defTabSz="914400" rtl="0" eaLnBrk="1" latinLnBrk="1" hangingPunct="1">
      <a:defRPr sz="800" b="1" kern="1200">
        <a:solidFill>
          <a:srgbClr val="FF3300"/>
        </a:solidFill>
        <a:latin typeface="뫼비우스 Regular" pitchFamily="2" charset="-127"/>
        <a:ea typeface="뫼비우스 Regular" pitchFamily="2" charset="-127"/>
        <a:cs typeface="+mn-cs"/>
      </a:defRPr>
    </a:lvl8pPr>
    <a:lvl9pPr marL="3657600" algn="l" defTabSz="914400" rtl="0" eaLnBrk="1" latinLnBrk="1" hangingPunct="1">
      <a:defRPr sz="800" b="1" kern="1200">
        <a:solidFill>
          <a:srgbClr val="FF3300"/>
        </a:solidFill>
        <a:latin typeface="뫼비우스 Regular" pitchFamily="2" charset="-127"/>
        <a:ea typeface="뫼비우스 Regular" pitchFamily="2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28">
          <p15:clr>
            <a:srgbClr val="A4A3A4"/>
          </p15:clr>
        </p15:guide>
        <p15:guide id="2" orient="horz">
          <p15:clr>
            <a:srgbClr val="A4A3A4"/>
          </p15:clr>
        </p15:guide>
        <p15:guide id="3" orient="horz" pos="107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1766">
          <p15:clr>
            <a:srgbClr val="A4A3A4"/>
          </p15:clr>
        </p15:guide>
        <p15:guide id="6" orient="horz" pos="2017">
          <p15:clr>
            <a:srgbClr val="A4A3A4"/>
          </p15:clr>
        </p15:guide>
        <p15:guide id="7" orient="horz" pos="403">
          <p15:clr>
            <a:srgbClr val="A4A3A4"/>
          </p15:clr>
        </p15:guide>
        <p15:guide id="8" orient="horz" pos="4120">
          <p15:clr>
            <a:srgbClr val="A4A3A4"/>
          </p15:clr>
        </p15:guide>
        <p15:guide id="9" pos="179">
          <p15:clr>
            <a:srgbClr val="A4A3A4"/>
          </p15:clr>
        </p15:guide>
        <p15:guide id="10" pos="5804">
          <p15:clr>
            <a:srgbClr val="A4A3A4"/>
          </p15:clr>
        </p15:guide>
        <p15:guide id="11" pos="2044">
          <p15:clr>
            <a:srgbClr val="A4A3A4"/>
          </p15:clr>
        </p15:guide>
        <p15:guide id="12" pos="6062">
          <p15:clr>
            <a:srgbClr val="A4A3A4"/>
          </p15:clr>
        </p15:guide>
        <p15:guide id="13" pos="2661">
          <p15:clr>
            <a:srgbClr val="A4A3A4"/>
          </p15:clr>
        </p15:guide>
        <p15:guide id="14" pos="3120">
          <p15:clr>
            <a:srgbClr val="A4A3A4"/>
          </p15:clr>
        </p15:guide>
        <p15:guide id="15" pos="438">
          <p15:clr>
            <a:srgbClr val="A4A3A4"/>
          </p15:clr>
        </p15:guide>
        <p15:guide id="16" pos="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D9ECFF"/>
    <a:srgbClr val="CDE6FF"/>
    <a:srgbClr val="C1E0FF"/>
    <a:srgbClr val="99CCFF"/>
    <a:srgbClr val="FF6600"/>
    <a:srgbClr val="FF66CC"/>
    <a:srgbClr val="FF99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6" autoAdjust="0"/>
    <p:restoredTop sz="96366" autoAdjust="0"/>
  </p:normalViewPr>
  <p:slideViewPr>
    <p:cSldViewPr snapToGrid="0">
      <p:cViewPr>
        <p:scale>
          <a:sx n="80" d="100"/>
          <a:sy n="80" d="100"/>
        </p:scale>
        <p:origin x="-1310" y="-192"/>
      </p:cViewPr>
      <p:guideLst>
        <p:guide orient="horz" pos="4128"/>
        <p:guide orient="horz"/>
        <p:guide orient="horz" pos="1072"/>
        <p:guide orient="horz" pos="3888"/>
        <p:guide orient="horz" pos="1766"/>
        <p:guide orient="horz" pos="2017"/>
        <p:guide orient="horz" pos="403"/>
        <p:guide orient="horz" pos="4120"/>
        <p:guide pos="179"/>
        <p:guide pos="5804"/>
        <p:guide pos="2044"/>
        <p:guide pos="6062"/>
        <p:guide pos="2661"/>
        <p:guide pos="3120"/>
        <p:guide pos="438"/>
        <p:guide pos="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264" y="-114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xmlns="" id="{D210E77A-0559-46F4-BA11-6D8A3B37D8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0" rIns="91461" bIns="45730" numCol="1" anchor="t" anchorCtr="0" compatLnSpc="1">
            <a:prstTxWarp prst="textNoShape">
              <a:avLst/>
            </a:prstTxWarp>
          </a:bodyPr>
          <a:lstStyle>
            <a:lvl1pPr algn="l" defTabSz="915988" eaLnBrk="1" latin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xmlns="" id="{D8D76782-F7F9-418B-A333-2F20AF6768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963" y="0"/>
            <a:ext cx="289877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0" rIns="91461" bIns="45730" numCol="1" anchor="t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1780" name="Rectangle 4">
            <a:extLst>
              <a:ext uri="{FF2B5EF4-FFF2-40B4-BE49-F238E27FC236}">
                <a16:creationId xmlns:a16="http://schemas.microsoft.com/office/drawing/2014/main" xmlns="" id="{3213154B-08FE-4C8F-A6C1-BFED945CD89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15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0" rIns="91461" bIns="45730" numCol="1" anchor="b" anchorCtr="0" compatLnSpc="1">
            <a:prstTxWarp prst="textNoShape">
              <a:avLst/>
            </a:prstTxWarp>
          </a:bodyPr>
          <a:lstStyle>
            <a:lvl1pPr algn="l" defTabSz="915988" eaLnBrk="1" latin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1781" name="Rectangle 5">
            <a:extLst>
              <a:ext uri="{FF2B5EF4-FFF2-40B4-BE49-F238E27FC236}">
                <a16:creationId xmlns:a16="http://schemas.microsoft.com/office/drawing/2014/main" xmlns="" id="{F2033F0E-E784-47DF-BA41-D1EC04CDF40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963" y="9461500"/>
            <a:ext cx="289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0" rIns="91461" bIns="45730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C5F756A-9BFC-4C13-8323-7B19A886F0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1104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CC484831-6B87-4111-B498-6C0505617C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0" rIns="91461" bIns="45730" numCol="1" anchor="t" anchorCtr="0" compatLnSpc="1">
            <a:prstTxWarp prst="textNoShape">
              <a:avLst/>
            </a:prstTxWarp>
          </a:bodyPr>
          <a:lstStyle>
            <a:lvl1pPr algn="l" defTabSz="915988" eaLnBrk="1" latin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B664EB32-EE9E-46B0-B289-196A62AAFC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0" rIns="91461" bIns="45730" numCol="1" anchor="t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xmlns="" id="{072234A5-DF82-4903-9712-4743F7F1FE4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5963" y="746125"/>
            <a:ext cx="5384800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xmlns="" id="{14C78D0A-E01A-4C3C-A601-4A067985FE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22813"/>
            <a:ext cx="4992687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0" rIns="91461" bIns="457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xmlns="" id="{ADD3CC87-35CB-47BA-B49B-7D44C93336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0" rIns="91461" bIns="45730" numCol="1" anchor="b" anchorCtr="0" compatLnSpc="1">
            <a:prstTxWarp prst="textNoShape">
              <a:avLst/>
            </a:prstTxWarp>
          </a:bodyPr>
          <a:lstStyle>
            <a:lvl1pPr algn="l" defTabSz="915988" eaLnBrk="1" latin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xmlns="" id="{78D30EAA-1CFC-4920-BDA0-E2B1E8617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0" rIns="91461" bIns="45730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4B77521-EB12-4C7C-9204-832248A039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1680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xmlns="" id="{EB3DCDBD-0704-411F-BCAF-2D0A05B6C2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1pPr>
            <a:lvl2pPr marL="742950" indent="-285750" defTabSz="915988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 defTabSz="915988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 defTabSz="915988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 defTabSz="915988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9pPr>
          </a:lstStyle>
          <a:p>
            <a:fld id="{12922A37-85A1-4594-AAF4-B5B50F14E017}" type="slidenum">
              <a:rPr lang="en-US" altLang="ko-KR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0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xmlns="" id="{9543A893-7D79-4983-BEBE-0CB759A9D4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xmlns="" id="{71BC413A-425C-49F7-AC5A-625781948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87F8179E-B29C-4486-AF33-8A39B2573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D4B160F-722D-4D6A-80B2-80FE34AD57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26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D5F6D36-969E-49E5-937A-9EAA964242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498B8DF-8AAE-4976-842D-16D17A6C05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027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7AA1547-DE59-4B26-AB06-D7763035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B2899D2-4F62-47E1-8AFD-DD9D077F16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3926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9A0-9AE1-4CE3-8378-15A3C8334ED8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B8E9-0263-4815-BA63-47A3D4E68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9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9A0-9AE1-4CE3-8378-15A3C8334ED8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B8E9-0263-4815-BA63-47A3D4E68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68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9A0-9AE1-4CE3-8378-15A3C8334ED8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B8E9-0263-4815-BA63-47A3D4E68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53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9A0-9AE1-4CE3-8378-15A3C8334ED8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B8E9-0263-4815-BA63-47A3D4E68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49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9A0-9AE1-4CE3-8378-15A3C8334ED8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B8E9-0263-4815-BA63-47A3D4E68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63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9A0-9AE1-4CE3-8378-15A3C8334ED8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B8E9-0263-4815-BA63-47A3D4E68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45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9A0-9AE1-4CE3-8378-15A3C8334ED8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B8E9-0263-4815-BA63-47A3D4E68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95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9A0-9AE1-4CE3-8378-15A3C8334ED8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B8E9-0263-4815-BA63-47A3D4E68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4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664BE86-3269-46ED-A9F7-7765126D56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9137D9A-C501-4CEA-B862-18E8AA775A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816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9A0-9AE1-4CE3-8378-15A3C8334ED8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B8E9-0263-4815-BA63-47A3D4E68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15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9A0-9AE1-4CE3-8378-15A3C8334ED8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B8E9-0263-4815-BA63-47A3D4E68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41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9A0-9AE1-4CE3-8378-15A3C8334ED8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B8E9-0263-4815-BA63-47A3D4E68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45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987C5B0F-F27E-492B-AD6E-1EC97F9E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r="2580"/>
          <a:stretch>
            <a:fillRect/>
          </a:stretch>
        </p:blipFill>
        <p:spPr bwMode="auto">
          <a:xfrm>
            <a:off x="0" y="2744788"/>
            <a:ext cx="9906000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xmlns="" id="{0EFD190F-32FA-4980-99FB-07621590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640763" y="6210300"/>
            <a:ext cx="10906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CBED38A2-69BF-45F6-81FE-994C1086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256713" y="179388"/>
            <a:ext cx="4730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DF1982F5-17D7-4D59-8154-B91B1E3A8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800100"/>
            <a:ext cx="7366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1pPr>
            <a:lvl2pPr marL="742950" indent="-285750" algn="ctr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 algn="ctr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 algn="ctr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 algn="ctr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9pPr>
          </a:lstStyle>
          <a:p>
            <a:pPr algn="l" eaLnBrk="1" latinLnBrk="1" hangingPunct="1">
              <a:spcBef>
                <a:spcPct val="0"/>
              </a:spcBef>
              <a:defRPr/>
            </a:pPr>
            <a:endParaRPr kumimoji="1" lang="ko-KR" altLang="ko-KR" sz="24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492995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432050" y="2816225"/>
            <a:ext cx="7473950" cy="11890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endParaRPr lang="ko-KR" altLang="ko-KR"/>
          </a:p>
        </p:txBody>
      </p:sp>
      <p:sp>
        <p:nvSpPr>
          <p:cNvPr id="149299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32050" y="4257675"/>
            <a:ext cx="7473950" cy="11160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2000" b="0">
                <a:solidFill>
                  <a:schemeClr val="bg1"/>
                </a:solidFill>
              </a:defRPr>
            </a:lvl1pPr>
          </a:lstStyle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63475710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68429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64195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40552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13340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13727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38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C26368E-1692-44D4-9CF0-2198CE5AEA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323CC59-3886-4F11-A242-A9CB84AE34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8503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2495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37690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81505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962130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4A0154BC-45C2-4EC1-945C-D8B85351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r="2580"/>
          <a:stretch>
            <a:fillRect/>
          </a:stretch>
        </p:blipFill>
        <p:spPr bwMode="auto">
          <a:xfrm>
            <a:off x="0" y="2744788"/>
            <a:ext cx="9906000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xmlns="" id="{05A67493-6C31-4C68-B780-315E54DB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640763" y="6210300"/>
            <a:ext cx="10906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B0E32525-0795-4A55-A361-15799AD4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256713" y="179388"/>
            <a:ext cx="4730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26B85298-7791-483E-A819-5E67AD39A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800100"/>
            <a:ext cx="7366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1pPr>
            <a:lvl2pPr marL="742950" indent="-285750" algn="ctr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 algn="ctr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 algn="ctr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 algn="ctr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9pPr>
          </a:lstStyle>
          <a:p>
            <a:pPr algn="l" eaLnBrk="1" latinLnBrk="1" hangingPunct="1">
              <a:spcBef>
                <a:spcPct val="0"/>
              </a:spcBef>
              <a:defRPr/>
            </a:pPr>
            <a:endParaRPr kumimoji="1" lang="ko-KR" altLang="ko-KR" sz="24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5093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2050" y="2816225"/>
            <a:ext cx="7473950" cy="1189038"/>
          </a:xfrm>
        </p:spPr>
        <p:txBody>
          <a:bodyPr/>
          <a:lstStyle>
            <a:lvl1pPr>
              <a:defRPr sz="4000"/>
            </a:lvl1pPr>
          </a:lstStyle>
          <a:p>
            <a:endParaRPr lang="ko-KR" altLang="ko-KR"/>
          </a:p>
        </p:txBody>
      </p:sp>
      <p:sp>
        <p:nvSpPr>
          <p:cNvPr id="15093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2050" y="4257675"/>
            <a:ext cx="7473950" cy="1116013"/>
          </a:xfrm>
        </p:spPr>
        <p:txBody>
          <a:bodyPr/>
          <a:lstStyle>
            <a:lvl1pPr marL="0" indent="0">
              <a:defRPr sz="2000" b="0">
                <a:solidFill>
                  <a:schemeClr val="bg1"/>
                </a:solidFill>
              </a:defRPr>
            </a:lvl1pPr>
          </a:lstStyle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30174265"/>
      </p:ext>
    </p:extLst>
  </p:cSld>
  <p:clrMapOvr>
    <a:masterClrMapping/>
  </p:clrMapOvr>
  <p:hf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14008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233302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1650" y="946150"/>
            <a:ext cx="4381500" cy="68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946150"/>
            <a:ext cx="4381500" cy="68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39457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358850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297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67AA98F-0A44-4673-A181-551E13E798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C4C0938-E53C-4286-BEE0-4B583A094F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81990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7416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35803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819971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888613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8200" y="244475"/>
            <a:ext cx="2228850" cy="1384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1650" y="244475"/>
            <a:ext cx="6534150" cy="1384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4075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7A229A56-150C-4D7A-A1A9-9304F6E6C4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3B2A1F9C-31AA-4788-ABB1-2BC772C1E1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264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E9FF0116-3C71-4C17-9F1A-36B922B1F8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4DAFA019-A7E6-4A67-9B51-72E2FD4428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051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C43AD661-5506-4A6D-8243-163D4BCD50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7B3AFFF1-7B0E-4C03-B5B1-173EAB6062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80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8D58D00-BA3C-4299-913F-15A29337D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B6B28D-2683-4A9B-A728-C664A417A1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01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5F91345-7D9B-4662-888F-017A46BE9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8D287E-91AB-484F-A1C4-0DBD1EA454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pic>
        <p:nvPicPr>
          <p:cNvPr id="7" name="그림 6" descr="top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666" y="6516698"/>
            <a:ext cx="1133381" cy="34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26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A6207CAC-7941-476D-B514-B044361769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kumimoji="1" sz="14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A6C1EC79-170E-47D3-B765-23592C8EE71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kumimoji="1" sz="14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xmlns="" id="{AF247400-978B-4AE4-92E1-8CED76AA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3" y="6497638"/>
            <a:ext cx="2063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2" tIns="45712" rIns="91422" bIns="45712"/>
          <a:lstStyle>
            <a:lvl1pPr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1pPr>
            <a:lvl2pPr marL="742950" indent="-28575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9pPr>
          </a:lstStyle>
          <a:p>
            <a:pPr algn="r" eaLnBrk="1" latinLnBrk="1" hangingPunct="1">
              <a:defRPr/>
            </a:pPr>
            <a:fld id="{BB6019C9-BEDB-48AD-9FA5-8F6D13BB8355}" type="slidenum">
              <a:rPr kumimoji="1" lang="en-US" altLang="ko-KR" sz="1400" i="1" smtClean="0">
                <a:solidFill>
                  <a:schemeClr val="tx1"/>
                </a:solidFill>
                <a:latin typeface="Arial" panose="020B0604020202020204" pitchFamily="34" charset="0"/>
                <a:ea typeface="HY태고딕" pitchFamily="18" charset="-127"/>
                <a:cs typeface="Arial" panose="020B0604020202020204" pitchFamily="34" charset="0"/>
              </a:rPr>
              <a:pPr algn="r" eaLnBrk="1" latinLnBrk="1" hangingPunct="1">
                <a:defRPr/>
              </a:pPr>
              <a:t>‹#›</a:t>
            </a:fld>
            <a:endParaRPr kumimoji="1" lang="en-US" altLang="ko-KR" sz="1400" i="1">
              <a:solidFill>
                <a:schemeClr val="tx1"/>
              </a:solidFill>
              <a:latin typeface="Arial" panose="020B0604020202020204" pitchFamily="34" charset="0"/>
              <a:ea typeface="HY태고딕" pitchFamily="18" charset="-127"/>
              <a:cs typeface="Arial" panose="020B0604020202020204" pitchFamily="34" charset="0"/>
            </a:endParaRP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xmlns="" id="{868BB876-7436-4753-92C3-799BF3D60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4450" y="6529388"/>
            <a:ext cx="7540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0" name="Rectangle 56">
            <a:extLst>
              <a:ext uri="{FF2B5EF4-FFF2-40B4-BE49-F238E27FC236}">
                <a16:creationId xmlns:a16="http://schemas.microsoft.com/office/drawing/2014/main" xmlns="" id="{D758CD8D-1630-47FA-B2FC-CFD2CF0F3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138113"/>
            <a:ext cx="198437" cy="619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4" name="Rectangle 60">
            <a:extLst>
              <a:ext uri="{FF2B5EF4-FFF2-40B4-BE49-F238E27FC236}">
                <a16:creationId xmlns:a16="http://schemas.microsoft.com/office/drawing/2014/main" xmlns="" id="{7B82D8C6-DB2E-47E0-A7D0-9F2CDE992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8" y="107950"/>
            <a:ext cx="519112" cy="601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32" name="Group 68">
            <a:extLst>
              <a:ext uri="{FF2B5EF4-FFF2-40B4-BE49-F238E27FC236}">
                <a16:creationId xmlns:a16="http://schemas.microsoft.com/office/drawing/2014/main" xmlns="" id="{4C959F65-FD96-4240-B045-041387083146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906000" cy="538162"/>
            <a:chOff x="0" y="1"/>
            <a:chExt cx="6240" cy="339"/>
          </a:xfrm>
        </p:grpSpPr>
        <p:sp>
          <p:nvSpPr>
            <p:cNvPr id="1078" name="AutoShape 54">
              <a:extLst>
                <a:ext uri="{FF2B5EF4-FFF2-40B4-BE49-F238E27FC236}">
                  <a16:creationId xmlns:a16="http://schemas.microsoft.com/office/drawing/2014/main" xmlns="" id="{4D775D17-BF0F-4DE5-A147-1449FA268B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"/>
              <a:ext cx="172" cy="30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9" name="AutoShape 55">
              <a:extLst>
                <a:ext uri="{FF2B5EF4-FFF2-40B4-BE49-F238E27FC236}">
                  <a16:creationId xmlns:a16="http://schemas.microsoft.com/office/drawing/2014/main" xmlns="" id="{B93F6880-3CF8-4F1E-BC9B-CAA8DC2A8A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71"/>
              <a:ext cx="172" cy="2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1" name="Rectangle 57">
              <a:extLst>
                <a:ext uri="{FF2B5EF4-FFF2-40B4-BE49-F238E27FC236}">
                  <a16:creationId xmlns:a16="http://schemas.microsoft.com/office/drawing/2014/main" xmlns="" id="{1E2C677D-5A7F-495E-8E36-234160A9E4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" y="5"/>
              <a:ext cx="172" cy="68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2" name="AutoShape 58">
              <a:extLst>
                <a:ext uri="{FF2B5EF4-FFF2-40B4-BE49-F238E27FC236}">
                  <a16:creationId xmlns:a16="http://schemas.microsoft.com/office/drawing/2014/main" xmlns="" id="{F6648E55-A5B0-4D9A-B6A9-5EEC8A9B08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3" y="5"/>
              <a:ext cx="5932" cy="320"/>
            </a:xfrm>
            <a:prstGeom prst="roundRect">
              <a:avLst>
                <a:gd name="adj" fmla="val 35713"/>
              </a:avLst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3" name="AutoShape 59">
              <a:extLst>
                <a:ext uri="{FF2B5EF4-FFF2-40B4-BE49-F238E27FC236}">
                  <a16:creationId xmlns:a16="http://schemas.microsoft.com/office/drawing/2014/main" xmlns="" id="{F9F9067B-CED3-42A4-86EB-809487C882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3" y="1"/>
              <a:ext cx="6067" cy="255"/>
            </a:xfrm>
            <a:prstGeom prst="roundRect">
              <a:avLst>
                <a:gd name="adj" fmla="val 35713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" name="Rectangle 61">
              <a:extLst>
                <a:ext uri="{FF2B5EF4-FFF2-40B4-BE49-F238E27FC236}">
                  <a16:creationId xmlns:a16="http://schemas.microsoft.com/office/drawing/2014/main" xmlns="" id="{6F124A84-B1D2-4DAA-882D-B4CEEAD634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17" y="257"/>
              <a:ext cx="523" cy="68"/>
            </a:xfrm>
            <a:prstGeom prst="rect">
              <a:avLst/>
            </a:prstGeom>
            <a:solidFill>
              <a:srgbClr val="FF66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6" name="Rectangle 62">
              <a:extLst>
                <a:ext uri="{FF2B5EF4-FFF2-40B4-BE49-F238E27FC236}">
                  <a16:creationId xmlns:a16="http://schemas.microsoft.com/office/drawing/2014/main" xmlns="" id="{668A9FCF-72B5-4C67-BE9D-92BE496D5D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"/>
              <a:ext cx="107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7" name="Rectangle 63">
              <a:extLst>
                <a:ext uri="{FF2B5EF4-FFF2-40B4-BE49-F238E27FC236}">
                  <a16:creationId xmlns:a16="http://schemas.microsoft.com/office/drawing/2014/main" xmlns="" id="{F7BDEA6B-69EE-49E2-BBDE-DB43C77375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"/>
              <a:ext cx="81" cy="68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8" name="Rectangle 64">
              <a:extLst>
                <a:ext uri="{FF2B5EF4-FFF2-40B4-BE49-F238E27FC236}">
                  <a16:creationId xmlns:a16="http://schemas.microsoft.com/office/drawing/2014/main" xmlns="" id="{CE72CBD9-6B26-42BD-AED2-B1B57A3BDD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" y="32"/>
              <a:ext cx="81" cy="44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43" name="Picture 9">
              <a:extLst>
                <a:ext uri="{FF2B5EF4-FFF2-40B4-BE49-F238E27FC236}">
                  <a16:creationId xmlns:a16="http://schemas.microsoft.com/office/drawing/2014/main" xmlns="" id="{5005B383-C1CA-4AF3-BE64-12E93830A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060" y="36"/>
              <a:ext cx="161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0" name="Rectangle 66">
              <a:extLst>
                <a:ext uri="{FF2B5EF4-FFF2-40B4-BE49-F238E27FC236}">
                  <a16:creationId xmlns:a16="http://schemas.microsoft.com/office/drawing/2014/main" xmlns="" id="{EFB87E36-8FB8-4B1F-B560-78E4C09A5C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-636628">
              <a:off x="70" y="216"/>
              <a:ext cx="107" cy="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Rectangle 61">
            <a:extLst>
              <a:ext uri="{FF2B5EF4-FFF2-40B4-BE49-F238E27FC236}">
                <a16:creationId xmlns:a16="http://schemas.microsoft.com/office/drawing/2014/main" xmlns="" id="{1640FF60-6EDE-46BE-8743-3A7412D6F7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92863"/>
            <a:ext cx="9906000" cy="84137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그림 20" descr="top_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789" y="6509503"/>
            <a:ext cx="1308843" cy="34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FFFF00"/>
          </a:solidFill>
          <a:latin typeface="Arial" charset="0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FFFF00"/>
          </a:solidFill>
          <a:latin typeface="Arial" charset="0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FFFF00"/>
          </a:solidFill>
          <a:latin typeface="Arial" charset="0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FFFF00"/>
          </a:solidFill>
          <a:latin typeface="Arial" charset="0"/>
          <a:ea typeface="굴림체" pitchFamily="49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 i="1">
          <a:solidFill>
            <a:srgbClr val="FFFF00"/>
          </a:solidFill>
          <a:latin typeface="Arial" charset="0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 i="1">
          <a:solidFill>
            <a:srgbClr val="FFFF00"/>
          </a:solidFill>
          <a:latin typeface="Arial" charset="0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 i="1">
          <a:solidFill>
            <a:srgbClr val="FFFF00"/>
          </a:solidFill>
          <a:latin typeface="Arial" charset="0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 i="1">
          <a:solidFill>
            <a:srgbClr val="FFFF00"/>
          </a:solidFill>
          <a:latin typeface="Arial" charset="0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DF9A0-9AE1-4CE3-8378-15A3C8334ED8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4B8E9-0263-4815-BA63-47A3D4E68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1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>
            <a:extLst>
              <a:ext uri="{FF2B5EF4-FFF2-40B4-BE49-F238E27FC236}">
                <a16:creationId xmlns:a16="http://schemas.microsoft.com/office/drawing/2014/main" xmlns="" id="{11CDEEB2-7DE7-4F7B-B704-CBDA2F4820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811713" y="6524625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72" tIns="54072" rIns="54072" bIns="54072" anchor="ctr"/>
          <a:lstStyle>
            <a:lvl1pPr algn="ctr" defTabSz="915988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1pPr>
            <a:lvl2pPr marL="742950" indent="-285750" algn="ctr" defTabSz="915988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 algn="ctr" defTabSz="915988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 algn="ctr" defTabSz="915988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 algn="ctr" defTabSz="915988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 algn="ctr" defTabSz="915988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6pPr>
            <a:lvl7pPr marL="2971800" indent="-228600" algn="ctr" defTabSz="915988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7pPr>
            <a:lvl8pPr marL="3429000" indent="-228600" algn="ctr" defTabSz="915988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8pPr>
            <a:lvl9pPr marL="3886200" indent="-228600" algn="ctr" defTabSz="915988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GB" altLang="ko-KR" sz="1200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C4151F-7096-4AE2-8346-24792C65AFC1}"/>
              </a:ext>
            </a:extLst>
          </p:cNvPr>
          <p:cNvSpPr txBox="1"/>
          <p:nvPr/>
        </p:nvSpPr>
        <p:spPr>
          <a:xfrm>
            <a:off x="9334500" y="65611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1pPr>
            <a:lvl2pPr marL="742950" indent="-28575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9pPr>
          </a:lstStyle>
          <a:p>
            <a:pPr eaLnBrk="1" latinLnBrk="1" hangingPunct="1">
              <a:defRPr/>
            </a:pPr>
            <a:fld id="{A5869F2E-554A-4923-8407-EB6632212A5D}" type="slidenum">
              <a:rPr kumimoji="1" lang="en-US" altLang="ko-KR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eaLnBrk="1" latinLnBrk="1" hangingPunct="1">
                <a:defRPr/>
              </a:pPr>
              <a:t>‹#›</a:t>
            </a:fld>
            <a:endParaRPr kumimoji="1" lang="en-US" altLang="ko-KR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052" name="Picture 10">
            <a:extLst>
              <a:ext uri="{FF2B5EF4-FFF2-40B4-BE49-F238E27FC236}">
                <a16:creationId xmlns:a16="http://schemas.microsoft.com/office/drawing/2014/main" xmlns="" id="{E636C226-E6E4-4F06-8346-C381C7C85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4450" y="6529388"/>
            <a:ext cx="7540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3" name="Group 44">
            <a:extLst>
              <a:ext uri="{FF2B5EF4-FFF2-40B4-BE49-F238E27FC236}">
                <a16:creationId xmlns:a16="http://schemas.microsoft.com/office/drawing/2014/main" xmlns="" id="{36405B21-9646-422F-BDB6-CE803AD5A0D9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906000" cy="538162"/>
            <a:chOff x="0" y="1"/>
            <a:chExt cx="6240" cy="339"/>
          </a:xfrm>
        </p:grpSpPr>
        <p:sp>
          <p:nvSpPr>
            <p:cNvPr id="1492013" name="AutoShape 45">
              <a:extLst>
                <a:ext uri="{FF2B5EF4-FFF2-40B4-BE49-F238E27FC236}">
                  <a16:creationId xmlns:a16="http://schemas.microsoft.com/office/drawing/2014/main" xmlns="" id="{BEC043F3-4D70-408A-9123-7B5F546567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"/>
              <a:ext cx="172" cy="30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2014" name="AutoShape 46">
              <a:extLst>
                <a:ext uri="{FF2B5EF4-FFF2-40B4-BE49-F238E27FC236}">
                  <a16:creationId xmlns:a16="http://schemas.microsoft.com/office/drawing/2014/main" xmlns="" id="{D36C918F-FBA0-41F0-A7CF-17514AD12A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71"/>
              <a:ext cx="172" cy="2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2015" name="Rectangle 47">
              <a:extLst>
                <a:ext uri="{FF2B5EF4-FFF2-40B4-BE49-F238E27FC236}">
                  <a16:creationId xmlns:a16="http://schemas.microsoft.com/office/drawing/2014/main" xmlns="" id="{1D61DFBA-44E4-4DE7-9AA1-FEDE69A8D1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4" y="5"/>
              <a:ext cx="172" cy="68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2016" name="AutoShape 48">
              <a:extLst>
                <a:ext uri="{FF2B5EF4-FFF2-40B4-BE49-F238E27FC236}">
                  <a16:creationId xmlns:a16="http://schemas.microsoft.com/office/drawing/2014/main" xmlns="" id="{1C400C2F-D8BE-40C7-BD01-2B7542F78D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3" y="5"/>
              <a:ext cx="5932" cy="320"/>
            </a:xfrm>
            <a:prstGeom prst="roundRect">
              <a:avLst>
                <a:gd name="adj" fmla="val 35713"/>
              </a:avLst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2017" name="AutoShape 49">
              <a:extLst>
                <a:ext uri="{FF2B5EF4-FFF2-40B4-BE49-F238E27FC236}">
                  <a16:creationId xmlns:a16="http://schemas.microsoft.com/office/drawing/2014/main" xmlns="" id="{A26F655B-5F14-4D0B-9C14-0A85098CEE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3" y="1"/>
              <a:ext cx="6067" cy="255"/>
            </a:xfrm>
            <a:prstGeom prst="roundRect">
              <a:avLst>
                <a:gd name="adj" fmla="val 35713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2018" name="Rectangle 50">
              <a:extLst>
                <a:ext uri="{FF2B5EF4-FFF2-40B4-BE49-F238E27FC236}">
                  <a16:creationId xmlns:a16="http://schemas.microsoft.com/office/drawing/2014/main" xmlns="" id="{4C6C5F89-2570-4332-BD8F-4CC2BA905E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17" y="257"/>
              <a:ext cx="523" cy="68"/>
            </a:xfrm>
            <a:prstGeom prst="rect">
              <a:avLst/>
            </a:prstGeom>
            <a:solidFill>
              <a:srgbClr val="FF66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2019" name="Rectangle 51">
              <a:extLst>
                <a:ext uri="{FF2B5EF4-FFF2-40B4-BE49-F238E27FC236}">
                  <a16:creationId xmlns:a16="http://schemas.microsoft.com/office/drawing/2014/main" xmlns="" id="{7BA82FA6-A830-4B5A-B2BD-AEEFE6CF23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"/>
              <a:ext cx="107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2020" name="Rectangle 52">
              <a:extLst>
                <a:ext uri="{FF2B5EF4-FFF2-40B4-BE49-F238E27FC236}">
                  <a16:creationId xmlns:a16="http://schemas.microsoft.com/office/drawing/2014/main" xmlns="" id="{26D8C281-04BF-4674-B9D3-B1668F50B3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"/>
              <a:ext cx="81" cy="68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2021" name="Rectangle 53">
              <a:extLst>
                <a:ext uri="{FF2B5EF4-FFF2-40B4-BE49-F238E27FC236}">
                  <a16:creationId xmlns:a16="http://schemas.microsoft.com/office/drawing/2014/main" xmlns="" id="{C4E9C65E-959C-4C67-B0EF-C94BF8259F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" y="32"/>
              <a:ext cx="81" cy="44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063" name="Picture 9">
              <a:extLst>
                <a:ext uri="{FF2B5EF4-FFF2-40B4-BE49-F238E27FC236}">
                  <a16:creationId xmlns:a16="http://schemas.microsoft.com/office/drawing/2014/main" xmlns="" id="{9EBAB613-5EE6-4B91-BF86-BF1497DCE4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060" y="36"/>
              <a:ext cx="161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2023" name="Rectangle 55">
              <a:extLst>
                <a:ext uri="{FF2B5EF4-FFF2-40B4-BE49-F238E27FC236}">
                  <a16:creationId xmlns:a16="http://schemas.microsoft.com/office/drawing/2014/main" xmlns="" id="{59CD9749-D930-4030-9174-4EFFA6E89E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-636628">
              <a:off x="70" y="216"/>
              <a:ext cx="107" cy="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charset="-127"/>
          <a:ea typeface="굴림" charset="-127"/>
        </a:defRPr>
      </a:lvl9pPr>
    </p:titleStyle>
    <p:bodyStyle>
      <a:lvl1pPr marL="179388" indent="-179388" algn="l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442913" indent="-8413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811213" indent="-952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254125" indent="-179388" algn="l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>
            <a:extLst>
              <a:ext uri="{FF2B5EF4-FFF2-40B4-BE49-F238E27FC236}">
                <a16:creationId xmlns:a16="http://schemas.microsoft.com/office/drawing/2014/main" xmlns="" id="{44227E9D-CBE0-4F78-9849-F2F9D1C5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r="6096"/>
          <a:stretch>
            <a:fillRect/>
          </a:stretch>
        </p:blipFill>
        <p:spPr bwMode="auto">
          <a:xfrm>
            <a:off x="0" y="333375"/>
            <a:ext cx="9906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>
            <a:extLst>
              <a:ext uri="{FF2B5EF4-FFF2-40B4-BE49-F238E27FC236}">
                <a16:creationId xmlns:a16="http://schemas.microsoft.com/office/drawing/2014/main" xmlns="" id="{11D15303-27E9-4799-B12A-A1275BB16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244475"/>
            <a:ext cx="64023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Ling (Korean-HY</a:t>
            </a:r>
            <a:r>
              <a:rPr lang="ko-KR" altLang="en-US"/>
              <a:t>태고딕</a:t>
            </a:r>
            <a:r>
              <a:rPr lang="en-US" altLang="ko-KR"/>
              <a:t>, English-Arial Font 16) 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xmlns="" id="{45012A87-D419-4BAD-A82E-D3962FC8F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1650" y="946150"/>
            <a:ext cx="89154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xmlns="" id="{0D375B7E-58F1-4E1F-B43E-6DEAD9D729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811713" y="6524625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72" tIns="54072" rIns="54072" bIns="54072" anchor="ctr"/>
          <a:lstStyle>
            <a:lvl1pPr algn="ctr" defTabSz="915988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1pPr>
            <a:lvl2pPr marL="742950" indent="-285750" algn="ctr" defTabSz="915988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 algn="ctr" defTabSz="915988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 algn="ctr" defTabSz="915988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 algn="ctr" defTabSz="915988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 algn="ctr" defTabSz="915988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6pPr>
            <a:lvl7pPr marL="2971800" indent="-228600" algn="ctr" defTabSz="915988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7pPr>
            <a:lvl8pPr marL="3429000" indent="-228600" algn="ctr" defTabSz="915988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8pPr>
            <a:lvl9pPr marL="3886200" indent="-228600" algn="ctr" defTabSz="915988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en-GB" altLang="ko-KR" sz="1200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pic>
        <p:nvPicPr>
          <p:cNvPr id="3078" name="Picture 10">
            <a:extLst>
              <a:ext uri="{FF2B5EF4-FFF2-40B4-BE49-F238E27FC236}">
                <a16:creationId xmlns:a16="http://schemas.microsoft.com/office/drawing/2014/main" xmlns="" id="{3450C789-0CE8-4FAE-A724-70D0C2236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8950" y="6450013"/>
            <a:ext cx="7540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9">
            <a:extLst>
              <a:ext uri="{FF2B5EF4-FFF2-40B4-BE49-F238E27FC236}">
                <a16:creationId xmlns:a16="http://schemas.microsoft.com/office/drawing/2014/main" xmlns="" id="{2835AAFC-99FC-4A59-BF3F-884FC388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17063" y="152400"/>
            <a:ext cx="2555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Box 9">
            <a:extLst>
              <a:ext uri="{FF2B5EF4-FFF2-40B4-BE49-F238E27FC236}">
                <a16:creationId xmlns:a16="http://schemas.microsoft.com/office/drawing/2014/main" xmlns="" id="{42A4456D-60C6-42B0-BFF4-DBC3FC408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6561138"/>
            <a:ext cx="31035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1pPr>
            <a:lvl2pPr marL="742950" indent="-285750" algn="ctr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 algn="ctr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 algn="ctr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 algn="ctr">
              <a:spcBef>
                <a:spcPct val="50000"/>
              </a:spcBef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9pPr>
          </a:lstStyle>
          <a:p>
            <a:pPr algn="r" eaLnBrk="1" latinLnBrk="1" hangingPunct="1">
              <a:spcBef>
                <a:spcPct val="0"/>
              </a:spcBef>
              <a:defRPr/>
            </a:pPr>
            <a:r>
              <a:rPr kumimoji="1" lang="ko-KR" altLang="en-US" sz="9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이병관 </a:t>
            </a:r>
            <a:r>
              <a:rPr kumimoji="1" lang="en-US" altLang="ko-KR" sz="9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MNO</a:t>
            </a:r>
            <a:r>
              <a:rPr kumimoji="1" lang="ko-KR" altLang="en-US" sz="9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기획팀 </a:t>
            </a:r>
            <a:r>
              <a:rPr kumimoji="1" lang="en-US" altLang="ko-KR" sz="9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02-6100-1454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14A913-D968-4A8D-98B8-E1C9122B20AB}"/>
              </a:ext>
            </a:extLst>
          </p:cNvPr>
          <p:cNvSpPr txBox="1"/>
          <p:nvPr/>
        </p:nvSpPr>
        <p:spPr>
          <a:xfrm>
            <a:off x="9334500" y="65611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1pPr>
            <a:lvl2pPr marL="742950" indent="-28575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9pPr>
          </a:lstStyle>
          <a:p>
            <a:pPr eaLnBrk="1" latinLnBrk="1" hangingPunct="1">
              <a:defRPr/>
            </a:pPr>
            <a:fld id="{DDB60FE5-47C4-489E-9522-F5E037B0B63F}" type="slidenum">
              <a:rPr kumimoji="1" lang="en-US" altLang="ko-KR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eaLnBrk="1" latinLnBrk="1" hangingPunct="1">
                <a:defRPr/>
              </a:pPr>
              <a:t>‹#›</a:t>
            </a:fld>
            <a:endParaRPr kumimoji="1" lang="en-US" altLang="ko-KR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charset="-127"/>
          <a:ea typeface="굴림" charset="-127"/>
        </a:defRPr>
      </a:lvl9pPr>
    </p:titleStyle>
    <p:bodyStyle>
      <a:lvl1pPr marL="179388" indent="-179388" algn="l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442913" indent="-8413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811213" indent="-952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254125" indent="-179388" algn="l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7" Type="http://schemas.openxmlformats.org/officeDocument/2006/relationships/hyperlink" Target="http://koolinus.wordpress.com/2007/12/17/intel-storage-server-4000-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hyperlink" Target="http://pierrot-peladeau.net/en/archives/1296" TargetMode="External"/><Relationship Id="rId5" Type="http://schemas.openxmlformats.org/officeDocument/2006/relationships/hyperlink" Target="http://www.clipshrine.com/Large-Server-13443-medium.html" TargetMode="External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hyperlink" Target="https://openclipart.org/detail/181674/database-symbol-by-eternaltyro-18167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D948AE2B-826E-4409-9968-928510090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2" r="2580"/>
          <a:stretch>
            <a:fillRect/>
          </a:stretch>
        </p:blipFill>
        <p:spPr bwMode="auto">
          <a:xfrm>
            <a:off x="0" y="2373313"/>
            <a:ext cx="9906000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20">
            <a:extLst>
              <a:ext uri="{FF2B5EF4-FFF2-40B4-BE49-F238E27FC236}">
                <a16:creationId xmlns:a16="http://schemas.microsoft.com/office/drawing/2014/main" xmlns="" id="{2164E41F-7ACB-4B52-A806-AAAD2B023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5580063"/>
            <a:ext cx="481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>
            <a:spAutoFit/>
          </a:bodyPr>
          <a:lstStyle>
            <a:lvl1pPr marL="11430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1pPr>
            <a:lvl2pPr marL="742950" indent="-28575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FF3300"/>
                </a:solidFill>
                <a:latin typeface="뫼비우스 Regular" pitchFamily="2" charset="-127"/>
                <a:ea typeface="뫼비우스 Regular" pitchFamily="2" charset="-127"/>
              </a:defRPr>
            </a:lvl9pPr>
          </a:lstStyle>
          <a:p>
            <a:pPr>
              <a:spcBef>
                <a:spcPct val="20000"/>
              </a:spcBef>
            </a:pPr>
            <a:endParaRPr lang="ko-KR" altLang="ko-KR" sz="1200" u="sng">
              <a:solidFill>
                <a:schemeClr val="tx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8197" name="제목 2">
            <a:extLst>
              <a:ext uri="{FF2B5EF4-FFF2-40B4-BE49-F238E27FC236}">
                <a16:creationId xmlns:a16="http://schemas.microsoft.com/office/drawing/2014/main" xmlns="" id="{C1A6E453-4888-4A79-BBF1-C1901D0927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232498" y="2966812"/>
            <a:ext cx="8888413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5G T-EOS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고도화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NR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 및 구조개선</a:t>
            </a:r>
            <a:endParaRPr lang="ko-KR" altLang="en-US" sz="2400" i="0" dirty="0">
              <a:solidFill>
                <a:schemeClr val="tx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911017BD-CB94-446D-841F-3E9AA8BADE41}"/>
              </a:ext>
            </a:extLst>
          </p:cNvPr>
          <p:cNvSpPr>
            <a:spLocks/>
          </p:cNvSpPr>
          <p:nvPr/>
        </p:nvSpPr>
        <p:spPr bwMode="auto">
          <a:xfrm>
            <a:off x="1940121" y="5256027"/>
            <a:ext cx="648157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50" tIns="43175" rIns="86350" bIns="43175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HY태고딕" pitchFamily="18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HY태고딕" pitchFamily="18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HY태고딕" pitchFamily="18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HY태고딕" pitchFamily="18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HY태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HY태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HY태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HY태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HY태고딕" pitchFamily="18" charset="-127"/>
              </a:defRPr>
            </a:lvl9pPr>
          </a:lstStyle>
          <a:p>
            <a:pPr algn="ctr" eaLnBrk="1" fontAlgn="base" latinLnBrk="1" hangingPunct="1">
              <a:spcBef>
                <a:spcPct val="0"/>
              </a:spcBef>
            </a:pP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2019. 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06</a:t>
            </a:r>
            <a:endParaRPr lang="en-US" altLang="ko-KR" sz="1600" b="1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5796107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3.2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분석 모듈 고도화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577878" y="71526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Ⅲ.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개선 방안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2" name="텍스트 개체 틀 7"/>
          <p:cNvSpPr txBox="1">
            <a:spLocks/>
          </p:cNvSpPr>
          <p:nvPr/>
        </p:nvSpPr>
        <p:spPr>
          <a:xfrm>
            <a:off x="165000" y="645462"/>
            <a:ext cx="9576000" cy="57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분석모듈 처리 성능을 개선하기 위해 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분산 아키텍처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컴퓨팅을 활용한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Multi-Core/Multi-Thread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구조로 프로그램을 개선하고 향후 추가될 분석업무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(Ray Tracing, In-Door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신규 개발 패턴에 따라 구현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3411770" y="5440335"/>
            <a:ext cx="1325206" cy="9492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latinLnBrk="0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Main</a:t>
            </a:r>
            <a:endParaRPr lang="ko-KR" altLang="en-US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5" name="Rectangle 140"/>
          <p:cNvSpPr>
            <a:spLocks noChangeArrowheads="1"/>
          </p:cNvSpPr>
          <p:nvPr/>
        </p:nvSpPr>
        <p:spPr bwMode="auto">
          <a:xfrm>
            <a:off x="717000" y="1448865"/>
            <a:ext cx="3729038" cy="266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ctr" defTabSz="762000" eaLnBrk="0" fontAlgn="auto" latinLnBrk="0" hangingPunct="0">
              <a:spcAft>
                <a:spcPts val="0"/>
              </a:spcAft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 IS</a:t>
            </a:r>
            <a:endParaRPr kumimoji="0"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309013" y="1750490"/>
            <a:ext cx="4545012" cy="1587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7" name="그룹 86"/>
          <p:cNvGrpSpPr>
            <a:grpSpLocks/>
          </p:cNvGrpSpPr>
          <p:nvPr/>
        </p:nvGrpSpPr>
        <p:grpSpPr bwMode="auto">
          <a:xfrm>
            <a:off x="5060951" y="1448865"/>
            <a:ext cx="4535487" cy="303212"/>
            <a:chOff x="468313" y="1607468"/>
            <a:chExt cx="4254371" cy="303213"/>
          </a:xfrm>
        </p:grpSpPr>
        <p:sp>
          <p:nvSpPr>
            <p:cNvPr id="88" name="Rectangle 140"/>
            <p:cNvSpPr>
              <a:spLocks noChangeArrowheads="1"/>
            </p:cNvSpPr>
            <p:nvPr/>
          </p:nvSpPr>
          <p:spPr bwMode="auto">
            <a:xfrm>
              <a:off x="848034" y="1607468"/>
              <a:ext cx="3494929" cy="2667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/>
            <a:lstStyle/>
            <a:p>
              <a:pPr algn="ctr" defTabSz="762000" eaLnBrk="0" fontAlgn="auto" latinLnBrk="0" hangingPunct="0"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TO-BE</a:t>
              </a:r>
              <a:endParaRPr kumimoji="0"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>
              <a:off x="468313" y="1909094"/>
              <a:ext cx="4254371" cy="1587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0" name="직사각형 89"/>
          <p:cNvSpPr/>
          <p:nvPr/>
        </p:nvSpPr>
        <p:spPr bwMode="auto">
          <a:xfrm>
            <a:off x="315627" y="1844824"/>
            <a:ext cx="4531784" cy="460836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6817" tIns="48408" rIns="96817" bIns="48408" rtlCol="0" anchor="ctr"/>
          <a:lstStyle/>
          <a:p>
            <a:pPr algn="ctr" eaLnBrk="1" latinLnBrk="1" hangingPunct="1">
              <a:lnSpc>
                <a:spcPct val="100000"/>
              </a:lnSpc>
              <a:buFontTx/>
              <a:buNone/>
            </a:pP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65275" y="1916832"/>
            <a:ext cx="4357414" cy="29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lnSpc>
                <a:spcPts val="1300"/>
              </a:lnSpc>
            </a:pPr>
            <a:r>
              <a:rPr lang="en-US" altLang="ko-KR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코어 사용 </a:t>
            </a:r>
            <a:endParaRPr lang="ko-KR" altLang="en-US" sz="12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5060727" y="1844824"/>
            <a:ext cx="4535934" cy="460836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6817" tIns="48408" rIns="96817" bIns="48408" rtlCol="0" anchor="ctr"/>
          <a:lstStyle/>
          <a:p>
            <a:pPr algn="ctr" eaLnBrk="1" latinLnBrk="1" hangingPunct="1">
              <a:lnSpc>
                <a:spcPct val="100000"/>
              </a:lnSpc>
              <a:buFontTx/>
              <a:buNone/>
            </a:pP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179115" y="1916832"/>
            <a:ext cx="4361404" cy="29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lnSpc>
                <a:spcPts val="1300"/>
              </a:lnSpc>
            </a:pPr>
            <a:r>
              <a:rPr lang="ko-KR" altLang="en-US" sz="1200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분산 아키텍처 기반</a:t>
            </a: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멀티 코어 구축</a:t>
            </a:r>
            <a:endParaRPr lang="ko-KR" altLang="en-US" sz="12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4" name="그룹 58"/>
          <p:cNvGrpSpPr>
            <a:grpSpLocks/>
          </p:cNvGrpSpPr>
          <p:nvPr/>
        </p:nvGrpSpPr>
        <p:grpSpPr bwMode="auto">
          <a:xfrm>
            <a:off x="4821684" y="3358342"/>
            <a:ext cx="269732" cy="1748527"/>
            <a:chOff x="1209676" y="1924768"/>
            <a:chExt cx="647699" cy="1911350"/>
          </a:xfrm>
          <a:gradFill flip="none" rotWithShape="1">
            <a:gsLst>
              <a:gs pos="0">
                <a:srgbClr val="808080"/>
              </a:gs>
              <a:gs pos="50000">
                <a:srgbClr val="808080">
                  <a:lumMod val="40000"/>
                  <a:lumOff val="60000"/>
                </a:srgbClr>
              </a:gs>
              <a:gs pos="100000">
                <a:srgbClr val="BBE0E3">
                  <a:tint val="23500"/>
                  <a:satMod val="160000"/>
                </a:srgbClr>
              </a:gs>
            </a:gsLst>
            <a:lin ang="10800000" scaled="1"/>
            <a:tileRect/>
          </a:gradFill>
        </p:grpSpPr>
        <p:sp>
          <p:nvSpPr>
            <p:cNvPr id="95" name="자유형 94"/>
            <p:cNvSpPr/>
            <p:nvPr/>
          </p:nvSpPr>
          <p:spPr bwMode="auto">
            <a:xfrm rot="5400000">
              <a:off x="584151" y="2562894"/>
              <a:ext cx="1911350" cy="635098"/>
            </a:xfrm>
            <a:custGeom>
              <a:avLst/>
              <a:gdLst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7950" h="831056">
                  <a:moveTo>
                    <a:pt x="1328738" y="0"/>
                  </a:moveTo>
                  <a:lnTo>
                    <a:pt x="681038" y="290513"/>
                  </a:lnTo>
                  <a:lnTo>
                    <a:pt x="931069" y="290513"/>
                  </a:lnTo>
                  <a:cubicBezTo>
                    <a:pt x="819921" y="493441"/>
                    <a:pt x="499159" y="740570"/>
                    <a:pt x="0" y="831056"/>
                  </a:cubicBezTo>
                  <a:lnTo>
                    <a:pt x="2647950" y="828675"/>
                  </a:lnTo>
                  <a:cubicBezTo>
                    <a:pt x="2293591" y="775135"/>
                    <a:pt x="1853245" y="547167"/>
                    <a:pt x="1726406" y="290513"/>
                  </a:cubicBezTo>
                  <a:lnTo>
                    <a:pt x="1983581" y="290513"/>
                  </a:lnTo>
                  <a:lnTo>
                    <a:pt x="1328738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6" name="자유형 95"/>
            <p:cNvSpPr/>
            <p:nvPr/>
          </p:nvSpPr>
          <p:spPr bwMode="auto">
            <a:xfrm rot="5400000">
              <a:off x="571781" y="2562663"/>
              <a:ext cx="1911350" cy="635559"/>
            </a:xfrm>
            <a:custGeom>
              <a:avLst/>
              <a:gdLst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7950" h="831056">
                  <a:moveTo>
                    <a:pt x="1328738" y="0"/>
                  </a:moveTo>
                  <a:lnTo>
                    <a:pt x="681038" y="290513"/>
                  </a:lnTo>
                  <a:lnTo>
                    <a:pt x="931069" y="290513"/>
                  </a:lnTo>
                  <a:cubicBezTo>
                    <a:pt x="819921" y="493441"/>
                    <a:pt x="499159" y="740570"/>
                    <a:pt x="0" y="831056"/>
                  </a:cubicBezTo>
                  <a:lnTo>
                    <a:pt x="2647950" y="828675"/>
                  </a:lnTo>
                  <a:cubicBezTo>
                    <a:pt x="2293591" y="775135"/>
                    <a:pt x="1853245" y="547167"/>
                    <a:pt x="1726406" y="290513"/>
                  </a:cubicBezTo>
                  <a:lnTo>
                    <a:pt x="1983581" y="290513"/>
                  </a:lnTo>
                  <a:lnTo>
                    <a:pt x="1328738" y="0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5169024" y="4939383"/>
            <a:ext cx="4361404" cy="29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lnSpc>
                <a:spcPts val="1300"/>
              </a:lnSpc>
            </a:pP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멀티코어</a:t>
            </a:r>
            <a:r>
              <a:rPr lang="en-US" altLang="ko-KR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 err="1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멀티스레드</a:t>
            </a: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적용 방안</a:t>
            </a:r>
            <a:r>
              <a:rPr lang="en-US" altLang="ko-KR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 bwMode="auto">
          <a:xfrm>
            <a:off x="5183614" y="4438243"/>
            <a:ext cx="4332224" cy="3123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ko-KR" altLang="en-US" sz="1000" b="0" dirty="0" smtClean="0"/>
              <a:t>분석 모듈 연산에 필요한 코어 및 메모리 확대</a:t>
            </a:r>
            <a:endParaRPr lang="en-US" altLang="ko-KR" sz="1000" b="0" dirty="0" smtClean="0"/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ko-KR" altLang="en-US" sz="1000" b="0" dirty="0" smtClean="0"/>
              <a:t>분산 아키텍처를 활용한 병행 프로그램 변환 개발</a:t>
            </a:r>
            <a:endParaRPr lang="en-US" altLang="ko-KR" sz="1000" b="0" dirty="0" smtClean="0"/>
          </a:p>
        </p:txBody>
      </p:sp>
      <p:sp>
        <p:nvSpPr>
          <p:cNvPr id="99" name="CustomShape 3"/>
          <p:cNvSpPr/>
          <p:nvPr/>
        </p:nvSpPr>
        <p:spPr>
          <a:xfrm>
            <a:off x="645891" y="2514284"/>
            <a:ext cx="2480159" cy="2737471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645890" y="2299427"/>
            <a:ext cx="2480159" cy="369564"/>
          </a:xfrm>
          <a:prstGeom prst="rect">
            <a:avLst/>
          </a:prstGeom>
          <a:solidFill>
            <a:schemeClr val="bg1">
              <a:lumMod val="75000"/>
            </a:schemeClr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Analysis Server</a:t>
            </a:r>
            <a:endParaRPr lang="en-US" sz="11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CustomShape 19"/>
          <p:cNvSpPr/>
          <p:nvPr/>
        </p:nvSpPr>
        <p:spPr>
          <a:xfrm>
            <a:off x="3421728" y="3911193"/>
            <a:ext cx="553123" cy="397372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</a:p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순서도: 자기 디스크 101"/>
          <p:cNvSpPr/>
          <p:nvPr/>
        </p:nvSpPr>
        <p:spPr>
          <a:xfrm>
            <a:off x="3405055" y="3320026"/>
            <a:ext cx="565430" cy="498420"/>
          </a:xfrm>
          <a:prstGeom prst="flowChartMagneticDisk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altLang="ko-KR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Oracle12c</a:t>
            </a:r>
            <a:endParaRPr lang="ko-KR" alt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왼쪽/오른쪽 화살표 102"/>
          <p:cNvSpPr/>
          <p:nvPr/>
        </p:nvSpPr>
        <p:spPr>
          <a:xfrm rot="20228847">
            <a:off x="3020711" y="3592296"/>
            <a:ext cx="374874" cy="103475"/>
          </a:xfrm>
          <a:prstGeom prst="leftRightArrow">
            <a:avLst>
              <a:gd name="adj1" fmla="val 64192"/>
              <a:gd name="adj2" fmla="val 34794"/>
            </a:avLst>
          </a:pr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headEnd type="none" w="lg" len="med"/>
            <a:tailEnd type="none" w="lg" len="med"/>
          </a:ln>
          <a:effectLst>
            <a:outerShdw blurRad="38100" dist="12700" dir="5400000" sx="99000" sy="99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base" latinLnBrk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000" spc="-8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도형 297">
            <a:extLst>
              <a:ext uri="{FF2B5EF4-FFF2-40B4-BE49-F238E27FC236}">
                <a16:creationId xmlns:a16="http://schemas.microsoft.com/office/drawing/2014/main" xmlns="" id="{5FF6197E-E4F7-4030-A367-AAB84906432B}"/>
              </a:ext>
            </a:extLst>
          </p:cNvPr>
          <p:cNvSpPr>
            <a:spLocks/>
          </p:cNvSpPr>
          <p:nvPr/>
        </p:nvSpPr>
        <p:spPr>
          <a:xfrm>
            <a:off x="789907" y="4620887"/>
            <a:ext cx="720000" cy="4868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altLang="ko-KR" sz="9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Tilt/Swing</a:t>
            </a:r>
            <a:r>
              <a:rPr lang="ko-KR" altLang="en-US" sz="9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Optimization</a:t>
            </a:r>
            <a:endParaRPr lang="ko-KR" altLang="en-US" sz="9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도형 298">
            <a:extLst>
              <a:ext uri="{FF2B5EF4-FFF2-40B4-BE49-F238E27FC236}">
                <a16:creationId xmlns:a16="http://schemas.microsoft.com/office/drawing/2014/main" xmlns="" id="{FC5682A3-136C-4776-B137-8393958BA769}"/>
              </a:ext>
            </a:extLst>
          </p:cNvPr>
          <p:cNvSpPr>
            <a:spLocks/>
          </p:cNvSpPr>
          <p:nvPr/>
        </p:nvSpPr>
        <p:spPr>
          <a:xfrm>
            <a:off x="1545991" y="4620887"/>
            <a:ext cx="720000" cy="4868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altLang="ko-KR" sz="9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CA</a:t>
            </a:r>
          </a:p>
          <a:p>
            <a:pPr algn="ctr"/>
            <a:r>
              <a:rPr lang="en-US" altLang="ko-KR" sz="9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Analysis</a:t>
            </a:r>
            <a:endParaRPr lang="ko-KR" altLang="en-US" sz="9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CustomShape 33"/>
          <p:cNvSpPr/>
          <p:nvPr/>
        </p:nvSpPr>
        <p:spPr>
          <a:xfrm>
            <a:off x="788038" y="2749360"/>
            <a:ext cx="1081989" cy="5595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RF Environment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Pathloss</a:t>
            </a:r>
            <a:endParaRPr lang="en-US" sz="9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Best Server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CustomShape 33"/>
          <p:cNvSpPr/>
          <p:nvPr/>
        </p:nvSpPr>
        <p:spPr>
          <a:xfrm>
            <a:off x="788038" y="3425253"/>
            <a:ext cx="1081989" cy="6154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RF Performance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RSRP (DL)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RSRQ (DL)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SINR (DL)</a:t>
            </a:r>
          </a:p>
        </p:txBody>
      </p:sp>
      <p:sp>
        <p:nvSpPr>
          <p:cNvPr id="137" name="CustomShape 33"/>
          <p:cNvSpPr/>
          <p:nvPr/>
        </p:nvSpPr>
        <p:spPr>
          <a:xfrm>
            <a:off x="788038" y="4157099"/>
            <a:ext cx="1081989" cy="3474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RF Capacity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Throughput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CustomShape 33"/>
          <p:cNvSpPr/>
          <p:nvPr/>
        </p:nvSpPr>
        <p:spPr>
          <a:xfrm>
            <a:off x="2019172" y="2821368"/>
            <a:ext cx="983626" cy="16555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9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CPU Processor</a:t>
            </a:r>
            <a:endParaRPr lang="en-US" sz="9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28813" y="3512433"/>
            <a:ext cx="288000" cy="288000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0" y="3117472"/>
            <a:ext cx="281656" cy="288000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25" y="3117472"/>
            <a:ext cx="281656" cy="288000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0" y="3492375"/>
            <a:ext cx="281656" cy="288000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0" y="3911193"/>
            <a:ext cx="281656" cy="288000"/>
          </a:xfrm>
          <a:prstGeom prst="rect">
            <a:avLst/>
          </a:prstGeom>
        </p:spPr>
      </p:pic>
      <p:pic>
        <p:nvPicPr>
          <p:cNvPr id="144" name="그림 1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25" y="3911193"/>
            <a:ext cx="281656" cy="288000"/>
          </a:xfrm>
          <a:prstGeom prst="rect">
            <a:avLst/>
          </a:prstGeom>
        </p:spPr>
      </p:pic>
      <p:sp>
        <p:nvSpPr>
          <p:cNvPr id="145" name="왼쪽/오른쪽 화살표 144"/>
          <p:cNvSpPr/>
          <p:nvPr/>
        </p:nvSpPr>
        <p:spPr>
          <a:xfrm rot="2228847">
            <a:off x="3020712" y="3914284"/>
            <a:ext cx="374874" cy="103475"/>
          </a:xfrm>
          <a:prstGeom prst="leftRightArrow">
            <a:avLst>
              <a:gd name="adj1" fmla="val 64192"/>
              <a:gd name="adj2" fmla="val 34794"/>
            </a:avLst>
          </a:pr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headEnd type="none" w="lg" len="med"/>
            <a:tailEnd type="none" w="lg" len="med"/>
          </a:ln>
          <a:effectLst>
            <a:outerShdw blurRad="38100" dist="12700" dir="5400000" sx="99000" sy="99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base" latinLnBrk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000" spc="-8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6" name="직선 화살표 연결선 145"/>
          <p:cNvCxnSpPr>
            <a:stCxn id="135" idx="3"/>
            <a:endCxn id="139" idx="2"/>
          </p:cNvCxnSpPr>
          <p:nvPr/>
        </p:nvCxnSpPr>
        <p:spPr>
          <a:xfrm>
            <a:off x="1870027" y="3029124"/>
            <a:ext cx="258786" cy="62730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36" idx="3"/>
            <a:endCxn id="139" idx="2"/>
          </p:cNvCxnSpPr>
          <p:nvPr/>
        </p:nvCxnSpPr>
        <p:spPr>
          <a:xfrm flipV="1">
            <a:off x="1870027" y="3656433"/>
            <a:ext cx="258786" cy="765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37" idx="3"/>
            <a:endCxn id="139" idx="2"/>
          </p:cNvCxnSpPr>
          <p:nvPr/>
        </p:nvCxnSpPr>
        <p:spPr>
          <a:xfrm flipV="1">
            <a:off x="1870027" y="3656433"/>
            <a:ext cx="258786" cy="6743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도형 298">
            <a:extLst>
              <a:ext uri="{FF2B5EF4-FFF2-40B4-BE49-F238E27FC236}">
                <a16:creationId xmlns:a16="http://schemas.microsoft.com/office/drawing/2014/main" xmlns="" id="{FC5682A3-136C-4776-B137-8393958BA769}"/>
              </a:ext>
            </a:extLst>
          </p:cNvPr>
          <p:cNvSpPr>
            <a:spLocks/>
          </p:cNvSpPr>
          <p:nvPr/>
        </p:nvSpPr>
        <p:spPr>
          <a:xfrm>
            <a:off x="2302075" y="4620887"/>
            <a:ext cx="720000" cy="4868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altLang="ko-KR" sz="9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Delta</a:t>
            </a:r>
          </a:p>
          <a:p>
            <a:pPr algn="ctr"/>
            <a:r>
              <a:rPr lang="en-US" altLang="ko-KR" sz="9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endParaRPr lang="ko-KR" altLang="en-US" sz="9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 bwMode="auto">
          <a:xfrm>
            <a:off x="422779" y="5502372"/>
            <a:ext cx="2874037" cy="8075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ko-KR" altLang="en-US" sz="1000" b="0" dirty="0" smtClean="0"/>
              <a:t>분석 시나리오 </a:t>
            </a:r>
            <a:r>
              <a:rPr lang="ko-KR" altLang="en-US" sz="1000" b="0" dirty="0" err="1" smtClean="0"/>
              <a:t>실행시</a:t>
            </a:r>
            <a:r>
              <a:rPr lang="ko-KR" altLang="en-US" sz="1000" b="0" dirty="0" smtClean="0"/>
              <a:t> 단일 </a:t>
            </a:r>
            <a:r>
              <a:rPr lang="ko-KR" altLang="en-US" sz="1000" b="0" dirty="0" err="1" smtClean="0"/>
              <a:t>스레드만을</a:t>
            </a:r>
            <a:r>
              <a:rPr lang="ko-KR" altLang="en-US" sz="1000" b="0" dirty="0" smtClean="0"/>
              <a:t> 사용</a:t>
            </a:r>
            <a:endParaRPr lang="en-US" altLang="ko-KR" sz="1000" b="0" dirty="0" smtClean="0"/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altLang="ko-KR" sz="1000" b="0" dirty="0" smtClean="0"/>
              <a:t>In-House</a:t>
            </a:r>
            <a:r>
              <a:rPr lang="ko-KR" altLang="en-US" sz="1000" b="0" dirty="0"/>
              <a:t> </a:t>
            </a:r>
            <a:r>
              <a:rPr lang="ko-KR" altLang="en-US" sz="1000" b="0" dirty="0" smtClean="0"/>
              <a:t>연산 </a:t>
            </a:r>
            <a:r>
              <a:rPr lang="en-US" altLang="ko-KR" sz="1000" b="0" dirty="0" smtClean="0"/>
              <a:t>Lib. </a:t>
            </a:r>
            <a:r>
              <a:rPr lang="ko-KR" altLang="en-US" sz="1000" b="0" dirty="0" smtClean="0"/>
              <a:t>사용 </a:t>
            </a:r>
            <a:endParaRPr lang="en-US" altLang="ko-KR" sz="1000" b="0" dirty="0" smtClean="0"/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ko-KR" altLang="en-US" sz="1000" b="0" dirty="0" err="1"/>
              <a:t>구</a:t>
            </a:r>
            <a:r>
              <a:rPr lang="ko-KR" altLang="en-US" sz="1000" b="0" dirty="0" err="1" smtClean="0"/>
              <a:t>단위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Eng. </a:t>
            </a:r>
            <a:r>
              <a:rPr lang="ko-KR" altLang="en-US" sz="1000" b="0" dirty="0" err="1" smtClean="0"/>
              <a:t>분석시</a:t>
            </a:r>
            <a:r>
              <a:rPr lang="ko-KR" altLang="en-US" sz="1000" b="0" dirty="0" smtClean="0"/>
              <a:t> 최소</a:t>
            </a:r>
            <a:r>
              <a:rPr lang="en-US" altLang="ko-KR" sz="1000" b="0" dirty="0" smtClean="0"/>
              <a:t> 8~9</a:t>
            </a:r>
            <a:r>
              <a:rPr lang="ko-KR" altLang="en-US" sz="1000" b="0" dirty="0" smtClean="0"/>
              <a:t>시간 소요</a:t>
            </a:r>
            <a:endParaRPr lang="en-US" altLang="ko-KR" sz="1000" b="0" dirty="0" smtClean="0"/>
          </a:p>
        </p:txBody>
      </p:sp>
      <p:sp>
        <p:nvSpPr>
          <p:cNvPr id="151" name="CustomShape 3"/>
          <p:cNvSpPr/>
          <p:nvPr/>
        </p:nvSpPr>
        <p:spPr>
          <a:xfrm>
            <a:off x="5316318" y="2563738"/>
            <a:ext cx="4029170" cy="1728862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5316317" y="2348880"/>
            <a:ext cx="4029171" cy="369080"/>
          </a:xfrm>
          <a:prstGeom prst="rect">
            <a:avLst/>
          </a:prstGeom>
          <a:solidFill>
            <a:schemeClr val="bg1">
              <a:lumMod val="75000"/>
            </a:schemeClr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Analysis Server</a:t>
            </a:r>
            <a:endParaRPr lang="en-US" sz="11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도형 297">
            <a:extLst>
              <a:ext uri="{FF2B5EF4-FFF2-40B4-BE49-F238E27FC236}">
                <a16:creationId xmlns:a16="http://schemas.microsoft.com/office/drawing/2014/main" xmlns="" id="{5FF6197E-E4F7-4030-A367-AAB84906432B}"/>
              </a:ext>
            </a:extLst>
          </p:cNvPr>
          <p:cNvSpPr>
            <a:spLocks/>
          </p:cNvSpPr>
          <p:nvPr/>
        </p:nvSpPr>
        <p:spPr>
          <a:xfrm>
            <a:off x="5460334" y="3592575"/>
            <a:ext cx="720000" cy="3320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altLang="ko-KR" sz="9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Tilt/Swing</a:t>
            </a:r>
            <a:r>
              <a:rPr lang="ko-KR" altLang="en-US" sz="9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Optimization</a:t>
            </a:r>
            <a:endParaRPr lang="ko-KR" altLang="en-US" sz="9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도형 298">
            <a:extLst>
              <a:ext uri="{FF2B5EF4-FFF2-40B4-BE49-F238E27FC236}">
                <a16:creationId xmlns:a16="http://schemas.microsoft.com/office/drawing/2014/main" xmlns="" id="{FC5682A3-136C-4776-B137-8393958BA769}"/>
              </a:ext>
            </a:extLst>
          </p:cNvPr>
          <p:cNvSpPr>
            <a:spLocks/>
          </p:cNvSpPr>
          <p:nvPr/>
        </p:nvSpPr>
        <p:spPr>
          <a:xfrm>
            <a:off x="6216418" y="3592575"/>
            <a:ext cx="720000" cy="3320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altLang="ko-KR" sz="9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CA</a:t>
            </a:r>
          </a:p>
          <a:p>
            <a:pPr algn="ctr"/>
            <a:r>
              <a:rPr lang="en-US" altLang="ko-KR" sz="9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Analysis</a:t>
            </a:r>
            <a:endParaRPr lang="ko-KR" altLang="en-US" sz="9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CustomShape 33"/>
          <p:cNvSpPr/>
          <p:nvPr/>
        </p:nvSpPr>
        <p:spPr>
          <a:xfrm>
            <a:off x="5458465" y="2798814"/>
            <a:ext cx="1081989" cy="2178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RF Environment</a:t>
            </a:r>
          </a:p>
        </p:txBody>
      </p:sp>
      <p:sp>
        <p:nvSpPr>
          <p:cNvPr id="157" name="도형 298">
            <a:extLst>
              <a:ext uri="{FF2B5EF4-FFF2-40B4-BE49-F238E27FC236}">
                <a16:creationId xmlns:a16="http://schemas.microsoft.com/office/drawing/2014/main" xmlns="" id="{FC5682A3-136C-4776-B137-8393958BA769}"/>
              </a:ext>
            </a:extLst>
          </p:cNvPr>
          <p:cNvSpPr>
            <a:spLocks/>
          </p:cNvSpPr>
          <p:nvPr/>
        </p:nvSpPr>
        <p:spPr>
          <a:xfrm>
            <a:off x="6972502" y="3592575"/>
            <a:ext cx="720000" cy="3320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altLang="ko-KR" sz="9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Delta</a:t>
            </a:r>
          </a:p>
          <a:p>
            <a:pPr algn="ctr"/>
            <a:r>
              <a:rPr lang="en-US" altLang="ko-KR" sz="9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endParaRPr lang="ko-KR" altLang="en-US" sz="9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CustomShape 33"/>
          <p:cNvSpPr/>
          <p:nvPr/>
        </p:nvSpPr>
        <p:spPr>
          <a:xfrm>
            <a:off x="5458465" y="3054851"/>
            <a:ext cx="1081989" cy="2178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RF Performance</a:t>
            </a:r>
          </a:p>
        </p:txBody>
      </p:sp>
      <p:sp>
        <p:nvSpPr>
          <p:cNvPr id="159" name="CustomShape 33"/>
          <p:cNvSpPr/>
          <p:nvPr/>
        </p:nvSpPr>
        <p:spPr>
          <a:xfrm>
            <a:off x="5458465" y="3316565"/>
            <a:ext cx="1081989" cy="2178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RF Capacity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689599" y="2870823"/>
            <a:ext cx="983626" cy="664730"/>
            <a:chOff x="6689599" y="2870822"/>
            <a:chExt cx="983626" cy="773645"/>
          </a:xfrm>
        </p:grpSpPr>
        <p:sp>
          <p:nvSpPr>
            <p:cNvPr id="156" name="CustomShape 33"/>
            <p:cNvSpPr/>
            <p:nvPr/>
          </p:nvSpPr>
          <p:spPr>
            <a:xfrm>
              <a:off x="6689599" y="2870822"/>
              <a:ext cx="983626" cy="7736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/>
            <a:lstStyle/>
            <a:p>
              <a:pPr algn="ctr">
                <a:lnSpc>
                  <a:spcPct val="100000"/>
                </a:lnSpc>
              </a:pPr>
              <a:r>
                <a:rPr lang="en-US" sz="900" b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CPU Processor</a:t>
              </a:r>
              <a:endParaRPr 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8741" y="3158819"/>
              <a:ext cx="174886" cy="178825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7569" y="3158819"/>
              <a:ext cx="174886" cy="178825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6396" y="3158819"/>
              <a:ext cx="174886" cy="178825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8741" y="3426605"/>
              <a:ext cx="174886" cy="178825"/>
            </a:xfrm>
            <a:prstGeom prst="rect">
              <a:avLst/>
            </a:prstGeom>
          </p:spPr>
        </p:pic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7569" y="3426605"/>
              <a:ext cx="174886" cy="178825"/>
            </a:xfrm>
            <a:prstGeom prst="rect">
              <a:avLst/>
            </a:prstGeom>
          </p:spPr>
        </p:pic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6396" y="3426605"/>
              <a:ext cx="174886" cy="178825"/>
            </a:xfrm>
            <a:prstGeom prst="rect">
              <a:avLst/>
            </a:prstGeom>
          </p:spPr>
        </p:pic>
      </p:grpSp>
      <p:sp>
        <p:nvSpPr>
          <p:cNvPr id="323" name="직사각형 322"/>
          <p:cNvSpPr/>
          <p:nvPr/>
        </p:nvSpPr>
        <p:spPr>
          <a:xfrm>
            <a:off x="3872880" y="5517232"/>
            <a:ext cx="690955" cy="20314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Func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#1</a:t>
            </a:r>
            <a:endParaRPr lang="ko-KR" altLang="en-US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3872880" y="6106175"/>
            <a:ext cx="690955" cy="20314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Func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#3</a:t>
            </a:r>
            <a:endParaRPr lang="ko-KR" altLang="en-US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25" name="꺾인 연결선 1023"/>
          <p:cNvCxnSpPr>
            <a:stCxn id="323" idx="2"/>
            <a:endCxn id="324" idx="0"/>
          </p:cNvCxnSpPr>
          <p:nvPr/>
        </p:nvCxnSpPr>
        <p:spPr>
          <a:xfrm>
            <a:off x="4218358" y="5720377"/>
            <a:ext cx="0" cy="3857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직사각형 325"/>
          <p:cNvSpPr/>
          <p:nvPr/>
        </p:nvSpPr>
        <p:spPr>
          <a:xfrm>
            <a:off x="3872880" y="5811703"/>
            <a:ext cx="690955" cy="20314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Func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#2</a:t>
            </a:r>
            <a:endParaRPr lang="ko-KR" altLang="en-US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5241032" y="5373216"/>
            <a:ext cx="1134417" cy="9492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latinLnBrk="0"/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Front-End</a:t>
            </a:r>
            <a:endParaRPr lang="ko-KR" altLang="en-US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8" name="직사각형 327"/>
          <p:cNvSpPr/>
          <p:nvPr/>
        </p:nvSpPr>
        <p:spPr>
          <a:xfrm>
            <a:off x="5609297" y="5538986"/>
            <a:ext cx="571037" cy="20314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Func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#1</a:t>
            </a:r>
            <a:endParaRPr lang="ko-KR" altLang="en-US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9" name="직사각형 328"/>
          <p:cNvSpPr/>
          <p:nvPr/>
        </p:nvSpPr>
        <p:spPr>
          <a:xfrm>
            <a:off x="5601072" y="5995576"/>
            <a:ext cx="571037" cy="20314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Func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#3</a:t>
            </a:r>
            <a:endParaRPr lang="ko-KR" altLang="en-US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6454511" y="5376254"/>
            <a:ext cx="2026881" cy="949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latinLnBrk="0"/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Parallel Code</a:t>
            </a:r>
            <a:endParaRPr lang="ko-KR" altLang="en-US" sz="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31" name="그림 3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232" y="5475027"/>
            <a:ext cx="1028402" cy="754656"/>
          </a:xfrm>
          <a:prstGeom prst="rect">
            <a:avLst/>
          </a:prstGeom>
        </p:spPr>
      </p:pic>
      <p:sp>
        <p:nvSpPr>
          <p:cNvPr id="332" name="직사각형 331"/>
          <p:cNvSpPr/>
          <p:nvPr/>
        </p:nvSpPr>
        <p:spPr>
          <a:xfrm>
            <a:off x="6573119" y="5786740"/>
            <a:ext cx="760051" cy="20314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Func_VM.#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2’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33" name="꺾인 연결선 1023"/>
          <p:cNvCxnSpPr>
            <a:stCxn id="328" idx="3"/>
            <a:endCxn id="332" idx="0"/>
          </p:cNvCxnSpPr>
          <p:nvPr/>
        </p:nvCxnSpPr>
        <p:spPr>
          <a:xfrm>
            <a:off x="6180334" y="5640559"/>
            <a:ext cx="772811" cy="14618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꺾인 연결선 1023"/>
          <p:cNvCxnSpPr>
            <a:stCxn id="332" idx="2"/>
            <a:endCxn id="329" idx="3"/>
          </p:cNvCxnSpPr>
          <p:nvPr/>
        </p:nvCxnSpPr>
        <p:spPr>
          <a:xfrm rot="5400000">
            <a:off x="6508995" y="5652999"/>
            <a:ext cx="107264" cy="78103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타원형 설명선 334"/>
          <p:cNvSpPr/>
          <p:nvPr/>
        </p:nvSpPr>
        <p:spPr>
          <a:xfrm>
            <a:off x="3323922" y="2779423"/>
            <a:ext cx="861807" cy="324275"/>
          </a:xfrm>
          <a:prstGeom prst="wedgeEllipseCallout">
            <a:avLst>
              <a:gd name="adj1" fmla="val -156937"/>
              <a:gd name="adj2" fmla="val 187185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단일코어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단일스레드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36" name="직선 화살표 연결선 335"/>
          <p:cNvCxnSpPr>
            <a:stCxn id="155" idx="3"/>
            <a:endCxn id="156" idx="1"/>
          </p:cNvCxnSpPr>
          <p:nvPr/>
        </p:nvCxnSpPr>
        <p:spPr>
          <a:xfrm>
            <a:off x="6540454" y="2907730"/>
            <a:ext cx="149145" cy="2954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/>
          <p:cNvCxnSpPr>
            <a:stCxn id="158" idx="3"/>
            <a:endCxn id="156" idx="1"/>
          </p:cNvCxnSpPr>
          <p:nvPr/>
        </p:nvCxnSpPr>
        <p:spPr>
          <a:xfrm>
            <a:off x="6540454" y="3163767"/>
            <a:ext cx="149145" cy="394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화살표 연결선 337"/>
          <p:cNvCxnSpPr>
            <a:stCxn id="159" idx="3"/>
            <a:endCxn id="156" idx="1"/>
          </p:cNvCxnSpPr>
          <p:nvPr/>
        </p:nvCxnSpPr>
        <p:spPr>
          <a:xfrm flipV="1">
            <a:off x="6540454" y="3203188"/>
            <a:ext cx="149145" cy="22229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 bwMode="auto">
          <a:xfrm>
            <a:off x="8529474" y="5437518"/>
            <a:ext cx="986364" cy="8983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indent="-36000">
              <a:lnSpc>
                <a:spcPts val="1100"/>
              </a:lnSpc>
              <a:buFont typeface="Wingdings" panose="05000000000000000000" pitchFamily="2" charset="2"/>
              <a:buChar char="v"/>
            </a:pPr>
            <a:r>
              <a:rPr lang="en-US" altLang="ko-KR" sz="900" b="0" dirty="0" smtClean="0"/>
              <a:t> In-House Lib. </a:t>
            </a:r>
            <a:r>
              <a:rPr lang="ko-KR" altLang="en-US" sz="900" b="0" dirty="0" smtClean="0"/>
              <a:t>재사용 최대화</a:t>
            </a:r>
            <a:endParaRPr lang="en-US" altLang="ko-KR" sz="900" b="0" dirty="0" smtClean="0"/>
          </a:p>
          <a:p>
            <a:pPr indent="-36000">
              <a:lnSpc>
                <a:spcPts val="1100"/>
              </a:lnSpc>
              <a:buFont typeface="Wingdings" panose="05000000000000000000" pitchFamily="2" charset="2"/>
              <a:buChar char="v"/>
            </a:pPr>
            <a:r>
              <a:rPr lang="en-US" altLang="ko-KR" sz="900" b="0" dirty="0" smtClean="0"/>
              <a:t> </a:t>
            </a:r>
            <a:r>
              <a:rPr lang="ko-KR" altLang="en-US" sz="900" b="0" dirty="0" smtClean="0"/>
              <a:t>핵심 연산에 병렬 처리 적용</a:t>
            </a:r>
            <a:endParaRPr lang="en-US" altLang="ko-KR" sz="900" b="0" dirty="0" smtClean="0"/>
          </a:p>
        </p:txBody>
      </p:sp>
      <p:sp>
        <p:nvSpPr>
          <p:cNvPr id="340" name="직사각형 339"/>
          <p:cNvSpPr/>
          <p:nvPr/>
        </p:nvSpPr>
        <p:spPr>
          <a:xfrm>
            <a:off x="5673080" y="5689917"/>
            <a:ext cx="75693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 Loading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5673080" y="6165367"/>
            <a:ext cx="71846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Aggregation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" name="직사각형 341"/>
          <p:cNvSpPr/>
          <p:nvPr/>
        </p:nvSpPr>
        <p:spPr>
          <a:xfrm>
            <a:off x="6906705" y="5969045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Parallel </a:t>
            </a:r>
          </a:p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Processing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L 도형 1"/>
          <p:cNvSpPr/>
          <p:nvPr/>
        </p:nvSpPr>
        <p:spPr bwMode="auto">
          <a:xfrm rot="5400000" flipH="1" flipV="1">
            <a:off x="6659115" y="1637654"/>
            <a:ext cx="1411237" cy="3812532"/>
          </a:xfrm>
          <a:prstGeom prst="corner">
            <a:avLst>
              <a:gd name="adj1" fmla="val 105858"/>
              <a:gd name="adj2" fmla="val 18928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7417" y="3965940"/>
            <a:ext cx="321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Distributed Architecture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3" name="CustomShape 19"/>
          <p:cNvSpPr/>
          <p:nvPr/>
        </p:nvSpPr>
        <p:spPr>
          <a:xfrm>
            <a:off x="7887511" y="2911515"/>
            <a:ext cx="553123" cy="1054506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Spark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" name="CustomShape 19"/>
          <p:cNvSpPr/>
          <p:nvPr/>
        </p:nvSpPr>
        <p:spPr>
          <a:xfrm>
            <a:off x="8647435" y="2897934"/>
            <a:ext cx="553123" cy="1054506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PostGIS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덧셈 기호 5"/>
          <p:cNvSpPr/>
          <p:nvPr/>
        </p:nvSpPr>
        <p:spPr bwMode="auto">
          <a:xfrm>
            <a:off x="8440635" y="3203188"/>
            <a:ext cx="206800" cy="389387"/>
          </a:xfrm>
          <a:prstGeom prst="mathPlus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5796107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3.3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분석 작업 안정화 방안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577878" y="71526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Ⅲ.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개선 방안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2" name="텍스트 개체 틀 7"/>
          <p:cNvSpPr txBox="1">
            <a:spLocks/>
          </p:cNvSpPr>
          <p:nvPr/>
        </p:nvSpPr>
        <p:spPr>
          <a:xfrm>
            <a:off x="165000" y="645462"/>
            <a:ext cx="9576000" cy="57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 시나리오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병합 시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넓은 지역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시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증가함에 따라 발생하는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OOM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이슈를 해결하고 처리 성능을 개선하기 위해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인메모리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</a:t>
            </a:r>
            <a:endParaRPr lang="ko-KR" altLang="en-US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488504" y="2514284"/>
            <a:ext cx="4176464" cy="2721063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자유형 343"/>
          <p:cNvSpPr/>
          <p:nvPr/>
        </p:nvSpPr>
        <p:spPr>
          <a:xfrm>
            <a:off x="2730240" y="2925920"/>
            <a:ext cx="1934728" cy="1871231"/>
          </a:xfrm>
          <a:custGeom>
            <a:avLst/>
            <a:gdLst>
              <a:gd name="connsiteX0" fmla="*/ 2571 w 2188211"/>
              <a:gd name="connsiteY0" fmla="*/ 0 h 1800200"/>
              <a:gd name="connsiteX1" fmla="*/ 1361277 w 2188211"/>
              <a:gd name="connsiteY1" fmla="*/ 0 h 1800200"/>
              <a:gd name="connsiteX2" fmla="*/ 1361277 w 2188211"/>
              <a:gd name="connsiteY2" fmla="*/ 1169242 h 1800200"/>
              <a:gd name="connsiteX3" fmla="*/ 2188211 w 2188211"/>
              <a:gd name="connsiteY3" fmla="*/ 1169242 h 1800200"/>
              <a:gd name="connsiteX4" fmla="*/ 2188211 w 2188211"/>
              <a:gd name="connsiteY4" fmla="*/ 1800200 h 1800200"/>
              <a:gd name="connsiteX5" fmla="*/ 1361277 w 2188211"/>
              <a:gd name="connsiteY5" fmla="*/ 1800200 h 1800200"/>
              <a:gd name="connsiteX6" fmla="*/ 2571 w 2188211"/>
              <a:gd name="connsiteY6" fmla="*/ 1800200 h 1800200"/>
              <a:gd name="connsiteX7" fmla="*/ 0 w 2188211"/>
              <a:gd name="connsiteY7" fmla="*/ 1800200 h 1800200"/>
              <a:gd name="connsiteX8" fmla="*/ 0 w 2188211"/>
              <a:gd name="connsiteY8" fmla="*/ 1169242 h 1800200"/>
              <a:gd name="connsiteX9" fmla="*/ 2571 w 2188211"/>
              <a:gd name="connsiteY9" fmla="*/ 1169242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211" h="1800200">
                <a:moveTo>
                  <a:pt x="2571" y="0"/>
                </a:moveTo>
                <a:lnTo>
                  <a:pt x="1361277" y="0"/>
                </a:lnTo>
                <a:lnTo>
                  <a:pt x="1361277" y="1169242"/>
                </a:lnTo>
                <a:lnTo>
                  <a:pt x="2188211" y="1169242"/>
                </a:lnTo>
                <a:lnTo>
                  <a:pt x="2188211" y="1800200"/>
                </a:lnTo>
                <a:lnTo>
                  <a:pt x="1361277" y="1800200"/>
                </a:lnTo>
                <a:lnTo>
                  <a:pt x="2571" y="1800200"/>
                </a:lnTo>
                <a:lnTo>
                  <a:pt x="0" y="1800200"/>
                </a:lnTo>
                <a:lnTo>
                  <a:pt x="0" y="1169242"/>
                </a:lnTo>
                <a:lnTo>
                  <a:pt x="2571" y="11692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36000" tIns="45000" rIns="36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" name="Rectangle 140"/>
          <p:cNvSpPr>
            <a:spLocks noChangeArrowheads="1"/>
          </p:cNvSpPr>
          <p:nvPr/>
        </p:nvSpPr>
        <p:spPr bwMode="auto">
          <a:xfrm>
            <a:off x="753534" y="1448865"/>
            <a:ext cx="3729038" cy="266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ctr" defTabSz="762000" eaLnBrk="0" fontAlgn="auto" latinLnBrk="0" hangingPunct="0">
              <a:spcAft>
                <a:spcPts val="0"/>
              </a:spcAft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 IS</a:t>
            </a:r>
            <a:endParaRPr kumimoji="0"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6" name="직선 연결선 345"/>
          <p:cNvCxnSpPr/>
          <p:nvPr/>
        </p:nvCxnSpPr>
        <p:spPr bwMode="auto">
          <a:xfrm>
            <a:off x="345547" y="1750490"/>
            <a:ext cx="4545012" cy="1587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47" name="그룹 346"/>
          <p:cNvGrpSpPr>
            <a:grpSpLocks/>
          </p:cNvGrpSpPr>
          <p:nvPr/>
        </p:nvGrpSpPr>
        <p:grpSpPr bwMode="auto">
          <a:xfrm>
            <a:off x="5024438" y="1448865"/>
            <a:ext cx="4535487" cy="303212"/>
            <a:chOff x="468313" y="1607468"/>
            <a:chExt cx="4254371" cy="303213"/>
          </a:xfrm>
        </p:grpSpPr>
        <p:sp>
          <p:nvSpPr>
            <p:cNvPr id="348" name="Rectangle 140"/>
            <p:cNvSpPr>
              <a:spLocks noChangeArrowheads="1"/>
            </p:cNvSpPr>
            <p:nvPr/>
          </p:nvSpPr>
          <p:spPr bwMode="auto">
            <a:xfrm>
              <a:off x="848034" y="1607468"/>
              <a:ext cx="3494929" cy="2667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/>
            <a:lstStyle/>
            <a:p>
              <a:pPr algn="ctr" defTabSz="762000" eaLnBrk="0" fontAlgn="auto" latinLnBrk="0" hangingPunct="0"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TO-BE</a:t>
              </a:r>
              <a:endParaRPr kumimoji="0"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9" name="직선 연결선 348"/>
            <p:cNvCxnSpPr/>
            <p:nvPr/>
          </p:nvCxnSpPr>
          <p:spPr bwMode="auto">
            <a:xfrm>
              <a:off x="468313" y="1909094"/>
              <a:ext cx="4254371" cy="1587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0" name="직사각형 349"/>
          <p:cNvSpPr/>
          <p:nvPr/>
        </p:nvSpPr>
        <p:spPr bwMode="auto">
          <a:xfrm>
            <a:off x="272480" y="1844824"/>
            <a:ext cx="4531784" cy="4608364"/>
          </a:xfrm>
          <a:prstGeom prst="rect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lIns="96817" tIns="48408" rIns="96817" bIns="48408" rtlCol="0" anchor="ctr"/>
          <a:lstStyle/>
          <a:p>
            <a:pPr algn="ctr" eaLnBrk="1" latinLnBrk="1" hangingPunct="1">
              <a:lnSpc>
                <a:spcPct val="100000"/>
              </a:lnSpc>
              <a:buFontTx/>
              <a:buNone/>
            </a:pP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365275" y="1916832"/>
            <a:ext cx="4357414" cy="29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lnSpc>
                <a:spcPts val="1300"/>
              </a:lnSpc>
            </a:pP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 </a:t>
            </a:r>
            <a:r>
              <a:rPr lang="ko-KR" altLang="en-US" sz="1200" b="1" dirty="0" err="1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작업시</a:t>
            </a: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OOM </a:t>
            </a: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endParaRPr lang="ko-KR" altLang="en-US" sz="12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2" name="직사각형 351"/>
          <p:cNvSpPr/>
          <p:nvPr/>
        </p:nvSpPr>
        <p:spPr bwMode="auto">
          <a:xfrm>
            <a:off x="5010679" y="1844824"/>
            <a:ext cx="4531784" cy="4608364"/>
          </a:xfrm>
          <a:prstGeom prst="rect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lIns="96817" tIns="48408" rIns="96817" bIns="48408" rtlCol="0" anchor="ctr"/>
          <a:lstStyle/>
          <a:p>
            <a:pPr algn="ctr" eaLnBrk="1" latinLnBrk="1" hangingPunct="1">
              <a:lnSpc>
                <a:spcPct val="100000"/>
              </a:lnSpc>
              <a:buFontTx/>
              <a:buNone/>
            </a:pP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3" name="직사각형 352"/>
          <p:cNvSpPr/>
          <p:nvPr/>
        </p:nvSpPr>
        <p:spPr>
          <a:xfrm>
            <a:off x="5103474" y="1916832"/>
            <a:ext cx="4357414" cy="29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lnSpc>
                <a:spcPts val="1300"/>
              </a:lnSpc>
            </a:pPr>
            <a:r>
              <a:rPr lang="en-US" altLang="ko-KR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In-Memory DB </a:t>
            </a: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en-US" altLang="ko-KR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 </a:t>
            </a:r>
            <a:endParaRPr lang="ko-KR" altLang="en-US" sz="12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4" name="TextBox 353"/>
          <p:cNvSpPr txBox="1"/>
          <p:nvPr/>
        </p:nvSpPr>
        <p:spPr bwMode="auto">
          <a:xfrm>
            <a:off x="422779" y="5502372"/>
            <a:ext cx="4332224" cy="8075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altLang="ko-KR" sz="1000" b="0" dirty="0" smtClean="0"/>
              <a:t>RU </a:t>
            </a:r>
            <a:r>
              <a:rPr lang="en-US" altLang="ko-KR" sz="1000" b="0" dirty="0" err="1" smtClean="0"/>
              <a:t>Pathloss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결과 파일을 이후 분석 </a:t>
            </a:r>
            <a:r>
              <a:rPr lang="ko-KR" altLang="en-US" sz="1000" b="0" dirty="0" err="1" smtClean="0"/>
              <a:t>작업시</a:t>
            </a:r>
            <a:r>
              <a:rPr lang="ko-KR" altLang="en-US" sz="1000" b="0" dirty="0" smtClean="0"/>
              <a:t> 대상 </a:t>
            </a:r>
            <a:r>
              <a:rPr lang="en-US" altLang="ko-KR" sz="1000" b="0" dirty="0" smtClean="0"/>
              <a:t>RU </a:t>
            </a:r>
            <a:r>
              <a:rPr lang="ko-KR" altLang="en-US" sz="1000" b="0" dirty="0" smtClean="0"/>
              <a:t>전체를 메모리 로딩하는 과정에서 </a:t>
            </a:r>
            <a:r>
              <a:rPr lang="en-US" altLang="ko-KR" sz="1000" b="0" dirty="0" smtClean="0"/>
              <a:t>OOM </a:t>
            </a:r>
            <a:r>
              <a:rPr lang="ko-KR" altLang="en-US" sz="1000" b="0" dirty="0" smtClean="0"/>
              <a:t>발생</a:t>
            </a:r>
            <a:endParaRPr lang="en-US" altLang="ko-KR" sz="1000" b="0" dirty="0" smtClean="0"/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ko-KR" altLang="en-US" sz="1000" b="0" dirty="0" smtClean="0"/>
              <a:t>대표적으로 강남구 </a:t>
            </a:r>
            <a:r>
              <a:rPr lang="en-US" altLang="ko-KR" sz="1000" b="0" dirty="0" smtClean="0"/>
              <a:t>Eng.</a:t>
            </a:r>
            <a:r>
              <a:rPr lang="ko-KR" altLang="en-US" sz="1000" b="0" dirty="0" err="1" smtClean="0"/>
              <a:t>분석시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OOM </a:t>
            </a:r>
            <a:r>
              <a:rPr lang="ko-KR" altLang="en-US" sz="1000" b="0" dirty="0" smtClean="0"/>
              <a:t>발생 </a:t>
            </a:r>
            <a:endParaRPr lang="en-US" altLang="ko-KR" sz="1000" b="0" dirty="0" smtClean="0"/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altLang="ko-KR" sz="1000" b="0" dirty="0" smtClean="0"/>
              <a:t>OOM </a:t>
            </a:r>
            <a:r>
              <a:rPr lang="ko-KR" altLang="en-US" sz="1000" b="0" dirty="0" smtClean="0"/>
              <a:t>문제로 최적화 </a:t>
            </a:r>
            <a:r>
              <a:rPr lang="ko-KR" altLang="en-US" sz="1000" b="0" dirty="0" err="1" smtClean="0"/>
              <a:t>분석시</a:t>
            </a:r>
            <a:r>
              <a:rPr lang="ko-KR" altLang="en-US" sz="1000" b="0" dirty="0" smtClean="0"/>
              <a:t> 최소 면적단위로만 </a:t>
            </a:r>
            <a:r>
              <a:rPr lang="ko-KR" altLang="en-US" sz="1000" b="0" dirty="0" err="1" smtClean="0"/>
              <a:t>수행중</a:t>
            </a:r>
            <a:r>
              <a:rPr lang="ko-KR" altLang="en-US" sz="1000" b="0" dirty="0" smtClean="0"/>
              <a:t> </a:t>
            </a:r>
            <a:endParaRPr lang="en-US" altLang="ko-KR" sz="1000" b="0" dirty="0" smtClean="0"/>
          </a:p>
        </p:txBody>
      </p:sp>
      <p:sp>
        <p:nvSpPr>
          <p:cNvPr id="355" name="직사각형 354"/>
          <p:cNvSpPr/>
          <p:nvPr/>
        </p:nvSpPr>
        <p:spPr>
          <a:xfrm>
            <a:off x="5097016" y="4797152"/>
            <a:ext cx="4361404" cy="29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lnSpc>
                <a:spcPts val="1300"/>
              </a:lnSpc>
            </a:pP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모듈 단계적 적용</a:t>
            </a:r>
            <a:endParaRPr lang="ko-KR" altLang="en-US" sz="12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6" name="오각형 50">
            <a:extLst>
              <a:ext uri="{FF2B5EF4-FFF2-40B4-BE49-F238E27FC236}">
                <a16:creationId xmlns:a16="http://schemas.microsoft.com/office/drawing/2014/main" xmlns="" id="{465A8076-FC6A-405F-93B1-ADEB303B55F1}"/>
              </a:ext>
            </a:extLst>
          </p:cNvPr>
          <p:cNvSpPr/>
          <p:nvPr/>
        </p:nvSpPr>
        <p:spPr>
          <a:xfrm>
            <a:off x="5169024" y="5181941"/>
            <a:ext cx="1368000" cy="360000"/>
          </a:xfrm>
          <a:prstGeom prst="homePlat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고도화 설계</a:t>
            </a:r>
            <a:endParaRPr lang="en-US" altLang="ko-KR" sz="1100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~`19.5)</a:t>
            </a:r>
            <a:endParaRPr kumimoji="0" lang="ko-KR" altLang="en-US" sz="110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7" name="오각형 52">
            <a:extLst>
              <a:ext uri="{FF2B5EF4-FFF2-40B4-BE49-F238E27FC236}">
                <a16:creationId xmlns:a16="http://schemas.microsoft.com/office/drawing/2014/main" xmlns="" id="{9F08668B-EF80-442E-8924-ACD294176160}"/>
              </a:ext>
            </a:extLst>
          </p:cNvPr>
          <p:cNvSpPr/>
          <p:nvPr/>
        </p:nvSpPr>
        <p:spPr>
          <a:xfrm>
            <a:off x="6609184" y="5181941"/>
            <a:ext cx="1368000" cy="360000"/>
          </a:xfrm>
          <a:prstGeom prst="homePlate">
            <a:avLst/>
          </a:prstGeom>
          <a:solidFill>
            <a:srgbClr val="8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분석모듈 고도화</a:t>
            </a:r>
            <a:endParaRPr kumimoji="0" lang="en-US" altLang="ko-KR" sz="1100" i="0" u="none" strike="noStrike" kern="120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~`20.5)</a:t>
            </a:r>
            <a:endParaRPr kumimoji="0" lang="ko-KR" altLang="en-US" sz="110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8" name="오각형 53">
            <a:extLst>
              <a:ext uri="{FF2B5EF4-FFF2-40B4-BE49-F238E27FC236}">
                <a16:creationId xmlns:a16="http://schemas.microsoft.com/office/drawing/2014/main" xmlns="" id="{09917A47-D6B1-4664-8E6E-0643A6F5A82E}"/>
              </a:ext>
            </a:extLst>
          </p:cNvPr>
          <p:cNvSpPr/>
          <p:nvPr/>
        </p:nvSpPr>
        <p:spPr>
          <a:xfrm>
            <a:off x="8049344" y="5181941"/>
            <a:ext cx="1368000" cy="360000"/>
          </a:xfrm>
          <a:prstGeom prst="homePlat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안정화</a:t>
            </a:r>
            <a:endParaRPr kumimoji="0" lang="en-US" altLang="ko-KR" sz="1100" i="0" u="none" strike="noStrike" kern="120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10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5169023" y="5663065"/>
            <a:ext cx="1187187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 병합 샘플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8049344" y="5663065"/>
            <a:ext cx="1187187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 분석 적용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6606003" y="5663065"/>
            <a:ext cx="1187187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Eng. </a:t>
            </a:r>
            <a:r>
              <a:rPr lang="ko-KR" alt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적용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5169023" y="6100493"/>
            <a:ext cx="1187187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리팩토링</a:t>
            </a:r>
            <a:r>
              <a:rPr lang="ko-KR" alt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방안 수립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3" name="직선 연결선 362"/>
          <p:cNvCxnSpPr>
            <a:stCxn id="359" idx="2"/>
            <a:endCxn id="362" idx="0"/>
          </p:cNvCxnSpPr>
          <p:nvPr/>
        </p:nvCxnSpPr>
        <p:spPr>
          <a:xfrm>
            <a:off x="5762617" y="5951065"/>
            <a:ext cx="0" cy="1494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83"/>
          <p:cNvCxnSpPr>
            <a:stCxn id="362" idx="3"/>
            <a:endCxn id="361" idx="1"/>
          </p:cNvCxnSpPr>
          <p:nvPr/>
        </p:nvCxnSpPr>
        <p:spPr>
          <a:xfrm flipV="1">
            <a:off x="6356210" y="5807065"/>
            <a:ext cx="249793" cy="43742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CustomShape 4"/>
          <p:cNvSpPr/>
          <p:nvPr/>
        </p:nvSpPr>
        <p:spPr>
          <a:xfrm>
            <a:off x="6606003" y="6095065"/>
            <a:ext cx="1187187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검증</a:t>
            </a:r>
            <a:endParaRPr lang="en-US" altLang="ko-KR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6" name="직선 연결선 365"/>
          <p:cNvCxnSpPr>
            <a:stCxn id="361" idx="2"/>
            <a:endCxn id="365" idx="0"/>
          </p:cNvCxnSpPr>
          <p:nvPr/>
        </p:nvCxnSpPr>
        <p:spPr>
          <a:xfrm>
            <a:off x="7199597" y="5951065"/>
            <a:ext cx="0" cy="14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83"/>
          <p:cNvCxnSpPr>
            <a:stCxn id="365" idx="3"/>
            <a:endCxn id="360" idx="1"/>
          </p:cNvCxnSpPr>
          <p:nvPr/>
        </p:nvCxnSpPr>
        <p:spPr>
          <a:xfrm flipV="1">
            <a:off x="7793190" y="5807065"/>
            <a:ext cx="256154" cy="4320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/>
          <p:cNvSpPr txBox="1"/>
          <p:nvPr/>
        </p:nvSpPr>
        <p:spPr bwMode="auto">
          <a:xfrm>
            <a:off x="5131130" y="4191084"/>
            <a:ext cx="4332224" cy="6079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ko-KR" altLang="en-US" sz="1000" b="0" dirty="0" smtClean="0"/>
              <a:t>기존 코드 재활용 및 </a:t>
            </a:r>
            <a:r>
              <a:rPr lang="en-US" altLang="ko-KR" sz="1000" b="0" dirty="0" smtClean="0"/>
              <a:t>Spark Job </a:t>
            </a:r>
            <a:r>
              <a:rPr lang="ko-KR" altLang="en-US" sz="1000" b="0" dirty="0" smtClean="0"/>
              <a:t>변환</a:t>
            </a:r>
            <a:endParaRPr lang="en-US" altLang="ko-KR" sz="1000" b="0" dirty="0" smtClean="0"/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altLang="ko-KR" sz="1000" b="0" dirty="0" err="1" smtClean="0"/>
              <a:t>Pathloss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결과 및 </a:t>
            </a:r>
            <a:r>
              <a:rPr lang="en-US" altLang="ko-KR" sz="1000" b="0" dirty="0" smtClean="0"/>
              <a:t>GIS (Map) </a:t>
            </a:r>
            <a:r>
              <a:rPr lang="ko-KR" altLang="en-US" sz="1000" b="0" dirty="0" smtClean="0"/>
              <a:t>정보를 </a:t>
            </a:r>
            <a:r>
              <a:rPr lang="en-US" altLang="ko-KR" sz="1000" b="0" dirty="0" smtClean="0"/>
              <a:t>In-Memory DB</a:t>
            </a:r>
            <a:r>
              <a:rPr lang="ko-KR" altLang="en-US" sz="1000" b="0" dirty="0" smtClean="0"/>
              <a:t>로 적재</a:t>
            </a:r>
            <a:r>
              <a:rPr lang="en-US" altLang="ko-KR" sz="1000" b="0" dirty="0" smtClean="0"/>
              <a:t>/</a:t>
            </a:r>
            <a:r>
              <a:rPr lang="ko-KR" altLang="en-US" sz="1000" b="0" dirty="0" smtClean="0"/>
              <a:t>구현</a:t>
            </a:r>
            <a:endParaRPr lang="en-US" altLang="ko-KR" sz="1000" b="0" dirty="0" smtClean="0"/>
          </a:p>
        </p:txBody>
      </p:sp>
      <p:grpSp>
        <p:nvGrpSpPr>
          <p:cNvPr id="369" name="그룹 368"/>
          <p:cNvGrpSpPr/>
          <p:nvPr/>
        </p:nvGrpSpPr>
        <p:grpSpPr>
          <a:xfrm>
            <a:off x="5169024" y="3212976"/>
            <a:ext cx="4196102" cy="906905"/>
            <a:chOff x="5169024" y="3030579"/>
            <a:chExt cx="4196102" cy="906905"/>
          </a:xfrm>
        </p:grpSpPr>
        <p:sp>
          <p:nvSpPr>
            <p:cNvPr id="370" name="CustomShape 3"/>
            <p:cNvSpPr/>
            <p:nvPr/>
          </p:nvSpPr>
          <p:spPr>
            <a:xfrm>
              <a:off x="5169026" y="3184674"/>
              <a:ext cx="1243774" cy="75281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4"/>
            <p:cNvSpPr/>
            <p:nvPr/>
          </p:nvSpPr>
          <p:spPr>
            <a:xfrm>
              <a:off x="5169024" y="3030579"/>
              <a:ext cx="1243775" cy="2050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6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8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Worker Nodes</a:t>
              </a:r>
              <a:endPara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2" name="CustomShape 33"/>
            <p:cNvSpPr/>
            <p:nvPr/>
          </p:nvSpPr>
          <p:spPr>
            <a:xfrm>
              <a:off x="5255095" y="3284984"/>
              <a:ext cx="500723" cy="314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36000" tIns="45000" rIns="36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8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Spark </a:t>
              </a:r>
            </a:p>
            <a:p>
              <a:pPr algn="ctr">
                <a:lnSpc>
                  <a:spcPct val="100000"/>
                </a:lnSpc>
              </a:pPr>
              <a:r>
                <a:rPr lang="en-US" sz="8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Executor</a:t>
              </a:r>
              <a:endPara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3" name="CustomShape 33"/>
            <p:cNvSpPr/>
            <p:nvPr/>
          </p:nvSpPr>
          <p:spPr>
            <a:xfrm>
              <a:off x="5866900" y="3284984"/>
              <a:ext cx="500723" cy="314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36000" tIns="45000" rIns="36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8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Spark </a:t>
              </a:r>
            </a:p>
            <a:p>
              <a:pPr algn="ctr">
                <a:lnSpc>
                  <a:spcPct val="100000"/>
                </a:lnSpc>
              </a:pPr>
              <a:r>
                <a:rPr lang="en-US" sz="8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Executor</a:t>
              </a:r>
              <a:endPara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4" name="CustomShape 3"/>
            <p:cNvSpPr/>
            <p:nvPr/>
          </p:nvSpPr>
          <p:spPr>
            <a:xfrm>
              <a:off x="6645189" y="3184674"/>
              <a:ext cx="1243774" cy="75281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CustomShape 4"/>
            <p:cNvSpPr/>
            <p:nvPr/>
          </p:nvSpPr>
          <p:spPr>
            <a:xfrm>
              <a:off x="6645187" y="3030579"/>
              <a:ext cx="1243775" cy="2050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6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8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Worker Nodes</a:t>
              </a:r>
              <a:endPara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6" name="CustomShape 33"/>
            <p:cNvSpPr/>
            <p:nvPr/>
          </p:nvSpPr>
          <p:spPr>
            <a:xfrm>
              <a:off x="6731258" y="3284984"/>
              <a:ext cx="500723" cy="314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36000" tIns="45000" rIns="36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8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Spark </a:t>
              </a:r>
            </a:p>
            <a:p>
              <a:pPr algn="ctr">
                <a:lnSpc>
                  <a:spcPct val="100000"/>
                </a:lnSpc>
              </a:pPr>
              <a:r>
                <a:rPr lang="en-US" sz="8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Executor</a:t>
              </a:r>
              <a:endPara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7" name="CustomShape 33"/>
            <p:cNvSpPr/>
            <p:nvPr/>
          </p:nvSpPr>
          <p:spPr>
            <a:xfrm>
              <a:off x="7343063" y="3284984"/>
              <a:ext cx="500723" cy="314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36000" tIns="45000" rIns="36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8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Spark </a:t>
              </a:r>
            </a:p>
            <a:p>
              <a:pPr algn="ctr">
                <a:lnSpc>
                  <a:spcPct val="100000"/>
                </a:lnSpc>
              </a:pPr>
              <a:r>
                <a:rPr lang="en-US" sz="8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Executor</a:t>
              </a:r>
              <a:endPara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8" name="CustomShape 3"/>
            <p:cNvSpPr/>
            <p:nvPr/>
          </p:nvSpPr>
          <p:spPr>
            <a:xfrm>
              <a:off x="8121352" y="3184674"/>
              <a:ext cx="1243774" cy="75281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" name="CustomShape 4"/>
            <p:cNvSpPr/>
            <p:nvPr/>
          </p:nvSpPr>
          <p:spPr>
            <a:xfrm>
              <a:off x="8121350" y="3030579"/>
              <a:ext cx="1243775" cy="2050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6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8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Worker Nodes</a:t>
              </a:r>
              <a:endPara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0" name="CustomShape 33"/>
            <p:cNvSpPr/>
            <p:nvPr/>
          </p:nvSpPr>
          <p:spPr>
            <a:xfrm>
              <a:off x="8207421" y="3284984"/>
              <a:ext cx="500723" cy="314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36000" tIns="45000" rIns="36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8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Spark </a:t>
              </a:r>
            </a:p>
            <a:p>
              <a:pPr algn="ctr">
                <a:lnSpc>
                  <a:spcPct val="100000"/>
                </a:lnSpc>
              </a:pPr>
              <a:r>
                <a:rPr lang="en-US" sz="8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Executor</a:t>
              </a:r>
              <a:endPara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1" name="CustomShape 33"/>
            <p:cNvSpPr/>
            <p:nvPr/>
          </p:nvSpPr>
          <p:spPr>
            <a:xfrm>
              <a:off x="8819226" y="3284984"/>
              <a:ext cx="500723" cy="314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36000" tIns="45000" rIns="36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8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Spark </a:t>
              </a:r>
            </a:p>
            <a:p>
              <a:pPr algn="ctr">
                <a:lnSpc>
                  <a:spcPct val="100000"/>
                </a:lnSpc>
              </a:pPr>
              <a:r>
                <a:rPr lang="en-US" sz="8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Executor</a:t>
              </a:r>
              <a:endPara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2" name="CustomShape 19"/>
            <p:cNvSpPr/>
            <p:nvPr/>
          </p:nvSpPr>
          <p:spPr>
            <a:xfrm>
              <a:off x="5255095" y="3645024"/>
              <a:ext cx="4064854" cy="234134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/>
            <a:lstStyle/>
            <a:p>
              <a:pPr algn="ctr">
                <a:lnSpc>
                  <a:spcPct val="100000"/>
                </a:lnSpc>
              </a:pPr>
              <a:r>
                <a:rPr lang="en-US" sz="900" b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In-Memory </a:t>
              </a:r>
              <a:r>
                <a:rPr lang="en-US" sz="9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Shared Table (RDD)</a:t>
              </a:r>
              <a:endParaRPr lang="en-US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3" name="그룹 382"/>
          <p:cNvGrpSpPr/>
          <p:nvPr/>
        </p:nvGrpSpPr>
        <p:grpSpPr>
          <a:xfrm>
            <a:off x="6645187" y="2256884"/>
            <a:ext cx="2719937" cy="587675"/>
            <a:chOff x="6753199" y="2276872"/>
            <a:chExt cx="1368154" cy="587675"/>
          </a:xfrm>
        </p:grpSpPr>
        <p:sp>
          <p:nvSpPr>
            <p:cNvPr id="384" name="CustomShape 3"/>
            <p:cNvSpPr/>
            <p:nvPr/>
          </p:nvSpPr>
          <p:spPr>
            <a:xfrm>
              <a:off x="6753201" y="2430967"/>
              <a:ext cx="1368152" cy="43358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" name="CustomShape 4"/>
            <p:cNvSpPr/>
            <p:nvPr/>
          </p:nvSpPr>
          <p:spPr>
            <a:xfrm>
              <a:off x="6753199" y="2276872"/>
              <a:ext cx="1368153" cy="2050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6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8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Spark Master</a:t>
              </a:r>
              <a:endParaRPr lang="en-US" sz="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6" name="그룹 385"/>
          <p:cNvGrpSpPr/>
          <p:nvPr/>
        </p:nvGrpSpPr>
        <p:grpSpPr>
          <a:xfrm>
            <a:off x="5130951" y="2256884"/>
            <a:ext cx="1243776" cy="587675"/>
            <a:chOff x="6753199" y="2276872"/>
            <a:chExt cx="1368154" cy="587675"/>
          </a:xfrm>
        </p:grpSpPr>
        <p:sp>
          <p:nvSpPr>
            <p:cNvPr id="387" name="CustomShape 3"/>
            <p:cNvSpPr/>
            <p:nvPr/>
          </p:nvSpPr>
          <p:spPr>
            <a:xfrm>
              <a:off x="6753201" y="2430967"/>
              <a:ext cx="1368152" cy="43358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CustomShape 4"/>
            <p:cNvSpPr/>
            <p:nvPr/>
          </p:nvSpPr>
          <p:spPr>
            <a:xfrm>
              <a:off x="6753199" y="2276872"/>
              <a:ext cx="1368153" cy="2050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6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8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Scheduler</a:t>
              </a:r>
              <a:endParaRPr lang="en-US" sz="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9" name="CustomShape 33"/>
            <p:cNvSpPr/>
            <p:nvPr/>
          </p:nvSpPr>
          <p:spPr>
            <a:xfrm>
              <a:off x="6847877" y="2529818"/>
              <a:ext cx="550795" cy="260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36000" tIns="45000" rIns="36000" bIns="45000" anchor="ctr"/>
            <a:lstStyle/>
            <a:p>
              <a:pPr algn="ctr">
                <a:lnSpc>
                  <a:spcPct val="100000"/>
                </a:lnSpc>
              </a:pPr>
              <a:r>
                <a:rPr lang="ko-KR" altLang="en-US" sz="8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스케쥴</a:t>
              </a:r>
              <a:endParaRPr lang="en-US" sz="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8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#1</a:t>
              </a:r>
              <a:endPara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0" name="CustomShape 33"/>
            <p:cNvSpPr/>
            <p:nvPr/>
          </p:nvSpPr>
          <p:spPr>
            <a:xfrm>
              <a:off x="7520863" y="2529818"/>
              <a:ext cx="550795" cy="260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36000" tIns="45000" rIns="36000" bIns="45000" anchor="ctr"/>
            <a:lstStyle/>
            <a:p>
              <a:pPr algn="ctr">
                <a:lnSpc>
                  <a:spcPct val="100000"/>
                </a:lnSpc>
              </a:pPr>
              <a:r>
                <a:rPr lang="ko-KR" altLang="en-US" sz="800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스케쥴</a:t>
              </a:r>
              <a:endParaRPr lang="en-US" altLang="ko-KR" sz="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ko-KR" sz="8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#N</a:t>
              </a:r>
              <a:endParaRPr lang="en-US" altLang="ko-KR" sz="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1" name="타원 390"/>
          <p:cNvSpPr/>
          <p:nvPr/>
        </p:nvSpPr>
        <p:spPr>
          <a:xfrm>
            <a:off x="6909619" y="2583545"/>
            <a:ext cx="144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2" name="타원 391"/>
          <p:cNvSpPr/>
          <p:nvPr/>
        </p:nvSpPr>
        <p:spPr>
          <a:xfrm>
            <a:off x="7329264" y="2522457"/>
            <a:ext cx="72000" cy="7200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3" name="타원 392"/>
          <p:cNvSpPr/>
          <p:nvPr/>
        </p:nvSpPr>
        <p:spPr>
          <a:xfrm>
            <a:off x="7329264" y="2632622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4" name="타원 393"/>
          <p:cNvSpPr/>
          <p:nvPr/>
        </p:nvSpPr>
        <p:spPr>
          <a:xfrm>
            <a:off x="7329264" y="2742788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5" name="타원 394"/>
          <p:cNvSpPr/>
          <p:nvPr/>
        </p:nvSpPr>
        <p:spPr>
          <a:xfrm>
            <a:off x="7833320" y="2585649"/>
            <a:ext cx="144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96" name="직선 연결선 395"/>
          <p:cNvCxnSpPr>
            <a:stCxn id="391" idx="6"/>
            <a:endCxn id="392" idx="2"/>
          </p:cNvCxnSpPr>
          <p:nvPr/>
        </p:nvCxnSpPr>
        <p:spPr>
          <a:xfrm flipV="1">
            <a:off x="7053619" y="2558457"/>
            <a:ext cx="275645" cy="970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연결선 396"/>
          <p:cNvCxnSpPr>
            <a:stCxn id="391" idx="6"/>
            <a:endCxn id="393" idx="2"/>
          </p:cNvCxnSpPr>
          <p:nvPr/>
        </p:nvCxnSpPr>
        <p:spPr>
          <a:xfrm>
            <a:off x="7053619" y="2655545"/>
            <a:ext cx="275645" cy="1307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직선 연결선 397"/>
          <p:cNvCxnSpPr>
            <a:stCxn id="391" idx="6"/>
            <a:endCxn id="394" idx="2"/>
          </p:cNvCxnSpPr>
          <p:nvPr/>
        </p:nvCxnSpPr>
        <p:spPr>
          <a:xfrm>
            <a:off x="7053619" y="2655545"/>
            <a:ext cx="275645" cy="12324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직선 연결선 398"/>
          <p:cNvCxnSpPr>
            <a:stCxn id="392" idx="6"/>
            <a:endCxn id="407" idx="2"/>
          </p:cNvCxnSpPr>
          <p:nvPr/>
        </p:nvCxnSpPr>
        <p:spPr>
          <a:xfrm>
            <a:off x="7401264" y="2558457"/>
            <a:ext cx="144032" cy="4244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/>
          <p:cNvCxnSpPr>
            <a:stCxn id="393" idx="6"/>
            <a:endCxn id="407" idx="3"/>
          </p:cNvCxnSpPr>
          <p:nvPr/>
        </p:nvCxnSpPr>
        <p:spPr>
          <a:xfrm flipV="1">
            <a:off x="7401264" y="2626360"/>
            <a:ext cx="154576" cy="4226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/>
          <p:cNvCxnSpPr>
            <a:stCxn id="394" idx="6"/>
            <a:endCxn id="395" idx="2"/>
          </p:cNvCxnSpPr>
          <p:nvPr/>
        </p:nvCxnSpPr>
        <p:spPr>
          <a:xfrm flipV="1">
            <a:off x="7401264" y="2657649"/>
            <a:ext cx="432056" cy="12113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/>
          <p:cNvSpPr txBox="1"/>
          <p:nvPr/>
        </p:nvSpPr>
        <p:spPr bwMode="auto">
          <a:xfrm>
            <a:off x="8286237" y="2492896"/>
            <a:ext cx="1059251" cy="3119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900" b="0" dirty="0" smtClean="0"/>
              <a:t>Data Shuffle</a:t>
            </a:r>
            <a:r>
              <a:rPr lang="ko-KR" altLang="en-US" sz="900" b="0" dirty="0" smtClean="0"/>
              <a:t>을 위한 </a:t>
            </a:r>
            <a:r>
              <a:rPr lang="en-US" altLang="ko-KR" sz="900" b="0" dirty="0" smtClean="0"/>
              <a:t>Job </a:t>
            </a:r>
            <a:r>
              <a:rPr lang="ko-KR" altLang="en-US" sz="900" b="0" dirty="0" smtClean="0"/>
              <a:t>구현</a:t>
            </a:r>
            <a:endParaRPr lang="en-US" altLang="ko-KR" sz="900" b="0" dirty="0" smtClean="0"/>
          </a:p>
        </p:txBody>
      </p:sp>
      <p:cxnSp>
        <p:nvCxnSpPr>
          <p:cNvPr id="403" name="직선 연결선 83"/>
          <p:cNvCxnSpPr>
            <a:stCxn id="387" idx="3"/>
            <a:endCxn id="384" idx="1"/>
          </p:cNvCxnSpPr>
          <p:nvPr/>
        </p:nvCxnSpPr>
        <p:spPr>
          <a:xfrm>
            <a:off x="6374727" y="2627769"/>
            <a:ext cx="27046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83"/>
          <p:cNvCxnSpPr>
            <a:stCxn id="384" idx="2"/>
            <a:endCxn id="371" idx="0"/>
          </p:cNvCxnSpPr>
          <p:nvPr/>
        </p:nvCxnSpPr>
        <p:spPr>
          <a:xfrm flipH="1">
            <a:off x="5790912" y="2844559"/>
            <a:ext cx="2214246" cy="3684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83"/>
          <p:cNvCxnSpPr>
            <a:stCxn id="384" idx="2"/>
            <a:endCxn id="375" idx="0"/>
          </p:cNvCxnSpPr>
          <p:nvPr/>
        </p:nvCxnSpPr>
        <p:spPr>
          <a:xfrm flipH="1">
            <a:off x="7267075" y="2844559"/>
            <a:ext cx="738083" cy="3684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83"/>
          <p:cNvCxnSpPr>
            <a:stCxn id="384" idx="2"/>
            <a:endCxn id="379" idx="0"/>
          </p:cNvCxnSpPr>
          <p:nvPr/>
        </p:nvCxnSpPr>
        <p:spPr>
          <a:xfrm>
            <a:off x="8005158" y="2844559"/>
            <a:ext cx="738080" cy="3684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타원 406"/>
          <p:cNvSpPr/>
          <p:nvPr/>
        </p:nvSpPr>
        <p:spPr>
          <a:xfrm>
            <a:off x="7545296" y="2564904"/>
            <a:ext cx="72000" cy="72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08" name="직선 연결선 407"/>
          <p:cNvCxnSpPr>
            <a:stCxn id="407" idx="6"/>
            <a:endCxn id="395" idx="2"/>
          </p:cNvCxnSpPr>
          <p:nvPr/>
        </p:nvCxnSpPr>
        <p:spPr>
          <a:xfrm>
            <a:off x="7617296" y="2600904"/>
            <a:ext cx="216024" cy="567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CustomShape 4"/>
          <p:cNvSpPr/>
          <p:nvPr/>
        </p:nvSpPr>
        <p:spPr>
          <a:xfrm>
            <a:off x="488503" y="2299427"/>
            <a:ext cx="4176464" cy="369564"/>
          </a:xfrm>
          <a:prstGeom prst="rect">
            <a:avLst/>
          </a:prstGeom>
          <a:solidFill>
            <a:schemeClr val="bg1">
              <a:lumMod val="75000"/>
            </a:schemeClr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Analysis Server</a:t>
            </a:r>
            <a:endParaRPr lang="en-US" sz="11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2799242" y="2666374"/>
            <a:ext cx="107791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</a:t>
            </a:r>
            <a:endParaRPr lang="en-US" altLang="ko-KR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" name="Rectangle 384"/>
          <p:cNvSpPr>
            <a:spLocks noChangeArrowheads="1"/>
          </p:cNvSpPr>
          <p:nvPr/>
        </p:nvSpPr>
        <p:spPr bwMode="gray">
          <a:xfrm>
            <a:off x="2000672" y="3713051"/>
            <a:ext cx="687488" cy="5080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fontAlgn="ctr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분석시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</a:t>
            </a:r>
          </a:p>
          <a:p>
            <a:pPr algn="ctr" font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파일 필요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2" name="그룹 411"/>
          <p:cNvGrpSpPr/>
          <p:nvPr/>
        </p:nvGrpSpPr>
        <p:grpSpPr>
          <a:xfrm flipH="1">
            <a:off x="2832397" y="3046034"/>
            <a:ext cx="1803407" cy="1654651"/>
            <a:chOff x="2321766" y="3028491"/>
            <a:chExt cx="2106165" cy="1654651"/>
          </a:xfrm>
        </p:grpSpPr>
        <p:sp>
          <p:nvSpPr>
            <p:cNvPr id="413" name="타원 412"/>
            <p:cNvSpPr/>
            <p:nvPr/>
          </p:nvSpPr>
          <p:spPr>
            <a:xfrm>
              <a:off x="3556721" y="3028491"/>
              <a:ext cx="871210" cy="3776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 latinLnBrk="0"/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RU</a:t>
              </a:r>
            </a:p>
            <a:p>
              <a:pPr algn="ctr" latinLnBrk="0"/>
              <a:r>
                <a:rPr lang="en-US" altLang="ko-KR" sz="9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Pathloss</a:t>
              </a:r>
              <a:endPara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14" name="타원 413"/>
            <p:cNvSpPr/>
            <p:nvPr/>
          </p:nvSpPr>
          <p:spPr>
            <a:xfrm>
              <a:off x="3556721" y="3556187"/>
              <a:ext cx="871210" cy="3776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 latinLnBrk="0"/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RU</a:t>
              </a:r>
            </a:p>
            <a:p>
              <a:pPr algn="ctr" latinLnBrk="0"/>
              <a:r>
                <a:rPr lang="en-US" altLang="ko-KR" sz="9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Pathloss</a:t>
              </a:r>
              <a:endPara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15" name="타원 414"/>
            <p:cNvSpPr/>
            <p:nvPr/>
          </p:nvSpPr>
          <p:spPr>
            <a:xfrm>
              <a:off x="3556721" y="4305513"/>
              <a:ext cx="871210" cy="3776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 latinLnBrk="0"/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RU</a:t>
              </a:r>
            </a:p>
            <a:p>
              <a:pPr algn="ctr" latinLnBrk="0"/>
              <a:r>
                <a:rPr lang="en-US" altLang="ko-KR" sz="900" b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Pathloss</a:t>
              </a:r>
              <a:endPara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16" name="직사각형 415"/>
            <p:cNvSpPr/>
            <p:nvPr/>
          </p:nvSpPr>
          <p:spPr>
            <a:xfrm>
              <a:off x="3775149" y="3988859"/>
              <a:ext cx="3615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7" name="타원 416"/>
            <p:cNvSpPr/>
            <p:nvPr/>
          </p:nvSpPr>
          <p:spPr>
            <a:xfrm>
              <a:off x="2321766" y="3522099"/>
              <a:ext cx="871210" cy="3776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 latinLnBrk="0"/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Swing</a:t>
              </a:r>
            </a:p>
            <a:p>
              <a:pPr algn="ctr" latinLnBrk="0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분석</a:t>
              </a:r>
            </a:p>
          </p:txBody>
        </p:sp>
        <p:cxnSp>
          <p:nvCxnSpPr>
            <p:cNvPr id="418" name="직선 연결선 83"/>
            <p:cNvCxnSpPr>
              <a:stCxn id="413" idx="2"/>
              <a:endCxn id="417" idx="7"/>
            </p:cNvCxnSpPr>
            <p:nvPr/>
          </p:nvCxnSpPr>
          <p:spPr>
            <a:xfrm flipH="1">
              <a:off x="3065390" y="3217306"/>
              <a:ext cx="491331" cy="36009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 83"/>
            <p:cNvCxnSpPr>
              <a:stCxn id="414" idx="2"/>
              <a:endCxn id="417" idx="6"/>
            </p:cNvCxnSpPr>
            <p:nvPr/>
          </p:nvCxnSpPr>
          <p:spPr>
            <a:xfrm flipH="1" flipV="1">
              <a:off x="3192976" y="3710914"/>
              <a:ext cx="363745" cy="3408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 83"/>
            <p:cNvCxnSpPr>
              <a:stCxn id="415" idx="1"/>
              <a:endCxn id="417" idx="5"/>
            </p:cNvCxnSpPr>
            <p:nvPr/>
          </p:nvCxnSpPr>
          <p:spPr>
            <a:xfrm flipH="1" flipV="1">
              <a:off x="3065390" y="3844426"/>
              <a:ext cx="618917" cy="51638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타원 420"/>
            <p:cNvSpPr/>
            <p:nvPr/>
          </p:nvSpPr>
          <p:spPr>
            <a:xfrm>
              <a:off x="2321766" y="4288908"/>
              <a:ext cx="871210" cy="3776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 latinLnBrk="0"/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Map</a:t>
              </a:r>
            </a:p>
            <a:p>
              <a:pPr algn="ctr" latinLnBrk="0"/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Data</a:t>
              </a:r>
              <a:endPara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422" name="직선 연결선 83"/>
            <p:cNvCxnSpPr>
              <a:stCxn id="421" idx="0"/>
              <a:endCxn id="417" idx="4"/>
            </p:cNvCxnSpPr>
            <p:nvPr/>
          </p:nvCxnSpPr>
          <p:spPr>
            <a:xfrm flipV="1">
              <a:off x="2757371" y="3899728"/>
              <a:ext cx="0" cy="38918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3" name="직사각형 422"/>
          <p:cNvSpPr/>
          <p:nvPr/>
        </p:nvSpPr>
        <p:spPr>
          <a:xfrm>
            <a:off x="560512" y="2953287"/>
            <a:ext cx="1391154" cy="17473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716789" y="2659017"/>
            <a:ext cx="107791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en-US" altLang="ko-KR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" name="순서도: 문서 424"/>
          <p:cNvSpPr/>
          <p:nvPr/>
        </p:nvSpPr>
        <p:spPr>
          <a:xfrm>
            <a:off x="655522" y="3140968"/>
            <a:ext cx="496053" cy="322223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Result</a:t>
            </a:r>
          </a:p>
          <a:p>
            <a:pPr algn="ctr" latinLnBrk="0"/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File</a:t>
            </a:r>
            <a:endParaRPr lang="ko-KR" altLang="en-US" sz="8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26" name="순서도: 문서 425"/>
          <p:cNvSpPr/>
          <p:nvPr/>
        </p:nvSpPr>
        <p:spPr>
          <a:xfrm>
            <a:off x="1298422" y="3140968"/>
            <a:ext cx="496053" cy="322223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Result</a:t>
            </a:r>
          </a:p>
          <a:p>
            <a:pPr algn="ctr" latinLnBrk="0"/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File</a:t>
            </a:r>
            <a:endParaRPr lang="ko-KR" altLang="en-US" sz="8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27" name="순서도: 문서 426"/>
          <p:cNvSpPr/>
          <p:nvPr/>
        </p:nvSpPr>
        <p:spPr>
          <a:xfrm>
            <a:off x="655522" y="3512487"/>
            <a:ext cx="496053" cy="322223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Result</a:t>
            </a:r>
          </a:p>
          <a:p>
            <a:pPr algn="ctr" latinLnBrk="0"/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File</a:t>
            </a:r>
            <a:endParaRPr lang="ko-KR" altLang="en-US" sz="8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28" name="순서도: 문서 427"/>
          <p:cNvSpPr/>
          <p:nvPr/>
        </p:nvSpPr>
        <p:spPr>
          <a:xfrm>
            <a:off x="1298422" y="3512487"/>
            <a:ext cx="496053" cy="322223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Result</a:t>
            </a:r>
          </a:p>
          <a:p>
            <a:pPr algn="ctr" latinLnBrk="0"/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File</a:t>
            </a:r>
            <a:endParaRPr lang="ko-KR" altLang="en-US" sz="8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29" name="순서도: 문서 428"/>
          <p:cNvSpPr/>
          <p:nvPr/>
        </p:nvSpPr>
        <p:spPr>
          <a:xfrm>
            <a:off x="655522" y="4306513"/>
            <a:ext cx="496053" cy="322223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Result</a:t>
            </a:r>
          </a:p>
          <a:p>
            <a:pPr algn="ctr" latinLnBrk="0"/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File</a:t>
            </a:r>
            <a:endParaRPr lang="ko-KR" altLang="en-US" sz="8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0" name="순서도: 문서 429"/>
          <p:cNvSpPr/>
          <p:nvPr/>
        </p:nvSpPr>
        <p:spPr>
          <a:xfrm>
            <a:off x="1298422" y="4306513"/>
            <a:ext cx="496053" cy="322223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Result</a:t>
            </a:r>
          </a:p>
          <a:p>
            <a:pPr algn="ctr" latinLnBrk="0"/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File</a:t>
            </a:r>
            <a:endParaRPr lang="ko-KR" altLang="en-US" sz="8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1" name="타원 430"/>
          <p:cNvSpPr/>
          <p:nvPr/>
        </p:nvSpPr>
        <p:spPr>
          <a:xfrm flipH="1">
            <a:off x="2809079" y="4778895"/>
            <a:ext cx="745975" cy="377629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RU</a:t>
            </a:r>
          </a:p>
          <a:p>
            <a:pPr algn="ctr" latinLnBrk="0"/>
            <a:r>
              <a:rPr lang="en-US" altLang="ko-KR" sz="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Pathloss</a:t>
            </a:r>
            <a:endParaRPr lang="ko-KR" altLang="en-US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2" name="타원형 설명선 431"/>
          <p:cNvSpPr/>
          <p:nvPr/>
        </p:nvSpPr>
        <p:spPr>
          <a:xfrm>
            <a:off x="764320" y="4797152"/>
            <a:ext cx="1680822" cy="366187"/>
          </a:xfrm>
          <a:prstGeom prst="wedgeEllipseCallout">
            <a:avLst>
              <a:gd name="adj1" fmla="val 57244"/>
              <a:gd name="adj2" fmla="val -66978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용량초과 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적재 실패</a:t>
            </a:r>
          </a:p>
        </p:txBody>
      </p:sp>
      <p:cxnSp>
        <p:nvCxnSpPr>
          <p:cNvPr id="433" name="직선 화살표 연결선 432"/>
          <p:cNvCxnSpPr>
            <a:stCxn id="430" idx="3"/>
            <a:endCxn id="431" idx="7"/>
          </p:cNvCxnSpPr>
          <p:nvPr/>
        </p:nvCxnSpPr>
        <p:spPr>
          <a:xfrm>
            <a:off x="1794475" y="4467625"/>
            <a:ext cx="1123850" cy="3665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직선 화살표 연결선 433"/>
          <p:cNvCxnSpPr>
            <a:endCxn id="413" idx="6"/>
          </p:cNvCxnSpPr>
          <p:nvPr/>
        </p:nvCxnSpPr>
        <p:spPr>
          <a:xfrm flipV="1">
            <a:off x="1794475" y="3234849"/>
            <a:ext cx="1037922" cy="642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384"/>
          <p:cNvSpPr>
            <a:spLocks noChangeArrowheads="1"/>
          </p:cNvSpPr>
          <p:nvPr/>
        </p:nvSpPr>
        <p:spPr bwMode="gray">
          <a:xfrm>
            <a:off x="2000672" y="2924944"/>
            <a:ext cx="687488" cy="3816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fontAlgn="ctr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적재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6" name="직사각형 435"/>
          <p:cNvSpPr/>
          <p:nvPr/>
        </p:nvSpPr>
        <p:spPr>
          <a:xfrm flipH="1">
            <a:off x="745332" y="3933056"/>
            <a:ext cx="3095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7" name="직사각형 436"/>
          <p:cNvSpPr/>
          <p:nvPr/>
        </p:nvSpPr>
        <p:spPr>
          <a:xfrm flipH="1">
            <a:off x="1398324" y="3933056"/>
            <a:ext cx="3095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4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5796107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3.4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확장을 위한 구조 개선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577878" y="71526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Ⅲ.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개선 방안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2" name="텍스트 개체 틀 7"/>
          <p:cNvSpPr txBox="1">
            <a:spLocks/>
          </p:cNvSpPr>
          <p:nvPr/>
        </p:nvSpPr>
        <p:spPr>
          <a:xfrm>
            <a:off x="165000" y="645462"/>
            <a:ext cx="9576000" cy="57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현행 시스템은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추가로 시스템 확장이 가능하나 향후 업무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확대시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구체적인 용량 산출이 곤란하며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선형적인 용량 계획 수립을 위한 성능 및 용량 계획 체계화 필요</a:t>
            </a:r>
            <a:endParaRPr lang="ko-KR" altLang="en-US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Rectangle 140"/>
          <p:cNvSpPr>
            <a:spLocks noChangeArrowheads="1"/>
          </p:cNvSpPr>
          <p:nvPr/>
        </p:nvSpPr>
        <p:spPr bwMode="auto">
          <a:xfrm>
            <a:off x="753534" y="1448865"/>
            <a:ext cx="3729038" cy="266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ctr" defTabSz="762000" eaLnBrk="0" fontAlgn="auto" latinLnBrk="0" hangingPunct="0">
              <a:spcAft>
                <a:spcPts val="0"/>
              </a:spcAft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 IS</a:t>
            </a:r>
            <a:endParaRPr kumimoji="0"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 bwMode="auto">
          <a:xfrm>
            <a:off x="345547" y="1750490"/>
            <a:ext cx="4545012" cy="1587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" name="그룹 102"/>
          <p:cNvGrpSpPr>
            <a:grpSpLocks/>
          </p:cNvGrpSpPr>
          <p:nvPr/>
        </p:nvGrpSpPr>
        <p:grpSpPr bwMode="auto">
          <a:xfrm>
            <a:off x="5024438" y="1448865"/>
            <a:ext cx="4535487" cy="303212"/>
            <a:chOff x="468313" y="1607468"/>
            <a:chExt cx="4254371" cy="303213"/>
          </a:xfrm>
        </p:grpSpPr>
        <p:sp>
          <p:nvSpPr>
            <p:cNvPr id="104" name="Rectangle 140"/>
            <p:cNvSpPr>
              <a:spLocks noChangeArrowheads="1"/>
            </p:cNvSpPr>
            <p:nvPr/>
          </p:nvSpPr>
          <p:spPr bwMode="auto">
            <a:xfrm>
              <a:off x="848034" y="1607468"/>
              <a:ext cx="3494929" cy="2667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/>
            <a:lstStyle/>
            <a:p>
              <a:pPr algn="ctr" defTabSz="762000" eaLnBrk="0" fontAlgn="auto" latinLnBrk="0" hangingPunct="0"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TO-BE</a:t>
              </a:r>
              <a:endParaRPr kumimoji="0"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 bwMode="auto">
            <a:xfrm>
              <a:off x="468313" y="1909094"/>
              <a:ext cx="4254371" cy="1587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6" name="직사각형 105"/>
          <p:cNvSpPr/>
          <p:nvPr/>
        </p:nvSpPr>
        <p:spPr bwMode="auto">
          <a:xfrm>
            <a:off x="272480" y="1844824"/>
            <a:ext cx="4531784" cy="4608364"/>
          </a:xfrm>
          <a:prstGeom prst="rect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lIns="96817" tIns="48408" rIns="96817" bIns="48408" rtlCol="0" anchor="ctr"/>
          <a:lstStyle/>
          <a:p>
            <a:pPr algn="ctr" eaLnBrk="1" latinLnBrk="1" hangingPunct="1">
              <a:lnSpc>
                <a:spcPct val="100000"/>
              </a:lnSpc>
              <a:buFontTx/>
              <a:buNone/>
            </a:pP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65275" y="1916832"/>
            <a:ext cx="4357414" cy="29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lnSpc>
                <a:spcPts val="1300"/>
              </a:lnSpc>
            </a:pP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대상 </a:t>
            </a:r>
            <a:r>
              <a:rPr lang="ko-KR" altLang="en-US" sz="1200" b="1" dirty="0" err="1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확대시</a:t>
            </a: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용량 산정 불가</a:t>
            </a:r>
            <a:endParaRPr lang="ko-KR" altLang="en-US" sz="12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5010679" y="1844824"/>
            <a:ext cx="4531784" cy="4608364"/>
          </a:xfrm>
          <a:prstGeom prst="rect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lIns="96817" tIns="48408" rIns="96817" bIns="48408" rtlCol="0" anchor="ctr"/>
          <a:lstStyle/>
          <a:p>
            <a:pPr algn="ctr" eaLnBrk="1" latinLnBrk="1" hangingPunct="1">
              <a:lnSpc>
                <a:spcPct val="100000"/>
              </a:lnSpc>
              <a:buFontTx/>
              <a:buNone/>
            </a:pP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103474" y="1916832"/>
            <a:ext cx="4357414" cy="29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lnSpc>
                <a:spcPts val="1300"/>
              </a:lnSpc>
            </a:pP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선형적 확장 구조</a:t>
            </a:r>
            <a:endParaRPr lang="ko-KR" altLang="en-US" sz="12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103474" y="4300207"/>
            <a:ext cx="4357414" cy="29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lnSpc>
                <a:spcPts val="1300"/>
              </a:lnSpc>
            </a:pP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  <a:r>
              <a:rPr lang="en-US" altLang="ko-KR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 계획 체계화</a:t>
            </a:r>
            <a:endParaRPr lang="ko-KR" altLang="en-US" sz="12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형 설명선 110"/>
          <p:cNvSpPr/>
          <p:nvPr/>
        </p:nvSpPr>
        <p:spPr>
          <a:xfrm>
            <a:off x="830171" y="4365104"/>
            <a:ext cx="861807" cy="509446"/>
          </a:xfrm>
          <a:prstGeom prst="wedgeEllipseCallout">
            <a:avLst>
              <a:gd name="adj1" fmla="val -23654"/>
              <a:gd name="adj2" fmla="val -68798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이내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내용 연수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초과</a:t>
            </a:r>
          </a:p>
        </p:txBody>
      </p:sp>
      <p:cxnSp>
        <p:nvCxnSpPr>
          <p:cNvPr id="112" name="직선 연결선 111"/>
          <p:cNvCxnSpPr/>
          <p:nvPr/>
        </p:nvCxnSpPr>
        <p:spPr>
          <a:xfrm flipH="1">
            <a:off x="521256" y="4192702"/>
            <a:ext cx="40390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04528" y="4192502"/>
            <a:ext cx="43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18233" y="4192502"/>
            <a:ext cx="43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719995" y="4192502"/>
            <a:ext cx="43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38199" y="4205760"/>
            <a:ext cx="43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4528" y="3687950"/>
            <a:ext cx="43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04906" y="3895950"/>
            <a:ext cx="432048" cy="288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718233" y="3435522"/>
            <a:ext cx="43280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512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718611" y="3895950"/>
            <a:ext cx="432048" cy="288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718611" y="3605140"/>
            <a:ext cx="432048" cy="28804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+256</a:t>
            </a:r>
            <a:endParaRPr lang="ko-KR" altLang="en-US" sz="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720373" y="3606698"/>
            <a:ext cx="432048" cy="5772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720373" y="3457765"/>
            <a:ext cx="432048" cy="14762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+128</a:t>
            </a:r>
            <a:endParaRPr lang="ko-KR" altLang="en-US" sz="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19995" y="3288266"/>
            <a:ext cx="43280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640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5" name="구부러진 연결선 124"/>
          <p:cNvCxnSpPr>
            <a:stCxn id="117" idx="0"/>
            <a:endCxn id="119" idx="1"/>
          </p:cNvCxnSpPr>
          <p:nvPr/>
        </p:nvCxnSpPr>
        <p:spPr>
          <a:xfrm rot="5400000" flipH="1" flipV="1">
            <a:off x="1247229" y="3216946"/>
            <a:ext cx="144706" cy="797302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149037" y="3421599"/>
            <a:ext cx="476086" cy="3468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</a:p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증설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7" name="구부러진 연결선 126"/>
          <p:cNvCxnSpPr>
            <a:stCxn id="119" idx="0"/>
            <a:endCxn id="124" idx="1"/>
          </p:cNvCxnSpPr>
          <p:nvPr/>
        </p:nvCxnSpPr>
        <p:spPr>
          <a:xfrm rot="5400000" flipH="1" flipV="1">
            <a:off x="2307548" y="3023076"/>
            <a:ext cx="39534" cy="785359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147297" y="3165742"/>
            <a:ext cx="476086" cy="3468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25%</a:t>
            </a:r>
          </a:p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증설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638956" y="3440251"/>
            <a:ext cx="432048" cy="743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638199" y="2983708"/>
            <a:ext cx="432048" cy="449430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4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en-US" sz="14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1" name="오각형 50">
            <a:extLst>
              <a:ext uri="{FF2B5EF4-FFF2-40B4-BE49-F238E27FC236}">
                <a16:creationId xmlns:a16="http://schemas.microsoft.com/office/drawing/2014/main" xmlns="" id="{465A8076-FC6A-405F-93B1-ADEB303B55F1}"/>
              </a:ext>
            </a:extLst>
          </p:cNvPr>
          <p:cNvSpPr/>
          <p:nvPr/>
        </p:nvSpPr>
        <p:spPr>
          <a:xfrm>
            <a:off x="436442" y="2582462"/>
            <a:ext cx="1368000" cy="270474"/>
          </a:xfrm>
          <a:prstGeom prst="homePlat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전국 분석 적용</a:t>
            </a:r>
            <a:endParaRPr kumimoji="0" lang="ko-KR" altLang="en-US" sz="90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오각형 52">
            <a:extLst>
              <a:ext uri="{FF2B5EF4-FFF2-40B4-BE49-F238E27FC236}">
                <a16:creationId xmlns:a16="http://schemas.microsoft.com/office/drawing/2014/main" xmlns="" id="{9F08668B-EF80-442E-8924-ACD294176160}"/>
              </a:ext>
            </a:extLst>
          </p:cNvPr>
          <p:cNvSpPr/>
          <p:nvPr/>
        </p:nvSpPr>
        <p:spPr>
          <a:xfrm>
            <a:off x="1876602" y="2582462"/>
            <a:ext cx="1368000" cy="270474"/>
          </a:xfrm>
          <a:prstGeom prst="homePlate">
            <a:avLst/>
          </a:prstGeom>
          <a:solidFill>
            <a:srgbClr val="8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 분석 추가</a:t>
            </a:r>
            <a:endParaRPr kumimoji="0" lang="ko-KR" altLang="en-US" sz="90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오각형 53">
            <a:extLst>
              <a:ext uri="{FF2B5EF4-FFF2-40B4-BE49-F238E27FC236}">
                <a16:creationId xmlns:a16="http://schemas.microsoft.com/office/drawing/2014/main" xmlns="" id="{09917A47-D6B1-4664-8E6E-0643A6F5A82E}"/>
              </a:ext>
            </a:extLst>
          </p:cNvPr>
          <p:cNvSpPr/>
          <p:nvPr/>
        </p:nvSpPr>
        <p:spPr>
          <a:xfrm>
            <a:off x="3316762" y="2582462"/>
            <a:ext cx="1368000" cy="270474"/>
          </a:xfrm>
          <a:prstGeom prst="homePlat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5G</a:t>
            </a:r>
            <a:r>
              <a:rPr kumimoji="0" lang="ko-KR" altLang="en-US" sz="90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상용화</a:t>
            </a:r>
            <a:endParaRPr kumimoji="0" lang="en-US" altLang="ko-KR" sz="900" i="0" u="none" strike="noStrike" kern="120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/3D</a:t>
            </a:r>
            <a:r>
              <a:rPr lang="ko-KR" altLang="en-US" sz="9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분석도입</a:t>
            </a:r>
            <a:endParaRPr kumimoji="0" lang="ko-KR" altLang="en-US" sz="90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4" name="구부러진 연결선 133"/>
          <p:cNvCxnSpPr>
            <a:stCxn id="124" idx="0"/>
            <a:endCxn id="130" idx="1"/>
          </p:cNvCxnSpPr>
          <p:nvPr/>
        </p:nvCxnSpPr>
        <p:spPr>
          <a:xfrm rot="5400000" flipH="1" flipV="1">
            <a:off x="3247377" y="2897445"/>
            <a:ext cx="79843" cy="701801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 bwMode="auto">
          <a:xfrm>
            <a:off x="422779" y="5502372"/>
            <a:ext cx="4332224" cy="8075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ko-KR" altLang="en-US" sz="1000" b="0" dirty="0" smtClean="0"/>
              <a:t>분석 </a:t>
            </a:r>
            <a:r>
              <a:rPr lang="ko-KR" altLang="en-US" sz="1000" b="0" dirty="0" err="1" smtClean="0"/>
              <a:t>작업별</a:t>
            </a:r>
            <a:r>
              <a:rPr lang="ko-KR" altLang="en-US" sz="1000" b="0" dirty="0" smtClean="0"/>
              <a:t> 요구 성능에 따른 용량계획 부재</a:t>
            </a:r>
            <a:endParaRPr lang="en-US" altLang="ko-KR" sz="1000" b="0" dirty="0" smtClean="0"/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altLang="ko-KR" sz="1000" b="0" dirty="0" smtClean="0"/>
              <a:t>5G </a:t>
            </a:r>
            <a:r>
              <a:rPr lang="ko-KR" altLang="en-US" sz="1000" b="0" dirty="0" smtClean="0"/>
              <a:t>및 </a:t>
            </a:r>
            <a:r>
              <a:rPr lang="en-US" altLang="ko-KR" sz="1000" b="0" dirty="0" smtClean="0"/>
              <a:t>3D</a:t>
            </a:r>
            <a:r>
              <a:rPr lang="ko-KR" altLang="en-US" sz="1000" b="0" dirty="0" smtClean="0"/>
              <a:t>분석 </a:t>
            </a:r>
            <a:r>
              <a:rPr lang="ko-KR" altLang="en-US" sz="1000" b="0" dirty="0" err="1" smtClean="0"/>
              <a:t>도입시</a:t>
            </a:r>
            <a:r>
              <a:rPr lang="ko-KR" altLang="en-US" sz="1000" b="0" dirty="0" smtClean="0"/>
              <a:t> 처리 용량 증가율 예측 불가 </a:t>
            </a:r>
            <a:endParaRPr lang="en-US" altLang="ko-KR" sz="1000" b="0" dirty="0" smtClean="0"/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ko-KR" altLang="en-US" sz="1000" b="0" dirty="0" smtClean="0"/>
              <a:t>중장기 자원활용 계획 부재</a:t>
            </a:r>
            <a:r>
              <a:rPr lang="en-US" altLang="ko-KR" sz="1000" b="0" dirty="0" smtClean="0"/>
              <a:t>, </a:t>
            </a:r>
            <a:r>
              <a:rPr lang="ko-KR" altLang="en-US" sz="1000" b="0" dirty="0" smtClean="0"/>
              <a:t>자원증설에 필요한 구체적 용량산출 불가</a:t>
            </a:r>
            <a:endParaRPr lang="en-US" altLang="ko-KR" sz="1000" b="0" dirty="0" smtClean="0"/>
          </a:p>
        </p:txBody>
      </p:sp>
      <p:sp>
        <p:nvSpPr>
          <p:cNvPr id="136" name="TextBox 135"/>
          <p:cNvSpPr txBox="1"/>
          <p:nvPr/>
        </p:nvSpPr>
        <p:spPr bwMode="auto">
          <a:xfrm>
            <a:off x="400988" y="2224775"/>
            <a:ext cx="1269199" cy="2830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ko-KR" altLang="en-US" sz="1000" b="0" dirty="0" smtClean="0"/>
              <a:t>자원 증설 경과</a:t>
            </a:r>
            <a:endParaRPr lang="en-US" altLang="ko-KR" sz="1000" b="0" dirty="0" smtClean="0"/>
          </a:p>
        </p:txBody>
      </p:sp>
      <p:sp>
        <p:nvSpPr>
          <p:cNvPr id="137" name="직사각형 136"/>
          <p:cNvSpPr/>
          <p:nvPr/>
        </p:nvSpPr>
        <p:spPr>
          <a:xfrm>
            <a:off x="4099694" y="2892438"/>
            <a:ext cx="7200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코어수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227935" y="4200909"/>
            <a:ext cx="4635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Rectangle 384"/>
          <p:cNvSpPr>
            <a:spLocks noChangeArrowheads="1"/>
          </p:cNvSpPr>
          <p:nvPr/>
        </p:nvSpPr>
        <p:spPr bwMode="gray">
          <a:xfrm>
            <a:off x="5429250" y="3789607"/>
            <a:ext cx="3789528" cy="215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fontAlgn="ctr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증설을 통한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성능 향상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32432"/>
              </p:ext>
            </p:extLst>
          </p:nvPr>
        </p:nvGraphicFramePr>
        <p:xfrm>
          <a:off x="5103474" y="4864632"/>
          <a:ext cx="4357414" cy="151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9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284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947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387" marR="91387" marT="45740" marB="45740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387" marR="91387" marT="45740" marB="457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002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모니터링 </a:t>
                      </a: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0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체계 구축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693" marR="45693" marT="45740" marB="4574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자원 사용량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작업 실패 등 모니터링 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요구 성능 지표 개발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분석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분석 시간 등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693" marR="45693" marT="45740" marB="457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028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용량</a:t>
                      </a:r>
                      <a:r>
                        <a:rPr lang="en-US" altLang="ko-KR" sz="105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성능</a:t>
                      </a: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0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분석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693" marR="45693" marT="45740" marB="4574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사용량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이력 및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트랜드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분석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 분석 업무에 따른 사용량 증가 예측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693" marR="45693" marT="45740" marB="457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028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증설 계획 수립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693" marR="45693" marT="45740" marB="4574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분석 서버에 대한 증설계획 수립</a:t>
                      </a:r>
                    </a:p>
                  </a:txBody>
                  <a:tcPr marL="45693" marR="45693" marT="45740" marB="457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41" name="그룹 140"/>
          <p:cNvGrpSpPr/>
          <p:nvPr/>
        </p:nvGrpSpPr>
        <p:grpSpPr>
          <a:xfrm>
            <a:off x="5167143" y="2477515"/>
            <a:ext cx="1897001" cy="1230037"/>
            <a:chOff x="5169024" y="2342979"/>
            <a:chExt cx="1897001" cy="1230037"/>
          </a:xfrm>
        </p:grpSpPr>
        <p:cxnSp>
          <p:nvCxnSpPr>
            <p:cNvPr id="142" name="직선 연결선 141"/>
            <p:cNvCxnSpPr/>
            <p:nvPr/>
          </p:nvCxnSpPr>
          <p:spPr>
            <a:xfrm flipH="1">
              <a:off x="5169024" y="3573016"/>
              <a:ext cx="189700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자유형 142"/>
            <p:cNvSpPr/>
            <p:nvPr/>
          </p:nvSpPr>
          <p:spPr>
            <a:xfrm>
              <a:off x="5180846" y="2490953"/>
              <a:ext cx="1800576" cy="1030147"/>
            </a:xfrm>
            <a:custGeom>
              <a:avLst/>
              <a:gdLst>
                <a:gd name="connsiteX0" fmla="*/ 0 w 3304572"/>
                <a:gd name="connsiteY0" fmla="*/ 1030147 h 1030147"/>
                <a:gd name="connsiteX1" fmla="*/ 1244278 w 3304572"/>
                <a:gd name="connsiteY1" fmla="*/ 769717 h 1030147"/>
                <a:gd name="connsiteX2" fmla="*/ 2089230 w 3304572"/>
                <a:gd name="connsiteY2" fmla="*/ 393539 h 1030147"/>
                <a:gd name="connsiteX3" fmla="*/ 3304572 w 3304572"/>
                <a:gd name="connsiteY3" fmla="*/ 0 h 103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4572" h="1030147">
                  <a:moveTo>
                    <a:pt x="0" y="1030147"/>
                  </a:moveTo>
                  <a:lnTo>
                    <a:pt x="1244278" y="769717"/>
                  </a:lnTo>
                  <a:lnTo>
                    <a:pt x="2089230" y="393539"/>
                  </a:lnTo>
                  <a:lnTo>
                    <a:pt x="3304572" y="0"/>
                  </a:lnTo>
                </a:path>
              </a:pathLst>
            </a:cu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4" name="직선 연결선 143"/>
            <p:cNvCxnSpPr/>
            <p:nvPr/>
          </p:nvCxnSpPr>
          <p:spPr>
            <a:xfrm flipV="1">
              <a:off x="5180846" y="2450701"/>
              <a:ext cx="1800576" cy="6768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/>
            <p:cNvSpPr/>
            <p:nvPr/>
          </p:nvSpPr>
          <p:spPr>
            <a:xfrm>
              <a:off x="6350162" y="2342979"/>
              <a:ext cx="6319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 확장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6573582" y="2648465"/>
              <a:ext cx="4924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자원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사용량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 flipH="1">
              <a:off x="5169024" y="2386003"/>
              <a:ext cx="11822" cy="11769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 bwMode="auto">
          <a:xfrm>
            <a:off x="7197704" y="2270250"/>
            <a:ext cx="2219178" cy="214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b="0" dirty="0" smtClean="0"/>
              <a:t>수평 확장 아키텍처</a:t>
            </a:r>
            <a:endParaRPr lang="en-US" altLang="ko-KR" sz="1000" b="0" dirty="0" smtClean="0"/>
          </a:p>
        </p:txBody>
      </p:sp>
      <p:pic>
        <p:nvPicPr>
          <p:cNvPr id="149" name="그림 14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01272" y="2735592"/>
            <a:ext cx="342992" cy="41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0" name="직사각형 149"/>
          <p:cNvSpPr/>
          <p:nvPr/>
        </p:nvSpPr>
        <p:spPr>
          <a:xfrm>
            <a:off x="7189725" y="3187490"/>
            <a:ext cx="1148711" cy="4032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Worker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 #1 ~#10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1" name="그림 15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95444" y="2735592"/>
            <a:ext cx="342992" cy="41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2" name="직사각형 151"/>
          <p:cNvSpPr/>
          <p:nvPr/>
        </p:nvSpPr>
        <p:spPr>
          <a:xfrm>
            <a:off x="7617296" y="2772212"/>
            <a:ext cx="528658" cy="2503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485326" y="3296877"/>
            <a:ext cx="961197" cy="2938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Worker</a:t>
            </a: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 #α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305902" y="2624435"/>
            <a:ext cx="2016763" cy="938937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ko-KR" altLang="en-US" sz="1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Rectangle 52"/>
          <p:cNvSpPr>
            <a:spLocks noChangeArrowheads="1"/>
          </p:cNvSpPr>
          <p:nvPr/>
        </p:nvSpPr>
        <p:spPr bwMode="auto">
          <a:xfrm>
            <a:off x="8250935" y="3059721"/>
            <a:ext cx="746467" cy="223158"/>
          </a:xfrm>
          <a:prstGeom prst="rect">
            <a:avLst/>
          </a:prstGeom>
          <a:solidFill>
            <a:srgbClr val="DBEDFD">
              <a:alpha val="80000"/>
            </a:srgbClr>
          </a:solidFill>
          <a:ln w="9525" cap="rnd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수평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6" name="그림 15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47995" y="2735592"/>
            <a:ext cx="342992" cy="41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7" name="덧셈 기호 156"/>
          <p:cNvSpPr/>
          <p:nvPr/>
        </p:nvSpPr>
        <p:spPr>
          <a:xfrm>
            <a:off x="8445616" y="2767818"/>
            <a:ext cx="288000" cy="288000"/>
          </a:xfrm>
          <a:prstGeom prst="mathPlus">
            <a:avLst/>
          </a:prstGeom>
          <a:solidFill>
            <a:srgbClr val="E2F1F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5073003" y="2270250"/>
            <a:ext cx="2219178" cy="214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b="0" dirty="0" smtClean="0"/>
              <a:t>자원 사용량에 따른 용량계획</a:t>
            </a:r>
            <a:endParaRPr lang="en-US" altLang="ko-KR" sz="1000" b="0" dirty="0" smtClean="0"/>
          </a:p>
        </p:txBody>
      </p:sp>
      <p:sp>
        <p:nvSpPr>
          <p:cNvPr id="159" name="타원형 설명선 158"/>
          <p:cNvSpPr/>
          <p:nvPr/>
        </p:nvSpPr>
        <p:spPr>
          <a:xfrm>
            <a:off x="2074590" y="4365104"/>
            <a:ext cx="861807" cy="509446"/>
          </a:xfrm>
          <a:prstGeom prst="wedgeEllipseCallout">
            <a:avLst>
              <a:gd name="adj1" fmla="val -23654"/>
              <a:gd name="adj2" fmla="val -68798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상이한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 </a:t>
            </a: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스펙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도입</a:t>
            </a:r>
          </a:p>
        </p:txBody>
      </p:sp>
      <p:sp>
        <p:nvSpPr>
          <p:cNvPr id="160" name="타원형 설명선 159"/>
          <p:cNvSpPr/>
          <p:nvPr/>
        </p:nvSpPr>
        <p:spPr>
          <a:xfrm>
            <a:off x="3138955" y="4365104"/>
            <a:ext cx="861807" cy="509446"/>
          </a:xfrm>
          <a:prstGeom prst="wedgeEllipseCallout">
            <a:avLst>
              <a:gd name="adj1" fmla="val -23654"/>
              <a:gd name="adj2" fmla="val -68798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증설 용량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계획 불가</a:t>
            </a:r>
          </a:p>
        </p:txBody>
      </p:sp>
    </p:spTree>
    <p:extLst>
      <p:ext uri="{BB962C8B-B14F-4D97-AF65-F5344CB8AC3E}">
        <p14:creationId xmlns:p14="http://schemas.microsoft.com/office/powerpoint/2010/main" val="17402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5796107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4.1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en-US" altLang="ko-KR" sz="1800" i="0" kern="0" dirty="0" err="1" smtClean="0">
                <a:solidFill>
                  <a:schemeClr val="tx1"/>
                </a:solidFill>
                <a:latin typeface="+mj-ea"/>
              </a:rPr>
              <a:t>myDesk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 Win10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전환에 따른 호환성 확보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5743576" y="71526"/>
            <a:ext cx="3890016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Ⅳ.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광역 및 고속 분석 환경 구축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xmlns="" id="{DDD81E50-2214-446A-A295-66CE174C6A34}"/>
              </a:ext>
            </a:extLst>
          </p:cNvPr>
          <p:cNvSpPr txBox="1">
            <a:spLocks/>
          </p:cNvSpPr>
          <p:nvPr/>
        </p:nvSpPr>
        <p:spPr>
          <a:xfrm>
            <a:off x="165000" y="645462"/>
            <a:ext cx="9576000" cy="57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HTML, jQuery, Open Layers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표준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Client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사용으로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 10 OS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Chrome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동일한 호환성 확보</a:t>
            </a:r>
          </a:p>
        </p:txBody>
      </p:sp>
      <p:sp>
        <p:nvSpPr>
          <p:cNvPr id="32" name="Rectangle 140">
            <a:extLst>
              <a:ext uri="{FF2B5EF4-FFF2-40B4-BE49-F238E27FC236}">
                <a16:creationId xmlns:a16="http://schemas.microsoft.com/office/drawing/2014/main" xmlns="" id="{5584CD01-E12E-4CED-9BFA-B81E0A8BF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34" y="1448865"/>
            <a:ext cx="3729038" cy="266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ctr" defTabSz="762000" eaLnBrk="0" fontAlgn="auto" latinLnBrk="0" hangingPunct="0">
              <a:spcAft>
                <a:spcPts val="0"/>
              </a:spcAft>
            </a:pPr>
            <a:r>
              <a:rPr kumimoji="0"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 IS</a:t>
            </a:r>
            <a:endParaRPr kumimoji="0"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FA5A1EF7-DE51-47E0-B067-33C1F88BA292}"/>
              </a:ext>
            </a:extLst>
          </p:cNvPr>
          <p:cNvCxnSpPr/>
          <p:nvPr/>
        </p:nvCxnSpPr>
        <p:spPr bwMode="auto">
          <a:xfrm>
            <a:off x="345547" y="1750490"/>
            <a:ext cx="4545012" cy="1587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0AAD43A4-42BC-4D82-AF8B-AF612F43F09E}"/>
              </a:ext>
            </a:extLst>
          </p:cNvPr>
          <p:cNvGrpSpPr>
            <a:grpSpLocks/>
          </p:cNvGrpSpPr>
          <p:nvPr/>
        </p:nvGrpSpPr>
        <p:grpSpPr bwMode="auto">
          <a:xfrm>
            <a:off x="5024438" y="1448865"/>
            <a:ext cx="4535487" cy="303212"/>
            <a:chOff x="468313" y="1607468"/>
            <a:chExt cx="4254371" cy="303213"/>
          </a:xfrm>
        </p:grpSpPr>
        <p:sp>
          <p:nvSpPr>
            <p:cNvPr id="35" name="Rectangle 140">
              <a:extLst>
                <a:ext uri="{FF2B5EF4-FFF2-40B4-BE49-F238E27FC236}">
                  <a16:creationId xmlns:a16="http://schemas.microsoft.com/office/drawing/2014/main" xmlns="" id="{45734A26-C8A0-4443-A57A-3B59CEA15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034" y="1607468"/>
              <a:ext cx="3494929" cy="2667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/>
            <a:lstStyle/>
            <a:p>
              <a:pPr algn="ctr" defTabSz="762000" eaLnBrk="0" fontAlgn="auto" latinLnBrk="0" hangingPunct="0"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TO-BE</a:t>
              </a:r>
              <a:endParaRPr kumimoji="0"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6C3AD464-6645-476F-BC3C-469C2D7EB7D0}"/>
                </a:ext>
              </a:extLst>
            </p:cNvPr>
            <p:cNvCxnSpPr/>
            <p:nvPr/>
          </p:nvCxnSpPr>
          <p:spPr bwMode="auto">
            <a:xfrm>
              <a:off x="468313" y="1909094"/>
              <a:ext cx="4254371" cy="1587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A2706A8-2282-4A3B-9260-778FDE81F40F}"/>
              </a:ext>
            </a:extLst>
          </p:cNvPr>
          <p:cNvSpPr/>
          <p:nvPr/>
        </p:nvSpPr>
        <p:spPr bwMode="auto">
          <a:xfrm>
            <a:off x="272480" y="1844824"/>
            <a:ext cx="4531784" cy="4608364"/>
          </a:xfrm>
          <a:prstGeom prst="rect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lIns="96817" tIns="48408" rIns="96817" bIns="48408" rtlCol="0" anchor="ctr"/>
          <a:lstStyle/>
          <a:p>
            <a:pPr algn="ctr" eaLnBrk="1" latinLnBrk="1" hangingPunct="1">
              <a:lnSpc>
                <a:spcPct val="100000"/>
              </a:lnSpc>
              <a:buFontTx/>
              <a:buNone/>
            </a:pP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8B9C45AA-FC87-4F69-B261-73ACBB479195}"/>
              </a:ext>
            </a:extLst>
          </p:cNvPr>
          <p:cNvSpPr/>
          <p:nvPr/>
        </p:nvSpPr>
        <p:spPr>
          <a:xfrm>
            <a:off x="365275" y="1916832"/>
            <a:ext cx="4357414" cy="29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lnSpc>
                <a:spcPts val="1300"/>
              </a:lnSpc>
            </a:pPr>
            <a:r>
              <a:rPr lang="en-US" altLang="ko-KR" sz="12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 7</a:t>
            </a:r>
            <a:r>
              <a:rPr lang="ko-KR" altLang="en-US" sz="12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sz="12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TEOS </a:t>
            </a:r>
            <a:r>
              <a:rPr lang="ko-KR" altLang="en-US" sz="12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운용 화면</a:t>
            </a:r>
            <a:endParaRPr lang="ko-KR" altLang="en-US" sz="12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EA57677-58C7-4DBA-B4C6-71E7F39C23B6}"/>
              </a:ext>
            </a:extLst>
          </p:cNvPr>
          <p:cNvSpPr/>
          <p:nvPr/>
        </p:nvSpPr>
        <p:spPr bwMode="auto">
          <a:xfrm>
            <a:off x="5010679" y="1844824"/>
            <a:ext cx="4531784" cy="4608364"/>
          </a:xfrm>
          <a:prstGeom prst="rect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lIns="96817" tIns="48408" rIns="96817" bIns="48408" rtlCol="0" anchor="ctr"/>
          <a:lstStyle/>
          <a:p>
            <a:pPr algn="ctr" eaLnBrk="1" latinLnBrk="1" hangingPunct="1">
              <a:lnSpc>
                <a:spcPct val="100000"/>
              </a:lnSpc>
              <a:buFontTx/>
              <a:buNone/>
            </a:pP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799C519-9362-4949-B95E-D2E1D6450A01}"/>
              </a:ext>
            </a:extLst>
          </p:cNvPr>
          <p:cNvSpPr/>
          <p:nvPr/>
        </p:nvSpPr>
        <p:spPr>
          <a:xfrm>
            <a:off x="5103474" y="1916832"/>
            <a:ext cx="4357414" cy="29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lnSpc>
                <a:spcPts val="1300"/>
              </a:lnSpc>
            </a:pPr>
            <a:r>
              <a:rPr lang="en-US" altLang="ko-KR" sz="12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 10</a:t>
            </a:r>
            <a:r>
              <a:rPr lang="ko-KR" altLang="en-US" sz="12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sz="12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TEOS </a:t>
            </a:r>
            <a:r>
              <a:rPr lang="ko-KR" altLang="en-US" sz="12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2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오각형 50">
            <a:extLst>
              <a:ext uri="{FF2B5EF4-FFF2-40B4-BE49-F238E27FC236}">
                <a16:creationId xmlns:a16="http://schemas.microsoft.com/office/drawing/2014/main" xmlns="" id="{27D14441-E1C7-4904-AD45-D0D37E7A6F41}"/>
              </a:ext>
            </a:extLst>
          </p:cNvPr>
          <p:cNvSpPr/>
          <p:nvPr/>
        </p:nvSpPr>
        <p:spPr>
          <a:xfrm>
            <a:off x="436442" y="2582462"/>
            <a:ext cx="1368000" cy="270474"/>
          </a:xfrm>
          <a:prstGeom prst="homePlat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전국 분석 적용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1F12F11-C882-490D-92F9-03DE99C99183}"/>
              </a:ext>
            </a:extLst>
          </p:cNvPr>
          <p:cNvSpPr txBox="1"/>
          <p:nvPr/>
        </p:nvSpPr>
        <p:spPr bwMode="auto">
          <a:xfrm>
            <a:off x="422779" y="5502372"/>
            <a:ext cx="4332224" cy="8075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altLang="ko-KR" sz="1000" b="0" dirty="0"/>
              <a:t>HTML, jQuery, Open Layers </a:t>
            </a:r>
            <a:r>
              <a:rPr lang="ko-KR" altLang="en-US" sz="1000" b="0" dirty="0"/>
              <a:t>등 </a:t>
            </a:r>
            <a:r>
              <a:rPr lang="en-US" altLang="ko-KR" sz="1000" b="0" dirty="0"/>
              <a:t>Client </a:t>
            </a:r>
            <a:r>
              <a:rPr lang="ko-KR" altLang="en-US" sz="1000" b="0" dirty="0"/>
              <a:t>표준 기술 사용</a:t>
            </a:r>
            <a:endParaRPr lang="en-US" altLang="ko-KR" sz="1000" b="0" dirty="0"/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altLang="ko-KR" sz="1000" b="0" dirty="0"/>
              <a:t>Chrome</a:t>
            </a:r>
            <a:r>
              <a:rPr lang="ko-KR" altLang="en-US" sz="1000" b="0" dirty="0"/>
              <a:t> 호환 </a:t>
            </a:r>
            <a:r>
              <a:rPr lang="en-US" altLang="ko-KR" sz="1000" b="0" dirty="0"/>
              <a:t>Web Application</a:t>
            </a:r>
            <a:r>
              <a:rPr lang="ko-KR" altLang="en-US" sz="1000" b="0" dirty="0"/>
              <a:t>으로 </a:t>
            </a:r>
            <a:r>
              <a:rPr lang="en-US" altLang="ko-KR" sz="1000" b="0" dirty="0"/>
              <a:t>OS</a:t>
            </a:r>
            <a:r>
              <a:rPr lang="ko-KR" altLang="en-US" sz="1000" b="0" dirty="0"/>
              <a:t>에 상관없이 호환성 확보</a:t>
            </a:r>
            <a:endParaRPr lang="en-US" altLang="ko-KR" sz="1000" b="0" dirty="0"/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altLang="ko-KR" sz="1000" b="0" dirty="0"/>
              <a:t>Adobe Flash Player </a:t>
            </a:r>
            <a:r>
              <a:rPr lang="ko-KR" altLang="en-US" sz="1000" b="0" dirty="0"/>
              <a:t>최소화 </a:t>
            </a:r>
            <a:r>
              <a:rPr lang="en-US" altLang="ko-KR" sz="1000" b="0" dirty="0"/>
              <a:t>– </a:t>
            </a:r>
            <a:r>
              <a:rPr lang="ko-KR" altLang="en-US" sz="1000" b="0" dirty="0"/>
              <a:t>안테나 패턴 조회 화면</a:t>
            </a:r>
            <a:endParaRPr lang="en-US" altLang="ko-KR" sz="1000" b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727EBC0-D28B-4D42-AEF6-1C132B62C710}"/>
              </a:ext>
            </a:extLst>
          </p:cNvPr>
          <p:cNvSpPr txBox="1"/>
          <p:nvPr/>
        </p:nvSpPr>
        <p:spPr bwMode="auto">
          <a:xfrm>
            <a:off x="400988" y="2224775"/>
            <a:ext cx="1269199" cy="2830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ko-KR" altLang="en-US" sz="1000" b="0" dirty="0"/>
              <a:t>자원 증설 경과</a:t>
            </a:r>
            <a:endParaRPr lang="en-US" altLang="ko-KR" sz="1000" b="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427678DB-2B67-4310-8C77-82A8CC95973D}"/>
              </a:ext>
            </a:extLst>
          </p:cNvPr>
          <p:cNvGrpSpPr/>
          <p:nvPr/>
        </p:nvGrpSpPr>
        <p:grpSpPr>
          <a:xfrm>
            <a:off x="5167143" y="2477515"/>
            <a:ext cx="1897001" cy="1230037"/>
            <a:chOff x="5169024" y="2342979"/>
            <a:chExt cx="1897001" cy="1230037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5BF77809-6892-4D7F-9FE8-9D69A0DF964C}"/>
                </a:ext>
              </a:extLst>
            </p:cNvPr>
            <p:cNvCxnSpPr/>
            <p:nvPr/>
          </p:nvCxnSpPr>
          <p:spPr>
            <a:xfrm flipH="1">
              <a:off x="5169024" y="3573016"/>
              <a:ext cx="189700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자유형 142">
              <a:extLst>
                <a:ext uri="{FF2B5EF4-FFF2-40B4-BE49-F238E27FC236}">
                  <a16:creationId xmlns:a16="http://schemas.microsoft.com/office/drawing/2014/main" xmlns="" id="{8312C148-5B9C-46AD-AE2E-873C1C93D1A5}"/>
                </a:ext>
              </a:extLst>
            </p:cNvPr>
            <p:cNvSpPr/>
            <p:nvPr/>
          </p:nvSpPr>
          <p:spPr>
            <a:xfrm>
              <a:off x="5180846" y="2490953"/>
              <a:ext cx="1800576" cy="1030147"/>
            </a:xfrm>
            <a:custGeom>
              <a:avLst/>
              <a:gdLst>
                <a:gd name="connsiteX0" fmla="*/ 0 w 3304572"/>
                <a:gd name="connsiteY0" fmla="*/ 1030147 h 1030147"/>
                <a:gd name="connsiteX1" fmla="*/ 1244278 w 3304572"/>
                <a:gd name="connsiteY1" fmla="*/ 769717 h 1030147"/>
                <a:gd name="connsiteX2" fmla="*/ 2089230 w 3304572"/>
                <a:gd name="connsiteY2" fmla="*/ 393539 h 1030147"/>
                <a:gd name="connsiteX3" fmla="*/ 3304572 w 3304572"/>
                <a:gd name="connsiteY3" fmla="*/ 0 h 103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4572" h="1030147">
                  <a:moveTo>
                    <a:pt x="0" y="1030147"/>
                  </a:moveTo>
                  <a:lnTo>
                    <a:pt x="1244278" y="769717"/>
                  </a:lnTo>
                  <a:lnTo>
                    <a:pt x="2089230" y="393539"/>
                  </a:lnTo>
                  <a:lnTo>
                    <a:pt x="3304572" y="0"/>
                  </a:lnTo>
                </a:path>
              </a:pathLst>
            </a:cu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A042BE10-C027-494B-94E2-E22170504B99}"/>
                </a:ext>
              </a:extLst>
            </p:cNvPr>
            <p:cNvCxnSpPr/>
            <p:nvPr/>
          </p:nvCxnSpPr>
          <p:spPr>
            <a:xfrm flipV="1">
              <a:off x="5180846" y="2450701"/>
              <a:ext cx="1800576" cy="6768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76C544EB-D6A9-43B7-B4E6-DE7B021BE910}"/>
                </a:ext>
              </a:extLst>
            </p:cNvPr>
            <p:cNvSpPr/>
            <p:nvPr/>
          </p:nvSpPr>
          <p:spPr>
            <a:xfrm>
              <a:off x="6350162" y="2342979"/>
              <a:ext cx="6319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 확장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026CECEE-CA6A-4FD3-8D25-906B48297017}"/>
                </a:ext>
              </a:extLst>
            </p:cNvPr>
            <p:cNvSpPr/>
            <p:nvPr/>
          </p:nvSpPr>
          <p:spPr>
            <a:xfrm>
              <a:off x="6573582" y="2648465"/>
              <a:ext cx="4924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자원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사용량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9C19767F-7E89-4BCB-A084-131A9354BC81}"/>
                </a:ext>
              </a:extLst>
            </p:cNvPr>
            <p:cNvCxnSpPr/>
            <p:nvPr/>
          </p:nvCxnSpPr>
          <p:spPr>
            <a:xfrm flipH="1">
              <a:off x="5169024" y="2386003"/>
              <a:ext cx="11822" cy="11769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5D1F134D-BF28-4E56-8DAC-03AE7EF1D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8" y="2336260"/>
            <a:ext cx="4250009" cy="302283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F2353A2A-7188-49B5-9798-AA8C46DAB2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474" y="2336260"/>
            <a:ext cx="4254438" cy="302283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2D81A9B-DB69-49D8-AEFA-387A2D125588}"/>
              </a:ext>
            </a:extLst>
          </p:cNvPr>
          <p:cNvSpPr txBox="1"/>
          <p:nvPr/>
        </p:nvSpPr>
        <p:spPr>
          <a:xfrm>
            <a:off x="5266203" y="5490531"/>
            <a:ext cx="4190769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호환성 체크 리스트 작성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88900" indent="-88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Windows 10 VM Chrome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환경에서 호환성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Test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수행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88900" indent="-88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호환되지 않는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Web Application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수정 및 배포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152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5796107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4.2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분산처리 클러스터 환경 구축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한쪽 모서리는 잘리고 다른 쪽 모서리는 둥근 사각형 5"/>
          <p:cNvSpPr/>
          <p:nvPr/>
        </p:nvSpPr>
        <p:spPr bwMode="auto">
          <a:xfrm>
            <a:off x="1057275" y="1095375"/>
            <a:ext cx="2419060" cy="666750"/>
          </a:xfrm>
          <a:prstGeom prst="snip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(Secondary)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" name="한쪽 모서리는 잘리고 다른 쪽 모서리는 둥근 사각형 1"/>
          <p:cNvSpPr/>
          <p:nvPr/>
        </p:nvSpPr>
        <p:spPr bwMode="auto">
          <a:xfrm>
            <a:off x="838200" y="895350"/>
            <a:ext cx="2419060" cy="666750"/>
          </a:xfrm>
          <a:prstGeom prst="snip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NameNode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(Primary)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191125" y="1085850"/>
            <a:ext cx="2249488" cy="66675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MetaData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8" name="한쪽 모서리는 잘리고 다른 쪽 모서리는 둥근 사각형 7"/>
          <p:cNvSpPr/>
          <p:nvPr/>
        </p:nvSpPr>
        <p:spPr bwMode="auto">
          <a:xfrm>
            <a:off x="723900" y="2943225"/>
            <a:ext cx="2419060" cy="438150"/>
          </a:xfrm>
          <a:prstGeom prst="snip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DataNode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#p1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" name="한쪽 모서리는 잘리고 다른 쪽 모서리는 둥근 사각형 8"/>
          <p:cNvSpPr/>
          <p:nvPr/>
        </p:nvSpPr>
        <p:spPr bwMode="auto">
          <a:xfrm>
            <a:off x="723900" y="3952875"/>
            <a:ext cx="2419060" cy="438150"/>
          </a:xfrm>
          <a:prstGeom prst="snip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DataNode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#</a:t>
            </a:r>
            <a:r>
              <a:rPr kumimoji="0" lang="en-US" altLang="ko-KR" sz="1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pn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0" name="한쪽 모서리는 잘리고 다른 쪽 모서리는 둥근 사각형 9"/>
          <p:cNvSpPr/>
          <p:nvPr/>
        </p:nvSpPr>
        <p:spPr bwMode="auto">
          <a:xfrm>
            <a:off x="723900" y="3448050"/>
            <a:ext cx="2419060" cy="438150"/>
          </a:xfrm>
          <a:prstGeom prst="snip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…</a:t>
            </a:r>
          </a:p>
        </p:txBody>
      </p:sp>
      <p:sp>
        <p:nvSpPr>
          <p:cNvPr id="4" name="구름 3"/>
          <p:cNvSpPr/>
          <p:nvPr/>
        </p:nvSpPr>
        <p:spPr bwMode="auto">
          <a:xfrm>
            <a:off x="4419600" y="2514600"/>
            <a:ext cx="4276725" cy="2009775"/>
          </a:xfrm>
          <a:prstGeom prst="cloud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567362" y="2847975"/>
            <a:ext cx="2249488" cy="43815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DataNode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#v1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567362" y="3352800"/>
            <a:ext cx="2249488" cy="43815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…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567362" y="3848100"/>
            <a:ext cx="2249488" cy="43815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DataNode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#</a:t>
            </a:r>
            <a:r>
              <a:rPr kumimoji="0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vn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D81A9B-DB69-49D8-AEFA-387A2D125588}"/>
              </a:ext>
            </a:extLst>
          </p:cNvPr>
          <p:cNvSpPr txBox="1"/>
          <p:nvPr/>
        </p:nvSpPr>
        <p:spPr>
          <a:xfrm>
            <a:off x="1353747" y="3378047"/>
            <a:ext cx="1408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&lt;&lt;Physical Server&gt;&gt;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2D81A9B-DB69-49D8-AEFA-387A2D125588}"/>
              </a:ext>
            </a:extLst>
          </p:cNvPr>
          <p:cNvSpPr txBox="1"/>
          <p:nvPr/>
        </p:nvSpPr>
        <p:spPr>
          <a:xfrm>
            <a:off x="6102898" y="3282797"/>
            <a:ext cx="1292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&lt;&lt;Virtual Server&gt;&gt;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해 4"/>
          <p:cNvSpPr/>
          <p:nvPr/>
        </p:nvSpPr>
        <p:spPr bwMode="auto">
          <a:xfrm>
            <a:off x="3257260" y="1866900"/>
            <a:ext cx="1590965" cy="981075"/>
          </a:xfrm>
          <a:prstGeom prst="sun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D81A9B-DB69-49D8-AEFA-387A2D125588}"/>
              </a:ext>
            </a:extLst>
          </p:cNvPr>
          <p:cNvSpPr txBox="1"/>
          <p:nvPr/>
        </p:nvSpPr>
        <p:spPr>
          <a:xfrm>
            <a:off x="3692135" y="2166183"/>
            <a:ext cx="822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Switch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endCxn id="8" idx="0"/>
          </p:cNvCxnSpPr>
          <p:nvPr/>
        </p:nvCxnSpPr>
        <p:spPr bwMode="auto">
          <a:xfrm rot="5400000">
            <a:off x="3084622" y="2770582"/>
            <a:ext cx="450056" cy="33338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1" name="꺾인 연결선 20"/>
          <p:cNvCxnSpPr>
            <a:stCxn id="5" idx="2"/>
            <a:endCxn id="9" idx="0"/>
          </p:cNvCxnSpPr>
          <p:nvPr/>
        </p:nvCxnSpPr>
        <p:spPr bwMode="auto">
          <a:xfrm rot="5400000">
            <a:off x="2935865" y="3055071"/>
            <a:ext cx="1323975" cy="90978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3" name="꺾인 연결선 22"/>
          <p:cNvCxnSpPr>
            <a:endCxn id="16" idx="1"/>
          </p:cNvCxnSpPr>
          <p:nvPr/>
        </p:nvCxnSpPr>
        <p:spPr bwMode="auto">
          <a:xfrm rot="16200000" flipH="1">
            <a:off x="4407693" y="2907506"/>
            <a:ext cx="1371600" cy="94773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7" name="꺾인 연결선 26"/>
          <p:cNvCxnSpPr>
            <a:stCxn id="5" idx="3"/>
            <a:endCxn id="14" idx="1"/>
          </p:cNvCxnSpPr>
          <p:nvPr/>
        </p:nvCxnSpPr>
        <p:spPr bwMode="auto">
          <a:xfrm>
            <a:off x="4848225" y="2357438"/>
            <a:ext cx="719137" cy="709612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9" name="꺾인 연결선 28"/>
          <p:cNvCxnSpPr>
            <a:stCxn id="6" idx="1"/>
            <a:endCxn id="5" idx="1"/>
          </p:cNvCxnSpPr>
          <p:nvPr/>
        </p:nvCxnSpPr>
        <p:spPr bwMode="auto">
          <a:xfrm rot="16200000" flipH="1">
            <a:off x="2464376" y="1564553"/>
            <a:ext cx="595313" cy="99045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33" name="꺾인 연결선 32"/>
          <p:cNvCxnSpPr>
            <a:stCxn id="2" idx="0"/>
            <a:endCxn id="3" idx="1"/>
          </p:cNvCxnSpPr>
          <p:nvPr/>
        </p:nvCxnSpPr>
        <p:spPr bwMode="auto">
          <a:xfrm>
            <a:off x="3257260" y="1228725"/>
            <a:ext cx="1933865" cy="19050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50B08E0-1402-4B8D-B385-1D98667BF854}"/>
              </a:ext>
            </a:extLst>
          </p:cNvPr>
          <p:cNvSpPr txBox="1"/>
          <p:nvPr/>
        </p:nvSpPr>
        <p:spPr>
          <a:xfrm>
            <a:off x="776536" y="5046275"/>
            <a:ext cx="8172908" cy="1200329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28600" indent="-228600" eaLnBrk="1" latinLnBrk="1" hangingPunct="1">
              <a:buFontTx/>
              <a:buAutoNum type="arabicPeriod"/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기본적으로 클러스터 구성 호스트들은 같은 스위치로 묶어 클러스터만의 통신망을 구성한다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Cloud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VM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클러스터에 편입 시킬 때에는 네트워크 성능 및 시스템 가용 메모리 관점에서 부분 편차가 전체 클러스터의 성능 병목 포인트가 되지 않도록 최대한 동일 </a:t>
            </a:r>
            <a:r>
              <a:rPr kumimoji="1"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스펙으로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일치화 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Cloud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VM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클러스터 편입</a:t>
            </a:r>
            <a:r>
              <a:rPr kumimoji="1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탈퇴가 유동적이므로 데이터의 신뢰성 확보를 위해 인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아웃 시점에 데이터 재 분배 프로세스를 실행한다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NameNode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운영 속성상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로컬 물리 서버로 구성한다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5743576" y="71526"/>
            <a:ext cx="3890016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Ⅳ.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광역 및 고속 분석 환경 구축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75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5796107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4.3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분산처리기능개발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: </a:t>
            </a:r>
            <a:r>
              <a:rPr lang="ko-KR" altLang="en-US" sz="1800" i="0" kern="0" dirty="0">
                <a:solidFill>
                  <a:schemeClr val="tx1"/>
                </a:solidFill>
                <a:latin typeface="+mj-ea"/>
              </a:rPr>
              <a:t>공간 </a:t>
            </a:r>
            <a:r>
              <a:rPr lang="en-US" altLang="ko-KR" sz="1800" i="0" kern="0" dirty="0">
                <a:solidFill>
                  <a:schemeClr val="tx1"/>
                </a:solidFill>
                <a:latin typeface="+mj-ea"/>
              </a:rPr>
              <a:t>DBMS </a:t>
            </a:r>
            <a:r>
              <a:rPr lang="ko-KR" altLang="en-US" sz="1800" i="0" kern="0" dirty="0">
                <a:solidFill>
                  <a:schemeClr val="tx1"/>
                </a:solidFill>
                <a:latin typeface="+mj-ea"/>
              </a:rPr>
              <a:t>도입 </a:t>
            </a:r>
            <a:r>
              <a:rPr lang="en-US" altLang="ko-KR" sz="1800" i="0" kern="0" dirty="0">
                <a:solidFill>
                  <a:schemeClr val="tx1"/>
                </a:solidFill>
                <a:latin typeface="+mj-ea"/>
              </a:rPr>
              <a:t>(ⅰ)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" name="텍스트 개체 틀 7"/>
          <p:cNvSpPr txBox="1">
            <a:spLocks/>
          </p:cNvSpPr>
          <p:nvPr/>
        </p:nvSpPr>
        <p:spPr>
          <a:xfrm>
            <a:off x="165000" y="673124"/>
            <a:ext cx="9576000" cy="57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4.3.1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DB(</a:t>
            </a:r>
            <a:r>
              <a:rPr lang="en-US" altLang="ko-KR" sz="14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PostGIS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전파모델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 38.901)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 알고리즘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NLOS</a:t>
            </a:r>
            <a:endParaRPr lang="ko-KR" altLang="en-US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79511" y="1160066"/>
            <a:ext cx="8820980" cy="3491929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NLOS </a:t>
            </a:r>
            <a:r>
              <a:rPr kumimoji="1" lang="ko-KR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계산 알고리즘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884548" y="3895911"/>
            <a:ext cx="8244916" cy="48631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C005315-8255-42E3-9F7A-D415EAFAF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35" y="1987699"/>
            <a:ext cx="1663133" cy="1192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D4A488E-ED84-4EDF-B8D2-B3D82B88B664}"/>
              </a:ext>
            </a:extLst>
          </p:cNvPr>
          <p:cNvSpPr txBox="1"/>
          <p:nvPr/>
        </p:nvSpPr>
        <p:spPr>
          <a:xfrm>
            <a:off x="1114360" y="3211835"/>
            <a:ext cx="1210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Antenna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050485C-B7DE-4E26-85D0-EB31AC36440E}"/>
              </a:ext>
            </a:extLst>
          </p:cNvPr>
          <p:cNvSpPr/>
          <p:nvPr/>
        </p:nvSpPr>
        <p:spPr bwMode="auto">
          <a:xfrm>
            <a:off x="7241713" y="2249764"/>
            <a:ext cx="699619" cy="566200"/>
          </a:xfrm>
          <a:prstGeom prst="rect">
            <a:avLst/>
          </a:prstGeom>
          <a:solidFill>
            <a:srgbClr val="CC33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NLOS</a:t>
            </a:r>
            <a:endParaRPr kumimoji="1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0B08E0-1402-4B8D-B385-1D98667BF854}"/>
              </a:ext>
            </a:extLst>
          </p:cNvPr>
          <p:cNvSpPr txBox="1"/>
          <p:nvPr/>
        </p:nvSpPr>
        <p:spPr>
          <a:xfrm>
            <a:off x="776536" y="5046275"/>
            <a:ext cx="8172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Antenna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사이에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LOS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계산에 필요한 영역을 생성한다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생성된 지역에 포함된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계산 후보로 추출하여 불필요한 계산을 줄인다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센터 좌표와 안테나 사이에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3D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LINE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생성한 후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2)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추출된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후보들과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3D Intersection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연산을 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3D Intersection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연산 후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Intersect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한번이라도 발생하면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NLOS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kumimoji="1" lang="en-US" altLang="ko-KR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Pathloss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계산한다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D4A488E-ED84-4EDF-B8D2-B3D82B88B664}"/>
              </a:ext>
            </a:extLst>
          </p:cNvPr>
          <p:cNvSpPr txBox="1"/>
          <p:nvPr/>
        </p:nvSpPr>
        <p:spPr>
          <a:xfrm>
            <a:off x="7155391" y="2957996"/>
            <a:ext cx="87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805126" y="1863749"/>
            <a:ext cx="415919" cy="140202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252700" y="1951178"/>
            <a:ext cx="366451" cy="1314595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33509" y="3956008"/>
            <a:ext cx="407123" cy="34838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0872" y="402218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1"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계산 후보 지역</a:t>
            </a:r>
            <a:endParaRPr kumimoji="1"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xmlns="" id="{282CD6A6-28D7-44A5-B23A-A106E459A2AA}"/>
              </a:ext>
            </a:extLst>
          </p:cNvPr>
          <p:cNvSpPr/>
          <p:nvPr/>
        </p:nvSpPr>
        <p:spPr bwMode="auto">
          <a:xfrm>
            <a:off x="5216277" y="3950180"/>
            <a:ext cx="290027" cy="324091"/>
          </a:xfrm>
          <a:prstGeom prst="triangl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4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8795" y="4041189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1"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3D Intersect</a:t>
            </a:r>
            <a:endParaRPr kumimoji="1"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xmlns="" id="{282CD6A6-28D7-44A5-B23A-A106E459A2AA}"/>
              </a:ext>
            </a:extLst>
          </p:cNvPr>
          <p:cNvSpPr/>
          <p:nvPr/>
        </p:nvSpPr>
        <p:spPr bwMode="auto">
          <a:xfrm>
            <a:off x="7226402" y="3972056"/>
            <a:ext cx="290027" cy="32409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2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99072" y="404118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1"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 3D Intersect</a:t>
            </a:r>
            <a:endParaRPr kumimoji="1"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xmlns="" id="{282CD6A6-28D7-44A5-B23A-A106E459A2AA}"/>
              </a:ext>
            </a:extLst>
          </p:cNvPr>
          <p:cNvSpPr/>
          <p:nvPr/>
        </p:nvSpPr>
        <p:spPr bwMode="auto">
          <a:xfrm>
            <a:off x="2931456" y="3947986"/>
            <a:ext cx="290027" cy="324091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2836" y="4033838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1"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계산에서 제외된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</a:t>
            </a:r>
            <a:endParaRPr kumimoji="1"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435925" y="2236303"/>
            <a:ext cx="4785326" cy="58399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B8E9DE7A-3C09-4CBE-82F6-5A849D3423A2}"/>
              </a:ext>
            </a:extLst>
          </p:cNvPr>
          <p:cNvCxnSpPr>
            <a:cxnSpLocks/>
            <a:stCxn id="26" idx="1"/>
            <a:endCxn id="10" idx="1"/>
          </p:cNvCxnSpPr>
          <p:nvPr/>
        </p:nvCxnSpPr>
        <p:spPr bwMode="auto">
          <a:xfrm>
            <a:off x="2435925" y="2528302"/>
            <a:ext cx="4805788" cy="4562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ysDash"/>
            <a:headEnd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xmlns="" id="{B1241AD2-E183-4D48-8A22-C63A2E737635}"/>
              </a:ext>
            </a:extLst>
          </p:cNvPr>
          <p:cNvSpPr/>
          <p:nvPr/>
        </p:nvSpPr>
        <p:spPr bwMode="auto">
          <a:xfrm rot="18196727">
            <a:off x="6074932" y="2543135"/>
            <a:ext cx="519232" cy="574617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2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628E6A0-7522-437A-99CD-D4A146B2D6E7}"/>
              </a:ext>
            </a:extLst>
          </p:cNvPr>
          <p:cNvSpPr txBox="1"/>
          <p:nvPr/>
        </p:nvSpPr>
        <p:spPr>
          <a:xfrm>
            <a:off x="5877119" y="2885911"/>
            <a:ext cx="15601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 3DIntersect</a:t>
            </a:r>
            <a:endParaRPr kumimoji="1"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xmlns="" id="{B1241AD2-E183-4D48-8A22-C63A2E737635}"/>
              </a:ext>
            </a:extLst>
          </p:cNvPr>
          <p:cNvSpPr/>
          <p:nvPr/>
        </p:nvSpPr>
        <p:spPr bwMode="auto">
          <a:xfrm rot="20161974">
            <a:off x="4708824" y="1909995"/>
            <a:ext cx="647058" cy="652616"/>
          </a:xfrm>
          <a:prstGeom prst="triangl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4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xmlns="" id="{E6138F64-53AF-42E3-8D9D-B05473B6D6CE}"/>
              </a:ext>
            </a:extLst>
          </p:cNvPr>
          <p:cNvSpPr/>
          <p:nvPr/>
        </p:nvSpPr>
        <p:spPr bwMode="auto">
          <a:xfrm rot="1256542">
            <a:off x="3365939" y="2216733"/>
            <a:ext cx="615824" cy="674538"/>
          </a:xfrm>
          <a:prstGeom prst="triangl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4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628E6A0-7522-437A-99CD-D4A146B2D6E7}"/>
              </a:ext>
            </a:extLst>
          </p:cNvPr>
          <p:cNvSpPr txBox="1"/>
          <p:nvPr/>
        </p:nvSpPr>
        <p:spPr>
          <a:xfrm>
            <a:off x="3165573" y="2770205"/>
            <a:ext cx="1210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3DIntersect</a:t>
            </a:r>
            <a:endParaRPr kumimoji="1"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628E6A0-7522-437A-99CD-D4A146B2D6E7}"/>
              </a:ext>
            </a:extLst>
          </p:cNvPr>
          <p:cNvSpPr txBox="1"/>
          <p:nvPr/>
        </p:nvSpPr>
        <p:spPr>
          <a:xfrm>
            <a:off x="4475398" y="1978117"/>
            <a:ext cx="1210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3DIntersect</a:t>
            </a:r>
            <a:endParaRPr kumimoji="1"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xmlns="" id="{B1241AD2-E183-4D48-8A22-C63A2E737635}"/>
              </a:ext>
            </a:extLst>
          </p:cNvPr>
          <p:cNvSpPr/>
          <p:nvPr/>
        </p:nvSpPr>
        <p:spPr bwMode="auto">
          <a:xfrm rot="1268927">
            <a:off x="4053844" y="2879610"/>
            <a:ext cx="519232" cy="574617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xmlns="" id="{B1241AD2-E183-4D48-8A22-C63A2E737635}"/>
              </a:ext>
            </a:extLst>
          </p:cNvPr>
          <p:cNvSpPr/>
          <p:nvPr/>
        </p:nvSpPr>
        <p:spPr bwMode="auto">
          <a:xfrm rot="4729774">
            <a:off x="6886956" y="1614704"/>
            <a:ext cx="519232" cy="574617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xmlns="" id="{B1241AD2-E183-4D48-8A22-C63A2E737635}"/>
              </a:ext>
            </a:extLst>
          </p:cNvPr>
          <p:cNvSpPr/>
          <p:nvPr/>
        </p:nvSpPr>
        <p:spPr bwMode="auto">
          <a:xfrm rot="4898759">
            <a:off x="5166744" y="2848331"/>
            <a:ext cx="519232" cy="574617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xmlns="" id="{B1241AD2-E183-4D48-8A22-C63A2E737635}"/>
              </a:ext>
            </a:extLst>
          </p:cNvPr>
          <p:cNvSpPr/>
          <p:nvPr/>
        </p:nvSpPr>
        <p:spPr bwMode="auto">
          <a:xfrm rot="4898759">
            <a:off x="2684134" y="2831595"/>
            <a:ext cx="519232" cy="574617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xmlns="" id="{B1241AD2-E183-4D48-8A22-C63A2E737635}"/>
              </a:ext>
            </a:extLst>
          </p:cNvPr>
          <p:cNvSpPr/>
          <p:nvPr/>
        </p:nvSpPr>
        <p:spPr bwMode="auto">
          <a:xfrm rot="18796045">
            <a:off x="2508325" y="1546296"/>
            <a:ext cx="519232" cy="574617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579511" y="4797152"/>
            <a:ext cx="8820980" cy="1332148"/>
          </a:xfrm>
          <a:prstGeom prst="roundRect">
            <a:avLst>
              <a:gd name="adj" fmla="val 6149"/>
            </a:avLst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5743576" y="71526"/>
            <a:ext cx="3890016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Ⅳ.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광역 및 고속 분석 환경 구축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34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7134123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4.3</a:t>
            </a:r>
            <a:r>
              <a:rPr lang="en-US" altLang="ko-KR" sz="1800" i="0" kern="0" dirty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분산처리기능개발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: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공간 </a:t>
            </a:r>
            <a:r>
              <a:rPr lang="en-US" altLang="ko-KR" sz="1800" i="0" kern="0" dirty="0">
                <a:solidFill>
                  <a:schemeClr val="tx1"/>
                </a:solidFill>
                <a:latin typeface="+mj-ea"/>
              </a:rPr>
              <a:t>DBMS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도입 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(ⅱ)</a:t>
            </a:r>
            <a:endParaRPr lang="en-US" altLang="ko-KR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79511" y="1179116"/>
            <a:ext cx="8820980" cy="3491929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LOS </a:t>
            </a:r>
            <a:r>
              <a:rPr kumimoji="1" lang="ko-KR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계산 알고리즘</a:t>
            </a: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884548" y="3914961"/>
            <a:ext cx="8244916" cy="48631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0C005315-8255-42E3-9F7A-D415EAFAF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35" y="2006749"/>
            <a:ext cx="1663133" cy="11928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D4A488E-ED84-4EDF-B8D2-B3D82B88B664}"/>
              </a:ext>
            </a:extLst>
          </p:cNvPr>
          <p:cNvSpPr txBox="1"/>
          <p:nvPr/>
        </p:nvSpPr>
        <p:spPr>
          <a:xfrm>
            <a:off x="1114360" y="3230885"/>
            <a:ext cx="1210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Antenna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050485C-B7DE-4E26-85D0-EB31AC36440E}"/>
              </a:ext>
            </a:extLst>
          </p:cNvPr>
          <p:cNvSpPr/>
          <p:nvPr/>
        </p:nvSpPr>
        <p:spPr bwMode="auto">
          <a:xfrm>
            <a:off x="7241713" y="2268814"/>
            <a:ext cx="699619" cy="5662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LOS</a:t>
            </a:r>
            <a:endParaRPr kumimoji="1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50B08E0-1402-4B8D-B385-1D98667BF854}"/>
              </a:ext>
            </a:extLst>
          </p:cNvPr>
          <p:cNvSpPr txBox="1"/>
          <p:nvPr/>
        </p:nvSpPr>
        <p:spPr>
          <a:xfrm>
            <a:off x="776536" y="5046275"/>
            <a:ext cx="8172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Antenna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사이에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LOS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계산에 필요한 영역을 생성한다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생성된 지역에 포함된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계산 후보로 추출하여 불필요한 계산을 줄인다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센터 좌표와 안테나 사이에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3D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LINE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생성한 후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2)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추출된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후보들과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3D Intersection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연산을 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3D Intersection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연산 후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Intersect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발생하지 않으면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LOS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kumimoji="1" lang="en-US" altLang="ko-KR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Pathloss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계산한다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D4A488E-ED84-4EDF-B8D2-B3D82B88B664}"/>
              </a:ext>
            </a:extLst>
          </p:cNvPr>
          <p:cNvSpPr txBox="1"/>
          <p:nvPr/>
        </p:nvSpPr>
        <p:spPr>
          <a:xfrm>
            <a:off x="7155391" y="2977046"/>
            <a:ext cx="87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805126" y="1882799"/>
            <a:ext cx="415919" cy="140202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252700" y="1970228"/>
            <a:ext cx="366451" cy="1314595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233509" y="3975058"/>
            <a:ext cx="407123" cy="34838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40872" y="404123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1"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계산 후보 지역</a:t>
            </a:r>
            <a:endParaRPr kumimoji="1"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xmlns="" id="{282CD6A6-28D7-44A5-B23A-A106E459A2AA}"/>
              </a:ext>
            </a:extLst>
          </p:cNvPr>
          <p:cNvSpPr/>
          <p:nvPr/>
        </p:nvSpPr>
        <p:spPr bwMode="auto">
          <a:xfrm>
            <a:off x="6717196" y="3991106"/>
            <a:ext cx="290027" cy="32409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2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89866" y="406023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1"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 3D Intersect</a:t>
            </a:r>
            <a:endParaRPr kumimoji="1"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xmlns="" id="{282CD6A6-28D7-44A5-B23A-A106E459A2AA}"/>
              </a:ext>
            </a:extLst>
          </p:cNvPr>
          <p:cNvSpPr/>
          <p:nvPr/>
        </p:nvSpPr>
        <p:spPr bwMode="auto">
          <a:xfrm>
            <a:off x="3584848" y="3967036"/>
            <a:ext cx="290027" cy="324091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56228" y="4052888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1"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계산에서 제외된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</a:t>
            </a:r>
            <a:endParaRPr kumimoji="1"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435925" y="2255353"/>
            <a:ext cx="4785326" cy="58399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B8E9DE7A-3C09-4CBE-82F6-5A849D3423A2}"/>
              </a:ext>
            </a:extLst>
          </p:cNvPr>
          <p:cNvCxnSpPr>
            <a:cxnSpLocks/>
            <a:stCxn id="52" idx="1"/>
            <a:endCxn id="41" idx="1"/>
          </p:cNvCxnSpPr>
          <p:nvPr/>
        </p:nvCxnSpPr>
        <p:spPr bwMode="auto">
          <a:xfrm>
            <a:off x="2435925" y="2547352"/>
            <a:ext cx="4805788" cy="4562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xmlns="" id="{B1241AD2-E183-4D48-8A22-C63A2E737635}"/>
              </a:ext>
            </a:extLst>
          </p:cNvPr>
          <p:cNvSpPr/>
          <p:nvPr/>
        </p:nvSpPr>
        <p:spPr bwMode="auto">
          <a:xfrm rot="19133250">
            <a:off x="6074932" y="2562185"/>
            <a:ext cx="519232" cy="574617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2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628E6A0-7522-437A-99CD-D4A146B2D6E7}"/>
              </a:ext>
            </a:extLst>
          </p:cNvPr>
          <p:cNvSpPr txBox="1"/>
          <p:nvPr/>
        </p:nvSpPr>
        <p:spPr>
          <a:xfrm>
            <a:off x="5877119" y="2904961"/>
            <a:ext cx="15601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 3DIntersect</a:t>
            </a:r>
            <a:endParaRPr kumimoji="1"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xmlns="" id="{B1241AD2-E183-4D48-8A22-C63A2E737635}"/>
              </a:ext>
            </a:extLst>
          </p:cNvPr>
          <p:cNvSpPr/>
          <p:nvPr/>
        </p:nvSpPr>
        <p:spPr bwMode="auto">
          <a:xfrm rot="20161974">
            <a:off x="4708824" y="1713992"/>
            <a:ext cx="647058" cy="652616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2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xmlns="" id="{E6138F64-53AF-42E3-8D9D-B05473B6D6CE}"/>
              </a:ext>
            </a:extLst>
          </p:cNvPr>
          <p:cNvSpPr/>
          <p:nvPr/>
        </p:nvSpPr>
        <p:spPr bwMode="auto">
          <a:xfrm rot="1256542">
            <a:off x="3365939" y="2562578"/>
            <a:ext cx="615824" cy="674538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2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xmlns="" id="{B1241AD2-E183-4D48-8A22-C63A2E737635}"/>
              </a:ext>
            </a:extLst>
          </p:cNvPr>
          <p:cNvSpPr/>
          <p:nvPr/>
        </p:nvSpPr>
        <p:spPr bwMode="auto">
          <a:xfrm rot="1268927">
            <a:off x="4053844" y="2898660"/>
            <a:ext cx="519232" cy="574617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xmlns="" id="{B1241AD2-E183-4D48-8A22-C63A2E737635}"/>
              </a:ext>
            </a:extLst>
          </p:cNvPr>
          <p:cNvSpPr/>
          <p:nvPr/>
        </p:nvSpPr>
        <p:spPr bwMode="auto">
          <a:xfrm rot="4729774">
            <a:off x="6886956" y="1633754"/>
            <a:ext cx="519232" cy="574617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xmlns="" id="{B1241AD2-E183-4D48-8A22-C63A2E737635}"/>
              </a:ext>
            </a:extLst>
          </p:cNvPr>
          <p:cNvSpPr/>
          <p:nvPr/>
        </p:nvSpPr>
        <p:spPr bwMode="auto">
          <a:xfrm rot="4898759">
            <a:off x="5166744" y="2867381"/>
            <a:ext cx="519232" cy="574617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xmlns="" id="{B1241AD2-E183-4D48-8A22-C63A2E737635}"/>
              </a:ext>
            </a:extLst>
          </p:cNvPr>
          <p:cNvSpPr/>
          <p:nvPr/>
        </p:nvSpPr>
        <p:spPr bwMode="auto">
          <a:xfrm rot="4898759">
            <a:off x="2684134" y="2850645"/>
            <a:ext cx="519232" cy="574617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xmlns="" id="{B1241AD2-E183-4D48-8A22-C63A2E737635}"/>
              </a:ext>
            </a:extLst>
          </p:cNvPr>
          <p:cNvSpPr/>
          <p:nvPr/>
        </p:nvSpPr>
        <p:spPr bwMode="auto">
          <a:xfrm rot="18796045">
            <a:off x="2508325" y="1565346"/>
            <a:ext cx="519232" cy="574617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579511" y="4797152"/>
            <a:ext cx="8820980" cy="1332148"/>
          </a:xfrm>
          <a:prstGeom prst="roundRect">
            <a:avLst>
              <a:gd name="adj" fmla="val 6149"/>
            </a:avLst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628E6A0-7522-437A-99CD-D4A146B2D6E7}"/>
              </a:ext>
            </a:extLst>
          </p:cNvPr>
          <p:cNvSpPr txBox="1"/>
          <p:nvPr/>
        </p:nvSpPr>
        <p:spPr>
          <a:xfrm>
            <a:off x="4313460" y="1913342"/>
            <a:ext cx="15601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 3DIntersect</a:t>
            </a:r>
            <a:endParaRPr kumimoji="1"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628E6A0-7522-437A-99CD-D4A146B2D6E7}"/>
              </a:ext>
            </a:extLst>
          </p:cNvPr>
          <p:cNvSpPr txBox="1"/>
          <p:nvPr/>
        </p:nvSpPr>
        <p:spPr>
          <a:xfrm>
            <a:off x="3117819" y="2857683"/>
            <a:ext cx="15601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 3DIntersect</a:t>
            </a:r>
            <a:endParaRPr kumimoji="1"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텍스트 개체 틀 7"/>
          <p:cNvSpPr txBox="1">
            <a:spLocks/>
          </p:cNvSpPr>
          <p:nvPr/>
        </p:nvSpPr>
        <p:spPr>
          <a:xfrm>
            <a:off x="165000" y="673124"/>
            <a:ext cx="9576000" cy="57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4.3.2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DB(</a:t>
            </a:r>
            <a:r>
              <a:rPr lang="en-US" altLang="ko-KR" sz="14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PostGIS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전파모델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 38.901)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 알고리즘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LOS</a:t>
            </a:r>
            <a:endParaRPr lang="ko-KR" altLang="en-US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5743576" y="71526"/>
            <a:ext cx="3890016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Ⅳ.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광역 및 고속 분석 환경 구축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41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6527368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eaLnBrk="1" hangingPunct="1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4.3</a:t>
            </a:r>
            <a:r>
              <a:rPr lang="en-US" altLang="ko-KR" sz="1800" i="0" kern="0" dirty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분산처리기능개발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: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공간 </a:t>
            </a:r>
            <a:r>
              <a:rPr lang="en-US" altLang="ko-KR" sz="1800" i="0" kern="0" dirty="0">
                <a:solidFill>
                  <a:schemeClr val="tx1"/>
                </a:solidFill>
                <a:latin typeface="+mj-ea"/>
              </a:rPr>
              <a:t>DBMS </a:t>
            </a:r>
            <a:r>
              <a:rPr lang="ko-KR" altLang="en-US" sz="1800" i="0" kern="0" dirty="0">
                <a:solidFill>
                  <a:schemeClr val="tx1"/>
                </a:solidFill>
                <a:latin typeface="+mj-ea"/>
              </a:rPr>
              <a:t>도입 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(ⅲ)</a:t>
            </a:r>
            <a:endParaRPr lang="en-US" altLang="ko-KR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33" name="직사각형 232"/>
          <p:cNvSpPr/>
          <p:nvPr/>
        </p:nvSpPr>
        <p:spPr bwMode="auto">
          <a:xfrm>
            <a:off x="607502" y="1085850"/>
            <a:ext cx="8820980" cy="4235219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복합 </a:t>
            </a:r>
            <a:r>
              <a:rPr kumimoji="1" lang="en-US" altLang="ko-K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NLOS/LOS </a:t>
            </a:r>
            <a:r>
              <a:rPr kumimoji="1" lang="ko-KR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계산 알고리즘</a:t>
            </a:r>
          </a:p>
        </p:txBody>
      </p:sp>
      <p:sp>
        <p:nvSpPr>
          <p:cNvPr id="234" name="직사각형 233"/>
          <p:cNvSpPr/>
          <p:nvPr/>
        </p:nvSpPr>
        <p:spPr bwMode="auto">
          <a:xfrm>
            <a:off x="776536" y="1380009"/>
            <a:ext cx="3996444" cy="3600400"/>
          </a:xfrm>
          <a:prstGeom prst="rect">
            <a:avLst/>
          </a:prstGeom>
          <a:solidFill>
            <a:srgbClr val="FFFFFF">
              <a:lumMod val="95000"/>
            </a:srgbClr>
          </a:solidFill>
          <a:ln w="28575" cap="flat" cmpd="sng" algn="ctr">
            <a:solidFill>
              <a:srgbClr val="000000">
                <a:lumMod val="95000"/>
                <a:lumOff val="5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235" name="그림 234">
            <a:extLst>
              <a:ext uri="{FF2B5EF4-FFF2-40B4-BE49-F238E27FC236}">
                <a16:creationId xmlns:a16="http://schemas.microsoft.com/office/drawing/2014/main" xmlns="" id="{ACFF28BF-49DD-4988-9FBB-7357F8CF9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520" y="1810439"/>
            <a:ext cx="991606" cy="829710"/>
          </a:xfrm>
          <a:prstGeom prst="rect">
            <a:avLst/>
          </a:prstGeom>
        </p:spPr>
      </p:pic>
      <p:sp>
        <p:nvSpPr>
          <p:cNvPr id="236" name="직사각형 235"/>
          <p:cNvSpPr/>
          <p:nvPr/>
        </p:nvSpPr>
        <p:spPr bwMode="auto">
          <a:xfrm rot="3424041">
            <a:off x="2499421" y="2014890"/>
            <a:ext cx="599673" cy="262984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237" name="그림 236">
            <a:extLst>
              <a:ext uri="{FF2B5EF4-FFF2-40B4-BE49-F238E27FC236}">
                <a16:creationId xmlns:a16="http://schemas.microsoft.com/office/drawing/2014/main" xmlns="" id="{3E05AB15-DE2A-4A39-8CF6-9F16F2D0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89" y="1740049"/>
            <a:ext cx="1073112" cy="897910"/>
          </a:xfrm>
          <a:prstGeom prst="rect">
            <a:avLst/>
          </a:prstGeom>
        </p:spPr>
      </p:pic>
      <p:sp>
        <p:nvSpPr>
          <p:cNvPr id="238" name="직사각형 237"/>
          <p:cNvSpPr/>
          <p:nvPr/>
        </p:nvSpPr>
        <p:spPr bwMode="auto">
          <a:xfrm rot="18155326">
            <a:off x="2446813" y="2034052"/>
            <a:ext cx="599673" cy="262984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39" name="직사각형 238"/>
          <p:cNvSpPr/>
          <p:nvPr/>
        </p:nvSpPr>
        <p:spPr bwMode="auto">
          <a:xfrm>
            <a:off x="1048206" y="2645689"/>
            <a:ext cx="599673" cy="141273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40" name="직사각형 239"/>
          <p:cNvSpPr/>
          <p:nvPr/>
        </p:nvSpPr>
        <p:spPr bwMode="auto">
          <a:xfrm>
            <a:off x="3871459" y="2619073"/>
            <a:ext cx="599673" cy="144952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xmlns="" id="{BFE806EE-732E-4DCE-9279-D3E15E6019BF}"/>
              </a:ext>
            </a:extLst>
          </p:cNvPr>
          <p:cNvSpPr/>
          <p:nvPr/>
        </p:nvSpPr>
        <p:spPr bwMode="auto">
          <a:xfrm>
            <a:off x="3871459" y="4068594"/>
            <a:ext cx="599673" cy="515771"/>
          </a:xfrm>
          <a:prstGeom prst="rect">
            <a:avLst/>
          </a:prstGeom>
          <a:solidFill>
            <a:srgbClr val="808080">
              <a:lumMod val="60000"/>
              <a:lumOff val="40000"/>
            </a:srgb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BIN</a:t>
            </a:r>
            <a:endParaRPr kumimoji="1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C70ECA95-9EC4-4D8B-8701-6E603801E3F0}"/>
              </a:ext>
            </a:extLst>
          </p:cNvPr>
          <p:cNvSpPr txBox="1"/>
          <p:nvPr/>
        </p:nvSpPr>
        <p:spPr>
          <a:xfrm>
            <a:off x="3952412" y="4600624"/>
            <a:ext cx="51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RX2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71C2A818-E291-44D2-A1E6-E543494D6619}"/>
              </a:ext>
            </a:extLst>
          </p:cNvPr>
          <p:cNvSpPr/>
          <p:nvPr/>
        </p:nvSpPr>
        <p:spPr bwMode="auto">
          <a:xfrm>
            <a:off x="1059538" y="4049844"/>
            <a:ext cx="599673" cy="534521"/>
          </a:xfrm>
          <a:prstGeom prst="rect">
            <a:avLst/>
          </a:prstGeom>
          <a:solidFill>
            <a:srgbClr val="808080">
              <a:lumMod val="60000"/>
              <a:lumOff val="40000"/>
            </a:srgbClr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BIN</a:t>
            </a:r>
            <a:endParaRPr kumimoji="1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xmlns="" id="{0D876B77-D35C-493D-9A74-83811DE48764}"/>
              </a:ext>
            </a:extLst>
          </p:cNvPr>
          <p:cNvSpPr txBox="1"/>
          <p:nvPr/>
        </p:nvSpPr>
        <p:spPr>
          <a:xfrm>
            <a:off x="1132706" y="4584365"/>
            <a:ext cx="610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RX1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59CDAFC8-2271-469F-B7FB-BC688A621240}"/>
              </a:ext>
            </a:extLst>
          </p:cNvPr>
          <p:cNvSpPr txBox="1"/>
          <p:nvPr/>
        </p:nvSpPr>
        <p:spPr>
          <a:xfrm>
            <a:off x="894473" y="1463050"/>
            <a:ext cx="1037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Antenna #1</a:t>
            </a: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xmlns="" id="{78D3E676-35E6-4A46-ADEE-C31FAA4B7016}"/>
              </a:ext>
            </a:extLst>
          </p:cNvPr>
          <p:cNvSpPr txBox="1"/>
          <p:nvPr/>
        </p:nvSpPr>
        <p:spPr>
          <a:xfrm>
            <a:off x="3685719" y="1524025"/>
            <a:ext cx="1037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Antenna #2</a:t>
            </a: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xmlns="" id="{98292891-A15B-4C81-8252-C85ED94A843E}"/>
              </a:ext>
            </a:extLst>
          </p:cNvPr>
          <p:cNvCxnSpPr>
            <a:cxnSpLocks/>
          </p:cNvCxnSpPr>
          <p:nvPr/>
        </p:nvCxnSpPr>
        <p:spPr bwMode="auto">
          <a:xfrm flipH="1">
            <a:off x="1647879" y="2619072"/>
            <a:ext cx="2223580" cy="1459864"/>
          </a:xfrm>
          <a:prstGeom prst="straightConnector1">
            <a:avLst/>
          </a:prstGeom>
          <a:noFill/>
          <a:ln w="2857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xmlns="" id="{26527B5D-4651-4F85-9411-1D91780EB3B6}"/>
              </a:ext>
            </a:extLst>
          </p:cNvPr>
          <p:cNvCxnSpPr>
            <a:cxnSpLocks/>
            <a:stCxn id="235" idx="2"/>
            <a:endCxn id="241" idx="0"/>
          </p:cNvCxnSpPr>
          <p:nvPr/>
        </p:nvCxnSpPr>
        <p:spPr bwMode="auto">
          <a:xfrm>
            <a:off x="4151323" y="2640149"/>
            <a:ext cx="19973" cy="1428445"/>
          </a:xfrm>
          <a:prstGeom prst="straightConnector1">
            <a:avLst/>
          </a:prstGeom>
          <a:noFill/>
          <a:ln w="2857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xmlns="" id="{37768B75-C2DC-44A7-8E54-C035C8582450}"/>
              </a:ext>
            </a:extLst>
          </p:cNvPr>
          <p:cNvCxnSpPr>
            <a:cxnSpLocks/>
          </p:cNvCxnSpPr>
          <p:nvPr/>
        </p:nvCxnSpPr>
        <p:spPr bwMode="auto">
          <a:xfrm>
            <a:off x="1659211" y="2651261"/>
            <a:ext cx="2212248" cy="1417334"/>
          </a:xfrm>
          <a:prstGeom prst="straightConnector1">
            <a:avLst/>
          </a:prstGeom>
          <a:noFill/>
          <a:ln w="2857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xmlns="" id="{8A28AE3F-F85B-49E6-9BF1-0FF7B03802A9}"/>
              </a:ext>
            </a:extLst>
          </p:cNvPr>
          <p:cNvCxnSpPr>
            <a:cxnSpLocks/>
            <a:stCxn id="237" idx="2"/>
            <a:endCxn id="243" idx="0"/>
          </p:cNvCxnSpPr>
          <p:nvPr/>
        </p:nvCxnSpPr>
        <p:spPr bwMode="auto">
          <a:xfrm flipH="1">
            <a:off x="1359375" y="2637959"/>
            <a:ext cx="27370" cy="1411885"/>
          </a:xfrm>
          <a:prstGeom prst="straightConnector1">
            <a:avLst/>
          </a:prstGeom>
          <a:noFill/>
          <a:ln w="2857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251" name="이등변 삼각형 250">
            <a:extLst>
              <a:ext uri="{FF2B5EF4-FFF2-40B4-BE49-F238E27FC236}">
                <a16:creationId xmlns:a16="http://schemas.microsoft.com/office/drawing/2014/main" xmlns="" id="{077BD105-E0DA-4B71-92B6-F80840A7CFB6}"/>
              </a:ext>
            </a:extLst>
          </p:cNvPr>
          <p:cNvSpPr/>
          <p:nvPr/>
        </p:nvSpPr>
        <p:spPr bwMode="auto">
          <a:xfrm rot="12472582">
            <a:off x="2301634" y="2098209"/>
            <a:ext cx="262343" cy="468923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2" name="이등변 삼각형 251">
            <a:extLst>
              <a:ext uri="{FF2B5EF4-FFF2-40B4-BE49-F238E27FC236}">
                <a16:creationId xmlns:a16="http://schemas.microsoft.com/office/drawing/2014/main" xmlns="" id="{077BD105-E0DA-4B71-92B6-F80840A7CFB6}"/>
              </a:ext>
            </a:extLst>
          </p:cNvPr>
          <p:cNvSpPr/>
          <p:nvPr/>
        </p:nvSpPr>
        <p:spPr bwMode="auto">
          <a:xfrm rot="6462349">
            <a:off x="2748793" y="2313921"/>
            <a:ext cx="262343" cy="468923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3" name="이등변 삼각형 252">
            <a:extLst>
              <a:ext uri="{FF2B5EF4-FFF2-40B4-BE49-F238E27FC236}">
                <a16:creationId xmlns:a16="http://schemas.microsoft.com/office/drawing/2014/main" xmlns="" id="{077BD105-E0DA-4B71-92B6-F80840A7CFB6}"/>
              </a:ext>
            </a:extLst>
          </p:cNvPr>
          <p:cNvSpPr/>
          <p:nvPr/>
        </p:nvSpPr>
        <p:spPr bwMode="auto">
          <a:xfrm rot="4216727">
            <a:off x="1648446" y="3456321"/>
            <a:ext cx="262343" cy="468923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2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4" name="이등변 삼각형 253">
            <a:extLst>
              <a:ext uri="{FF2B5EF4-FFF2-40B4-BE49-F238E27FC236}">
                <a16:creationId xmlns:a16="http://schemas.microsoft.com/office/drawing/2014/main" xmlns="" id="{077BD105-E0DA-4B71-92B6-F80840A7CFB6}"/>
              </a:ext>
            </a:extLst>
          </p:cNvPr>
          <p:cNvSpPr/>
          <p:nvPr/>
        </p:nvSpPr>
        <p:spPr bwMode="auto">
          <a:xfrm rot="6548424">
            <a:off x="4377298" y="2811812"/>
            <a:ext cx="262343" cy="468923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2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5" name="이등변 삼각형 254">
            <a:extLst>
              <a:ext uri="{FF2B5EF4-FFF2-40B4-BE49-F238E27FC236}">
                <a16:creationId xmlns:a16="http://schemas.microsoft.com/office/drawing/2014/main" xmlns="" id="{077BD105-E0DA-4B71-92B6-F80840A7CFB6}"/>
              </a:ext>
            </a:extLst>
          </p:cNvPr>
          <p:cNvSpPr/>
          <p:nvPr/>
        </p:nvSpPr>
        <p:spPr bwMode="auto">
          <a:xfrm rot="9323692">
            <a:off x="3028277" y="3758080"/>
            <a:ext cx="262343" cy="468923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2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" name="이등변 삼각형 255">
            <a:extLst>
              <a:ext uri="{FF2B5EF4-FFF2-40B4-BE49-F238E27FC236}">
                <a16:creationId xmlns:a16="http://schemas.microsoft.com/office/drawing/2014/main" xmlns="" id="{077BD105-E0DA-4B71-92B6-F80840A7CFB6}"/>
              </a:ext>
            </a:extLst>
          </p:cNvPr>
          <p:cNvSpPr/>
          <p:nvPr/>
        </p:nvSpPr>
        <p:spPr bwMode="auto">
          <a:xfrm rot="1791171">
            <a:off x="3581311" y="3055029"/>
            <a:ext cx="262343" cy="468923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" name="이등변 삼각형 256">
            <a:extLst>
              <a:ext uri="{FF2B5EF4-FFF2-40B4-BE49-F238E27FC236}">
                <a16:creationId xmlns:a16="http://schemas.microsoft.com/office/drawing/2014/main" xmlns="" id="{077BD105-E0DA-4B71-92B6-F80840A7CFB6}"/>
              </a:ext>
            </a:extLst>
          </p:cNvPr>
          <p:cNvSpPr/>
          <p:nvPr/>
        </p:nvSpPr>
        <p:spPr bwMode="auto">
          <a:xfrm rot="18512047">
            <a:off x="4289292" y="3550416"/>
            <a:ext cx="262343" cy="468923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2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8" name="이등변 삼각형 257">
            <a:extLst>
              <a:ext uri="{FF2B5EF4-FFF2-40B4-BE49-F238E27FC236}">
                <a16:creationId xmlns:a16="http://schemas.microsoft.com/office/drawing/2014/main" xmlns="" id="{077BD105-E0DA-4B71-92B6-F80840A7CFB6}"/>
              </a:ext>
            </a:extLst>
          </p:cNvPr>
          <p:cNvSpPr/>
          <p:nvPr/>
        </p:nvSpPr>
        <p:spPr bwMode="auto">
          <a:xfrm rot="5046038">
            <a:off x="2922192" y="4025867"/>
            <a:ext cx="262343" cy="468923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9" name="이등변 삼각형 258">
            <a:extLst>
              <a:ext uri="{FF2B5EF4-FFF2-40B4-BE49-F238E27FC236}">
                <a16:creationId xmlns:a16="http://schemas.microsoft.com/office/drawing/2014/main" xmlns="" id="{077BD105-E0DA-4B71-92B6-F80840A7CFB6}"/>
              </a:ext>
            </a:extLst>
          </p:cNvPr>
          <p:cNvSpPr/>
          <p:nvPr/>
        </p:nvSpPr>
        <p:spPr bwMode="auto">
          <a:xfrm rot="18512047">
            <a:off x="3799756" y="3366634"/>
            <a:ext cx="239124" cy="320437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2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0" name="이등변 삼각형 259">
            <a:extLst>
              <a:ext uri="{FF2B5EF4-FFF2-40B4-BE49-F238E27FC236}">
                <a16:creationId xmlns:a16="http://schemas.microsoft.com/office/drawing/2014/main" xmlns="" id="{077BD105-E0DA-4B71-92B6-F80840A7CFB6}"/>
              </a:ext>
            </a:extLst>
          </p:cNvPr>
          <p:cNvSpPr/>
          <p:nvPr/>
        </p:nvSpPr>
        <p:spPr bwMode="auto">
          <a:xfrm rot="10800000">
            <a:off x="2327959" y="4051116"/>
            <a:ext cx="262343" cy="468923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776536" y="5507112"/>
            <a:ext cx="8238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latinLnBrk="1" hangingPunct="1">
              <a:buFontTx/>
              <a:buAutoNum type="arabicPeriod"/>
            </a:pP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분석영역 크기를 설정한 후 수신점에 영향을 주는 안테나를 선별한다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Antenna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수신점에 사이에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Intersect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될 수 있는 후보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선별한다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Antenna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수신점 사이의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3D Intersection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계산한다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Intersection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검출되면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NLOS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검출되지 않으면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LOS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kumimoji="1" lang="en-US" altLang="ko-KR" sz="11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Pathloss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계산한다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1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xmlns="" id="{4620CA48-25F5-48FA-978D-1FDB0E222BF9}"/>
              </a:ext>
            </a:extLst>
          </p:cNvPr>
          <p:cNvSpPr txBox="1"/>
          <p:nvPr/>
        </p:nvSpPr>
        <p:spPr>
          <a:xfrm>
            <a:off x="1582570" y="3617459"/>
            <a:ext cx="513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pPr eaLnBrk="1" latinLnBrk="1" hangingPunct="1"/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TIN4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xmlns="" id="{4620CA48-25F5-48FA-978D-1FDB0E222BF9}"/>
              </a:ext>
            </a:extLst>
          </p:cNvPr>
          <p:cNvSpPr txBox="1"/>
          <p:nvPr/>
        </p:nvSpPr>
        <p:spPr>
          <a:xfrm>
            <a:off x="2930854" y="3817450"/>
            <a:ext cx="513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pPr eaLnBrk="1" latinLnBrk="1" hangingPunct="1"/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TIN5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xmlns="" id="{4620CA48-25F5-48FA-978D-1FDB0E222BF9}"/>
              </a:ext>
            </a:extLst>
          </p:cNvPr>
          <p:cNvSpPr txBox="1"/>
          <p:nvPr/>
        </p:nvSpPr>
        <p:spPr>
          <a:xfrm>
            <a:off x="3746524" y="3450588"/>
            <a:ext cx="513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pPr eaLnBrk="1" latinLnBrk="1" hangingPunct="1"/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TIN6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xmlns="" id="{4620CA48-25F5-48FA-978D-1FDB0E222BF9}"/>
              </a:ext>
            </a:extLst>
          </p:cNvPr>
          <p:cNvSpPr txBox="1"/>
          <p:nvPr/>
        </p:nvSpPr>
        <p:spPr>
          <a:xfrm>
            <a:off x="4247341" y="2856753"/>
            <a:ext cx="513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pPr eaLnBrk="1" latinLnBrk="1" hangingPunct="1"/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TIN7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xmlns="" id="{4620CA48-25F5-48FA-978D-1FDB0E222BF9}"/>
              </a:ext>
            </a:extLst>
          </p:cNvPr>
          <p:cNvSpPr txBox="1"/>
          <p:nvPr/>
        </p:nvSpPr>
        <p:spPr>
          <a:xfrm>
            <a:off x="4259752" y="3743249"/>
            <a:ext cx="513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pPr eaLnBrk="1" latinLnBrk="1" hangingPunct="1"/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TIN8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4620CA48-25F5-48FA-978D-1FDB0E222BF9}"/>
              </a:ext>
            </a:extLst>
          </p:cNvPr>
          <p:cNvSpPr txBox="1"/>
          <p:nvPr/>
        </p:nvSpPr>
        <p:spPr>
          <a:xfrm>
            <a:off x="2183942" y="4101660"/>
            <a:ext cx="513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pPr eaLnBrk="1" latinLnBrk="1" hangingPunct="1"/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TIN9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4620CA48-25F5-48FA-978D-1FDB0E222BF9}"/>
              </a:ext>
            </a:extLst>
          </p:cNvPr>
          <p:cNvSpPr txBox="1"/>
          <p:nvPr/>
        </p:nvSpPr>
        <p:spPr>
          <a:xfrm>
            <a:off x="3372074" y="3216793"/>
            <a:ext cx="513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pPr eaLnBrk="1" latinLnBrk="1" hangingPunct="1"/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TIN10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4620CA48-25F5-48FA-978D-1FDB0E222BF9}"/>
              </a:ext>
            </a:extLst>
          </p:cNvPr>
          <p:cNvSpPr txBox="1"/>
          <p:nvPr/>
        </p:nvSpPr>
        <p:spPr>
          <a:xfrm>
            <a:off x="2767123" y="4152897"/>
            <a:ext cx="513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pPr eaLnBrk="1" latinLnBrk="1" hangingPunct="1"/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TIN11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4620CA48-25F5-48FA-978D-1FDB0E222BF9}"/>
              </a:ext>
            </a:extLst>
          </p:cNvPr>
          <p:cNvSpPr txBox="1"/>
          <p:nvPr/>
        </p:nvSpPr>
        <p:spPr>
          <a:xfrm>
            <a:off x="2642822" y="2445748"/>
            <a:ext cx="513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pPr eaLnBrk="1" latinLnBrk="1" hangingPunct="1"/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TIN12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xmlns="" id="{4620CA48-25F5-48FA-978D-1FDB0E222BF9}"/>
              </a:ext>
            </a:extLst>
          </p:cNvPr>
          <p:cNvSpPr txBox="1"/>
          <p:nvPr/>
        </p:nvSpPr>
        <p:spPr>
          <a:xfrm>
            <a:off x="2246778" y="2146201"/>
            <a:ext cx="513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pPr eaLnBrk="1" latinLnBrk="1" hangingPunct="1"/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TIN13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2" name="이등변 삼각형 271">
            <a:extLst>
              <a:ext uri="{FF2B5EF4-FFF2-40B4-BE49-F238E27FC236}">
                <a16:creationId xmlns:a16="http://schemas.microsoft.com/office/drawing/2014/main" xmlns="" id="{077BD105-E0DA-4B71-92B6-F80840A7CFB6}"/>
              </a:ext>
            </a:extLst>
          </p:cNvPr>
          <p:cNvSpPr/>
          <p:nvPr/>
        </p:nvSpPr>
        <p:spPr bwMode="auto">
          <a:xfrm rot="21324128">
            <a:off x="1926513" y="2611016"/>
            <a:ext cx="262343" cy="468923"/>
          </a:xfrm>
          <a:prstGeom prst="triangl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4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xmlns="" id="{0E6013F7-5338-4B2E-BA46-E009529BA964}"/>
              </a:ext>
            </a:extLst>
          </p:cNvPr>
          <p:cNvSpPr txBox="1"/>
          <p:nvPr/>
        </p:nvSpPr>
        <p:spPr>
          <a:xfrm>
            <a:off x="1886469" y="2757442"/>
            <a:ext cx="690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TIN1</a:t>
            </a:r>
          </a:p>
        </p:txBody>
      </p:sp>
      <p:sp>
        <p:nvSpPr>
          <p:cNvPr id="274" name="이등변 삼각형 273">
            <a:extLst>
              <a:ext uri="{FF2B5EF4-FFF2-40B4-BE49-F238E27FC236}">
                <a16:creationId xmlns:a16="http://schemas.microsoft.com/office/drawing/2014/main" xmlns="" id="{6D0147A2-61C2-41E3-B258-E17B5FE0AB19}"/>
              </a:ext>
            </a:extLst>
          </p:cNvPr>
          <p:cNvSpPr/>
          <p:nvPr/>
        </p:nvSpPr>
        <p:spPr bwMode="auto">
          <a:xfrm rot="5400000">
            <a:off x="3330477" y="2644871"/>
            <a:ext cx="262343" cy="468923"/>
          </a:xfrm>
          <a:prstGeom prst="triangl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4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xmlns="" id="{FEAFBB58-330E-4D6C-8B5F-BA75D2C82F21}"/>
              </a:ext>
            </a:extLst>
          </p:cNvPr>
          <p:cNvSpPr txBox="1"/>
          <p:nvPr/>
        </p:nvSpPr>
        <p:spPr>
          <a:xfrm rot="1059964">
            <a:off x="3159448" y="2809982"/>
            <a:ext cx="690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pPr eaLnBrk="1" latinLnBrk="1" hangingPunct="1"/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TIN2</a:t>
            </a:r>
          </a:p>
        </p:txBody>
      </p:sp>
      <p:sp>
        <p:nvSpPr>
          <p:cNvPr id="276" name="이등변 삼각형 275">
            <a:extLst>
              <a:ext uri="{FF2B5EF4-FFF2-40B4-BE49-F238E27FC236}">
                <a16:creationId xmlns:a16="http://schemas.microsoft.com/office/drawing/2014/main" xmlns="" id="{282CD6A6-28D7-44A5-B23A-A106E459A2AA}"/>
              </a:ext>
            </a:extLst>
          </p:cNvPr>
          <p:cNvSpPr/>
          <p:nvPr/>
        </p:nvSpPr>
        <p:spPr bwMode="auto">
          <a:xfrm rot="1800000">
            <a:off x="1215366" y="3411755"/>
            <a:ext cx="290027" cy="418647"/>
          </a:xfrm>
          <a:prstGeom prst="triangl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4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xmlns="" id="{4620CA48-25F5-48FA-978D-1FDB0E222BF9}"/>
              </a:ext>
            </a:extLst>
          </p:cNvPr>
          <p:cNvSpPr txBox="1"/>
          <p:nvPr/>
        </p:nvSpPr>
        <p:spPr>
          <a:xfrm>
            <a:off x="1014362" y="3576833"/>
            <a:ext cx="513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pPr eaLnBrk="1" latinLnBrk="1" hangingPunct="1"/>
            <a:r>
              <a:rPr kumimoji="1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TIN3</a:t>
            </a:r>
          </a:p>
        </p:txBody>
      </p:sp>
      <p:graphicFrame>
        <p:nvGraphicFramePr>
          <p:cNvPr id="278" name="표 2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49759"/>
              </p:ext>
            </p:extLst>
          </p:nvPr>
        </p:nvGraphicFramePr>
        <p:xfrm>
          <a:off x="4970555" y="1452017"/>
          <a:ext cx="4244140" cy="2030060"/>
        </p:xfrm>
        <a:graphic>
          <a:graphicData uri="http://schemas.openxmlformats.org/drawingml/2006/table">
            <a:tbl>
              <a:tblPr firstRow="1" bandRow="1"/>
              <a:tblGrid>
                <a:gridCol w="1052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2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7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2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60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/>
                        <a:t>송신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/>
                        <a:t>수신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/>
                        <a:t>후보</a:t>
                      </a:r>
                      <a:r>
                        <a:rPr lang="en-US" altLang="ko-KR" sz="1000" dirty="0" smtClean="0"/>
                        <a:t>TIN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/>
                        <a:t>LOS</a:t>
                      </a:r>
                      <a:r>
                        <a:rPr lang="ko-KR" altLang="en-US" sz="1000" dirty="0" smtClean="0"/>
                        <a:t>여부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0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/>
                        <a:t>Antenna#1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/>
                        <a:t>RX1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/>
                        <a:t>TIN3,TIN4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/>
                        <a:t>NLOS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FFFFFF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>
                        <a:shade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0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/>
                        <a:t>Antenna#1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/>
                        <a:t>RX2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/>
                        <a:t>TIN1,TIN5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/>
                        <a:t>NLOS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0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/>
                        <a:t>Antenna#2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/>
                        <a:t>RX1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/>
                        <a:t>TIN2,TIN4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/>
                        <a:t>NLOS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>
                        <a:shade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60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Antenna#2</a:t>
                      </a:r>
                      <a:endParaRPr lang="ko-KR" altLang="en-US" sz="100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/>
                        <a:t>RX2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/>
                        <a:t>TIN6,TIN7,TIN8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/>
                        <a:t>LOS</a:t>
                      </a:r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79" name="모서리가 둥근 직사각형 278"/>
          <p:cNvSpPr/>
          <p:nvPr/>
        </p:nvSpPr>
        <p:spPr bwMode="auto">
          <a:xfrm>
            <a:off x="4970555" y="3678269"/>
            <a:ext cx="4244139" cy="1259560"/>
          </a:xfrm>
          <a:prstGeom prst="roundRect">
            <a:avLst>
              <a:gd name="adj" fmla="val 6394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80" name="직사각형 279"/>
          <p:cNvSpPr/>
          <p:nvPr/>
        </p:nvSpPr>
        <p:spPr bwMode="auto">
          <a:xfrm>
            <a:off x="5443715" y="3884096"/>
            <a:ext cx="407123" cy="34838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5851078" y="395027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1"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계산 후보 지역</a:t>
            </a:r>
            <a:endParaRPr kumimoji="1"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2" name="이등변 삼각형 281">
            <a:extLst>
              <a:ext uri="{FF2B5EF4-FFF2-40B4-BE49-F238E27FC236}">
                <a16:creationId xmlns:a16="http://schemas.microsoft.com/office/drawing/2014/main" xmlns="" id="{282CD6A6-28D7-44A5-B23A-A106E459A2AA}"/>
              </a:ext>
            </a:extLst>
          </p:cNvPr>
          <p:cNvSpPr/>
          <p:nvPr/>
        </p:nvSpPr>
        <p:spPr bwMode="auto">
          <a:xfrm>
            <a:off x="5530163" y="4291315"/>
            <a:ext cx="290027" cy="324091"/>
          </a:xfrm>
          <a:prstGeom prst="triangle">
            <a:avLst/>
          </a:prstGeom>
          <a:solidFill>
            <a:srgbClr val="CC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4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5862681" y="4382324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1"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3D Intersect</a:t>
            </a:r>
            <a:endParaRPr kumimoji="1"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4" name="이등변 삼각형 283">
            <a:extLst>
              <a:ext uri="{FF2B5EF4-FFF2-40B4-BE49-F238E27FC236}">
                <a16:creationId xmlns:a16="http://schemas.microsoft.com/office/drawing/2014/main" xmlns="" id="{282CD6A6-28D7-44A5-B23A-A106E459A2AA}"/>
              </a:ext>
            </a:extLst>
          </p:cNvPr>
          <p:cNvSpPr/>
          <p:nvPr/>
        </p:nvSpPr>
        <p:spPr bwMode="auto">
          <a:xfrm>
            <a:off x="7161281" y="4313191"/>
            <a:ext cx="290027" cy="32409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eaLnBrk="1" hangingPunct="1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endParaRPr kumimoji="1" lang="ko-KR" altLang="en-US" sz="120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433951" y="4382323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1"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 3D Intersect</a:t>
            </a:r>
            <a:endParaRPr kumimoji="1"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" name="이등변 삼각형 285">
            <a:extLst>
              <a:ext uri="{FF2B5EF4-FFF2-40B4-BE49-F238E27FC236}">
                <a16:creationId xmlns:a16="http://schemas.microsoft.com/office/drawing/2014/main" xmlns="" id="{282CD6A6-28D7-44A5-B23A-A106E459A2AA}"/>
              </a:ext>
            </a:extLst>
          </p:cNvPr>
          <p:cNvSpPr/>
          <p:nvPr/>
        </p:nvSpPr>
        <p:spPr bwMode="auto">
          <a:xfrm>
            <a:off x="7143924" y="3870231"/>
            <a:ext cx="290027" cy="324091"/>
          </a:xfrm>
          <a:prstGeom prst="triangle">
            <a:avLst/>
          </a:prstGeom>
          <a:solidFill>
            <a:srgbClr val="DDDDDD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7415304" y="3956083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1"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계산에서 제외된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</a:t>
            </a:r>
            <a:endParaRPr kumimoji="1"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8" name="모서리가 둥근 직사각형 287"/>
          <p:cNvSpPr/>
          <p:nvPr/>
        </p:nvSpPr>
        <p:spPr bwMode="auto">
          <a:xfrm>
            <a:off x="579511" y="5412457"/>
            <a:ext cx="8820980" cy="864096"/>
          </a:xfrm>
          <a:prstGeom prst="roundRect">
            <a:avLst>
              <a:gd name="adj" fmla="val 6149"/>
            </a:avLst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2360712" y="50164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1"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분석영역</a:t>
            </a:r>
            <a:endParaRPr kumimoji="1"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텍스트 개체 틀 7"/>
          <p:cNvSpPr txBox="1">
            <a:spLocks/>
          </p:cNvSpPr>
          <p:nvPr/>
        </p:nvSpPr>
        <p:spPr>
          <a:xfrm>
            <a:off x="165000" y="673124"/>
            <a:ext cx="9576000" cy="57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4.3.3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DB(</a:t>
            </a:r>
            <a:r>
              <a:rPr lang="en-US" altLang="ko-KR" sz="14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PostGIS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전파모델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 38.901)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 알고리즘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복합 관계</a:t>
            </a:r>
          </a:p>
        </p:txBody>
      </p:sp>
      <p:sp>
        <p:nvSpPr>
          <p:cNvPr id="63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5743576" y="71526"/>
            <a:ext cx="3890016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Ⅳ.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광역 및 고속 분석 환경 구축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03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 bwMode="auto">
          <a:xfrm>
            <a:off x="523875" y="1192431"/>
            <a:ext cx="2609850" cy="36938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ko-KR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Hadoop Cluster</a:t>
            </a:r>
            <a:endParaRPr kumimoji="1" lang="ko-KR" altLang="en-US" sz="1400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00425" y="1181100"/>
            <a:ext cx="5981699" cy="3705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2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ko-KR" sz="14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PostGIS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Cluster</a:t>
            </a:r>
            <a:endParaRPr kumimoji="1" lang="ko-KR" altLang="en-US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5796107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4.3</a:t>
            </a:r>
            <a:r>
              <a:rPr lang="en-US" altLang="ko-KR" sz="1800" i="0" kern="0" dirty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분산처리기능개발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: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공간 </a:t>
            </a:r>
            <a:r>
              <a:rPr lang="en-US" altLang="ko-KR" sz="1800" i="0" kern="0" dirty="0">
                <a:solidFill>
                  <a:schemeClr val="tx1"/>
                </a:solidFill>
                <a:latin typeface="+mj-ea"/>
              </a:rPr>
              <a:t>DBMS </a:t>
            </a:r>
            <a:r>
              <a:rPr lang="ko-KR" altLang="en-US" sz="1800" i="0" kern="0" dirty="0">
                <a:solidFill>
                  <a:schemeClr val="tx1"/>
                </a:solidFill>
                <a:latin typeface="+mj-ea"/>
              </a:rPr>
              <a:t>도입 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(ⅳ)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616382" y="2869406"/>
            <a:ext cx="2276475" cy="495300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algn="ctr">
              <a:spcBef>
                <a:spcPct val="50000"/>
              </a:spcBef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Spark App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" name="순서도: 자기 디스크 4"/>
          <p:cNvSpPr/>
          <p:nvPr/>
        </p:nvSpPr>
        <p:spPr bwMode="auto">
          <a:xfrm>
            <a:off x="7391400" y="1619251"/>
            <a:ext cx="1200150" cy="904874"/>
          </a:xfrm>
          <a:prstGeom prst="flowChartMagneticDisk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algn="ctr">
              <a:spcBef>
                <a:spcPct val="50000"/>
              </a:spcBef>
            </a:pPr>
            <a:r>
              <a:rPr lang="en-US" altLang="ko-KR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PostGIS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</a:p>
          <a:p>
            <a:pPr marL="114300" algn="ctr">
              <a:spcBef>
                <a:spcPct val="50000"/>
              </a:spcBef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Worker#1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057360" y="2524124"/>
            <a:ext cx="2276475" cy="1209675"/>
          </a:xfrm>
          <a:prstGeom prst="roundRect">
            <a:avLst>
              <a:gd name="adj" fmla="val 8793"/>
            </a:avLst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14300" algn="ctr">
              <a:spcBef>
                <a:spcPct val="50000"/>
              </a:spcBef>
            </a:pPr>
            <a:r>
              <a:rPr lang="en-US" altLang="ko-KR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Master</a:t>
            </a:r>
            <a:endParaRPr lang="ko-KR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16381" y="1643062"/>
            <a:ext cx="2276475" cy="495300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분석요청</a:t>
            </a: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16380" y="4210050"/>
            <a:ext cx="2276475" cy="495300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algn="ctr">
              <a:spcBef>
                <a:spcPct val="50000"/>
              </a:spcBef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NLOS/LOS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결과 저장</a:t>
            </a:r>
          </a:p>
        </p:txBody>
      </p:sp>
      <p:sp>
        <p:nvSpPr>
          <p:cNvPr id="9" name="아래쪽 화살표 8"/>
          <p:cNvSpPr/>
          <p:nvPr/>
        </p:nvSpPr>
        <p:spPr bwMode="auto">
          <a:xfrm>
            <a:off x="1619250" y="2314575"/>
            <a:ext cx="438150" cy="428625"/>
          </a:xfrm>
          <a:prstGeom prst="downArrow">
            <a:avLst/>
          </a:prstGeom>
          <a:noFill/>
          <a:ln w="28575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8" name="아래쪽 화살표 17"/>
          <p:cNvSpPr/>
          <p:nvPr/>
        </p:nvSpPr>
        <p:spPr bwMode="auto">
          <a:xfrm>
            <a:off x="1609725" y="3595687"/>
            <a:ext cx="438150" cy="428625"/>
          </a:xfrm>
          <a:prstGeom prst="downArrow">
            <a:avLst/>
          </a:prstGeom>
          <a:noFill/>
          <a:ln w="28575" cap="flat" cmpd="sng" algn="ctr">
            <a:solidFill>
              <a:schemeClr val="accent4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algn="ctr">
              <a:spcBef>
                <a:spcPct val="50000"/>
              </a:spcBef>
            </a:pP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267200" y="3314699"/>
            <a:ext cx="1857375" cy="24765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algn="ctr">
              <a:spcBef>
                <a:spcPct val="50000"/>
              </a:spcBef>
            </a:pPr>
            <a:r>
              <a:rPr lang="en-US" altLang="ko-KR" sz="1100" dirty="0" err="1" smtClean="0">
                <a:solidFill>
                  <a:schemeClr val="tx1"/>
                </a:solidFill>
              </a:rPr>
              <a:t>pg_shard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266909" y="2969417"/>
            <a:ext cx="1857375" cy="24765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algn="ctr">
              <a:spcBef>
                <a:spcPct val="50000"/>
              </a:spcBef>
            </a:pPr>
            <a:r>
              <a:rPr lang="en-US" altLang="ko-KR" sz="1100" dirty="0" err="1" smtClean="0">
                <a:solidFill>
                  <a:schemeClr val="tx1"/>
                </a:solidFill>
              </a:rPr>
              <a:t>Pgpool</a:t>
            </a:r>
            <a:r>
              <a:rPr lang="en-US" altLang="ko-KR" sz="1100" dirty="0" smtClean="0">
                <a:solidFill>
                  <a:schemeClr val="tx1"/>
                </a:solidFill>
              </a:rPr>
              <a:t>-II</a:t>
            </a: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6" name="순서도: 자기 디스크 25"/>
          <p:cNvSpPr/>
          <p:nvPr/>
        </p:nvSpPr>
        <p:spPr bwMode="auto">
          <a:xfrm>
            <a:off x="7400925" y="2609850"/>
            <a:ext cx="1200150" cy="904874"/>
          </a:xfrm>
          <a:prstGeom prst="flowChartMagneticDisk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algn="ctr">
              <a:spcBef>
                <a:spcPct val="50000"/>
              </a:spcBef>
            </a:pPr>
            <a:r>
              <a:rPr lang="en-US" altLang="ko-KR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PostGIS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</a:p>
          <a:p>
            <a:pPr marL="114300" algn="ctr">
              <a:spcBef>
                <a:spcPct val="50000"/>
              </a:spcBef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Worker#2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7" name="순서도: 자기 디스크 26"/>
          <p:cNvSpPr/>
          <p:nvPr/>
        </p:nvSpPr>
        <p:spPr bwMode="auto">
          <a:xfrm>
            <a:off x="7400925" y="3657600"/>
            <a:ext cx="1200150" cy="904874"/>
          </a:xfrm>
          <a:prstGeom prst="flowChartMagneticDisk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algn="ctr">
              <a:spcBef>
                <a:spcPct val="50000"/>
              </a:spcBef>
            </a:pPr>
            <a:r>
              <a:rPr lang="en-US" altLang="ko-KR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PostGIS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</a:p>
          <a:p>
            <a:pPr marL="114300" algn="ctr">
              <a:spcBef>
                <a:spcPct val="50000"/>
              </a:spcBef>
            </a:pPr>
            <a:r>
              <a:rPr lang="en-US" altLang="ko-KR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Worker#N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20" name="직선 화살표 연결선 19"/>
          <p:cNvCxnSpPr>
            <a:endCxn id="5" idx="2"/>
          </p:cNvCxnSpPr>
          <p:nvPr/>
        </p:nvCxnSpPr>
        <p:spPr bwMode="auto">
          <a:xfrm flipV="1">
            <a:off x="6381750" y="2071688"/>
            <a:ext cx="1009650" cy="7477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직선 화살표 연결선 35"/>
          <p:cNvCxnSpPr>
            <a:endCxn id="26" idx="2"/>
          </p:cNvCxnSpPr>
          <p:nvPr/>
        </p:nvCxnSpPr>
        <p:spPr bwMode="auto">
          <a:xfrm flipV="1">
            <a:off x="6391275" y="3062287"/>
            <a:ext cx="1009650" cy="30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직선 화살표 연결선 39"/>
          <p:cNvCxnSpPr>
            <a:endCxn id="27" idx="2"/>
          </p:cNvCxnSpPr>
          <p:nvPr/>
        </p:nvCxnSpPr>
        <p:spPr bwMode="auto">
          <a:xfrm>
            <a:off x="6391275" y="3395662"/>
            <a:ext cx="1009650" cy="7143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>
            <a:off x="2892857" y="3021806"/>
            <a:ext cx="1164503" cy="119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" name="직사각형 49"/>
          <p:cNvSpPr/>
          <p:nvPr/>
        </p:nvSpPr>
        <p:spPr bwMode="auto">
          <a:xfrm>
            <a:off x="3048000" y="2733675"/>
            <a:ext cx="742950" cy="226217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algn="ctr">
              <a:spcBef>
                <a:spcPct val="50000"/>
              </a:spcBef>
            </a:pP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분석요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청</a:t>
            </a:r>
          </a:p>
        </p:txBody>
      </p:sp>
      <p:cxnSp>
        <p:nvCxnSpPr>
          <p:cNvPr id="51" name="직선 화살표 연결선 50"/>
          <p:cNvCxnSpPr/>
          <p:nvPr/>
        </p:nvCxnSpPr>
        <p:spPr bwMode="auto">
          <a:xfrm>
            <a:off x="2881815" y="3207542"/>
            <a:ext cx="1164503" cy="119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2" name="직사각형 51"/>
          <p:cNvSpPr/>
          <p:nvPr/>
        </p:nvSpPr>
        <p:spPr bwMode="auto">
          <a:xfrm>
            <a:off x="3067051" y="3252787"/>
            <a:ext cx="742950" cy="226217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algn="ctr">
              <a:spcBef>
                <a:spcPct val="50000"/>
              </a:spcBef>
            </a:pP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결과응답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6457950" y="1643062"/>
            <a:ext cx="733425" cy="2919412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Load </a:t>
            </a:r>
          </a:p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balancing</a:t>
            </a: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6536" y="5192787"/>
            <a:ext cx="8238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Hadoop Cluster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분석요청을 받으면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Master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sz="11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PostGIS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Worker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지역별 분석 요청한다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1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PostGIS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Worker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분석 요청이 끝난 후 결과를 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공간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저장한다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Worker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NLOS/LOS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결과를 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Hadoop Cluster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전송한다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endParaRPr kumimoji="1" lang="en-US" altLang="ko-KR" sz="11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579511" y="5098132"/>
            <a:ext cx="8820980" cy="1055018"/>
          </a:xfrm>
          <a:prstGeom prst="roundRect">
            <a:avLst>
              <a:gd name="adj" fmla="val 6149"/>
            </a:avLst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cxnSp>
        <p:nvCxnSpPr>
          <p:cNvPr id="63" name="꺾인 연결선 62"/>
          <p:cNvCxnSpPr>
            <a:stCxn id="5" idx="4"/>
            <a:endCxn id="16" idx="3"/>
          </p:cNvCxnSpPr>
          <p:nvPr/>
        </p:nvCxnSpPr>
        <p:spPr bwMode="auto">
          <a:xfrm flipH="1">
            <a:off x="2892855" y="2071688"/>
            <a:ext cx="5698695" cy="2386012"/>
          </a:xfrm>
          <a:prstGeom prst="bentConnector3">
            <a:avLst>
              <a:gd name="adj1" fmla="val -4011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8601075" y="3077764"/>
            <a:ext cx="2127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6" name="직선 화살표 연결선 65"/>
          <p:cNvCxnSpPr/>
          <p:nvPr/>
        </p:nvCxnSpPr>
        <p:spPr bwMode="auto">
          <a:xfrm>
            <a:off x="8591550" y="4201714"/>
            <a:ext cx="2127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직사각형 66"/>
          <p:cNvSpPr/>
          <p:nvPr/>
        </p:nvSpPr>
        <p:spPr bwMode="auto">
          <a:xfrm>
            <a:off x="3476625" y="4186237"/>
            <a:ext cx="1513375" cy="226217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algn="ctr">
              <a:spcBef>
                <a:spcPct val="50000"/>
              </a:spcBef>
            </a:pPr>
            <a:r>
              <a:rPr lang="en-US" altLang="ko-KR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NLOS/LOS </a:t>
            </a:r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결과</a:t>
            </a:r>
            <a:endParaRPr lang="ko-KR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889504" y="5724103"/>
            <a:ext cx="7282946" cy="3476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err="1" smtClean="0"/>
              <a:t>PostGIS</a:t>
            </a:r>
            <a:r>
              <a:rPr lang="en-US" altLang="ko-KR" sz="1200" dirty="0" smtClean="0"/>
              <a:t> Cluster Master</a:t>
            </a:r>
            <a:r>
              <a:rPr lang="ko-KR" altLang="en-US" sz="1200" dirty="0" smtClean="0"/>
              <a:t>는 적용 시점에서 적절한 </a:t>
            </a:r>
            <a:r>
              <a:rPr lang="en-US" altLang="ko-KR" sz="1200" dirty="0" smtClean="0"/>
              <a:t>Solution</a:t>
            </a:r>
            <a:r>
              <a:rPr lang="ko-KR" altLang="en-US" sz="1200" dirty="0" smtClean="0"/>
              <a:t>을 선택한다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3" name="텍스트 개체 틀 7"/>
          <p:cNvSpPr txBox="1">
            <a:spLocks/>
          </p:cNvSpPr>
          <p:nvPr/>
        </p:nvSpPr>
        <p:spPr>
          <a:xfrm>
            <a:off x="165000" y="673124"/>
            <a:ext cx="9576000" cy="57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4.3.4 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공간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DB(</a:t>
            </a:r>
            <a:r>
              <a:rPr lang="en-US" altLang="ko-KR" sz="14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PostGIS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Clustring</a:t>
            </a:r>
            <a:endParaRPr lang="ko-KR" altLang="en-US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5743576" y="71526"/>
            <a:ext cx="3890016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Ⅳ.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광역 및 고속 분석 환경 구축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50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7327185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4.4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Spatial 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Indexing/Hashing/Partitioning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075726" y="1039271"/>
            <a:ext cx="4182988" cy="33993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ko-KR" alt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공간 </a:t>
            </a:r>
            <a:r>
              <a:rPr kumimoji="1" lang="en-US" altLang="ko-KR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Partitioning</a:t>
            </a:r>
            <a:endParaRPr kumimoji="1" lang="ko-KR" altLang="en-US" sz="1400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65236" y="1004887"/>
            <a:ext cx="4182988" cy="3433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ko-KR" sz="14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PostGIS</a:t>
            </a:r>
            <a:endParaRPr kumimoji="1" lang="ko-KR" altLang="en-US" sz="1400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원통형 1">
            <a:extLst>
              <a:ext uri="{FF2B5EF4-FFF2-40B4-BE49-F238E27FC236}">
                <a16:creationId xmlns:a16="http://schemas.microsoft.com/office/drawing/2014/main" xmlns="" id="{3E174202-05FB-43EE-9FF8-015472E1B770}"/>
              </a:ext>
            </a:extLst>
          </p:cNvPr>
          <p:cNvSpPr/>
          <p:nvPr/>
        </p:nvSpPr>
        <p:spPr bwMode="auto">
          <a:xfrm>
            <a:off x="1451088" y="1586022"/>
            <a:ext cx="2988332" cy="2340260"/>
          </a:xfrm>
          <a:prstGeom prst="can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8C0B72-2F23-4F7B-A208-06C9F4F3D867}"/>
              </a:ext>
            </a:extLst>
          </p:cNvPr>
          <p:cNvSpPr txBox="1"/>
          <p:nvPr/>
        </p:nvSpPr>
        <p:spPr>
          <a:xfrm>
            <a:off x="1489187" y="1727247"/>
            <a:ext cx="296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공간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Database(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PostGIS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B17183-54F1-465A-BE83-1DCF9A8BFE53}"/>
              </a:ext>
            </a:extLst>
          </p:cNvPr>
          <p:cNvSpPr txBox="1"/>
          <p:nvPr/>
        </p:nvSpPr>
        <p:spPr>
          <a:xfrm>
            <a:off x="1597199" y="2323056"/>
            <a:ext cx="2592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Antenna Info</a:t>
            </a:r>
            <a:r>
              <a:rPr kumimoji="1"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78F3954-4BEF-4950-A093-28D8A2E41BF8}"/>
              </a:ext>
            </a:extLst>
          </p:cNvPr>
          <p:cNvSpPr txBox="1"/>
          <p:nvPr/>
        </p:nvSpPr>
        <p:spPr>
          <a:xfrm>
            <a:off x="1597199" y="3004592"/>
            <a:ext cx="3071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kumimoji="1"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지상 </a:t>
            </a:r>
            <a:r>
              <a:rPr kumimoji="1"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Rx 2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 BIN(10x10</a:t>
            </a:r>
            <a:r>
              <a:rPr kumimoji="1"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+ </a:t>
            </a:r>
            <a:r>
              <a:rPr kumimoji="1"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endParaRPr kumimoji="1"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8936B80-2559-4EB9-BA93-EA2A6A380C20}"/>
              </a:ext>
            </a:extLst>
          </p:cNvPr>
          <p:cNvSpPr txBox="1"/>
          <p:nvPr/>
        </p:nvSpPr>
        <p:spPr>
          <a:xfrm>
            <a:off x="1597199" y="2649055"/>
            <a:ext cx="3233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• Obstacle 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3D TIN Data (</a:t>
            </a:r>
            <a:r>
              <a:rPr kumimoji="1"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건물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고도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가로수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47A63F5-8D02-49F6-9BE9-14A22CDDC312}"/>
              </a:ext>
            </a:extLst>
          </p:cNvPr>
          <p:cNvSpPr/>
          <p:nvPr/>
        </p:nvSpPr>
        <p:spPr>
          <a:xfrm>
            <a:off x="1600210" y="3338786"/>
            <a:ext cx="18373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kumimoji="1"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건물 </a:t>
            </a:r>
            <a:r>
              <a:rPr kumimoji="1"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Rx 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3D BIN(2x2x3</a:t>
            </a:r>
            <a:r>
              <a:rPr kumimoji="1"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1D5BD5D-008F-4F95-A1EF-D993C97F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88" y="1602690"/>
            <a:ext cx="3096463" cy="20344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50B08E0-1402-4B8D-B385-1D98667BF854}"/>
              </a:ext>
            </a:extLst>
          </p:cNvPr>
          <p:cNvSpPr txBox="1"/>
          <p:nvPr/>
        </p:nvSpPr>
        <p:spPr>
          <a:xfrm>
            <a:off x="776536" y="5046275"/>
            <a:ext cx="8172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Antenna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정보는 매일 연동하여 갱신 및 저장한다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공간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1"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 구성 시 건물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3DS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및 가로수 정보를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TIN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변환하여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적재한다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고도 정보는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TEOS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사용중인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DEM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원본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TIFF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저장하여 사용한다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 영역의 공간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Partitioning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크기는 </a:t>
            </a:r>
            <a:r>
              <a:rPr kumimoji="1" lang="en-US" altLang="ko-KR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PostGIS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 성능에 따라 적절히 조절한다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79511" y="4797152"/>
            <a:ext cx="8820980" cy="1332148"/>
          </a:xfrm>
          <a:prstGeom prst="roundRect">
            <a:avLst>
              <a:gd name="adj" fmla="val 6149"/>
            </a:avLst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832354" y="5781253"/>
            <a:ext cx="7282946" cy="3476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2.</a:t>
            </a:r>
            <a:r>
              <a:rPr lang="ko-KR" altLang="en-US" sz="1200" dirty="0" smtClean="0"/>
              <a:t>번 건물 </a:t>
            </a:r>
            <a:r>
              <a:rPr lang="en-US" altLang="ko-KR" sz="1200" dirty="0" smtClean="0"/>
              <a:t>3DS</a:t>
            </a:r>
            <a:r>
              <a:rPr lang="ko-KR" altLang="en-US" sz="1200" dirty="0" smtClean="0"/>
              <a:t>파일 및 가로수 정보</a:t>
            </a:r>
            <a:r>
              <a:rPr lang="ko-KR" altLang="en-US" sz="1200" dirty="0"/>
              <a:t>를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TIN</a:t>
            </a:r>
            <a:r>
              <a:rPr lang="ko-KR" altLang="en-US" sz="1200" dirty="0" smtClean="0"/>
              <a:t>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변환된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SKT</a:t>
            </a:r>
            <a:r>
              <a:rPr lang="ko-KR" altLang="en-US" sz="1200" dirty="0" smtClean="0"/>
              <a:t>에서 제공받는다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5743576" y="71526"/>
            <a:ext cx="3890016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Ⅳ.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광역 및 고속 분석 환경 구축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34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72">
            <a:extLst>
              <a:ext uri="{FF2B5EF4-FFF2-40B4-BE49-F238E27FC236}">
                <a16:creationId xmlns:a16="http://schemas.microsoft.com/office/drawing/2014/main" xmlns="" id="{A31A34E7-3845-44FC-9D70-26A6966AD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0"/>
            <a:ext cx="8915400" cy="363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i="0" dirty="0">
                <a:solidFill>
                  <a:srgbClr val="000000"/>
                </a:solidFill>
                <a:latin typeface="Moebius" pitchFamily="18" charset="0"/>
                <a:ea typeface="뫼비우스 Regular" pitchFamily="2" charset="-127"/>
              </a:rPr>
              <a:t>목차</a:t>
            </a:r>
            <a:endParaRPr lang="en-US" altLang="ko-KR" sz="2000" i="0" dirty="0">
              <a:solidFill>
                <a:srgbClr val="000000"/>
              </a:solidFill>
              <a:latin typeface="Moebius" pitchFamily="18" charset="0"/>
              <a:ea typeface="뫼비우스 Regular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3137" y="736380"/>
            <a:ext cx="9337675" cy="5373107"/>
            <a:chOff x="353137" y="736380"/>
            <a:chExt cx="9337675" cy="5373107"/>
          </a:xfrm>
        </p:grpSpPr>
        <p:pic>
          <p:nvPicPr>
            <p:cNvPr id="10242" name="Picture 11">
              <a:extLst>
                <a:ext uri="{FF2B5EF4-FFF2-40B4-BE49-F238E27FC236}">
                  <a16:creationId xmlns:a16="http://schemas.microsoft.com/office/drawing/2014/main" xmlns="" id="{1612B032-84BC-408E-B1ED-AB3AEDB57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37" y="736380"/>
              <a:ext cx="9337675" cy="5315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" name="그룹 13">
              <a:extLst>
                <a:ext uri="{FF2B5EF4-FFF2-40B4-BE49-F238E27FC236}">
                  <a16:creationId xmlns:a16="http://schemas.microsoft.com/office/drawing/2014/main" xmlns="" id="{6741C480-D8EC-42B0-85BD-4239CD3161AF}"/>
                </a:ext>
              </a:extLst>
            </p:cNvPr>
            <p:cNvGrpSpPr/>
            <p:nvPr/>
          </p:nvGrpSpPr>
          <p:grpSpPr>
            <a:xfrm>
              <a:off x="412694" y="736380"/>
              <a:ext cx="9080612" cy="5373107"/>
              <a:chOff x="2004060" y="3068960"/>
              <a:chExt cx="5897880" cy="629951"/>
            </a:xfrm>
          </p:grpSpPr>
          <p:grpSp>
            <p:nvGrpSpPr>
              <p:cNvPr id="42" name="그룹 15">
                <a:extLst>
                  <a:ext uri="{FF2B5EF4-FFF2-40B4-BE49-F238E27FC236}">
                    <a16:creationId xmlns:a16="http://schemas.microsoft.com/office/drawing/2014/main" xmlns="" id="{F0023BEC-62D9-4FE8-85E0-3CB374C6701D}"/>
                  </a:ext>
                </a:extLst>
              </p:cNvPr>
              <p:cNvGrpSpPr/>
              <p:nvPr/>
            </p:nvGrpSpPr>
            <p:grpSpPr>
              <a:xfrm>
                <a:off x="2004060" y="3068960"/>
                <a:ext cx="5897880" cy="629951"/>
                <a:chOff x="1785000" y="3335696"/>
                <a:chExt cx="6336000" cy="629951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xmlns="" id="{FEAD8F39-3296-4A6D-A6AD-6C1D20A566C9}"/>
                    </a:ext>
                  </a:extLst>
                </p:cNvPr>
                <p:cNvCxnSpPr/>
                <p:nvPr/>
              </p:nvCxnSpPr>
              <p:spPr>
                <a:xfrm>
                  <a:off x="1785000" y="3335696"/>
                  <a:ext cx="6336000" cy="0"/>
                </a:xfrm>
                <a:prstGeom prst="line">
                  <a:avLst/>
                </a:prstGeom>
                <a:ln w="19050">
                  <a:solidFill>
                    <a:srgbClr val="FF7A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xmlns="" id="{49238DBC-936B-4B84-83BB-5AD9C0E727C6}"/>
                    </a:ext>
                  </a:extLst>
                </p:cNvPr>
                <p:cNvCxnSpPr/>
                <p:nvPr/>
              </p:nvCxnSpPr>
              <p:spPr>
                <a:xfrm>
                  <a:off x="1785000" y="3965647"/>
                  <a:ext cx="6336000" cy="0"/>
                </a:xfrm>
                <a:prstGeom prst="line">
                  <a:avLst/>
                </a:prstGeom>
                <a:ln w="19050">
                  <a:solidFill>
                    <a:srgbClr val="EA00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48D623BA-EB18-4477-AF24-E823D28501FE}"/>
                  </a:ext>
                </a:extLst>
              </p:cNvPr>
              <p:cNvSpPr txBox="1"/>
              <p:nvPr/>
            </p:nvSpPr>
            <p:spPr>
              <a:xfrm>
                <a:off x="2188862" y="3085850"/>
                <a:ext cx="2328626" cy="558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8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개요</a:t>
                </a:r>
                <a:endParaRPr lang="en-US" altLang="ko-KR" sz="1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개선 필요 사항</a:t>
                </a:r>
                <a:endPara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8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개선 항목 기대효과</a:t>
                </a:r>
                <a:endParaRPr lang="en-US" altLang="ko-KR" sz="1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8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시스템 현황 및 이슈</a:t>
                </a:r>
                <a:endParaRPr lang="en-US" altLang="ko-KR" sz="1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H/W Architecture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8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S/W Architecture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8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구조 개선 방안</a:t>
                </a:r>
                <a:endParaRPr lang="en-US" altLang="ko-KR" sz="1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 실행환경 구축</a:t>
                </a:r>
                <a:endPara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8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 모듈 고도화</a:t>
                </a:r>
                <a:endParaRPr lang="en-US" altLang="ko-KR" sz="1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 작업 안정화</a:t>
                </a:r>
                <a:endPara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8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확장을 위한 구조 개선</a:t>
                </a:r>
                <a:endParaRPr lang="en-US" altLang="ko-KR" sz="1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48D623BA-EB18-4477-AF24-E823D28501FE}"/>
                  </a:ext>
                </a:extLst>
              </p:cNvPr>
              <p:cNvSpPr txBox="1"/>
              <p:nvPr/>
            </p:nvSpPr>
            <p:spPr>
              <a:xfrm>
                <a:off x="4907824" y="3092743"/>
                <a:ext cx="2900251" cy="189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구축 범위</a:t>
                </a:r>
                <a:endParaRPr lang="en-US" altLang="ko-KR" sz="1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광역 및 고속 분석 환경 </a:t>
                </a:r>
                <a:r>
                  <a:rPr lang="ko-KR" altLang="en-US" sz="1600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구축확보</a:t>
                </a:r>
                <a:endPara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5G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NR </a:t>
                </a:r>
                <a:r>
                  <a:rPr lang="ko-KR" altLang="en-US" sz="1600" dirty="0" err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분석기능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5G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무선망 최적화 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기술</a:t>
                </a:r>
                <a:endParaRPr lang="en-US" altLang="ko-KR" sz="1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5796107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4.5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.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분산처리기능개발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: RX Area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단위 분산 처리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275751" y="1039271"/>
            <a:ext cx="4182988" cy="33993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ko-KR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2D Outdoor</a:t>
            </a:r>
            <a:endParaRPr kumimoji="1" lang="ko-KR" altLang="en-US" sz="1400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65236" y="1004887"/>
            <a:ext cx="4182988" cy="3433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ko-KR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3D Building</a:t>
            </a:r>
            <a:endParaRPr kumimoji="1" lang="ko-KR" altLang="en-US" sz="1400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50B08E0-1402-4B8D-B385-1D98667BF854}"/>
              </a:ext>
            </a:extLst>
          </p:cNvPr>
          <p:cNvSpPr txBox="1"/>
          <p:nvPr/>
        </p:nvSpPr>
        <p:spPr>
          <a:xfrm>
            <a:off x="776536" y="5046275"/>
            <a:ext cx="817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latinLnBrk="1" hangingPunct="1">
              <a:buFontTx/>
              <a:buAutoNum type="arabicPeriod"/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분산의 효율성을 높이기 위해 적정 규모의 공간영역 단위로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Analysis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 분산을 수행한다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3D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건물분석의 경우 각</a:t>
            </a:r>
            <a:r>
              <a:rPr kumimoji="1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건물 단위로 분석 </a:t>
            </a:r>
            <a:r>
              <a:rPr kumimoji="1"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쓰레드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할당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2D Outdoor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지역 분석의 경우 적정 크기의 지역 파티션 별로 분석 </a:t>
            </a:r>
            <a:r>
              <a:rPr kumimoji="1"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쓰레드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할당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79511" y="4797152"/>
            <a:ext cx="8820980" cy="1332148"/>
          </a:xfrm>
          <a:prstGeom prst="roundRect">
            <a:avLst>
              <a:gd name="adj" fmla="val 6149"/>
            </a:avLst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76535" y="5692606"/>
            <a:ext cx="8396039" cy="3476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지역 파티션의 적정 크기는 </a:t>
            </a:r>
            <a:r>
              <a:rPr lang="en-US" altLang="ko-KR" sz="1200" dirty="0" smtClean="0"/>
              <a:t>1~2Km </a:t>
            </a:r>
            <a:r>
              <a:rPr lang="ko-KR" altLang="en-US" sz="1200" dirty="0" smtClean="0"/>
              <a:t>내에서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미터 단위로 구분해서 시뮬레이션 테스트를 수행한 후 결정한다</a:t>
            </a:r>
            <a:r>
              <a:rPr lang="en-US" altLang="ko-KR" sz="1200" dirty="0" smtClean="0"/>
              <a:t>..</a:t>
            </a:r>
          </a:p>
        </p:txBody>
      </p:sp>
      <p:pic>
        <p:nvPicPr>
          <p:cNvPr id="2052" name="Picture 4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163" y="1468649"/>
            <a:ext cx="3931200" cy="285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그룹 91"/>
          <p:cNvGrpSpPr/>
          <p:nvPr/>
        </p:nvGrpSpPr>
        <p:grpSpPr>
          <a:xfrm>
            <a:off x="5409856" y="1418771"/>
            <a:ext cx="3972270" cy="2893560"/>
            <a:chOff x="5409856" y="1418771"/>
            <a:chExt cx="3972270" cy="2893560"/>
          </a:xfrm>
        </p:grpSpPr>
        <p:grpSp>
          <p:nvGrpSpPr>
            <p:cNvPr id="56" name="그룹 55"/>
            <p:cNvGrpSpPr/>
            <p:nvPr/>
          </p:nvGrpSpPr>
          <p:grpSpPr>
            <a:xfrm>
              <a:off x="5410198" y="1418771"/>
              <a:ext cx="3971928" cy="724354"/>
              <a:chOff x="5410198" y="1809296"/>
              <a:chExt cx="3971928" cy="724354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5410198" y="1810394"/>
                <a:ext cx="1323976" cy="722426"/>
                <a:chOff x="5429249" y="1810395"/>
                <a:chExt cx="610800" cy="371475"/>
              </a:xfrm>
            </p:grpSpPr>
            <p:sp>
              <p:nvSpPr>
                <p:cNvPr id="31" name="직사각형 30"/>
                <p:cNvSpPr/>
                <p:nvPr/>
              </p:nvSpPr>
              <p:spPr bwMode="auto">
                <a:xfrm>
                  <a:off x="54292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 bwMode="auto">
                <a:xfrm>
                  <a:off x="57340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6734174" y="1811224"/>
                <a:ext cx="1323976" cy="722426"/>
                <a:chOff x="5429249" y="1810395"/>
                <a:chExt cx="610800" cy="371475"/>
              </a:xfrm>
            </p:grpSpPr>
            <p:sp>
              <p:nvSpPr>
                <p:cNvPr id="51" name="직사각형 50"/>
                <p:cNvSpPr/>
                <p:nvPr/>
              </p:nvSpPr>
              <p:spPr bwMode="auto">
                <a:xfrm>
                  <a:off x="54292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 bwMode="auto">
                <a:xfrm>
                  <a:off x="57340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8058150" y="1809296"/>
                <a:ext cx="1323976" cy="722426"/>
                <a:chOff x="5429249" y="1810395"/>
                <a:chExt cx="610800" cy="371475"/>
              </a:xfrm>
            </p:grpSpPr>
            <p:sp>
              <p:nvSpPr>
                <p:cNvPr id="54" name="직사각형 53"/>
                <p:cNvSpPr/>
                <p:nvPr/>
              </p:nvSpPr>
              <p:spPr bwMode="auto">
                <a:xfrm>
                  <a:off x="54292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 bwMode="auto">
                <a:xfrm>
                  <a:off x="57340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5409856" y="2141197"/>
              <a:ext cx="3971928" cy="724354"/>
              <a:chOff x="5410198" y="1809296"/>
              <a:chExt cx="3971928" cy="724354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5410198" y="1810394"/>
                <a:ext cx="1323976" cy="722426"/>
                <a:chOff x="5429249" y="1810395"/>
                <a:chExt cx="610800" cy="371475"/>
              </a:xfrm>
            </p:grpSpPr>
            <p:sp>
              <p:nvSpPr>
                <p:cNvPr id="65" name="직사각형 64"/>
                <p:cNvSpPr/>
                <p:nvPr/>
              </p:nvSpPr>
              <p:spPr bwMode="auto">
                <a:xfrm>
                  <a:off x="54292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 bwMode="auto">
                <a:xfrm>
                  <a:off x="57340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</p:grpSp>
          <p:grpSp>
            <p:nvGrpSpPr>
              <p:cNvPr id="59" name="그룹 58"/>
              <p:cNvGrpSpPr/>
              <p:nvPr/>
            </p:nvGrpSpPr>
            <p:grpSpPr>
              <a:xfrm>
                <a:off x="6734174" y="1811224"/>
                <a:ext cx="1323976" cy="722426"/>
                <a:chOff x="5429249" y="1810395"/>
                <a:chExt cx="610800" cy="371475"/>
              </a:xfrm>
            </p:grpSpPr>
            <p:sp>
              <p:nvSpPr>
                <p:cNvPr id="63" name="직사각형 62"/>
                <p:cNvSpPr/>
                <p:nvPr/>
              </p:nvSpPr>
              <p:spPr bwMode="auto">
                <a:xfrm>
                  <a:off x="54292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 bwMode="auto">
                <a:xfrm>
                  <a:off x="57340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8058150" y="1809296"/>
                <a:ext cx="1323976" cy="722426"/>
                <a:chOff x="5429249" y="1810395"/>
                <a:chExt cx="610800" cy="371475"/>
              </a:xfrm>
            </p:grpSpPr>
            <p:sp>
              <p:nvSpPr>
                <p:cNvPr id="61" name="직사각형 60"/>
                <p:cNvSpPr/>
                <p:nvPr/>
              </p:nvSpPr>
              <p:spPr bwMode="auto">
                <a:xfrm>
                  <a:off x="54292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 bwMode="auto">
                <a:xfrm>
                  <a:off x="57340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</p:grpSp>
        </p:grpSp>
        <p:grpSp>
          <p:nvGrpSpPr>
            <p:cNvPr id="67" name="그룹 66"/>
            <p:cNvGrpSpPr/>
            <p:nvPr/>
          </p:nvGrpSpPr>
          <p:grpSpPr>
            <a:xfrm>
              <a:off x="5410198" y="2865551"/>
              <a:ext cx="3971928" cy="724354"/>
              <a:chOff x="5410198" y="1809296"/>
              <a:chExt cx="3971928" cy="724354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5410198" y="1810394"/>
                <a:ext cx="1323976" cy="722426"/>
                <a:chOff x="5429249" y="1810395"/>
                <a:chExt cx="610800" cy="371475"/>
              </a:xfrm>
            </p:grpSpPr>
            <p:sp>
              <p:nvSpPr>
                <p:cNvPr id="75" name="직사각형 74"/>
                <p:cNvSpPr/>
                <p:nvPr/>
              </p:nvSpPr>
              <p:spPr bwMode="auto">
                <a:xfrm>
                  <a:off x="54292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 bwMode="auto">
                <a:xfrm>
                  <a:off x="57340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>
                <a:off x="6734174" y="1811224"/>
                <a:ext cx="1323976" cy="722426"/>
                <a:chOff x="5429249" y="1810395"/>
                <a:chExt cx="610800" cy="371475"/>
              </a:xfrm>
            </p:grpSpPr>
            <p:sp>
              <p:nvSpPr>
                <p:cNvPr id="73" name="직사각형 72"/>
                <p:cNvSpPr/>
                <p:nvPr/>
              </p:nvSpPr>
              <p:spPr bwMode="auto">
                <a:xfrm>
                  <a:off x="54292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 bwMode="auto">
                <a:xfrm>
                  <a:off x="57340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8058150" y="1809296"/>
                <a:ext cx="1323976" cy="722426"/>
                <a:chOff x="5429249" y="1810395"/>
                <a:chExt cx="610800" cy="371475"/>
              </a:xfrm>
            </p:grpSpPr>
            <p:sp>
              <p:nvSpPr>
                <p:cNvPr id="71" name="직사각형 70"/>
                <p:cNvSpPr/>
                <p:nvPr/>
              </p:nvSpPr>
              <p:spPr bwMode="auto">
                <a:xfrm>
                  <a:off x="54292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 bwMode="auto">
                <a:xfrm>
                  <a:off x="57340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</p:grpSp>
        </p:grpSp>
        <p:grpSp>
          <p:nvGrpSpPr>
            <p:cNvPr id="77" name="그룹 76"/>
            <p:cNvGrpSpPr/>
            <p:nvPr/>
          </p:nvGrpSpPr>
          <p:grpSpPr>
            <a:xfrm>
              <a:off x="5409856" y="3587977"/>
              <a:ext cx="3971928" cy="724354"/>
              <a:chOff x="5410198" y="1809296"/>
              <a:chExt cx="3971928" cy="724354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410198" y="1810394"/>
                <a:ext cx="1323976" cy="722426"/>
                <a:chOff x="5429249" y="1810395"/>
                <a:chExt cx="610800" cy="371475"/>
              </a:xfrm>
            </p:grpSpPr>
            <p:sp>
              <p:nvSpPr>
                <p:cNvPr id="85" name="직사각형 84"/>
                <p:cNvSpPr/>
                <p:nvPr/>
              </p:nvSpPr>
              <p:spPr bwMode="auto">
                <a:xfrm>
                  <a:off x="54292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 bwMode="auto">
                <a:xfrm>
                  <a:off x="57340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</p:grpSp>
          <p:grpSp>
            <p:nvGrpSpPr>
              <p:cNvPr id="79" name="그룹 78"/>
              <p:cNvGrpSpPr/>
              <p:nvPr/>
            </p:nvGrpSpPr>
            <p:grpSpPr>
              <a:xfrm>
                <a:off x="6734174" y="1811224"/>
                <a:ext cx="1323976" cy="722426"/>
                <a:chOff x="5429249" y="1810395"/>
                <a:chExt cx="610800" cy="371475"/>
              </a:xfrm>
            </p:grpSpPr>
            <p:sp>
              <p:nvSpPr>
                <p:cNvPr id="83" name="직사각형 82"/>
                <p:cNvSpPr/>
                <p:nvPr/>
              </p:nvSpPr>
              <p:spPr bwMode="auto">
                <a:xfrm>
                  <a:off x="54292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 bwMode="auto">
                <a:xfrm>
                  <a:off x="57340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8058150" y="1809296"/>
                <a:ext cx="1323976" cy="722426"/>
                <a:chOff x="5429249" y="1810395"/>
                <a:chExt cx="610800" cy="371475"/>
              </a:xfrm>
            </p:grpSpPr>
            <p:sp>
              <p:nvSpPr>
                <p:cNvPr id="81" name="직사각형 80"/>
                <p:cNvSpPr/>
                <p:nvPr/>
              </p:nvSpPr>
              <p:spPr bwMode="auto">
                <a:xfrm>
                  <a:off x="54292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 bwMode="auto">
                <a:xfrm>
                  <a:off x="5734049" y="1810395"/>
                  <a:ext cx="306000" cy="37147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1430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cs typeface="Arial" charset="0"/>
                  </a:endParaRPr>
                </a:p>
              </p:txBody>
            </p:sp>
          </p:grp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BB17183-54F1-465A-BE83-1DCF9A8BFE53}"/>
              </a:ext>
            </a:extLst>
          </p:cNvPr>
          <p:cNvSpPr txBox="1"/>
          <p:nvPr/>
        </p:nvSpPr>
        <p:spPr>
          <a:xfrm>
            <a:off x="6716370" y="3249369"/>
            <a:ext cx="1856130" cy="577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분산 처리 기준</a:t>
            </a:r>
            <a:endParaRPr kumimoji="1" lang="en-US" altLang="ko-KR" sz="105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/>
            <a:r>
              <a:rPr kumimoji="1"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기준점 기준 고정 영역</a:t>
            </a:r>
            <a:endParaRPr kumimoji="1" lang="en-US" altLang="ko-KR" sz="105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/>
            <a:r>
              <a:rPr kumimoji="1"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Ex) 1Km X 1Km </a:t>
            </a:r>
            <a:r>
              <a:rPr kumimoji="1"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kumimoji="1"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직선 화살표 연결선 94"/>
          <p:cNvCxnSpPr/>
          <p:nvPr/>
        </p:nvCxnSpPr>
        <p:spPr bwMode="auto">
          <a:xfrm>
            <a:off x="6762750" y="2914420"/>
            <a:ext cx="58414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BB17183-54F1-465A-BE83-1DCF9A8BFE53}"/>
              </a:ext>
            </a:extLst>
          </p:cNvPr>
          <p:cNvSpPr txBox="1"/>
          <p:nvPr/>
        </p:nvSpPr>
        <p:spPr>
          <a:xfrm>
            <a:off x="7410337" y="2373533"/>
            <a:ext cx="536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1Km</a:t>
            </a:r>
            <a:endParaRPr kumimoji="1" lang="en-US" altLang="ko-KR" sz="11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화살표 연결선 99"/>
          <p:cNvCxnSpPr/>
          <p:nvPr/>
        </p:nvCxnSpPr>
        <p:spPr bwMode="auto">
          <a:xfrm rot="16200000">
            <a:off x="7172212" y="2502410"/>
            <a:ext cx="58414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BB17183-54F1-465A-BE83-1DCF9A8BFE53}"/>
              </a:ext>
            </a:extLst>
          </p:cNvPr>
          <p:cNvSpPr txBox="1"/>
          <p:nvPr/>
        </p:nvSpPr>
        <p:spPr>
          <a:xfrm>
            <a:off x="6800850" y="2876320"/>
            <a:ext cx="536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en-US" altLang="ko-KR" sz="11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1Km</a:t>
            </a:r>
            <a:endParaRPr kumimoji="1" lang="en-US" altLang="ko-KR" sz="11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4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54" y="1367760"/>
            <a:ext cx="3931200" cy="285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자유형 95"/>
          <p:cNvSpPr/>
          <p:nvPr/>
        </p:nvSpPr>
        <p:spPr bwMode="auto">
          <a:xfrm>
            <a:off x="1676400" y="2238375"/>
            <a:ext cx="476250" cy="752475"/>
          </a:xfrm>
          <a:custGeom>
            <a:avLst/>
            <a:gdLst>
              <a:gd name="connsiteX0" fmla="*/ 0 w 476250"/>
              <a:gd name="connsiteY0" fmla="*/ 171450 h 752475"/>
              <a:gd name="connsiteX1" fmla="*/ 0 w 476250"/>
              <a:gd name="connsiteY1" fmla="*/ 171450 h 752475"/>
              <a:gd name="connsiteX2" fmla="*/ 0 w 476250"/>
              <a:gd name="connsiteY2" fmla="*/ 295275 h 752475"/>
              <a:gd name="connsiteX3" fmla="*/ 190500 w 476250"/>
              <a:gd name="connsiteY3" fmla="*/ 752475 h 752475"/>
              <a:gd name="connsiteX4" fmla="*/ 476250 w 476250"/>
              <a:gd name="connsiteY4" fmla="*/ 552450 h 752475"/>
              <a:gd name="connsiteX5" fmla="*/ 266700 w 476250"/>
              <a:gd name="connsiteY5" fmla="*/ 0 h 752475"/>
              <a:gd name="connsiteX6" fmla="*/ 0 w 476250"/>
              <a:gd name="connsiteY6" fmla="*/ 1714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6250" h="752475">
                <a:moveTo>
                  <a:pt x="0" y="171450"/>
                </a:moveTo>
                <a:lnTo>
                  <a:pt x="0" y="171450"/>
                </a:lnTo>
                <a:lnTo>
                  <a:pt x="0" y="295275"/>
                </a:lnTo>
                <a:lnTo>
                  <a:pt x="190500" y="752475"/>
                </a:lnTo>
                <a:lnTo>
                  <a:pt x="476250" y="552450"/>
                </a:lnTo>
                <a:lnTo>
                  <a:pt x="266700" y="0"/>
                </a:lnTo>
                <a:lnTo>
                  <a:pt x="0" y="171450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97" name="자유형 96"/>
          <p:cNvSpPr/>
          <p:nvPr/>
        </p:nvSpPr>
        <p:spPr bwMode="auto">
          <a:xfrm>
            <a:off x="2562225" y="1895475"/>
            <a:ext cx="657225" cy="838200"/>
          </a:xfrm>
          <a:custGeom>
            <a:avLst/>
            <a:gdLst>
              <a:gd name="connsiteX0" fmla="*/ 47625 w 657225"/>
              <a:gd name="connsiteY0" fmla="*/ 76200 h 838200"/>
              <a:gd name="connsiteX1" fmla="*/ 314325 w 657225"/>
              <a:gd name="connsiteY1" fmla="*/ 838200 h 838200"/>
              <a:gd name="connsiteX2" fmla="*/ 571500 w 657225"/>
              <a:gd name="connsiteY2" fmla="*/ 733425 h 838200"/>
              <a:gd name="connsiteX3" fmla="*/ 523875 w 657225"/>
              <a:gd name="connsiteY3" fmla="*/ 619125 h 838200"/>
              <a:gd name="connsiteX4" fmla="*/ 657225 w 657225"/>
              <a:gd name="connsiteY4" fmla="*/ 609600 h 838200"/>
              <a:gd name="connsiteX5" fmla="*/ 333375 w 657225"/>
              <a:gd name="connsiteY5" fmla="*/ 0 h 838200"/>
              <a:gd name="connsiteX6" fmla="*/ 0 w 657225"/>
              <a:gd name="connsiteY6" fmla="*/ 1143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225" h="838200">
                <a:moveTo>
                  <a:pt x="47625" y="76200"/>
                </a:moveTo>
                <a:lnTo>
                  <a:pt x="314325" y="838200"/>
                </a:lnTo>
                <a:lnTo>
                  <a:pt x="571500" y="733425"/>
                </a:lnTo>
                <a:lnTo>
                  <a:pt x="523875" y="619125"/>
                </a:lnTo>
                <a:lnTo>
                  <a:pt x="657225" y="609600"/>
                </a:lnTo>
                <a:lnTo>
                  <a:pt x="333375" y="0"/>
                </a:lnTo>
                <a:lnTo>
                  <a:pt x="0" y="1143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 bwMode="auto">
          <a:xfrm>
            <a:off x="3305175" y="1762125"/>
            <a:ext cx="390525" cy="657225"/>
          </a:xfrm>
          <a:custGeom>
            <a:avLst/>
            <a:gdLst>
              <a:gd name="connsiteX0" fmla="*/ 0 w 390525"/>
              <a:gd name="connsiteY0" fmla="*/ 104775 h 657225"/>
              <a:gd name="connsiteX1" fmla="*/ 228600 w 390525"/>
              <a:gd name="connsiteY1" fmla="*/ 657225 h 657225"/>
              <a:gd name="connsiteX2" fmla="*/ 390525 w 390525"/>
              <a:gd name="connsiteY2" fmla="*/ 542925 h 657225"/>
              <a:gd name="connsiteX3" fmla="*/ 228600 w 390525"/>
              <a:gd name="connsiteY3" fmla="*/ 0 h 657225"/>
              <a:gd name="connsiteX4" fmla="*/ 0 w 390525"/>
              <a:gd name="connsiteY4" fmla="*/ 1047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657225">
                <a:moveTo>
                  <a:pt x="0" y="104775"/>
                </a:moveTo>
                <a:lnTo>
                  <a:pt x="228600" y="657225"/>
                </a:lnTo>
                <a:lnTo>
                  <a:pt x="390525" y="542925"/>
                </a:lnTo>
                <a:lnTo>
                  <a:pt x="228600" y="0"/>
                </a:lnTo>
                <a:lnTo>
                  <a:pt x="0" y="104775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03" name="자유형 102"/>
          <p:cNvSpPr/>
          <p:nvPr/>
        </p:nvSpPr>
        <p:spPr bwMode="auto">
          <a:xfrm>
            <a:off x="3657600" y="1504950"/>
            <a:ext cx="542925" cy="676275"/>
          </a:xfrm>
          <a:custGeom>
            <a:avLst/>
            <a:gdLst>
              <a:gd name="connsiteX0" fmla="*/ 0 w 542925"/>
              <a:gd name="connsiteY0" fmla="*/ 133350 h 676275"/>
              <a:gd name="connsiteX1" fmla="*/ 314325 w 542925"/>
              <a:gd name="connsiteY1" fmla="*/ 0 h 676275"/>
              <a:gd name="connsiteX2" fmla="*/ 342900 w 542925"/>
              <a:gd name="connsiteY2" fmla="*/ 85725 h 676275"/>
              <a:gd name="connsiteX3" fmla="*/ 428625 w 542925"/>
              <a:gd name="connsiteY3" fmla="*/ 47625 h 676275"/>
              <a:gd name="connsiteX4" fmla="*/ 542925 w 542925"/>
              <a:gd name="connsiteY4" fmla="*/ 676275 h 676275"/>
              <a:gd name="connsiteX5" fmla="*/ 295275 w 542925"/>
              <a:gd name="connsiteY5" fmla="*/ 666750 h 676275"/>
              <a:gd name="connsiteX6" fmla="*/ 323850 w 542925"/>
              <a:gd name="connsiteY6" fmla="*/ 495300 h 676275"/>
              <a:gd name="connsiteX7" fmla="*/ 200025 w 542925"/>
              <a:gd name="connsiteY7" fmla="*/ 523875 h 676275"/>
              <a:gd name="connsiteX8" fmla="*/ 219075 w 542925"/>
              <a:gd name="connsiteY8" fmla="*/ 238125 h 676275"/>
              <a:gd name="connsiteX9" fmla="*/ 38100 w 542925"/>
              <a:gd name="connsiteY9" fmla="*/ 257175 h 676275"/>
              <a:gd name="connsiteX10" fmla="*/ 0 w 542925"/>
              <a:gd name="connsiteY10" fmla="*/ 133350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2925" h="676275">
                <a:moveTo>
                  <a:pt x="0" y="133350"/>
                </a:moveTo>
                <a:lnTo>
                  <a:pt x="314325" y="0"/>
                </a:lnTo>
                <a:lnTo>
                  <a:pt x="342900" y="85725"/>
                </a:lnTo>
                <a:lnTo>
                  <a:pt x="428625" y="47625"/>
                </a:lnTo>
                <a:lnTo>
                  <a:pt x="542925" y="676275"/>
                </a:lnTo>
                <a:lnTo>
                  <a:pt x="295275" y="666750"/>
                </a:lnTo>
                <a:lnTo>
                  <a:pt x="323850" y="495300"/>
                </a:lnTo>
                <a:lnTo>
                  <a:pt x="200025" y="523875"/>
                </a:lnTo>
                <a:lnTo>
                  <a:pt x="219075" y="238125"/>
                </a:lnTo>
                <a:lnTo>
                  <a:pt x="38100" y="257175"/>
                </a:lnTo>
                <a:lnTo>
                  <a:pt x="0" y="133350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04" name="자유형 103"/>
          <p:cNvSpPr/>
          <p:nvPr/>
        </p:nvSpPr>
        <p:spPr bwMode="auto">
          <a:xfrm>
            <a:off x="3848100" y="2238375"/>
            <a:ext cx="342900" cy="323850"/>
          </a:xfrm>
          <a:custGeom>
            <a:avLst/>
            <a:gdLst>
              <a:gd name="connsiteX0" fmla="*/ 0 w 342900"/>
              <a:gd name="connsiteY0" fmla="*/ 85725 h 323850"/>
              <a:gd name="connsiteX1" fmla="*/ 66675 w 342900"/>
              <a:gd name="connsiteY1" fmla="*/ 323850 h 323850"/>
              <a:gd name="connsiteX2" fmla="*/ 314325 w 342900"/>
              <a:gd name="connsiteY2" fmla="*/ 209550 h 323850"/>
              <a:gd name="connsiteX3" fmla="*/ 314325 w 342900"/>
              <a:gd name="connsiteY3" fmla="*/ 123825 h 323850"/>
              <a:gd name="connsiteX4" fmla="*/ 342900 w 342900"/>
              <a:gd name="connsiteY4" fmla="*/ 0 h 323850"/>
              <a:gd name="connsiteX5" fmla="*/ 276225 w 342900"/>
              <a:gd name="connsiteY5" fmla="*/ 0 h 323850"/>
              <a:gd name="connsiteX6" fmla="*/ 219075 w 342900"/>
              <a:gd name="connsiteY6" fmla="*/ 0 h 323850"/>
              <a:gd name="connsiteX7" fmla="*/ 95250 w 342900"/>
              <a:gd name="connsiteY7" fmla="*/ 0 h 323850"/>
              <a:gd name="connsiteX8" fmla="*/ 0 w 342900"/>
              <a:gd name="connsiteY8" fmla="*/ 85725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900" h="323850">
                <a:moveTo>
                  <a:pt x="0" y="85725"/>
                </a:moveTo>
                <a:lnTo>
                  <a:pt x="66675" y="323850"/>
                </a:lnTo>
                <a:lnTo>
                  <a:pt x="314325" y="209550"/>
                </a:lnTo>
                <a:lnTo>
                  <a:pt x="314325" y="123825"/>
                </a:lnTo>
                <a:lnTo>
                  <a:pt x="342900" y="0"/>
                </a:lnTo>
                <a:lnTo>
                  <a:pt x="276225" y="0"/>
                </a:lnTo>
                <a:lnTo>
                  <a:pt x="219075" y="0"/>
                </a:lnTo>
                <a:lnTo>
                  <a:pt x="95250" y="0"/>
                </a:lnTo>
                <a:lnTo>
                  <a:pt x="0" y="85725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05" name="자유형 104"/>
          <p:cNvSpPr/>
          <p:nvPr/>
        </p:nvSpPr>
        <p:spPr bwMode="auto">
          <a:xfrm>
            <a:off x="3590925" y="2562225"/>
            <a:ext cx="533400" cy="457200"/>
          </a:xfrm>
          <a:custGeom>
            <a:avLst/>
            <a:gdLst>
              <a:gd name="connsiteX0" fmla="*/ 0 w 533400"/>
              <a:gd name="connsiteY0" fmla="*/ 209550 h 457200"/>
              <a:gd name="connsiteX1" fmla="*/ 85725 w 533400"/>
              <a:gd name="connsiteY1" fmla="*/ 457200 h 457200"/>
              <a:gd name="connsiteX2" fmla="*/ 485775 w 533400"/>
              <a:gd name="connsiteY2" fmla="*/ 295275 h 457200"/>
              <a:gd name="connsiteX3" fmla="*/ 533400 w 533400"/>
              <a:gd name="connsiteY3" fmla="*/ 238125 h 457200"/>
              <a:gd name="connsiteX4" fmla="*/ 428625 w 533400"/>
              <a:gd name="connsiteY4" fmla="*/ 85725 h 457200"/>
              <a:gd name="connsiteX5" fmla="*/ 447675 w 533400"/>
              <a:gd name="connsiteY5" fmla="*/ 38100 h 457200"/>
              <a:gd name="connsiteX6" fmla="*/ 419100 w 533400"/>
              <a:gd name="connsiteY6" fmla="*/ 0 h 457200"/>
              <a:gd name="connsiteX7" fmla="*/ 0 w 533400"/>
              <a:gd name="connsiteY7" fmla="*/ 20955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" h="457200">
                <a:moveTo>
                  <a:pt x="0" y="209550"/>
                </a:moveTo>
                <a:lnTo>
                  <a:pt x="85725" y="457200"/>
                </a:lnTo>
                <a:lnTo>
                  <a:pt x="485775" y="295275"/>
                </a:lnTo>
                <a:lnTo>
                  <a:pt x="533400" y="238125"/>
                </a:lnTo>
                <a:lnTo>
                  <a:pt x="428625" y="85725"/>
                </a:lnTo>
                <a:lnTo>
                  <a:pt x="447675" y="38100"/>
                </a:lnTo>
                <a:lnTo>
                  <a:pt x="419100" y="0"/>
                </a:lnTo>
                <a:lnTo>
                  <a:pt x="0" y="209550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06" name="자유형 105"/>
          <p:cNvSpPr/>
          <p:nvPr/>
        </p:nvSpPr>
        <p:spPr bwMode="auto">
          <a:xfrm>
            <a:off x="2238375" y="3114675"/>
            <a:ext cx="304800" cy="590550"/>
          </a:xfrm>
          <a:custGeom>
            <a:avLst/>
            <a:gdLst>
              <a:gd name="connsiteX0" fmla="*/ 0 w 304800"/>
              <a:gd name="connsiteY0" fmla="*/ 57150 h 590550"/>
              <a:gd name="connsiteX1" fmla="*/ 228600 w 304800"/>
              <a:gd name="connsiteY1" fmla="*/ 590550 h 590550"/>
              <a:gd name="connsiteX2" fmla="*/ 304800 w 304800"/>
              <a:gd name="connsiteY2" fmla="*/ 390525 h 590550"/>
              <a:gd name="connsiteX3" fmla="*/ 114300 w 304800"/>
              <a:gd name="connsiteY3" fmla="*/ 0 h 590550"/>
              <a:gd name="connsiteX4" fmla="*/ 0 w 304800"/>
              <a:gd name="connsiteY4" fmla="*/ 571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590550">
                <a:moveTo>
                  <a:pt x="0" y="57150"/>
                </a:moveTo>
                <a:lnTo>
                  <a:pt x="228600" y="590550"/>
                </a:lnTo>
                <a:lnTo>
                  <a:pt x="304800" y="390525"/>
                </a:lnTo>
                <a:lnTo>
                  <a:pt x="114300" y="0"/>
                </a:lnTo>
                <a:lnTo>
                  <a:pt x="0" y="57150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07" name="자유형 106"/>
          <p:cNvSpPr/>
          <p:nvPr/>
        </p:nvSpPr>
        <p:spPr bwMode="auto">
          <a:xfrm>
            <a:off x="3257550" y="2714625"/>
            <a:ext cx="361950" cy="428625"/>
          </a:xfrm>
          <a:custGeom>
            <a:avLst/>
            <a:gdLst>
              <a:gd name="connsiteX0" fmla="*/ 0 w 361950"/>
              <a:gd name="connsiteY0" fmla="*/ 152400 h 428625"/>
              <a:gd name="connsiteX1" fmla="*/ 66675 w 361950"/>
              <a:gd name="connsiteY1" fmla="*/ 381000 h 428625"/>
              <a:gd name="connsiteX2" fmla="*/ 142875 w 361950"/>
              <a:gd name="connsiteY2" fmla="*/ 333375 h 428625"/>
              <a:gd name="connsiteX3" fmla="*/ 142875 w 361950"/>
              <a:gd name="connsiteY3" fmla="*/ 428625 h 428625"/>
              <a:gd name="connsiteX4" fmla="*/ 361950 w 361950"/>
              <a:gd name="connsiteY4" fmla="*/ 304800 h 428625"/>
              <a:gd name="connsiteX5" fmla="*/ 247650 w 361950"/>
              <a:gd name="connsiteY5" fmla="*/ 0 h 428625"/>
              <a:gd name="connsiteX6" fmla="*/ 0 w 361950"/>
              <a:gd name="connsiteY6" fmla="*/ 15240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950" h="428625">
                <a:moveTo>
                  <a:pt x="0" y="152400"/>
                </a:moveTo>
                <a:lnTo>
                  <a:pt x="66675" y="381000"/>
                </a:lnTo>
                <a:lnTo>
                  <a:pt x="142875" y="333375"/>
                </a:lnTo>
                <a:lnTo>
                  <a:pt x="142875" y="428625"/>
                </a:lnTo>
                <a:lnTo>
                  <a:pt x="361950" y="304800"/>
                </a:lnTo>
                <a:lnTo>
                  <a:pt x="247650" y="0"/>
                </a:lnTo>
                <a:lnTo>
                  <a:pt x="0" y="152400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08" name="자유형 107"/>
          <p:cNvSpPr/>
          <p:nvPr/>
        </p:nvSpPr>
        <p:spPr bwMode="auto">
          <a:xfrm>
            <a:off x="3038475" y="3095625"/>
            <a:ext cx="1047750" cy="666750"/>
          </a:xfrm>
          <a:custGeom>
            <a:avLst/>
            <a:gdLst>
              <a:gd name="connsiteX0" fmla="*/ 171450 w 1047750"/>
              <a:gd name="connsiteY0" fmla="*/ 361950 h 666750"/>
              <a:gd name="connsiteX1" fmla="*/ 1047750 w 1047750"/>
              <a:gd name="connsiteY1" fmla="*/ 0 h 666750"/>
              <a:gd name="connsiteX2" fmla="*/ 1028700 w 1047750"/>
              <a:gd name="connsiteY2" fmla="*/ 152400 h 666750"/>
              <a:gd name="connsiteX3" fmla="*/ 1009650 w 1047750"/>
              <a:gd name="connsiteY3" fmla="*/ 285750 h 666750"/>
              <a:gd name="connsiteX4" fmla="*/ 447675 w 1047750"/>
              <a:gd name="connsiteY4" fmla="*/ 571500 h 666750"/>
              <a:gd name="connsiteX5" fmla="*/ 228600 w 1047750"/>
              <a:gd name="connsiteY5" fmla="*/ 571500 h 666750"/>
              <a:gd name="connsiteX6" fmla="*/ 57150 w 1047750"/>
              <a:gd name="connsiteY6" fmla="*/ 666750 h 666750"/>
              <a:gd name="connsiteX7" fmla="*/ 0 w 1047750"/>
              <a:gd name="connsiteY7" fmla="*/ 533400 h 666750"/>
              <a:gd name="connsiteX8" fmla="*/ 104775 w 1047750"/>
              <a:gd name="connsiteY8" fmla="*/ 390525 h 666750"/>
              <a:gd name="connsiteX9" fmla="*/ 171450 w 1047750"/>
              <a:gd name="connsiteY9" fmla="*/ 3619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7750" h="666750">
                <a:moveTo>
                  <a:pt x="171450" y="361950"/>
                </a:moveTo>
                <a:lnTo>
                  <a:pt x="1047750" y="0"/>
                </a:lnTo>
                <a:lnTo>
                  <a:pt x="1028700" y="152400"/>
                </a:lnTo>
                <a:lnTo>
                  <a:pt x="1009650" y="285750"/>
                </a:lnTo>
                <a:lnTo>
                  <a:pt x="447675" y="571500"/>
                </a:lnTo>
                <a:lnTo>
                  <a:pt x="228600" y="571500"/>
                </a:lnTo>
                <a:lnTo>
                  <a:pt x="57150" y="666750"/>
                </a:lnTo>
                <a:lnTo>
                  <a:pt x="0" y="533400"/>
                </a:lnTo>
                <a:lnTo>
                  <a:pt x="104775" y="390525"/>
                </a:lnTo>
                <a:lnTo>
                  <a:pt x="171450" y="361950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09" name="자유형 108"/>
          <p:cNvSpPr/>
          <p:nvPr/>
        </p:nvSpPr>
        <p:spPr bwMode="auto">
          <a:xfrm>
            <a:off x="2000250" y="3552825"/>
            <a:ext cx="228600" cy="190500"/>
          </a:xfrm>
          <a:custGeom>
            <a:avLst/>
            <a:gdLst>
              <a:gd name="connsiteX0" fmla="*/ 0 w 228600"/>
              <a:gd name="connsiteY0" fmla="*/ 76200 h 190500"/>
              <a:gd name="connsiteX1" fmla="*/ 152400 w 228600"/>
              <a:gd name="connsiteY1" fmla="*/ 0 h 190500"/>
              <a:gd name="connsiteX2" fmla="*/ 228600 w 228600"/>
              <a:gd name="connsiteY2" fmla="*/ 190500 h 190500"/>
              <a:gd name="connsiteX3" fmla="*/ 76200 w 228600"/>
              <a:gd name="connsiteY3" fmla="*/ 190500 h 190500"/>
              <a:gd name="connsiteX4" fmla="*/ 0 w 228600"/>
              <a:gd name="connsiteY4" fmla="*/ 762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190500">
                <a:moveTo>
                  <a:pt x="0" y="76200"/>
                </a:moveTo>
                <a:lnTo>
                  <a:pt x="152400" y="0"/>
                </a:lnTo>
                <a:lnTo>
                  <a:pt x="228600" y="190500"/>
                </a:lnTo>
                <a:lnTo>
                  <a:pt x="76200" y="190500"/>
                </a:lnTo>
                <a:lnTo>
                  <a:pt x="0" y="76200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11" name="자유형 110"/>
          <p:cNvSpPr/>
          <p:nvPr/>
        </p:nvSpPr>
        <p:spPr bwMode="auto">
          <a:xfrm>
            <a:off x="1238250" y="2390775"/>
            <a:ext cx="390525" cy="361950"/>
          </a:xfrm>
          <a:custGeom>
            <a:avLst/>
            <a:gdLst>
              <a:gd name="connsiteX0" fmla="*/ 66675 w 390525"/>
              <a:gd name="connsiteY0" fmla="*/ 104775 h 361950"/>
              <a:gd name="connsiteX1" fmla="*/ 161925 w 390525"/>
              <a:gd name="connsiteY1" fmla="*/ 361950 h 361950"/>
              <a:gd name="connsiteX2" fmla="*/ 390525 w 390525"/>
              <a:gd name="connsiteY2" fmla="*/ 200025 h 361950"/>
              <a:gd name="connsiteX3" fmla="*/ 295275 w 390525"/>
              <a:gd name="connsiteY3" fmla="*/ 114300 h 361950"/>
              <a:gd name="connsiteX4" fmla="*/ 161925 w 390525"/>
              <a:gd name="connsiteY4" fmla="*/ 247650 h 361950"/>
              <a:gd name="connsiteX5" fmla="*/ 171450 w 390525"/>
              <a:gd name="connsiteY5" fmla="*/ 0 h 361950"/>
              <a:gd name="connsiteX6" fmla="*/ 0 w 390525"/>
              <a:gd name="connsiteY6" fmla="*/ 104775 h 361950"/>
              <a:gd name="connsiteX7" fmla="*/ 66675 w 390525"/>
              <a:gd name="connsiteY7" fmla="*/ 104775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525" h="361950">
                <a:moveTo>
                  <a:pt x="66675" y="104775"/>
                </a:moveTo>
                <a:lnTo>
                  <a:pt x="161925" y="361950"/>
                </a:lnTo>
                <a:lnTo>
                  <a:pt x="390525" y="200025"/>
                </a:lnTo>
                <a:lnTo>
                  <a:pt x="295275" y="114300"/>
                </a:lnTo>
                <a:lnTo>
                  <a:pt x="161925" y="247650"/>
                </a:lnTo>
                <a:lnTo>
                  <a:pt x="171450" y="0"/>
                </a:lnTo>
                <a:lnTo>
                  <a:pt x="0" y="104775"/>
                </a:lnTo>
                <a:lnTo>
                  <a:pt x="66675" y="104775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12" name="자유형 111"/>
          <p:cNvSpPr/>
          <p:nvPr/>
        </p:nvSpPr>
        <p:spPr bwMode="auto">
          <a:xfrm>
            <a:off x="1657350" y="1695450"/>
            <a:ext cx="295275" cy="409575"/>
          </a:xfrm>
          <a:custGeom>
            <a:avLst/>
            <a:gdLst>
              <a:gd name="connsiteX0" fmla="*/ 19050 w 295275"/>
              <a:gd name="connsiteY0" fmla="*/ 28575 h 409575"/>
              <a:gd name="connsiteX1" fmla="*/ 0 w 295275"/>
              <a:gd name="connsiteY1" fmla="*/ 209550 h 409575"/>
              <a:gd name="connsiteX2" fmla="*/ 142875 w 295275"/>
              <a:gd name="connsiteY2" fmla="*/ 409575 h 409575"/>
              <a:gd name="connsiteX3" fmla="*/ 295275 w 295275"/>
              <a:gd name="connsiteY3" fmla="*/ 333375 h 409575"/>
              <a:gd name="connsiteX4" fmla="*/ 171450 w 295275"/>
              <a:gd name="connsiteY4" fmla="*/ 66675 h 409575"/>
              <a:gd name="connsiteX5" fmla="*/ 171450 w 295275"/>
              <a:gd name="connsiteY5" fmla="*/ 0 h 409575"/>
              <a:gd name="connsiteX6" fmla="*/ 19050 w 295275"/>
              <a:gd name="connsiteY6" fmla="*/ 28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275" h="409575">
                <a:moveTo>
                  <a:pt x="19050" y="28575"/>
                </a:moveTo>
                <a:lnTo>
                  <a:pt x="0" y="209550"/>
                </a:lnTo>
                <a:lnTo>
                  <a:pt x="142875" y="409575"/>
                </a:lnTo>
                <a:lnTo>
                  <a:pt x="295275" y="333375"/>
                </a:lnTo>
                <a:lnTo>
                  <a:pt x="171450" y="66675"/>
                </a:lnTo>
                <a:lnTo>
                  <a:pt x="171450" y="0"/>
                </a:lnTo>
                <a:lnTo>
                  <a:pt x="19050" y="28575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2BB17183-54F1-465A-BE83-1DCF9A8BFE53}"/>
              </a:ext>
            </a:extLst>
          </p:cNvPr>
          <p:cNvSpPr txBox="1"/>
          <p:nvPr/>
        </p:nvSpPr>
        <p:spPr>
          <a:xfrm>
            <a:off x="1804987" y="2733675"/>
            <a:ext cx="157554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1" hangingPunct="1"/>
            <a:r>
              <a:rPr kumimoji="1"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분산 처리 기준</a:t>
            </a:r>
            <a:endParaRPr kumimoji="1" lang="en-US" altLang="ko-KR" sz="105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/>
            <a:r>
              <a:rPr kumimoji="1" lang="en-US" altLang="ko-KR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건물단위</a:t>
            </a:r>
            <a:endParaRPr kumimoji="1"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5743576" y="71526"/>
            <a:ext cx="3890016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Ⅳ.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광역 및 고속 분석 환경 구축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76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7035312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4.6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성능 개선을 위한 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Caching 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Algorithm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개발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50B08E0-1402-4B8D-B385-1D98667BF854}"/>
              </a:ext>
            </a:extLst>
          </p:cNvPr>
          <p:cNvSpPr txBox="1"/>
          <p:nvPr/>
        </p:nvSpPr>
        <p:spPr>
          <a:xfrm>
            <a:off x="737422" y="5510430"/>
            <a:ext cx="817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latinLnBrk="1" hangingPunct="1">
              <a:buFontTx/>
              <a:buAutoNum type="arabicPeriod"/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 시나리오 상의 사이트 정보가 동일 한 경우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재사용 가능함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 대상 사이트가 변경이 없고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사이트가 아닌 경우 기 분석 자료 존재 여부 확인하는 프로세스 구성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79511" y="5391150"/>
            <a:ext cx="8820980" cy="738150"/>
          </a:xfrm>
          <a:prstGeom prst="roundRect">
            <a:avLst>
              <a:gd name="adj" fmla="val 6149"/>
            </a:avLst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94" name="순서도: 자기 디스크 66">
            <a:extLst>
              <a:ext uri="{FF2B5EF4-FFF2-40B4-BE49-F238E27FC236}">
                <a16:creationId xmlns:a16="http://schemas.microsoft.com/office/drawing/2014/main" xmlns="" id="{022CE39B-F5DE-41A9-999E-3880A06989BD}"/>
              </a:ext>
            </a:extLst>
          </p:cNvPr>
          <p:cNvSpPr/>
          <p:nvPr/>
        </p:nvSpPr>
        <p:spPr>
          <a:xfrm>
            <a:off x="7232593" y="1620017"/>
            <a:ext cx="1990025" cy="151824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6391A6B5-AC32-4177-9CBF-FCCA2F55BDDD}"/>
              </a:ext>
            </a:extLst>
          </p:cNvPr>
          <p:cNvSpPr/>
          <p:nvPr/>
        </p:nvSpPr>
        <p:spPr>
          <a:xfrm>
            <a:off x="7258523" y="2099861"/>
            <a:ext cx="1933101" cy="68469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분석 결과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58196" y="1395731"/>
            <a:ext cx="3500219" cy="1380582"/>
            <a:chOff x="2219324" y="831487"/>
            <a:chExt cx="3500219" cy="138058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xmlns="" id="{D554151A-AB4E-486D-AEB9-6705D960F175}"/>
                </a:ext>
              </a:extLst>
            </p:cNvPr>
            <p:cNvSpPr/>
            <p:nvPr/>
          </p:nvSpPr>
          <p:spPr>
            <a:xfrm>
              <a:off x="2946424" y="839806"/>
              <a:ext cx="1424207" cy="459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 없음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xmlns="" id="{D554151A-AB4E-486D-AEB9-6705D960F175}"/>
                </a:ext>
              </a:extLst>
            </p:cNvPr>
            <p:cNvSpPr/>
            <p:nvPr/>
          </p:nvSpPr>
          <p:spPr>
            <a:xfrm>
              <a:off x="2946424" y="1299566"/>
              <a:ext cx="1424207" cy="459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 있음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xmlns="" id="{D554151A-AB4E-486D-AEB9-6705D960F175}"/>
                </a:ext>
              </a:extLst>
            </p:cNvPr>
            <p:cNvSpPr/>
            <p:nvPr/>
          </p:nvSpPr>
          <p:spPr>
            <a:xfrm>
              <a:off x="2946423" y="1752309"/>
              <a:ext cx="1424207" cy="459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신규 사이트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" name="오른쪽 중괄호 6"/>
            <p:cNvSpPr/>
            <p:nvPr/>
          </p:nvSpPr>
          <p:spPr bwMode="auto">
            <a:xfrm>
              <a:off x="4577229" y="1382616"/>
              <a:ext cx="95250" cy="829453"/>
            </a:xfrm>
            <a:prstGeom prst="rightBrac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050B08E0-1402-4B8D-B385-1D98667BF854}"/>
                </a:ext>
              </a:extLst>
            </p:cNvPr>
            <p:cNvSpPr txBox="1"/>
            <p:nvPr/>
          </p:nvSpPr>
          <p:spPr>
            <a:xfrm>
              <a:off x="4679973" y="1667162"/>
              <a:ext cx="103957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eaLnBrk="1" latinLnBrk="1" hangingPunct="1"/>
              <a:r>
                <a:rPr kumimoji="1" lang="ko-KR" altLang="en-US" sz="12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 대상</a:t>
              </a:r>
              <a:endPara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오른쪽 중괄호 185"/>
            <p:cNvSpPr/>
            <p:nvPr/>
          </p:nvSpPr>
          <p:spPr bwMode="auto">
            <a:xfrm>
              <a:off x="4569735" y="914548"/>
              <a:ext cx="110238" cy="293638"/>
            </a:xfrm>
            <a:prstGeom prst="rightBrac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xmlns="" id="{050B08E0-1402-4B8D-B385-1D98667BF854}"/>
                </a:ext>
              </a:extLst>
            </p:cNvPr>
            <p:cNvSpPr txBox="1"/>
            <p:nvPr/>
          </p:nvSpPr>
          <p:spPr>
            <a:xfrm>
              <a:off x="4679973" y="931186"/>
              <a:ext cx="103957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eaLnBrk="1" latinLnBrk="1" hangingPunct="1"/>
              <a:r>
                <a:rPr kumimoji="1" lang="ko-KR" altLang="en-US" sz="12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캐싱</a:t>
              </a:r>
              <a:r>
                <a:rPr kumimoji="1" lang="ko-KR" altLang="en-US" sz="12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참조</a:t>
              </a:r>
              <a:endPara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D554151A-AB4E-486D-AEB9-6705D960F175}"/>
                </a:ext>
              </a:extLst>
            </p:cNvPr>
            <p:cNvSpPr/>
            <p:nvPr/>
          </p:nvSpPr>
          <p:spPr>
            <a:xfrm>
              <a:off x="2219324" y="831487"/>
              <a:ext cx="655881" cy="13805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시나리오</a:t>
              </a:r>
              <a:endPara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분석 대상 사이트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" name="꺾인 연결선 9"/>
          <p:cNvCxnSpPr>
            <a:stCxn id="94" idx="1"/>
            <a:endCxn id="187" idx="3"/>
          </p:cNvCxnSpPr>
          <p:nvPr/>
        </p:nvCxnSpPr>
        <p:spPr bwMode="auto">
          <a:xfrm rot="16200000" flipH="1" flipV="1">
            <a:off x="6136054" y="-457623"/>
            <a:ext cx="13913" cy="4169191"/>
          </a:xfrm>
          <a:prstGeom prst="bentConnector4">
            <a:avLst>
              <a:gd name="adj1" fmla="val -1643068"/>
              <a:gd name="adj2" fmla="val 61933"/>
            </a:avLst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꺾인 연결선 11"/>
          <p:cNvCxnSpPr>
            <a:stCxn id="185" idx="3"/>
            <a:endCxn id="190" idx="0"/>
          </p:cNvCxnSpPr>
          <p:nvPr/>
        </p:nvCxnSpPr>
        <p:spPr bwMode="auto">
          <a:xfrm flipH="1">
            <a:off x="2428715" y="2369906"/>
            <a:ext cx="1629700" cy="1038306"/>
          </a:xfrm>
          <a:prstGeom prst="bentConnector4">
            <a:avLst>
              <a:gd name="adj1" fmla="val -14027"/>
              <a:gd name="adj2" fmla="val 56669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0" name="직사각형 189"/>
          <p:cNvSpPr/>
          <p:nvPr/>
        </p:nvSpPr>
        <p:spPr bwMode="auto">
          <a:xfrm>
            <a:off x="1033458" y="3408212"/>
            <a:ext cx="2790513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ko-KR" alt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공간 연산 </a:t>
            </a:r>
            <a:r>
              <a:rPr kumimoji="1" lang="en-US" altLang="ko-KR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on GIS-DBMS</a:t>
            </a:r>
            <a:endParaRPr kumimoji="1" lang="ko-KR" altLang="en-US" sz="1400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236886" y="3810730"/>
            <a:ext cx="2349965" cy="1066203"/>
            <a:chOff x="1404392" y="3080923"/>
            <a:chExt cx="7224576" cy="2302500"/>
          </a:xfrm>
        </p:grpSpPr>
        <p:pic>
          <p:nvPicPr>
            <p:cNvPr id="192" name="그림 191">
              <a:extLst>
                <a:ext uri="{FF2B5EF4-FFF2-40B4-BE49-F238E27FC236}">
                  <a16:creationId xmlns:a16="http://schemas.microsoft.com/office/drawing/2014/main" xmlns="" id="{0C005315-8255-42E3-9F7A-D415EAFAF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601" y="3494633"/>
              <a:ext cx="1663133" cy="1192801"/>
            </a:xfrm>
            <a:prstGeom prst="rect">
              <a:avLst/>
            </a:prstGeom>
          </p:spPr>
        </p:pic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2D4A488E-ED84-4EDF-B8D2-B3D82B88B664}"/>
                </a:ext>
              </a:extLst>
            </p:cNvPr>
            <p:cNvSpPr txBox="1"/>
            <p:nvPr/>
          </p:nvSpPr>
          <p:spPr>
            <a:xfrm>
              <a:off x="1713627" y="4718769"/>
              <a:ext cx="1210347" cy="664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kumimoji="1"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Antenna</a:t>
              </a:r>
              <a:endParaRPr kumimoji="1"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xmlns="" id="{3050485C-B7DE-4E26-85D0-EB31AC36440E}"/>
                </a:ext>
              </a:extLst>
            </p:cNvPr>
            <p:cNvSpPr/>
            <p:nvPr/>
          </p:nvSpPr>
          <p:spPr bwMode="auto">
            <a:xfrm>
              <a:off x="7840979" y="3756698"/>
              <a:ext cx="699619" cy="566200"/>
            </a:xfrm>
            <a:prstGeom prst="rect">
              <a:avLst/>
            </a:prstGeom>
            <a:solidFill>
              <a:srgbClr val="CC33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1600" marR="0" lvl="0" indent="-1016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NLOS</a:t>
              </a:r>
              <a:endPara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xmlns="" id="{2D4A488E-ED84-4EDF-B8D2-B3D82B88B664}"/>
                </a:ext>
              </a:extLst>
            </p:cNvPr>
            <p:cNvSpPr txBox="1"/>
            <p:nvPr/>
          </p:nvSpPr>
          <p:spPr>
            <a:xfrm>
              <a:off x="7754658" y="4464931"/>
              <a:ext cx="874310" cy="664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kumimoji="1"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BIN</a:t>
              </a:r>
            </a:p>
          </p:txBody>
        </p:sp>
        <p:sp>
          <p:nvSpPr>
            <p:cNvPr id="196" name="직사각형 195"/>
            <p:cNvSpPr/>
            <p:nvPr/>
          </p:nvSpPr>
          <p:spPr bwMode="auto">
            <a:xfrm>
              <a:off x="1404392" y="3370683"/>
              <a:ext cx="415919" cy="1402024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1600" marR="0" lvl="0" indent="-1016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197" name="직사각형 196"/>
            <p:cNvSpPr/>
            <p:nvPr/>
          </p:nvSpPr>
          <p:spPr bwMode="auto">
            <a:xfrm>
              <a:off x="2851966" y="3458112"/>
              <a:ext cx="366451" cy="131459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1600" marR="0" lvl="0" indent="-1016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 bwMode="auto">
            <a:xfrm>
              <a:off x="3035191" y="3743237"/>
              <a:ext cx="4785326" cy="583997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1600" marR="0" lvl="0" indent="-1016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맑은 고딕" pitchFamily="50" charset="-127"/>
              </a:endParaRPr>
            </a:p>
          </p:txBody>
        </p: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xmlns="" id="{B8E9DE7A-3C09-4CBE-82F6-5A849D3423A2}"/>
                </a:ext>
              </a:extLst>
            </p:cNvPr>
            <p:cNvCxnSpPr>
              <a:cxnSpLocks/>
              <a:stCxn id="198" idx="1"/>
              <a:endCxn id="194" idx="1"/>
            </p:cNvCxnSpPr>
            <p:nvPr/>
          </p:nvCxnSpPr>
          <p:spPr bwMode="auto">
            <a:xfrm>
              <a:off x="3035191" y="4035236"/>
              <a:ext cx="4805788" cy="4562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ysDash"/>
              <a:headEnd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00" name="이등변 삼각형 199">
              <a:extLst>
                <a:ext uri="{FF2B5EF4-FFF2-40B4-BE49-F238E27FC236}">
                  <a16:creationId xmlns:a16="http://schemas.microsoft.com/office/drawing/2014/main" xmlns="" id="{B1241AD2-E183-4D48-8A22-C63A2E737635}"/>
                </a:ext>
              </a:extLst>
            </p:cNvPr>
            <p:cNvSpPr/>
            <p:nvPr/>
          </p:nvSpPr>
          <p:spPr bwMode="auto">
            <a:xfrm rot="18196727">
              <a:off x="6674198" y="4050069"/>
              <a:ext cx="519232" cy="574617"/>
            </a:xfrm>
            <a:prstGeom prst="triangl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1600" indent="-101600" algn="ctr" eaLnBrk="1" hangingPunct="1">
                <a:spcBef>
                  <a:spcPct val="20000"/>
                </a:spcBef>
                <a:spcAft>
                  <a:spcPct val="20000"/>
                </a:spcAft>
                <a:buFont typeface="Wingdings" pitchFamily="2" charset="2"/>
                <a:buNone/>
              </a:pPr>
              <a:endParaRPr kumimoji="1" lang="ko-KR" altLang="en-US" sz="7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D628E6A0-7522-437A-99CD-D4A146B2D6E7}"/>
                </a:ext>
              </a:extLst>
            </p:cNvPr>
            <p:cNvSpPr txBox="1"/>
            <p:nvPr/>
          </p:nvSpPr>
          <p:spPr>
            <a:xfrm>
              <a:off x="6476384" y="4392845"/>
              <a:ext cx="1560157" cy="897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latinLnBrk="1" hangingPunct="1"/>
              <a:r>
                <a:rPr kumimoji="1"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Not 3DIntersect</a:t>
              </a:r>
              <a:endParaRPr kumimoji="1"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2" name="이등변 삼각형 201">
              <a:extLst>
                <a:ext uri="{FF2B5EF4-FFF2-40B4-BE49-F238E27FC236}">
                  <a16:creationId xmlns:a16="http://schemas.microsoft.com/office/drawing/2014/main" xmlns="" id="{B1241AD2-E183-4D48-8A22-C63A2E737635}"/>
                </a:ext>
              </a:extLst>
            </p:cNvPr>
            <p:cNvSpPr/>
            <p:nvPr/>
          </p:nvSpPr>
          <p:spPr bwMode="auto">
            <a:xfrm rot="20161974">
              <a:off x="5308090" y="3416929"/>
              <a:ext cx="647058" cy="652616"/>
            </a:xfrm>
            <a:prstGeom prst="triangle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1600" indent="-101600" algn="ctr" eaLnBrk="1" hangingPunct="1">
                <a:spcBef>
                  <a:spcPct val="20000"/>
                </a:spcBef>
                <a:spcAft>
                  <a:spcPct val="20000"/>
                </a:spcAft>
                <a:buFont typeface="Wingdings" pitchFamily="2" charset="2"/>
                <a:buNone/>
              </a:pPr>
              <a:endParaRPr kumimoji="1" lang="ko-KR" altLang="en-US" sz="7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3" name="이등변 삼각형 202">
              <a:extLst>
                <a:ext uri="{FF2B5EF4-FFF2-40B4-BE49-F238E27FC236}">
                  <a16:creationId xmlns:a16="http://schemas.microsoft.com/office/drawing/2014/main" xmlns="" id="{E6138F64-53AF-42E3-8D9D-B05473B6D6CE}"/>
                </a:ext>
              </a:extLst>
            </p:cNvPr>
            <p:cNvSpPr/>
            <p:nvPr/>
          </p:nvSpPr>
          <p:spPr bwMode="auto">
            <a:xfrm rot="1256542">
              <a:off x="3965205" y="3723667"/>
              <a:ext cx="615824" cy="674538"/>
            </a:xfrm>
            <a:prstGeom prst="triangle">
              <a:avLst/>
            </a:prstGeom>
            <a:solidFill>
              <a:srgbClr val="CC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1600" indent="-101600" algn="ctr" eaLnBrk="1" hangingPunct="1">
                <a:spcBef>
                  <a:spcPct val="20000"/>
                </a:spcBef>
                <a:spcAft>
                  <a:spcPct val="20000"/>
                </a:spcAft>
                <a:buFont typeface="Wingdings" pitchFamily="2" charset="2"/>
                <a:buNone/>
              </a:pPr>
              <a:endParaRPr kumimoji="1" lang="ko-KR" altLang="en-US" sz="7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xmlns="" id="{D628E6A0-7522-437A-99CD-D4A146B2D6E7}"/>
                </a:ext>
              </a:extLst>
            </p:cNvPr>
            <p:cNvSpPr txBox="1"/>
            <p:nvPr/>
          </p:nvSpPr>
          <p:spPr>
            <a:xfrm>
              <a:off x="3764838" y="4277140"/>
              <a:ext cx="1210347" cy="897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latinLnBrk="1" hangingPunct="1"/>
              <a:r>
                <a:rPr kumimoji="1"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3DIntersect</a:t>
              </a:r>
              <a:endParaRPr kumimoji="1"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xmlns="" id="{D628E6A0-7522-437A-99CD-D4A146B2D6E7}"/>
                </a:ext>
              </a:extLst>
            </p:cNvPr>
            <p:cNvSpPr txBox="1"/>
            <p:nvPr/>
          </p:nvSpPr>
          <p:spPr>
            <a:xfrm>
              <a:off x="5074663" y="3485051"/>
              <a:ext cx="1210347" cy="897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latinLnBrk="1" hangingPunct="1"/>
              <a:r>
                <a:rPr kumimoji="1" lang="en-US" altLang="ko-KR" sz="7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3DIntersect</a:t>
              </a:r>
              <a:endParaRPr kumimoji="1"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6" name="이등변 삼각형 205">
              <a:extLst>
                <a:ext uri="{FF2B5EF4-FFF2-40B4-BE49-F238E27FC236}">
                  <a16:creationId xmlns:a16="http://schemas.microsoft.com/office/drawing/2014/main" xmlns="" id="{B1241AD2-E183-4D48-8A22-C63A2E737635}"/>
                </a:ext>
              </a:extLst>
            </p:cNvPr>
            <p:cNvSpPr/>
            <p:nvPr/>
          </p:nvSpPr>
          <p:spPr bwMode="auto">
            <a:xfrm rot="1268927">
              <a:off x="4653110" y="4386544"/>
              <a:ext cx="519232" cy="574617"/>
            </a:xfrm>
            <a:prstGeom prst="triangle">
              <a:avLst/>
            </a:prstGeom>
            <a:solidFill>
              <a:srgbClr val="DDDDD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1600" marR="0" lvl="0" indent="-1016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7" name="이등변 삼각형 206">
              <a:extLst>
                <a:ext uri="{FF2B5EF4-FFF2-40B4-BE49-F238E27FC236}">
                  <a16:creationId xmlns:a16="http://schemas.microsoft.com/office/drawing/2014/main" xmlns="" id="{B1241AD2-E183-4D48-8A22-C63A2E737635}"/>
                </a:ext>
              </a:extLst>
            </p:cNvPr>
            <p:cNvSpPr/>
            <p:nvPr/>
          </p:nvSpPr>
          <p:spPr bwMode="auto">
            <a:xfrm rot="4729774">
              <a:off x="7486222" y="3121638"/>
              <a:ext cx="519232" cy="574617"/>
            </a:xfrm>
            <a:prstGeom prst="triangle">
              <a:avLst/>
            </a:prstGeom>
            <a:solidFill>
              <a:srgbClr val="DDDDD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1600" marR="0" lvl="0" indent="-1016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8" name="이등변 삼각형 207">
              <a:extLst>
                <a:ext uri="{FF2B5EF4-FFF2-40B4-BE49-F238E27FC236}">
                  <a16:creationId xmlns:a16="http://schemas.microsoft.com/office/drawing/2014/main" xmlns="" id="{B1241AD2-E183-4D48-8A22-C63A2E737635}"/>
                </a:ext>
              </a:extLst>
            </p:cNvPr>
            <p:cNvSpPr/>
            <p:nvPr/>
          </p:nvSpPr>
          <p:spPr bwMode="auto">
            <a:xfrm rot="4898759">
              <a:off x="5766010" y="4355265"/>
              <a:ext cx="519232" cy="574617"/>
            </a:xfrm>
            <a:prstGeom prst="triangle">
              <a:avLst/>
            </a:prstGeom>
            <a:solidFill>
              <a:srgbClr val="DDDDD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1600" marR="0" lvl="0" indent="-1016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9" name="이등변 삼각형 208">
              <a:extLst>
                <a:ext uri="{FF2B5EF4-FFF2-40B4-BE49-F238E27FC236}">
                  <a16:creationId xmlns:a16="http://schemas.microsoft.com/office/drawing/2014/main" xmlns="" id="{B1241AD2-E183-4D48-8A22-C63A2E737635}"/>
                </a:ext>
              </a:extLst>
            </p:cNvPr>
            <p:cNvSpPr/>
            <p:nvPr/>
          </p:nvSpPr>
          <p:spPr bwMode="auto">
            <a:xfrm rot="4898759">
              <a:off x="3283400" y="4338529"/>
              <a:ext cx="519232" cy="574617"/>
            </a:xfrm>
            <a:prstGeom prst="triangle">
              <a:avLst/>
            </a:prstGeom>
            <a:solidFill>
              <a:srgbClr val="DDDDD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1600" marR="0" lvl="0" indent="-1016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xmlns="" id="{B1241AD2-E183-4D48-8A22-C63A2E737635}"/>
                </a:ext>
              </a:extLst>
            </p:cNvPr>
            <p:cNvSpPr/>
            <p:nvPr/>
          </p:nvSpPr>
          <p:spPr bwMode="auto">
            <a:xfrm rot="18796045">
              <a:off x="3107591" y="3053230"/>
              <a:ext cx="519232" cy="574617"/>
            </a:xfrm>
            <a:prstGeom prst="triangle">
              <a:avLst/>
            </a:prstGeom>
            <a:solidFill>
              <a:srgbClr val="DDDDD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1600" marR="0" lvl="0" indent="-10160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11" name="직사각형 210"/>
          <p:cNvSpPr/>
          <p:nvPr/>
        </p:nvSpPr>
        <p:spPr bwMode="auto">
          <a:xfrm>
            <a:off x="4733703" y="3414719"/>
            <a:ext cx="3614645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ko-KR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Spark on Hadoop</a:t>
            </a:r>
            <a:endParaRPr kumimoji="1" lang="ko-KR" altLang="en-US" sz="1400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050B08E0-1402-4B8D-B385-1D98667BF854}"/>
              </a:ext>
            </a:extLst>
          </p:cNvPr>
          <p:cNvSpPr txBox="1"/>
          <p:nvPr/>
        </p:nvSpPr>
        <p:spPr>
          <a:xfrm>
            <a:off x="4852230" y="3998871"/>
            <a:ext cx="8386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latinLnBrk="1" hangingPunct="1"/>
            <a:endParaRPr kumimoji="1"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/>
            <a:r>
              <a:rPr kumimoji="1" lang="en-US" altLang="ko-KR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Pathloss</a:t>
            </a:r>
            <a:endParaRPr kumimoji="1"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/>
            <a:endParaRPr kumimoji="1"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050B08E0-1402-4B8D-B385-1D98667BF854}"/>
              </a:ext>
            </a:extLst>
          </p:cNvPr>
          <p:cNvSpPr txBox="1"/>
          <p:nvPr/>
        </p:nvSpPr>
        <p:spPr>
          <a:xfrm>
            <a:off x="5912623" y="3998871"/>
            <a:ext cx="8645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latinLnBrk="1" hangingPunct="1"/>
            <a:endParaRPr kumimoji="1"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/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RF Factor</a:t>
            </a:r>
          </a:p>
          <a:p>
            <a:pPr eaLnBrk="1" latinLnBrk="1" hangingPunct="1"/>
            <a:endParaRPr kumimoji="1"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050B08E0-1402-4B8D-B385-1D98667BF854}"/>
              </a:ext>
            </a:extLst>
          </p:cNvPr>
          <p:cNvSpPr txBox="1"/>
          <p:nvPr/>
        </p:nvSpPr>
        <p:spPr>
          <a:xfrm>
            <a:off x="6988948" y="3998871"/>
            <a:ext cx="1226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latinLnBrk="1" hangingPunct="1"/>
            <a:endParaRPr kumimoji="1"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/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시나리오 분석</a:t>
            </a:r>
            <a:endParaRPr kumimoji="1"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/>
            <a:endParaRPr kumimoji="1"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6" name="꺾인 연결선 215"/>
          <p:cNvCxnSpPr>
            <a:stCxn id="190" idx="3"/>
            <a:endCxn id="94" idx="2"/>
          </p:cNvCxnSpPr>
          <p:nvPr/>
        </p:nvCxnSpPr>
        <p:spPr bwMode="auto">
          <a:xfrm flipV="1">
            <a:off x="3823971" y="2379140"/>
            <a:ext cx="3408622" cy="1791072"/>
          </a:xfrm>
          <a:prstGeom prst="bentConnector3">
            <a:avLst>
              <a:gd name="adj1" fmla="val 17585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>
            <a:off x="3823971" y="4446197"/>
            <a:ext cx="909732" cy="27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7" name="직선 화살표 연결선 216"/>
          <p:cNvCxnSpPr>
            <a:stCxn id="213" idx="3"/>
            <a:endCxn id="214" idx="1"/>
          </p:cNvCxnSpPr>
          <p:nvPr/>
        </p:nvCxnSpPr>
        <p:spPr bwMode="auto">
          <a:xfrm>
            <a:off x="5690873" y="4322037"/>
            <a:ext cx="22175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8" name="직선 화살표 연결선 217"/>
          <p:cNvCxnSpPr>
            <a:stCxn id="214" idx="3"/>
            <a:endCxn id="215" idx="1"/>
          </p:cNvCxnSpPr>
          <p:nvPr/>
        </p:nvCxnSpPr>
        <p:spPr bwMode="auto">
          <a:xfrm>
            <a:off x="6777196" y="4322037"/>
            <a:ext cx="21175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9" name="꺾인 연결선 218"/>
          <p:cNvCxnSpPr>
            <a:stCxn id="187" idx="2"/>
            <a:endCxn id="211" idx="0"/>
          </p:cNvCxnSpPr>
          <p:nvPr/>
        </p:nvCxnSpPr>
        <p:spPr bwMode="auto">
          <a:xfrm rot="16200000" flipH="1">
            <a:off x="4218683" y="1092376"/>
            <a:ext cx="1642290" cy="3002396"/>
          </a:xfrm>
          <a:prstGeom prst="bentConnector3">
            <a:avLst>
              <a:gd name="adj1" fmla="val 18101"/>
            </a:avLst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5743576" y="71526"/>
            <a:ext cx="3890016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Ⅳ.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광역 및 고속 분석 환경 구축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1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7035312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4.7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sz="1800" i="0" kern="0" dirty="0">
                <a:solidFill>
                  <a:schemeClr val="tx1"/>
                </a:solidFill>
                <a:latin typeface="+mj-ea"/>
              </a:rPr>
              <a:t>분석영역의 광역화 지원을 위한 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Native Spark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50B08E0-1402-4B8D-B385-1D98667BF854}"/>
              </a:ext>
            </a:extLst>
          </p:cNvPr>
          <p:cNvSpPr txBox="1"/>
          <p:nvPr/>
        </p:nvSpPr>
        <p:spPr>
          <a:xfrm>
            <a:off x="737422" y="5510430"/>
            <a:ext cx="817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latinLnBrk="1" hangingPunct="1">
              <a:buFontTx/>
              <a:buAutoNum type="arabicPeriod"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In-Memory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연산을 통해 빠른 성능으로 광역 시나리오 분석을 지원한다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클러스터 참여 호스트의 메모리를 공유하여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OOM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문제를 해결하면서 광역 시나리오 분석을 수행한다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79511" y="5391150"/>
            <a:ext cx="8820980" cy="738150"/>
          </a:xfrm>
          <a:prstGeom prst="roundRect">
            <a:avLst>
              <a:gd name="adj" fmla="val 6149"/>
            </a:avLst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82" y="813311"/>
            <a:ext cx="4193743" cy="226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2085975" y="990600"/>
            <a:ext cx="962025" cy="254328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79512" y="2428875"/>
            <a:ext cx="725414" cy="59131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879673" y="2428874"/>
            <a:ext cx="725414" cy="59131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594173" y="2390775"/>
            <a:ext cx="725414" cy="59131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5743576" y="71526"/>
            <a:ext cx="3890016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Ⅳ.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광역 및 </a:t>
            </a: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고속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분석 환경 구축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8" name="구부러진 연결선 7"/>
          <p:cNvCxnSpPr>
            <a:stCxn id="6" idx="1"/>
            <a:endCxn id="59" idx="0"/>
          </p:cNvCxnSpPr>
          <p:nvPr/>
        </p:nvCxnSpPr>
        <p:spPr bwMode="auto">
          <a:xfrm rot="10800000" flipH="1" flipV="1">
            <a:off x="2085974" y="1117764"/>
            <a:ext cx="156405" cy="1311110"/>
          </a:xfrm>
          <a:prstGeom prst="curvedConnector4">
            <a:avLst>
              <a:gd name="adj1" fmla="val -146159"/>
              <a:gd name="adj2" fmla="val 54849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arrow"/>
            <a:tailEnd type="arrow"/>
          </a:ln>
          <a:effectLst/>
        </p:spPr>
      </p:cxnSp>
      <p:cxnSp>
        <p:nvCxnSpPr>
          <p:cNvPr id="26" name="구부러진 연결선 25"/>
          <p:cNvCxnSpPr>
            <a:stCxn id="6" idx="1"/>
            <a:endCxn id="58" idx="0"/>
          </p:cNvCxnSpPr>
          <p:nvPr/>
        </p:nvCxnSpPr>
        <p:spPr bwMode="auto">
          <a:xfrm rot="10800000" flipV="1">
            <a:off x="942219" y="1117763"/>
            <a:ext cx="1143756" cy="131111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arrow"/>
            <a:tailEnd type="arrow"/>
          </a:ln>
          <a:effectLst/>
        </p:spPr>
      </p:cxnSp>
      <p:cxnSp>
        <p:nvCxnSpPr>
          <p:cNvPr id="28" name="구부러진 연결선 27"/>
          <p:cNvCxnSpPr>
            <a:stCxn id="6" idx="3"/>
            <a:endCxn id="60" idx="0"/>
          </p:cNvCxnSpPr>
          <p:nvPr/>
        </p:nvCxnSpPr>
        <p:spPr bwMode="auto">
          <a:xfrm>
            <a:off x="3048000" y="1117764"/>
            <a:ext cx="908880" cy="127301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arrow"/>
            <a:tailEnd type="arrow"/>
          </a:ln>
          <a:effectLst/>
        </p:spPr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8" y="3162301"/>
            <a:ext cx="4555693" cy="210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 descr="spark RDD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01" y="755237"/>
            <a:ext cx="4721867" cy="43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7035312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4.8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분석 소요 시간 예측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50B08E0-1402-4B8D-B385-1D98667BF854}"/>
              </a:ext>
            </a:extLst>
          </p:cNvPr>
          <p:cNvSpPr txBox="1"/>
          <p:nvPr/>
        </p:nvSpPr>
        <p:spPr>
          <a:xfrm>
            <a:off x="737422" y="5510430"/>
            <a:ext cx="817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latinLnBrk="1" hangingPunct="1">
              <a:buFontTx/>
              <a:buAutoNum type="arabicPeriod"/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시나리오 영역의 면적 및 건물 수를 통해 통계적으로 어느 정도의 시간이 소요될지 참고 정보로 제공한다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latinLnBrk="1" hangingPunct="1">
              <a:buFontTx/>
              <a:buAutoNum type="arabicPeriod"/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분석지역의 특성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 수행 시점의 시스템 부하에 따른 오차가 발생할 수 있으므로 참조 정보로만 활용한다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79511" y="5391150"/>
            <a:ext cx="8820980" cy="738150"/>
          </a:xfrm>
          <a:prstGeom prst="roundRect">
            <a:avLst>
              <a:gd name="adj" fmla="val 6149"/>
            </a:avLst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lvl="0" indent="-1016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5743576" y="71526"/>
            <a:ext cx="3890016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Ⅳ.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광역 및 </a:t>
            </a:r>
            <a:r>
              <a:rPr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고속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분석 환경 구축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737422" y="1028700"/>
            <a:ext cx="2272478" cy="128406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&lt;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시나리오 정보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&gt;</a:t>
            </a:r>
          </a:p>
          <a:p>
            <a:pPr marL="342900" marR="0" indent="-2286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분석 면적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marL="342900" marR="0" indent="-2286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분석 영역 내 건물 수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 flipV="1">
            <a:off x="737422" y="2905125"/>
            <a:ext cx="8044628" cy="285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F910409-BEAA-4DB6-A7EC-35C050E6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161" y="942757"/>
            <a:ext cx="2138580" cy="1446211"/>
          </a:xfrm>
          <a:prstGeom prst="rect">
            <a:avLst/>
          </a:prstGeom>
          <a:ln>
            <a:solidFill>
              <a:schemeClr val="accent3">
                <a:lumMod val="65000"/>
              </a:schemeClr>
            </a:solidFill>
          </a:ln>
        </p:spPr>
      </p:pic>
      <p:sp>
        <p:nvSpPr>
          <p:cNvPr id="21" name="순서도: 자기 디스크 66">
            <a:extLst>
              <a:ext uri="{FF2B5EF4-FFF2-40B4-BE49-F238E27FC236}">
                <a16:creationId xmlns:a16="http://schemas.microsoft.com/office/drawing/2014/main" xmlns="" id="{022CE39B-F5DE-41A9-999E-3880A06989BD}"/>
              </a:ext>
            </a:extLst>
          </p:cNvPr>
          <p:cNvSpPr/>
          <p:nvPr/>
        </p:nvSpPr>
        <p:spPr>
          <a:xfrm>
            <a:off x="5944074" y="836857"/>
            <a:ext cx="1533052" cy="1315793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391A6B5-AC32-4177-9CBF-FCCA2F55BDDD}"/>
              </a:ext>
            </a:extLst>
          </p:cNvPr>
          <p:cNvSpPr/>
          <p:nvPr/>
        </p:nvSpPr>
        <p:spPr>
          <a:xfrm>
            <a:off x="6134101" y="1316701"/>
            <a:ext cx="1250894" cy="68469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분석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이력 데이터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391A6B5-AC32-4177-9CBF-FCCA2F55BDDD}"/>
              </a:ext>
            </a:extLst>
          </p:cNvPr>
          <p:cNvSpPr/>
          <p:nvPr/>
        </p:nvSpPr>
        <p:spPr>
          <a:xfrm>
            <a:off x="737423" y="2438400"/>
            <a:ext cx="1815277" cy="3787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Input: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분석규모 정보</a:t>
            </a:r>
            <a:endParaRPr lang="ko-KR" altLang="en-US" sz="1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391A6B5-AC32-4177-9CBF-FCCA2F55BDDD}"/>
              </a:ext>
            </a:extLst>
          </p:cNvPr>
          <p:cNvSpPr/>
          <p:nvPr/>
        </p:nvSpPr>
        <p:spPr>
          <a:xfrm>
            <a:off x="3362025" y="2438400"/>
            <a:ext cx="2235866" cy="3787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모니터링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실행현황</a:t>
            </a:r>
            <a:endParaRPr lang="ko-KR" altLang="en-US" sz="1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391A6B5-AC32-4177-9CBF-FCCA2F55BDDD}"/>
              </a:ext>
            </a:extLst>
          </p:cNvPr>
          <p:cNvSpPr/>
          <p:nvPr/>
        </p:nvSpPr>
        <p:spPr>
          <a:xfrm>
            <a:off x="5847582" y="2438400"/>
            <a:ext cx="1841002" cy="3787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실행 결과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수집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저장</a:t>
            </a:r>
            <a:endParaRPr lang="ko-KR" altLang="en-US" sz="1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052" name="Picture 4" descr="ë¶ì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2" y="771228"/>
            <a:ext cx="1857375" cy="144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391A6B5-AC32-4177-9CBF-FCCA2F55BDDD}"/>
              </a:ext>
            </a:extLst>
          </p:cNvPr>
          <p:cNvSpPr/>
          <p:nvPr/>
        </p:nvSpPr>
        <p:spPr>
          <a:xfrm>
            <a:off x="8013948" y="2438400"/>
            <a:ext cx="1536202" cy="3787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통계 산출</a:t>
            </a:r>
            <a:endParaRPr lang="ko-KR" altLang="en-US" sz="1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오른쪽 화살표 18"/>
          <p:cNvSpPr/>
          <p:nvPr/>
        </p:nvSpPr>
        <p:spPr bwMode="auto">
          <a:xfrm>
            <a:off x="3038475" y="1360255"/>
            <a:ext cx="352125" cy="641144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38" name="오른쪽 화살표 37"/>
          <p:cNvSpPr/>
          <p:nvPr/>
        </p:nvSpPr>
        <p:spPr bwMode="auto">
          <a:xfrm>
            <a:off x="5597891" y="1360255"/>
            <a:ext cx="352125" cy="641144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30" name="왼쪽으로 구부러진 화살표 29"/>
          <p:cNvSpPr/>
          <p:nvPr/>
        </p:nvSpPr>
        <p:spPr bwMode="auto">
          <a:xfrm>
            <a:off x="7536184" y="1360255"/>
            <a:ext cx="477764" cy="641144"/>
          </a:xfrm>
          <a:prstGeom prst="curvedLeftArrow">
            <a:avLst>
              <a:gd name="adj1" fmla="val 25000"/>
              <a:gd name="adj2" fmla="val 58039"/>
              <a:gd name="adj3" fmla="val 25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391A6B5-AC32-4177-9CBF-FCCA2F55BDDD}"/>
              </a:ext>
            </a:extLst>
          </p:cNvPr>
          <p:cNvSpPr/>
          <p:nvPr/>
        </p:nvSpPr>
        <p:spPr>
          <a:xfrm>
            <a:off x="152413" y="1432104"/>
            <a:ext cx="577520" cy="6147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과</a:t>
            </a:r>
            <a:endParaRPr lang="en-US" altLang="ko-KR" sz="1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거</a:t>
            </a:r>
            <a:endParaRPr lang="en-US" altLang="ko-KR" sz="1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실험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군</a:t>
            </a:r>
            <a:endParaRPr lang="ko-KR" altLang="en-US" sz="1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777558" y="3156027"/>
            <a:ext cx="2272478" cy="128406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&lt;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시나리오 정보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&gt;</a:t>
            </a:r>
          </a:p>
          <a:p>
            <a:pPr marL="342900" marR="0" indent="-2286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분석 면적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marL="342900" marR="0" indent="-22860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분석 영역 내 건물 수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 flipV="1">
            <a:off x="777558" y="5032452"/>
            <a:ext cx="8044628" cy="285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9F910409-BEAA-4DB6-A7EC-35C050E6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297" y="3070084"/>
            <a:ext cx="2138580" cy="1446211"/>
          </a:xfrm>
          <a:prstGeom prst="rect">
            <a:avLst/>
          </a:prstGeom>
          <a:ln>
            <a:solidFill>
              <a:schemeClr val="accent3">
                <a:lumMod val="65000"/>
              </a:schemeClr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391A6B5-AC32-4177-9CBF-FCCA2F55BDDD}"/>
              </a:ext>
            </a:extLst>
          </p:cNvPr>
          <p:cNvSpPr/>
          <p:nvPr/>
        </p:nvSpPr>
        <p:spPr>
          <a:xfrm>
            <a:off x="777559" y="4565727"/>
            <a:ext cx="1815277" cy="3787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Input: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분석규모 정보</a:t>
            </a:r>
            <a:endParaRPr lang="ko-KR" altLang="en-US" sz="1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391A6B5-AC32-4177-9CBF-FCCA2F55BDDD}"/>
              </a:ext>
            </a:extLst>
          </p:cNvPr>
          <p:cNvSpPr/>
          <p:nvPr/>
        </p:nvSpPr>
        <p:spPr>
          <a:xfrm>
            <a:off x="3402161" y="4565727"/>
            <a:ext cx="2235866" cy="3787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분석실행</a:t>
            </a:r>
            <a:endParaRPr lang="ko-KR" altLang="en-US" sz="1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오른쪽 화살표 51"/>
          <p:cNvSpPr/>
          <p:nvPr/>
        </p:nvSpPr>
        <p:spPr bwMode="auto">
          <a:xfrm>
            <a:off x="3078611" y="3487582"/>
            <a:ext cx="352125" cy="641144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391A6B5-AC32-4177-9CBF-FCCA2F55BDDD}"/>
              </a:ext>
            </a:extLst>
          </p:cNvPr>
          <p:cNvSpPr/>
          <p:nvPr/>
        </p:nvSpPr>
        <p:spPr>
          <a:xfrm>
            <a:off x="5846096" y="4595348"/>
            <a:ext cx="3254734" cy="3787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통계적 기반 소요 시간 예측 정보</a:t>
            </a:r>
            <a:endParaRPr lang="ko-KR" altLang="en-US" sz="1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7" name="순서도: 자기 디스크 66">
            <a:extLst>
              <a:ext uri="{FF2B5EF4-FFF2-40B4-BE49-F238E27FC236}">
                <a16:creationId xmlns:a16="http://schemas.microsoft.com/office/drawing/2014/main" xmlns="" id="{022CE39B-F5DE-41A9-999E-3880A06989BD}"/>
              </a:ext>
            </a:extLst>
          </p:cNvPr>
          <p:cNvSpPr/>
          <p:nvPr/>
        </p:nvSpPr>
        <p:spPr>
          <a:xfrm>
            <a:off x="6047607" y="3171927"/>
            <a:ext cx="1533052" cy="1315793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6391A6B5-AC32-4177-9CBF-FCCA2F55BDDD}"/>
              </a:ext>
            </a:extLst>
          </p:cNvPr>
          <p:cNvSpPr/>
          <p:nvPr/>
        </p:nvSpPr>
        <p:spPr>
          <a:xfrm>
            <a:off x="6190482" y="3651771"/>
            <a:ext cx="1030104" cy="68469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이력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통계</a:t>
            </a:r>
            <a:endParaRPr lang="ko-KR" altLang="en-US" sz="1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054" name="Picture 6" descr="ë¶ì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099" y="3651771"/>
            <a:ext cx="1498025" cy="97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오른쪽 화살표 61"/>
          <p:cNvSpPr/>
          <p:nvPr/>
        </p:nvSpPr>
        <p:spPr bwMode="auto">
          <a:xfrm>
            <a:off x="5627795" y="3559457"/>
            <a:ext cx="352125" cy="641144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391A6B5-AC32-4177-9CBF-FCCA2F55BDDD}"/>
              </a:ext>
            </a:extLst>
          </p:cNvPr>
          <p:cNvSpPr/>
          <p:nvPr/>
        </p:nvSpPr>
        <p:spPr>
          <a:xfrm>
            <a:off x="159916" y="3619602"/>
            <a:ext cx="577520" cy="6147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현</a:t>
            </a:r>
            <a:endParaRPr lang="en-US" altLang="ko-KR" sz="1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재</a:t>
            </a:r>
            <a:endParaRPr lang="en-US" altLang="ko-KR" sz="14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관찰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군</a:t>
            </a:r>
            <a:endParaRPr lang="ko-KR" altLang="en-US" sz="1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2">
            <a:extLst>
              <a:ext uri="{FF2B5EF4-FFF2-40B4-BE49-F238E27FC236}">
                <a16:creationId xmlns:a16="http://schemas.microsoft.com/office/drawing/2014/main" xmlns="" id="{A31A34E7-3845-44FC-9D70-26A6966AD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3388" y="0"/>
            <a:ext cx="8915400" cy="363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i="0" dirty="0" smtClean="0">
                <a:solidFill>
                  <a:srgbClr val="000000"/>
                </a:solidFill>
                <a:latin typeface="Moebius" pitchFamily="18" charset="0"/>
                <a:ea typeface="뫼비우스 Regular" pitchFamily="2" charset="-127"/>
              </a:rPr>
              <a:t>목차 </a:t>
            </a:r>
            <a:r>
              <a:rPr lang="en-US" altLang="ko-KR" sz="2000" i="0" dirty="0" smtClean="0">
                <a:solidFill>
                  <a:srgbClr val="000000"/>
                </a:solidFill>
                <a:latin typeface="Moebius" pitchFamily="18" charset="0"/>
                <a:ea typeface="뫼비우스 Regular" pitchFamily="2" charset="-127"/>
              </a:rPr>
              <a:t>(</a:t>
            </a:r>
            <a:r>
              <a:rPr lang="ko-KR" altLang="en-US" sz="2000" i="0" dirty="0" smtClean="0">
                <a:solidFill>
                  <a:srgbClr val="000000"/>
                </a:solidFill>
                <a:latin typeface="Moebius" pitchFamily="18" charset="0"/>
                <a:ea typeface="뫼비우스 Regular" pitchFamily="2" charset="-127"/>
              </a:rPr>
              <a:t>구축범위 세부내역</a:t>
            </a:r>
            <a:r>
              <a:rPr lang="en-US" altLang="ko-KR" sz="2000" i="0" dirty="0" smtClean="0">
                <a:solidFill>
                  <a:srgbClr val="000000"/>
                </a:solidFill>
                <a:latin typeface="Moebius" pitchFamily="18" charset="0"/>
                <a:ea typeface="뫼비우스 Regular" pitchFamily="2" charset="-127"/>
              </a:rPr>
              <a:t>)</a:t>
            </a:r>
            <a:endParaRPr lang="en-US" altLang="ko-KR" sz="2000" i="0" dirty="0">
              <a:solidFill>
                <a:srgbClr val="000000"/>
              </a:solidFill>
              <a:latin typeface="Moebius" pitchFamily="18" charset="0"/>
              <a:ea typeface="뫼비우스 Regular" pitchFamily="2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3137" y="736366"/>
            <a:ext cx="9337675" cy="5373103"/>
            <a:chOff x="353137" y="736366"/>
            <a:chExt cx="9337675" cy="5373103"/>
          </a:xfrm>
        </p:grpSpPr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xmlns="" id="{1612B032-84BC-408E-B1ED-AB3AEDB57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37" y="736380"/>
              <a:ext cx="9337675" cy="5315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그룹 13">
              <a:extLst>
                <a:ext uri="{FF2B5EF4-FFF2-40B4-BE49-F238E27FC236}">
                  <a16:creationId xmlns:a16="http://schemas.microsoft.com/office/drawing/2014/main" xmlns="" id="{6741C480-D8EC-42B0-85BD-4239CD3161AF}"/>
                </a:ext>
              </a:extLst>
            </p:cNvPr>
            <p:cNvGrpSpPr/>
            <p:nvPr/>
          </p:nvGrpSpPr>
          <p:grpSpPr>
            <a:xfrm>
              <a:off x="412694" y="736366"/>
              <a:ext cx="9080612" cy="5373103"/>
              <a:chOff x="2004060" y="3068960"/>
              <a:chExt cx="5897880" cy="629951"/>
            </a:xfrm>
          </p:grpSpPr>
          <p:grpSp>
            <p:nvGrpSpPr>
              <p:cNvPr id="17" name="그룹 15">
                <a:extLst>
                  <a:ext uri="{FF2B5EF4-FFF2-40B4-BE49-F238E27FC236}">
                    <a16:creationId xmlns:a16="http://schemas.microsoft.com/office/drawing/2014/main" xmlns="" id="{F0023BEC-62D9-4FE8-85E0-3CB374C6701D}"/>
                  </a:ext>
                </a:extLst>
              </p:cNvPr>
              <p:cNvGrpSpPr/>
              <p:nvPr/>
            </p:nvGrpSpPr>
            <p:grpSpPr>
              <a:xfrm>
                <a:off x="2004060" y="3068960"/>
                <a:ext cx="5897880" cy="629951"/>
                <a:chOff x="1785000" y="3335696"/>
                <a:chExt cx="6336000" cy="629951"/>
              </a:xfrm>
            </p:grpSpPr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xmlns="" id="{FEAD8F39-3296-4A6D-A6AD-6C1D20A566C9}"/>
                    </a:ext>
                  </a:extLst>
                </p:cNvPr>
                <p:cNvCxnSpPr/>
                <p:nvPr/>
              </p:nvCxnSpPr>
              <p:spPr>
                <a:xfrm>
                  <a:off x="1785000" y="3335696"/>
                  <a:ext cx="6336000" cy="0"/>
                </a:xfrm>
                <a:prstGeom prst="line">
                  <a:avLst/>
                </a:prstGeom>
                <a:ln w="19050">
                  <a:solidFill>
                    <a:srgbClr val="FF7A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xmlns="" id="{49238DBC-936B-4B84-83BB-5AD9C0E727C6}"/>
                    </a:ext>
                  </a:extLst>
                </p:cNvPr>
                <p:cNvCxnSpPr/>
                <p:nvPr/>
              </p:nvCxnSpPr>
              <p:spPr>
                <a:xfrm>
                  <a:off x="1785000" y="3965647"/>
                  <a:ext cx="6336000" cy="0"/>
                </a:xfrm>
                <a:prstGeom prst="line">
                  <a:avLst/>
                </a:prstGeom>
                <a:ln w="19050">
                  <a:solidFill>
                    <a:srgbClr val="EA002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48D623BA-EB18-4477-AF24-E823D28501FE}"/>
                  </a:ext>
                </a:extLst>
              </p:cNvPr>
              <p:cNvSpPr txBox="1"/>
              <p:nvPr/>
            </p:nvSpPr>
            <p:spPr>
              <a:xfrm>
                <a:off x="2053002" y="3069588"/>
                <a:ext cx="2900251" cy="43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광역 및 고속 분석 환경 </a:t>
                </a:r>
                <a:r>
                  <a:rPr lang="ko-KR" altLang="en-US" sz="1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구축</a:t>
                </a:r>
                <a:endPara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myDesk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Win10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전환에 따른 호환성 확보</a:t>
                </a:r>
                <a:endPara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분산처리 클러스터 환경 구축</a:t>
                </a:r>
                <a:endParaRPr lang="en-US" altLang="ko-KR" sz="14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GIS DBMS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기반 공간분석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14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공간분석을 위한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Spatial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Indexing/Hashing/Partitioning</a:t>
                </a:r>
                <a:endParaRPr lang="en-US" altLang="ko-KR" sz="14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분산처리기능개발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[RX area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단위 분산처리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]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성능 개선을 위한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Caching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Algorithm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</a:t>
                </a:r>
                <a:endParaRPr lang="en-US" altLang="ko-KR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분석영역의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광역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 지원을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위한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Native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Spark Architecture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적용</a:t>
                </a:r>
                <a:endParaRPr lang="en-US" altLang="ko-KR" sz="14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4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 소요시간 예측</a:t>
                </a:r>
                <a:endParaRPr lang="en-US" altLang="ko-KR" sz="14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8D623BA-EB18-4477-AF24-E823D28501FE}"/>
              </a:ext>
            </a:extLst>
          </p:cNvPr>
          <p:cNvSpPr txBox="1"/>
          <p:nvPr/>
        </p:nvSpPr>
        <p:spPr>
          <a:xfrm>
            <a:off x="5112858" y="740221"/>
            <a:ext cx="4712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5G NR </a:t>
            </a: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분석기능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고도화</a:t>
            </a:r>
            <a:endParaRPr lang="en-US" altLang="ko-KR" sz="1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Coverage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예측기능고도화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–SS-RSRP + SS-SINR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Engineering Tool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연동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14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5G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시스템 반영 및 측정 결과 기반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4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NR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Uplink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성능예측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기술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Outdoor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품질을 고려한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Indoor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WIBITEL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사와 개발 협력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mmWave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분석을 위한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GIS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고도화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(EGIS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사와 개발 협력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8D623BA-EB18-4477-AF24-E823D28501FE}"/>
              </a:ext>
            </a:extLst>
          </p:cNvPr>
          <p:cNvSpPr txBox="1"/>
          <p:nvPr/>
        </p:nvSpPr>
        <p:spPr>
          <a:xfrm>
            <a:off x="5075707" y="3988906"/>
            <a:ext cx="471286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5G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무선망 최적화 기술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안테나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Pattern,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틸트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방향각 추천 기술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87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5796107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1.1.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개선 필요 사항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577878" y="71526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Ⅰ. </a:t>
            </a:r>
            <a:r>
              <a:rPr lang="ko-KR" altLang="en-US" dirty="0" smtClean="0">
                <a:latin typeface="+mj-ea"/>
                <a:ea typeface="+mj-ea"/>
              </a:rPr>
              <a:t>개요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Rectangle 31"/>
          <p:cNvSpPr txBox="1">
            <a:spLocks noChangeArrowheads="1"/>
          </p:cNvSpPr>
          <p:nvPr/>
        </p:nvSpPr>
        <p:spPr bwMode="auto">
          <a:xfrm>
            <a:off x="344488" y="684604"/>
            <a:ext cx="9315450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377825" eaLnBrk="0" hangingPunct="0">
              <a:tabLst>
                <a:tab pos="34020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377825" eaLnBrk="0" hangingPunct="0">
              <a:tabLst>
                <a:tab pos="34020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377825" eaLnBrk="0" hangingPunct="0">
              <a:tabLst>
                <a:tab pos="34020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377825" eaLnBrk="0" hangingPunct="0">
              <a:tabLst>
                <a:tab pos="34020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377825" eaLnBrk="0" hangingPunct="0">
              <a:tabLst>
                <a:tab pos="34020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377825" eaLnBrk="0" fontAlgn="base" hangingPunct="0">
              <a:spcBef>
                <a:spcPct val="0"/>
              </a:spcBef>
              <a:spcAft>
                <a:spcPct val="0"/>
              </a:spcAft>
              <a:tabLst>
                <a:tab pos="34020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377825" eaLnBrk="0" fontAlgn="base" hangingPunct="0">
              <a:spcBef>
                <a:spcPct val="0"/>
              </a:spcBef>
              <a:spcAft>
                <a:spcPct val="0"/>
              </a:spcAft>
              <a:tabLst>
                <a:tab pos="34020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377825" eaLnBrk="0" fontAlgn="base" hangingPunct="0">
              <a:spcBef>
                <a:spcPct val="0"/>
              </a:spcBef>
              <a:spcAft>
                <a:spcPct val="0"/>
              </a:spcAft>
              <a:tabLst>
                <a:tab pos="34020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377825" eaLnBrk="0" fontAlgn="base" hangingPunct="0">
              <a:spcBef>
                <a:spcPct val="0"/>
              </a:spcBef>
              <a:spcAft>
                <a:spcPct val="0"/>
              </a:spcAft>
              <a:tabLst>
                <a:tab pos="340201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defRPr/>
            </a:pPr>
            <a:r>
              <a:rPr lang="en-US" altLang="ko-KR" sz="1600" b="1" dirty="0" smtClean="0">
                <a:latin typeface="+mn-lt"/>
                <a:ea typeface="+mn-ea"/>
              </a:rPr>
              <a:t>T-EOS </a:t>
            </a:r>
            <a:r>
              <a:rPr lang="ko-KR" altLang="en-US" sz="1600" b="1" dirty="0" smtClean="0">
                <a:latin typeface="+mn-lt"/>
                <a:ea typeface="+mn-ea"/>
              </a:rPr>
              <a:t>분석 모듈의 완성도는 높은 상태이나</a:t>
            </a:r>
            <a:r>
              <a:rPr lang="en-US" altLang="ko-KR" sz="1600" b="1" dirty="0" smtClean="0">
                <a:latin typeface="+mn-lt"/>
                <a:ea typeface="+mn-ea"/>
              </a:rPr>
              <a:t>, IT </a:t>
            </a:r>
            <a:r>
              <a:rPr lang="ko-KR" altLang="en-US" sz="1600" b="1" dirty="0" smtClean="0">
                <a:latin typeface="+mn-lt"/>
                <a:ea typeface="+mn-ea"/>
              </a:rPr>
              <a:t>기술 개선을 통한 </a:t>
            </a:r>
            <a:r>
              <a:rPr lang="ko-KR" altLang="en-US" sz="1600" b="1" dirty="0" err="1" smtClean="0">
                <a:latin typeface="+mn-lt"/>
                <a:ea typeface="+mn-ea"/>
              </a:rPr>
              <a:t>확장성</a:t>
            </a:r>
            <a:r>
              <a:rPr lang="ko-KR" altLang="en-US" sz="1600" b="1" dirty="0" smtClean="0">
                <a:latin typeface="+mn-lt"/>
                <a:ea typeface="+mn-ea"/>
              </a:rPr>
              <a:t> 보장 및 성능 개선이 필요함</a:t>
            </a:r>
            <a:endParaRPr lang="ko-KR" altLang="en-US" sz="1600" b="1" dirty="0">
              <a:latin typeface="+mn-lt"/>
              <a:ea typeface="+mn-ea"/>
            </a:endParaRPr>
          </a:p>
        </p:txBody>
      </p:sp>
      <p:grpSp>
        <p:nvGrpSpPr>
          <p:cNvPr id="27" name="그룹 2"/>
          <p:cNvGrpSpPr>
            <a:grpSpLocks/>
          </p:cNvGrpSpPr>
          <p:nvPr/>
        </p:nvGrpSpPr>
        <p:grpSpPr bwMode="auto">
          <a:xfrm>
            <a:off x="344488" y="1383939"/>
            <a:ext cx="4545012" cy="275647"/>
            <a:chOff x="339725" y="1557338"/>
            <a:chExt cx="4545013" cy="303212"/>
          </a:xfrm>
        </p:grpSpPr>
        <p:sp>
          <p:nvSpPr>
            <p:cNvPr id="28" name="Rectangle 140"/>
            <p:cNvSpPr>
              <a:spLocks noChangeArrowheads="1"/>
            </p:cNvSpPr>
            <p:nvPr/>
          </p:nvSpPr>
          <p:spPr bwMode="auto">
            <a:xfrm>
              <a:off x="747712" y="1557338"/>
              <a:ext cx="3729039" cy="2667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/>
            <a:lstStyle/>
            <a:p>
              <a:pPr algn="ctr" defTabSz="762000" eaLnBrk="0" fontAlgn="auto" latinLnBrk="0" hangingPunct="0">
                <a:spcAft>
                  <a:spcPts val="0"/>
                </a:spcAft>
              </a:pPr>
              <a:r>
                <a:rPr kumimoji="0" lang="ko-KR" altLang="en-US" sz="1400" b="1" dirty="0" smtClean="0">
                  <a:solidFill>
                    <a:srgbClr val="000000"/>
                  </a:solidFill>
                  <a:ea typeface="+mn-ea"/>
                </a:rPr>
                <a:t>개선 필요 사항</a:t>
              </a:r>
              <a:endParaRPr kumimoji="0" lang="ko-KR" altLang="en-US" sz="1400" b="1" dirty="0">
                <a:solidFill>
                  <a:srgbClr val="000000"/>
                </a:solidFill>
                <a:ea typeface="+mn-ea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 bwMode="auto">
            <a:xfrm>
              <a:off x="339725" y="1858963"/>
              <a:ext cx="4545013" cy="1587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그룹 6"/>
          <p:cNvGrpSpPr>
            <a:grpSpLocks/>
          </p:cNvGrpSpPr>
          <p:nvPr/>
        </p:nvGrpSpPr>
        <p:grpSpPr bwMode="auto">
          <a:xfrm>
            <a:off x="5023379" y="1383939"/>
            <a:ext cx="4535487" cy="275647"/>
            <a:chOff x="468313" y="1607468"/>
            <a:chExt cx="4254371" cy="303213"/>
          </a:xfrm>
        </p:grpSpPr>
        <p:sp>
          <p:nvSpPr>
            <p:cNvPr id="31" name="Rectangle 140"/>
            <p:cNvSpPr>
              <a:spLocks noChangeArrowheads="1"/>
            </p:cNvSpPr>
            <p:nvPr/>
          </p:nvSpPr>
          <p:spPr bwMode="auto">
            <a:xfrm>
              <a:off x="848034" y="1607468"/>
              <a:ext cx="3494929" cy="2667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/>
            <a:lstStyle/>
            <a:p>
              <a:pPr algn="ctr" defTabSz="762000" eaLnBrk="0" fontAlgn="auto" latinLnBrk="0" hangingPunct="0">
                <a:spcAft>
                  <a:spcPts val="0"/>
                </a:spcAft>
                <a:defRPr/>
              </a:pPr>
              <a:r>
                <a:rPr kumimoji="0" lang="ko-KR" altLang="en-US" sz="1400" b="1" dirty="0" smtClean="0">
                  <a:solidFill>
                    <a:srgbClr val="000000"/>
                  </a:solidFill>
                  <a:ea typeface="+mn-ea"/>
                </a:rPr>
                <a:t>개선 방향</a:t>
              </a:r>
              <a:endParaRPr kumimoji="0" lang="ko-KR" altLang="en-US" sz="1400" b="1" dirty="0">
                <a:solidFill>
                  <a:srgbClr val="000000"/>
                </a:solidFill>
                <a:ea typeface="+mn-ea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 bwMode="auto">
            <a:xfrm>
              <a:off x="468313" y="1909094"/>
              <a:ext cx="4254371" cy="1587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그룹 32"/>
          <p:cNvGrpSpPr/>
          <p:nvPr/>
        </p:nvGrpSpPr>
        <p:grpSpPr>
          <a:xfrm>
            <a:off x="2288440" y="3359594"/>
            <a:ext cx="1822122" cy="441017"/>
            <a:chOff x="-5571680" y="1943353"/>
            <a:chExt cx="6477911" cy="1287439"/>
          </a:xfrm>
        </p:grpSpPr>
        <p:cxnSp>
          <p:nvCxnSpPr>
            <p:cNvPr id="34" name="꺾인 연결선 61"/>
            <p:cNvCxnSpPr/>
            <p:nvPr/>
          </p:nvCxnSpPr>
          <p:spPr>
            <a:xfrm flipH="1">
              <a:off x="-4213180" y="1943353"/>
              <a:ext cx="5119411" cy="0"/>
            </a:xfrm>
            <a:prstGeom prst="straightConnector1">
              <a:avLst/>
            </a:prstGeom>
            <a:ln w="127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61"/>
            <p:cNvCxnSpPr/>
            <p:nvPr/>
          </p:nvCxnSpPr>
          <p:spPr>
            <a:xfrm flipH="1">
              <a:off x="-5571680" y="1974393"/>
              <a:ext cx="1317423" cy="1256399"/>
            </a:xfrm>
            <a:prstGeom prst="straightConnector1">
              <a:avLst/>
            </a:prstGeom>
            <a:ln w="127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28464" y="5232604"/>
            <a:ext cx="1793190" cy="409099"/>
            <a:chOff x="1880720" y="5179328"/>
            <a:chExt cx="2480371" cy="446769"/>
          </a:xfrm>
        </p:grpSpPr>
        <p:cxnSp>
          <p:nvCxnSpPr>
            <p:cNvPr id="37" name="꺾인 연결선 61"/>
            <p:cNvCxnSpPr/>
            <p:nvPr/>
          </p:nvCxnSpPr>
          <p:spPr>
            <a:xfrm>
              <a:off x="1880720" y="5626097"/>
              <a:ext cx="1991833" cy="0"/>
            </a:xfrm>
            <a:prstGeom prst="straightConnector1">
              <a:avLst/>
            </a:prstGeom>
            <a:ln w="127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61"/>
            <p:cNvCxnSpPr/>
            <p:nvPr/>
          </p:nvCxnSpPr>
          <p:spPr>
            <a:xfrm flipV="1">
              <a:off x="3857283" y="5179328"/>
              <a:ext cx="503808" cy="446769"/>
            </a:xfrm>
            <a:prstGeom prst="straightConnector1">
              <a:avLst/>
            </a:prstGeom>
            <a:ln w="127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2932483" y="5209674"/>
            <a:ext cx="1804229" cy="419732"/>
            <a:chOff x="5531300" y="5179328"/>
            <a:chExt cx="2495640" cy="458381"/>
          </a:xfrm>
        </p:grpSpPr>
        <p:cxnSp>
          <p:nvCxnSpPr>
            <p:cNvPr id="40" name="꺾인 연결선 61"/>
            <p:cNvCxnSpPr/>
            <p:nvPr/>
          </p:nvCxnSpPr>
          <p:spPr>
            <a:xfrm flipH="1" flipV="1">
              <a:off x="6035108" y="5637709"/>
              <a:ext cx="1991832" cy="0"/>
            </a:xfrm>
            <a:prstGeom prst="straightConnector1">
              <a:avLst/>
            </a:prstGeom>
            <a:ln w="127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61"/>
            <p:cNvCxnSpPr/>
            <p:nvPr/>
          </p:nvCxnSpPr>
          <p:spPr>
            <a:xfrm flipH="1" flipV="1">
              <a:off x="5531300" y="5179328"/>
              <a:ext cx="503808" cy="446769"/>
            </a:xfrm>
            <a:prstGeom prst="straightConnector1">
              <a:avLst/>
            </a:prstGeom>
            <a:ln w="127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3044744" y="5684431"/>
            <a:ext cx="2376000" cy="633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85725" indent="-85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ko-KR" sz="1050" dirty="0" smtClean="0">
                <a:solidFill>
                  <a:schemeClr val="tx1"/>
                </a:solidFill>
              </a:rPr>
              <a:t>5G </a:t>
            </a:r>
            <a:r>
              <a:rPr kumimoji="1" lang="ko-KR" altLang="en-US" sz="1050" dirty="0" err="1" smtClean="0">
                <a:solidFill>
                  <a:schemeClr val="tx1"/>
                </a:solidFill>
              </a:rPr>
              <a:t>상용화시</a:t>
            </a:r>
            <a:r>
              <a:rPr kumimoji="1" lang="ko-KR" altLang="en-US" sz="1050" dirty="0" smtClean="0">
                <a:solidFill>
                  <a:schemeClr val="tx1"/>
                </a:solidFill>
              </a:rPr>
              <a:t> 분석 대상 확대 예상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pPr marL="85725" indent="-85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ko-KR" altLang="en-US" sz="1050" dirty="0" err="1" smtClean="0">
                <a:solidFill>
                  <a:schemeClr val="tx1"/>
                </a:solidFill>
              </a:rPr>
              <a:t>드론</a:t>
            </a:r>
            <a:r>
              <a:rPr kumimoji="1" lang="en-US" altLang="ko-KR" sz="1050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1050" dirty="0" smtClean="0">
                <a:solidFill>
                  <a:schemeClr val="tx1"/>
                </a:solidFill>
              </a:rPr>
              <a:t>등 비행체를 위한 </a:t>
            </a:r>
            <a:r>
              <a:rPr kumimoji="1" lang="en-US" altLang="ko-KR" sz="1050" dirty="0" smtClean="0">
                <a:solidFill>
                  <a:schemeClr val="tx1"/>
                </a:solidFill>
              </a:rPr>
              <a:t>3D </a:t>
            </a:r>
            <a:r>
              <a:rPr kumimoji="1" lang="ko-KR" altLang="en-US" sz="1050" dirty="0" smtClean="0">
                <a:solidFill>
                  <a:schemeClr val="tx1"/>
                </a:solidFill>
              </a:rPr>
              <a:t>분석 </a:t>
            </a:r>
            <a:r>
              <a:rPr kumimoji="1" lang="ko-KR" altLang="en-US" sz="1050" dirty="0" err="1" smtClean="0">
                <a:solidFill>
                  <a:schemeClr val="tx1"/>
                </a:solidFill>
              </a:rPr>
              <a:t>도입시</a:t>
            </a:r>
            <a:r>
              <a:rPr kumimoji="1" lang="ko-KR" altLang="en-US" sz="1050" dirty="0" smtClean="0">
                <a:solidFill>
                  <a:schemeClr val="tx1"/>
                </a:solidFill>
              </a:rPr>
              <a:t> 처리용량 확대 요구됨</a:t>
            </a:r>
            <a:endParaRPr kumimoji="1"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455" y="5684432"/>
            <a:ext cx="2240925" cy="444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85725" indent="-85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tx1"/>
                </a:solidFill>
              </a:rPr>
              <a:t>대량 데이터 처리 한계 도달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pPr marL="85725" indent="-85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tx1"/>
                </a:solidFill>
              </a:rPr>
              <a:t>메모리 적재 불가 등 문제점 </a:t>
            </a:r>
            <a:r>
              <a:rPr kumimoji="1" lang="ko-KR" altLang="en-US" sz="1050" dirty="0" smtClean="0">
                <a:solidFill>
                  <a:schemeClr val="tx1"/>
                </a:solidFill>
              </a:rPr>
              <a:t>노출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pPr marL="85725" indent="-85725"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85497" y="2570327"/>
            <a:ext cx="2376805" cy="633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85725" indent="-85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chemeClr val="tx1"/>
                </a:solidFill>
              </a:rPr>
              <a:t>RU </a:t>
            </a:r>
            <a:r>
              <a:rPr kumimoji="1" lang="ko-KR" altLang="en-US" sz="1050" dirty="0">
                <a:solidFill>
                  <a:schemeClr val="tx1"/>
                </a:solidFill>
              </a:rPr>
              <a:t>단위 </a:t>
            </a:r>
            <a:r>
              <a:rPr kumimoji="1" lang="en-US" altLang="ko-KR" sz="1050" dirty="0" err="1">
                <a:solidFill>
                  <a:schemeClr val="tx1"/>
                </a:solidFill>
              </a:rPr>
              <a:t>Pathloss</a:t>
            </a:r>
            <a:r>
              <a:rPr kumimoji="1" lang="en-US" altLang="ko-KR" sz="1050" dirty="0">
                <a:solidFill>
                  <a:schemeClr val="tx1"/>
                </a:solidFill>
              </a:rPr>
              <a:t> </a:t>
            </a:r>
            <a:r>
              <a:rPr kumimoji="1" lang="ko-KR" altLang="en-US" sz="1050" dirty="0">
                <a:solidFill>
                  <a:schemeClr val="tx1"/>
                </a:solidFill>
              </a:rPr>
              <a:t>처리에 </a:t>
            </a:r>
            <a:r>
              <a:rPr kumimoji="1" lang="en-US" altLang="ko-KR" sz="1050" dirty="0" smtClean="0">
                <a:solidFill>
                  <a:schemeClr val="tx1"/>
                </a:solidFill>
              </a:rPr>
              <a:t/>
            </a:r>
            <a:br>
              <a:rPr kumimoji="1" lang="en-US" altLang="ko-KR" sz="1050" dirty="0" smtClean="0">
                <a:solidFill>
                  <a:schemeClr val="tx1"/>
                </a:solidFill>
              </a:rPr>
            </a:br>
            <a:r>
              <a:rPr kumimoji="1" lang="en-US" altLang="ko-KR" sz="1050" dirty="0" smtClean="0">
                <a:solidFill>
                  <a:schemeClr val="tx1"/>
                </a:solidFill>
              </a:rPr>
              <a:t>95</a:t>
            </a:r>
            <a:r>
              <a:rPr kumimoji="1" lang="en-US" altLang="ko-KR" sz="1050" dirty="0">
                <a:solidFill>
                  <a:schemeClr val="tx1"/>
                </a:solidFill>
              </a:rPr>
              <a:t>% </a:t>
            </a:r>
            <a:r>
              <a:rPr kumimoji="1" lang="ko-KR" altLang="en-US" sz="1050" dirty="0">
                <a:solidFill>
                  <a:schemeClr val="tx1"/>
                </a:solidFill>
              </a:rPr>
              <a:t>시간 소요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pPr marL="85725" indent="-85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ko-KR" altLang="en-US" sz="1050" dirty="0" err="1">
                <a:solidFill>
                  <a:schemeClr val="tx1"/>
                </a:solidFill>
              </a:rPr>
              <a:t>데이터량에</a:t>
            </a:r>
            <a:r>
              <a:rPr kumimoji="1" lang="ko-KR" altLang="en-US" sz="1050" dirty="0">
                <a:solidFill>
                  <a:schemeClr val="tx1"/>
                </a:solidFill>
              </a:rPr>
              <a:t> </a:t>
            </a:r>
            <a:r>
              <a:rPr kumimoji="1" lang="ko-KR" altLang="en-US" sz="1050" dirty="0" smtClean="0">
                <a:solidFill>
                  <a:schemeClr val="tx1"/>
                </a:solidFill>
              </a:rPr>
              <a:t>따라 처리시간이 </a:t>
            </a:r>
            <a:r>
              <a:rPr kumimoji="1" lang="en-US" altLang="ko-KR" sz="1050" dirty="0" smtClean="0">
                <a:solidFill>
                  <a:schemeClr val="tx1"/>
                </a:solidFill>
              </a:rPr>
              <a:t/>
            </a:r>
            <a:br>
              <a:rPr kumimoji="1" lang="en-US" altLang="ko-KR" sz="1050" dirty="0" smtClean="0">
                <a:solidFill>
                  <a:schemeClr val="tx1"/>
                </a:solidFill>
              </a:rPr>
            </a:br>
            <a:r>
              <a:rPr kumimoji="1" lang="ko-KR" altLang="en-US" sz="1050" dirty="0" smtClean="0">
                <a:solidFill>
                  <a:schemeClr val="tx1"/>
                </a:solidFill>
              </a:rPr>
              <a:t>지수적으로 </a:t>
            </a:r>
            <a:r>
              <a:rPr kumimoji="1" lang="ko-KR" altLang="en-US" sz="1050" dirty="0">
                <a:solidFill>
                  <a:schemeClr val="tx1"/>
                </a:solidFill>
              </a:rPr>
              <a:t>증가</a:t>
            </a:r>
            <a:endParaRPr kumimoji="1"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6688" y="1979928"/>
            <a:ext cx="4062436" cy="440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85725" indent="-85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>
                <a:solidFill>
                  <a:schemeClr val="tx1"/>
                </a:solidFill>
              </a:rPr>
              <a:t>5G 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및 </a:t>
            </a:r>
            <a:r>
              <a:rPr kumimoji="1" lang="en-US" altLang="ko-KR" sz="1200" b="1" dirty="0" err="1">
                <a:solidFill>
                  <a:schemeClr val="tx1"/>
                </a:solidFill>
              </a:rPr>
              <a:t>IoT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무선 환경 수용을 위한 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확장성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 보장 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필요 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marL="85725" indent="-85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>
                <a:solidFill>
                  <a:schemeClr val="tx1"/>
                </a:solidFill>
              </a:rPr>
              <a:t>분석 성능 개선을 위한 분석 모듈 구조 개선 필요 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580144" y="3761773"/>
            <a:ext cx="1701234" cy="1650007"/>
          </a:xfrm>
          <a:prstGeom prst="ellipse">
            <a:avLst/>
          </a:prstGeom>
          <a:solidFill>
            <a:schemeClr val="bg1">
              <a:lumMod val="95000"/>
              <a:alpha val="3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endParaRPr lang="ko-KR" altLang="en-US" sz="1300" b="1" dirty="0" err="1" smtClean="0">
              <a:solidFill>
                <a:schemeClr val="tx1"/>
              </a:solidFill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47" name="그룹 102"/>
          <p:cNvGrpSpPr/>
          <p:nvPr/>
        </p:nvGrpSpPr>
        <p:grpSpPr>
          <a:xfrm>
            <a:off x="1976728" y="4146416"/>
            <a:ext cx="908067" cy="880721"/>
            <a:chOff x="5729407" y="4806282"/>
            <a:chExt cx="976884" cy="976882"/>
          </a:xfrm>
        </p:grpSpPr>
        <p:sp>
          <p:nvSpPr>
            <p:cNvPr id="48" name="타원 47"/>
            <p:cNvSpPr/>
            <p:nvPr/>
          </p:nvSpPr>
          <p:spPr>
            <a:xfrm>
              <a:off x="5729407" y="4806282"/>
              <a:ext cx="976884" cy="9768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0"/>
              </a:sp3d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5775328" y="4852201"/>
              <a:ext cx="885043" cy="8850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0"/>
              </a:sp3d>
            </a:bodyPr>
            <a:lstStyle/>
            <a:p>
              <a:pPr algn="ctr"/>
              <a:endParaRPr lang="ko-KR" altLang="en-US" sz="1000" dirty="0">
                <a:ea typeface="뫼비우스 Regular" pitchFamily="2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025333" y="4598669"/>
            <a:ext cx="766454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wrap="square" rtlCol="0">
            <a:spAutoFit/>
            <a:sp3d>
              <a:bevelT w="1270" h="1270"/>
              <a:bevelB w="1270" h="12700"/>
            </a:sp3d>
          </a:bodyPr>
          <a:lstStyle/>
          <a:p>
            <a:pPr algn="ctr"/>
            <a:r>
              <a:rPr lang="en-US" altLang="ko-KR" sz="1200" dirty="0" smtClean="0">
                <a:ea typeface="뫼비우스 Bold" pitchFamily="2" charset="-127"/>
              </a:rPr>
              <a:t>T-EOS</a:t>
            </a:r>
            <a:endParaRPr lang="ko-KR" altLang="en-US" sz="1200" dirty="0" smtClean="0">
              <a:ea typeface="뫼비우스 Bold" pitchFamily="2" charset="-127"/>
            </a:endParaRPr>
          </a:p>
        </p:txBody>
      </p:sp>
      <p:pic>
        <p:nvPicPr>
          <p:cNvPr id="51" name="Picture 2" descr="C:\Users\kim\Downloads\noun_139223_cc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40000" contrast="40000"/>
          </a:blip>
          <a:stretch>
            <a:fillRect/>
          </a:stretch>
        </p:blipFill>
        <p:spPr bwMode="auto">
          <a:xfrm>
            <a:off x="2213761" y="4254156"/>
            <a:ext cx="436889" cy="423733"/>
          </a:xfrm>
          <a:prstGeom prst="rect">
            <a:avLst/>
          </a:prstGeom>
          <a:noFill/>
        </p:spPr>
      </p:pic>
      <p:sp>
        <p:nvSpPr>
          <p:cNvPr id="52" name="타원 51"/>
          <p:cNvSpPr/>
          <p:nvPr/>
        </p:nvSpPr>
        <p:spPr>
          <a:xfrm>
            <a:off x="2154970" y="3518670"/>
            <a:ext cx="551587" cy="53497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0"/>
            </a:sp3d>
          </a:bodyPr>
          <a:lstStyle/>
          <a:p>
            <a:pPr algn="ctr"/>
            <a:endParaRPr lang="ko-KR" altLang="en-US" dirty="0"/>
          </a:p>
        </p:txBody>
      </p:sp>
      <p:pic>
        <p:nvPicPr>
          <p:cNvPr id="53" name="Picture 2" descr="C:\Users\kim\Downloads\noun_4218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97380" y="3550633"/>
            <a:ext cx="267974" cy="259904"/>
          </a:xfrm>
          <a:prstGeom prst="rect">
            <a:avLst/>
          </a:prstGeom>
          <a:noFill/>
        </p:spPr>
      </p:pic>
      <p:sp>
        <p:nvSpPr>
          <p:cNvPr id="54" name="타원 53"/>
          <p:cNvSpPr/>
          <p:nvPr/>
        </p:nvSpPr>
        <p:spPr>
          <a:xfrm>
            <a:off x="1476178" y="4807518"/>
            <a:ext cx="551587" cy="53497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0"/>
            </a:sp3d>
          </a:bodyPr>
          <a:lstStyle/>
          <a:p>
            <a:pPr algn="ctr"/>
            <a:endParaRPr lang="ko-KR" altLang="en-US" dirty="0"/>
          </a:p>
        </p:txBody>
      </p:sp>
      <p:pic>
        <p:nvPicPr>
          <p:cNvPr id="55" name="Picture 2" descr="C:\Users\kim\Downloads\noun_4218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625434" y="4846119"/>
            <a:ext cx="254282" cy="246625"/>
          </a:xfrm>
          <a:prstGeom prst="rect">
            <a:avLst/>
          </a:prstGeom>
          <a:noFill/>
        </p:spPr>
      </p:pic>
      <p:sp>
        <p:nvSpPr>
          <p:cNvPr id="56" name="타원 55"/>
          <p:cNvSpPr/>
          <p:nvPr/>
        </p:nvSpPr>
        <p:spPr>
          <a:xfrm>
            <a:off x="2825018" y="4807518"/>
            <a:ext cx="551587" cy="53497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0"/>
            </a:sp3d>
          </a:bodyPr>
          <a:lstStyle/>
          <a:p>
            <a:pPr algn="ctr"/>
            <a:endParaRPr lang="ko-KR" altLang="en-US" dirty="0"/>
          </a:p>
        </p:txBody>
      </p:sp>
      <p:pic>
        <p:nvPicPr>
          <p:cNvPr id="57" name="Picture 2" descr="C:\Users\kim\Downloads\noun_4218.png"/>
          <p:cNvPicPr>
            <a:picLocks noChangeAspect="1" noChangeArrowheads="1"/>
          </p:cNvPicPr>
          <p:nvPr/>
        </p:nvPicPr>
        <p:blipFill>
          <a:blip r:embed="rId5" cstate="print">
            <a:grayscl/>
            <a:lum bright="-40000"/>
          </a:blip>
          <a:stretch>
            <a:fillRect/>
          </a:stretch>
        </p:blipFill>
        <p:spPr bwMode="auto">
          <a:xfrm>
            <a:off x="3004072" y="4875021"/>
            <a:ext cx="194687" cy="188824"/>
          </a:xfrm>
          <a:prstGeom prst="rect">
            <a:avLst/>
          </a:prstGeom>
          <a:noFill/>
        </p:spPr>
      </p:pic>
      <p:sp>
        <p:nvSpPr>
          <p:cNvPr id="58" name="사다리꼴 57"/>
          <p:cNvSpPr/>
          <p:nvPr/>
        </p:nvSpPr>
        <p:spPr>
          <a:xfrm rot="16200000">
            <a:off x="3593190" y="3771523"/>
            <a:ext cx="3394462" cy="531352"/>
          </a:xfrm>
          <a:prstGeom prst="trapezoid">
            <a:avLst>
              <a:gd name="adj" fmla="val 69866"/>
            </a:avLst>
          </a:prstGeom>
          <a:gradFill>
            <a:gsLst>
              <a:gs pos="0">
                <a:schemeClr val="bg1"/>
              </a:gs>
              <a:gs pos="0">
                <a:schemeClr val="bg1">
                  <a:lumMod val="65000"/>
                </a:schemeClr>
              </a:gs>
              <a:gs pos="10000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txBody>
          <a:bodyPr wrap="square" lIns="36000" rIns="36000" rtlCol="0" anchor="ctr" anchorCtr="0">
            <a:noAutofit/>
          </a:bodyPr>
          <a:lstStyle/>
          <a:p>
            <a:pPr algn="ctr">
              <a:lnSpc>
                <a:spcPts val="1300"/>
              </a:lnSpc>
            </a:pP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5634716" y="5158960"/>
            <a:ext cx="1224260" cy="43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>
              <a:lnSpc>
                <a:spcPts val="1300"/>
              </a:lnSpc>
            </a:pPr>
            <a:r>
              <a:rPr lang="ko-KR" altLang="en-US" sz="1200" b="1" dirty="0" smtClean="0"/>
              <a:t>확장을 위한</a:t>
            </a:r>
            <a:endParaRPr lang="en-US" altLang="ko-KR" sz="1200" b="1" dirty="0" smtClean="0"/>
          </a:p>
          <a:p>
            <a:pPr algn="ctr">
              <a:lnSpc>
                <a:spcPts val="1300"/>
              </a:lnSpc>
            </a:pPr>
            <a:r>
              <a:rPr lang="ko-KR" altLang="en-US" sz="1200" b="1" dirty="0" smtClean="0">
                <a:ea typeface="+mn-ea"/>
              </a:rPr>
              <a:t>구조 개선</a:t>
            </a:r>
            <a:endParaRPr lang="ko-KR" altLang="en-US" sz="1200" b="1" dirty="0">
              <a:ea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641628" y="2140960"/>
            <a:ext cx="1224260" cy="43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>
              <a:lnSpc>
                <a:spcPts val="1300"/>
              </a:lnSpc>
            </a:pPr>
            <a:r>
              <a:rPr lang="ko-KR" altLang="en-US" sz="1200" b="1" dirty="0" smtClean="0">
                <a:ea typeface="+mn-ea"/>
              </a:rPr>
              <a:t>분석 기능</a:t>
            </a:r>
            <a:endParaRPr lang="en-US" altLang="ko-KR" sz="1200" b="1" dirty="0" smtClean="0">
              <a:ea typeface="+mn-ea"/>
            </a:endParaRPr>
          </a:p>
          <a:p>
            <a:pPr algn="ctr">
              <a:lnSpc>
                <a:spcPts val="1300"/>
              </a:lnSpc>
            </a:pPr>
            <a:r>
              <a:rPr lang="ko-KR" altLang="en-US" sz="1200" b="1" dirty="0" smtClean="0">
                <a:ea typeface="+mn-ea"/>
              </a:rPr>
              <a:t>성능 개선</a:t>
            </a:r>
            <a:endParaRPr lang="ko-KR" altLang="en-US" sz="1200" b="1" dirty="0"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41628" y="3659136"/>
            <a:ext cx="1224260" cy="43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>
              <a:lnSpc>
                <a:spcPts val="1300"/>
              </a:lnSpc>
            </a:pPr>
            <a:r>
              <a:rPr lang="ko-KR" altLang="en-US" sz="1200" b="1" dirty="0" smtClean="0">
                <a:ea typeface="+mn-ea"/>
              </a:rPr>
              <a:t>분석 서버</a:t>
            </a:r>
            <a:endParaRPr lang="en-US" altLang="ko-KR" sz="1200" b="1" dirty="0" smtClean="0">
              <a:ea typeface="+mn-ea"/>
            </a:endParaRPr>
          </a:p>
          <a:p>
            <a:pPr algn="ctr">
              <a:lnSpc>
                <a:spcPts val="1300"/>
              </a:lnSpc>
            </a:pPr>
            <a:r>
              <a:rPr lang="ko-KR" altLang="en-US" sz="1200" b="1" dirty="0" smtClean="0"/>
              <a:t>자원 증설</a:t>
            </a:r>
            <a:endParaRPr lang="ko-KR" altLang="en-US" sz="1200" b="1" dirty="0">
              <a:ea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384784" y="5194406"/>
            <a:ext cx="360000" cy="360000"/>
            <a:chOff x="4849184" y="2517916"/>
            <a:chExt cx="360000" cy="360000"/>
          </a:xfrm>
        </p:grpSpPr>
        <p:sp>
          <p:nvSpPr>
            <p:cNvPr id="63" name="타원 62"/>
            <p:cNvSpPr/>
            <p:nvPr/>
          </p:nvSpPr>
          <p:spPr>
            <a:xfrm>
              <a:off x="4849184" y="2517916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>
                <a:lnSpc>
                  <a:spcPts val="1300"/>
                </a:lnSpc>
              </a:pPr>
              <a:endParaRPr lang="ko-KR" altLang="en-US" sz="100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885184" y="2553916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4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 bwMode="auto">
          <a:xfrm>
            <a:off x="5809920" y="5616408"/>
            <a:ext cx="3816000" cy="684000"/>
          </a:xfrm>
          <a:prstGeom prst="rect">
            <a:avLst/>
          </a:prstGeom>
          <a:solidFill>
            <a:srgbClr val="DEDED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171450" indent="-17145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선형적 성능 향상이 가능한 </a:t>
            </a:r>
            <a:r>
              <a:rPr lang="ko-KR" altLang="en-US" sz="11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병렬 실행 인프라 구축</a:t>
            </a:r>
            <a:endParaRPr lang="en-US" altLang="ko-KR" sz="1100" dirty="0" smtClean="0">
              <a:solidFill>
                <a:schemeClr val="tx1"/>
              </a:solidFill>
              <a:cs typeface="Times New Roman" pitchFamily="18" charset="0"/>
              <a:sym typeface="Wingdings" pitchFamily="2" charset="2"/>
            </a:endParaRPr>
          </a:p>
          <a:p>
            <a:pPr marL="171450" indent="-17145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분산 공간</a:t>
            </a:r>
            <a:r>
              <a:rPr lang="en-US" altLang="ko-KR" sz="11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DB </a:t>
            </a:r>
            <a:r>
              <a:rPr lang="ko-KR" altLang="en-US" sz="11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클러스터 구축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5816832" y="2592212"/>
            <a:ext cx="3816000" cy="684000"/>
          </a:xfrm>
          <a:prstGeom prst="rect">
            <a:avLst/>
          </a:prstGeom>
          <a:solidFill>
            <a:srgbClr val="DEDED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171450" indent="-17145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과제 단위 다중 </a:t>
            </a:r>
            <a:r>
              <a:rPr lang="ko-KR" altLang="en-US" sz="1100" dirty="0" err="1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노드</a:t>
            </a:r>
            <a:r>
              <a:rPr lang="ko-KR" altLang="en-US" sz="11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 실행 구조로 변환</a:t>
            </a:r>
            <a:endParaRPr lang="en-US" altLang="ko-KR" sz="1100" dirty="0" smtClean="0">
              <a:solidFill>
                <a:schemeClr val="tx1"/>
              </a:solidFill>
              <a:cs typeface="Times New Roman" pitchFamily="18" charset="0"/>
              <a:sym typeface="Wingdings" pitchFamily="2" charset="2"/>
            </a:endParaRPr>
          </a:p>
          <a:p>
            <a:pPr marL="171450" indent="-17145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분석 모듈 고도화</a:t>
            </a:r>
            <a:endParaRPr lang="ko-KR" altLang="en-US" sz="1100" dirty="0">
              <a:solidFill>
                <a:schemeClr val="tx1"/>
              </a:solidFill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816832" y="4104240"/>
            <a:ext cx="3816000" cy="684000"/>
          </a:xfrm>
          <a:prstGeom prst="rect">
            <a:avLst/>
          </a:prstGeom>
          <a:solidFill>
            <a:srgbClr val="DEDED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1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분석 서버 성능 진단 및 개선 </a:t>
            </a:r>
            <a:r>
              <a:rPr lang="en-US" altLang="ko-KR" sz="11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메모리</a:t>
            </a:r>
            <a:r>
              <a:rPr lang="en-US" altLang="ko-KR" sz="11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,</a:t>
            </a:r>
            <a:r>
              <a:rPr lang="ko-KR" altLang="en-US" sz="11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디스크</a:t>
            </a:r>
            <a:r>
              <a:rPr lang="en-US" altLang="ko-KR" sz="11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, OS </a:t>
            </a:r>
            <a:r>
              <a:rPr lang="ko-KR" altLang="en-US" sz="11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등</a:t>
            </a:r>
            <a:r>
              <a:rPr lang="en-US" altLang="ko-KR" sz="11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100" dirty="0" smtClean="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분석 서버 단계적 증설 계획 수립</a:t>
            </a:r>
            <a:endParaRPr lang="en-US" altLang="ko-KR" sz="1100" dirty="0">
              <a:solidFill>
                <a:schemeClr val="tx1"/>
              </a:solidFill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58141" y="5158960"/>
            <a:ext cx="2772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>
              <a:lnSpc>
                <a:spcPts val="1300"/>
              </a:lnSpc>
            </a:pPr>
            <a:r>
              <a:rPr lang="ko-KR" altLang="en-US" sz="1100" b="1" dirty="0" smtClean="0">
                <a:ea typeface="+mn-ea"/>
              </a:rPr>
              <a:t>분산 아키텍처 도입을 통한 업무확대 대비</a:t>
            </a:r>
            <a:endParaRPr lang="ko-KR" altLang="en-US" sz="1100" b="1" dirty="0">
              <a:ea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65053" y="2140960"/>
            <a:ext cx="2772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>
              <a:lnSpc>
                <a:spcPts val="1300"/>
              </a:lnSpc>
            </a:pPr>
            <a:r>
              <a:rPr lang="ko-KR" altLang="en-US" sz="1100" b="1" dirty="0" smtClean="0"/>
              <a:t>분석 모듈 </a:t>
            </a:r>
            <a:r>
              <a:rPr lang="ko-KR" altLang="en-US" sz="1100" b="1" dirty="0" smtClean="0">
                <a:ea typeface="+mn-ea"/>
              </a:rPr>
              <a:t>구조 개선을 통한 성능 향상</a:t>
            </a:r>
            <a:endParaRPr lang="ko-KR" altLang="en-US" sz="1100" b="1" dirty="0">
              <a:ea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865053" y="3659136"/>
            <a:ext cx="2772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>
              <a:lnSpc>
                <a:spcPts val="1300"/>
              </a:lnSpc>
            </a:pPr>
            <a:r>
              <a:rPr lang="en-US" altLang="ko-KR" sz="1100" b="1" dirty="0" smtClean="0">
                <a:ea typeface="+mn-ea"/>
              </a:rPr>
              <a:t>H/W </a:t>
            </a:r>
            <a:r>
              <a:rPr lang="ko-KR" altLang="en-US" sz="1100" b="1" dirty="0" smtClean="0">
                <a:ea typeface="+mn-ea"/>
              </a:rPr>
              <a:t>증설을 통한 자원 불균형 해결 </a:t>
            </a:r>
            <a:endParaRPr lang="ko-KR" altLang="en-US" sz="1100" b="1" dirty="0">
              <a:ea typeface="+mn-ea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384784" y="2195992"/>
            <a:ext cx="360000" cy="360000"/>
            <a:chOff x="4849184" y="2517916"/>
            <a:chExt cx="360000" cy="360000"/>
          </a:xfrm>
        </p:grpSpPr>
        <p:sp>
          <p:nvSpPr>
            <p:cNvPr id="72" name="타원 71"/>
            <p:cNvSpPr/>
            <p:nvPr/>
          </p:nvSpPr>
          <p:spPr>
            <a:xfrm>
              <a:off x="4849184" y="2517916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>
                <a:lnSpc>
                  <a:spcPts val="1300"/>
                </a:lnSpc>
              </a:pPr>
              <a:endParaRPr lang="ko-KR" altLang="en-US" sz="1000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4885184" y="2553916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384784" y="3677587"/>
            <a:ext cx="360000" cy="360000"/>
            <a:chOff x="4849184" y="2517916"/>
            <a:chExt cx="360000" cy="360000"/>
          </a:xfrm>
        </p:grpSpPr>
        <p:sp>
          <p:nvSpPr>
            <p:cNvPr id="75" name="타원 74"/>
            <p:cNvSpPr/>
            <p:nvPr/>
          </p:nvSpPr>
          <p:spPr>
            <a:xfrm>
              <a:off x="4849184" y="2517916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>
                <a:lnSpc>
                  <a:spcPts val="1300"/>
                </a:lnSpc>
              </a:pPr>
              <a:endParaRPr lang="ko-KR" altLang="en-US" sz="10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4885184" y="2553916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4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2209259" y="378721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200" dirty="0" smtClean="0">
                <a:latin typeface="+mj-lt"/>
              </a:rPr>
              <a:t>기능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497903" y="50974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자원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869667" y="50974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200" smtClean="0">
                <a:latin typeface="+mj-lt"/>
              </a:rPr>
              <a:t>확장</a:t>
            </a:r>
            <a:endParaRPr lang="ko-KR" alt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5796107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>
                <a:solidFill>
                  <a:schemeClr val="tx1"/>
                </a:solidFill>
                <a:latin typeface="+mj-ea"/>
              </a:rPr>
              <a:t>1.2. </a:t>
            </a:r>
            <a:r>
              <a:rPr lang="ko-KR" altLang="en-US" sz="1800" i="0" kern="0" dirty="0">
                <a:solidFill>
                  <a:schemeClr val="tx1"/>
                </a:solidFill>
                <a:latin typeface="+mj-ea"/>
              </a:rPr>
              <a:t>개선 항목 및 기대 효과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577878" y="71526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Ⅰ. </a:t>
            </a:r>
            <a:r>
              <a:rPr lang="ko-KR" altLang="en-US" dirty="0" smtClean="0">
                <a:latin typeface="+mj-ea"/>
                <a:ea typeface="+mj-ea"/>
              </a:rPr>
              <a:t>개요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80" name="그룹 79"/>
          <p:cNvGrpSpPr>
            <a:grpSpLocks/>
          </p:cNvGrpSpPr>
          <p:nvPr/>
        </p:nvGrpSpPr>
        <p:grpSpPr bwMode="auto">
          <a:xfrm>
            <a:off x="345547" y="1448865"/>
            <a:ext cx="4545012" cy="303212"/>
            <a:chOff x="339725" y="1557338"/>
            <a:chExt cx="4545013" cy="303212"/>
          </a:xfrm>
        </p:grpSpPr>
        <p:sp>
          <p:nvSpPr>
            <p:cNvPr id="81" name="Rectangle 140"/>
            <p:cNvSpPr>
              <a:spLocks noChangeArrowheads="1"/>
            </p:cNvSpPr>
            <p:nvPr/>
          </p:nvSpPr>
          <p:spPr bwMode="auto">
            <a:xfrm>
              <a:off x="747712" y="1557338"/>
              <a:ext cx="3729039" cy="2667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/>
            <a:lstStyle/>
            <a:p>
              <a:pPr algn="ctr" defTabSz="762000" eaLnBrk="0" fontAlgn="auto" latinLnBrk="0" hangingPunct="0">
                <a:spcAft>
                  <a:spcPts val="0"/>
                </a:spcAft>
              </a:pPr>
              <a:r>
                <a:rPr kumimoji="0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개선</a:t>
              </a:r>
              <a:r>
                <a:rPr kumimoji="0" lang="en-US" altLang="ko-KR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항목</a:t>
              </a:r>
              <a:endParaRPr kumimoji="0" lang="ko-KR" altLang="en-US" sz="1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339725" y="1858963"/>
              <a:ext cx="4545013" cy="1587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3" name="그룹 6"/>
          <p:cNvGrpSpPr>
            <a:grpSpLocks/>
          </p:cNvGrpSpPr>
          <p:nvPr/>
        </p:nvGrpSpPr>
        <p:grpSpPr bwMode="auto">
          <a:xfrm>
            <a:off x="5024438" y="1448865"/>
            <a:ext cx="4535487" cy="303212"/>
            <a:chOff x="468313" y="1607468"/>
            <a:chExt cx="4254371" cy="303213"/>
          </a:xfrm>
        </p:grpSpPr>
        <p:sp>
          <p:nvSpPr>
            <p:cNvPr id="84" name="Rectangle 140"/>
            <p:cNvSpPr>
              <a:spLocks noChangeArrowheads="1"/>
            </p:cNvSpPr>
            <p:nvPr/>
          </p:nvSpPr>
          <p:spPr bwMode="auto">
            <a:xfrm>
              <a:off x="848034" y="1607468"/>
              <a:ext cx="3494929" cy="2667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/>
            <a:lstStyle/>
            <a:p>
              <a:pPr algn="ctr" defTabSz="762000" eaLnBrk="0" fontAlgn="auto" latinLnBrk="0" hangingPunct="0">
                <a:spcAft>
                  <a:spcPts val="0"/>
                </a:spcAft>
                <a:defRPr/>
              </a:pPr>
              <a:r>
                <a:rPr kumimoji="0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기대 효과</a:t>
              </a:r>
              <a:endParaRPr kumimoji="0" lang="ko-KR" altLang="en-US" sz="1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 bwMode="auto">
            <a:xfrm>
              <a:off x="468313" y="1909094"/>
              <a:ext cx="4254371" cy="1587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직사각형 85"/>
          <p:cNvSpPr/>
          <p:nvPr/>
        </p:nvSpPr>
        <p:spPr>
          <a:xfrm>
            <a:off x="919460" y="2098948"/>
            <a:ext cx="3384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atinLnBrk="0"/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작업단위 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다중 </a:t>
            </a:r>
            <a:r>
              <a:rPr lang="ko-KR" alt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노드</a:t>
            </a:r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실행 구조로 변환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920928" y="2991731"/>
            <a:ext cx="3384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atinLnBrk="0"/>
            <a:r>
              <a: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분석 모듈 고도화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919460" y="3884514"/>
            <a:ext cx="3384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atinLnBrk="0"/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분석 서버 자원 증설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20928" y="4777296"/>
            <a:ext cx="3384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atinLnBrk="0"/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병렬 실행 인프라 구축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385048" y="2410746"/>
            <a:ext cx="3384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atinLnBrk="0"/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대용량 분석 과제 수용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386516" y="3326228"/>
            <a:ext cx="3384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atinLnBrk="0"/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분석 성능 향상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385048" y="4241710"/>
            <a:ext cx="3384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atinLnBrk="0"/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안정적인 분석 환경 제공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386516" y="5157192"/>
            <a:ext cx="3384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atinLnBrk="0"/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업무 확대에 따른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확장성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보장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20552" y="5589240"/>
            <a:ext cx="338400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latinLnBrk="0"/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공간분석 엔진 도입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직선 연결선 94"/>
          <p:cNvCxnSpPr>
            <a:stCxn id="86" idx="3"/>
            <a:endCxn id="90" idx="1"/>
          </p:cNvCxnSpPr>
          <p:nvPr/>
        </p:nvCxnSpPr>
        <p:spPr>
          <a:xfrm>
            <a:off x="4303460" y="2350976"/>
            <a:ext cx="1081588" cy="3117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6" idx="3"/>
            <a:endCxn id="91" idx="1"/>
          </p:cNvCxnSpPr>
          <p:nvPr/>
        </p:nvCxnSpPr>
        <p:spPr>
          <a:xfrm>
            <a:off x="4303460" y="2350976"/>
            <a:ext cx="1083056" cy="12272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87" idx="3"/>
            <a:endCxn id="91" idx="1"/>
          </p:cNvCxnSpPr>
          <p:nvPr/>
        </p:nvCxnSpPr>
        <p:spPr>
          <a:xfrm>
            <a:off x="4304928" y="3243759"/>
            <a:ext cx="1081588" cy="3344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8" idx="3"/>
            <a:endCxn id="91" idx="1"/>
          </p:cNvCxnSpPr>
          <p:nvPr/>
        </p:nvCxnSpPr>
        <p:spPr>
          <a:xfrm flipV="1">
            <a:off x="4303460" y="3578256"/>
            <a:ext cx="1083056" cy="5582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3"/>
            <a:endCxn id="92" idx="1"/>
          </p:cNvCxnSpPr>
          <p:nvPr/>
        </p:nvCxnSpPr>
        <p:spPr>
          <a:xfrm>
            <a:off x="4303460" y="4136542"/>
            <a:ext cx="1081588" cy="3571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8" idx="3"/>
            <a:endCxn id="93" idx="1"/>
          </p:cNvCxnSpPr>
          <p:nvPr/>
        </p:nvCxnSpPr>
        <p:spPr>
          <a:xfrm>
            <a:off x="4303460" y="4136542"/>
            <a:ext cx="1083056" cy="12726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89" idx="3"/>
            <a:endCxn id="92" idx="1"/>
          </p:cNvCxnSpPr>
          <p:nvPr/>
        </p:nvCxnSpPr>
        <p:spPr>
          <a:xfrm flipV="1">
            <a:off x="4304928" y="4493738"/>
            <a:ext cx="1080120" cy="535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4" idx="3"/>
            <a:endCxn id="91" idx="1"/>
          </p:cNvCxnSpPr>
          <p:nvPr/>
        </p:nvCxnSpPr>
        <p:spPr>
          <a:xfrm flipV="1">
            <a:off x="4304552" y="3578256"/>
            <a:ext cx="1081964" cy="22630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9" idx="3"/>
            <a:endCxn id="93" idx="1"/>
          </p:cNvCxnSpPr>
          <p:nvPr/>
        </p:nvCxnSpPr>
        <p:spPr>
          <a:xfrm>
            <a:off x="4304928" y="5029324"/>
            <a:ext cx="1081588" cy="3798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4" idx="3"/>
            <a:endCxn id="92" idx="1"/>
          </p:cNvCxnSpPr>
          <p:nvPr/>
        </p:nvCxnSpPr>
        <p:spPr>
          <a:xfrm flipV="1">
            <a:off x="4304552" y="4493738"/>
            <a:ext cx="1080496" cy="13475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4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5796107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dirty="0" smtClean="0">
                <a:solidFill>
                  <a:schemeClr val="tx1"/>
                </a:solidFill>
                <a:latin typeface="+mj-ea"/>
              </a:rPr>
              <a:t>2.1</a:t>
            </a:r>
            <a:r>
              <a:rPr lang="en-US" altLang="ko-KR" sz="1800" i="0" dirty="0">
                <a:solidFill>
                  <a:schemeClr val="tx1"/>
                </a:solidFill>
                <a:latin typeface="+mj-ea"/>
              </a:rPr>
              <a:t>. H/W </a:t>
            </a:r>
            <a:r>
              <a:rPr lang="en-US" altLang="ko-KR" sz="1800" i="0" dirty="0" smtClean="0">
                <a:solidFill>
                  <a:schemeClr val="tx1"/>
                </a:solidFill>
                <a:latin typeface="+mj-ea"/>
              </a:rPr>
              <a:t>Architecture (As-Is)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6530273" y="71526"/>
            <a:ext cx="3103317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Ⅱ. </a:t>
            </a:r>
            <a:r>
              <a:rPr lang="ko-KR" altLang="en-US" dirty="0">
                <a:latin typeface="+mj-ea"/>
                <a:ea typeface="+mj-ea"/>
              </a:rPr>
              <a:t>시스템 현황 및 이슈</a:t>
            </a:r>
          </a:p>
        </p:txBody>
      </p:sp>
      <p:grpSp>
        <p:nvGrpSpPr>
          <p:cNvPr id="30" name="그룹 2"/>
          <p:cNvGrpSpPr>
            <a:grpSpLocks/>
          </p:cNvGrpSpPr>
          <p:nvPr/>
        </p:nvGrpSpPr>
        <p:grpSpPr bwMode="auto">
          <a:xfrm>
            <a:off x="345546" y="1038479"/>
            <a:ext cx="5975605" cy="275647"/>
            <a:chOff x="339725" y="1557338"/>
            <a:chExt cx="4545013" cy="303212"/>
          </a:xfrm>
        </p:grpSpPr>
        <p:sp>
          <p:nvSpPr>
            <p:cNvPr id="31" name="Rectangle 140"/>
            <p:cNvSpPr>
              <a:spLocks noChangeArrowheads="1"/>
            </p:cNvSpPr>
            <p:nvPr/>
          </p:nvSpPr>
          <p:spPr bwMode="auto">
            <a:xfrm>
              <a:off x="747712" y="1557338"/>
              <a:ext cx="3729039" cy="2667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/>
            <a:lstStyle/>
            <a:p>
              <a:pPr algn="ctr" defTabSz="762000" eaLnBrk="0" fontAlgn="auto" latinLnBrk="0" hangingPunct="0">
                <a:spcAft>
                  <a:spcPts val="0"/>
                </a:spcAft>
              </a:pPr>
              <a:r>
                <a:rPr kumimoji="0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시스템 구성도 </a:t>
              </a:r>
              <a:r>
                <a:rPr kumimoji="0" lang="en-US" altLang="ko-KR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/ 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세부 기능</a:t>
              </a:r>
              <a:endParaRPr kumimoji="0" lang="ko-KR" altLang="en-US" sz="1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 bwMode="auto">
            <a:xfrm>
              <a:off x="339725" y="1858963"/>
              <a:ext cx="4545013" cy="1587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그룹 6"/>
          <p:cNvGrpSpPr>
            <a:grpSpLocks/>
          </p:cNvGrpSpPr>
          <p:nvPr/>
        </p:nvGrpSpPr>
        <p:grpSpPr bwMode="auto">
          <a:xfrm>
            <a:off x="6825208" y="1038479"/>
            <a:ext cx="2734717" cy="275647"/>
            <a:chOff x="468313" y="1607468"/>
            <a:chExt cx="4254371" cy="303213"/>
          </a:xfrm>
        </p:grpSpPr>
        <p:sp>
          <p:nvSpPr>
            <p:cNvPr id="34" name="Rectangle 140"/>
            <p:cNvSpPr>
              <a:spLocks noChangeArrowheads="1"/>
            </p:cNvSpPr>
            <p:nvPr/>
          </p:nvSpPr>
          <p:spPr bwMode="auto">
            <a:xfrm>
              <a:off x="848034" y="1607468"/>
              <a:ext cx="3494929" cy="2667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/>
            <a:lstStyle/>
            <a:p>
              <a:pPr algn="ctr" defTabSz="762000" eaLnBrk="0" fontAlgn="auto" latinLnBrk="0" hangingPunct="0">
                <a:spcAft>
                  <a:spcPts val="0"/>
                </a:spcAft>
                <a:defRPr/>
              </a:pPr>
              <a:r>
                <a:rPr kumimoji="0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시스템 특징 </a:t>
              </a:r>
              <a:r>
                <a:rPr kumimoji="0" lang="en-US" altLang="ko-KR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/ 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개선 필요 사항</a:t>
              </a:r>
              <a:endParaRPr kumimoji="0" lang="ko-KR" altLang="en-US" sz="1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 bwMode="auto">
            <a:xfrm>
              <a:off x="468313" y="1909094"/>
              <a:ext cx="4254371" cy="1587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86154"/>
              </p:ext>
            </p:extLst>
          </p:nvPr>
        </p:nvGraphicFramePr>
        <p:xfrm>
          <a:off x="323020" y="4484486"/>
          <a:ext cx="5926124" cy="151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266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947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1387" marR="91387" marT="45740" marB="45740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세부 내역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1387" marR="91387" marT="45740" marB="457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00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b="1" dirty="0" smtClean="0">
                          <a:latin typeface="+mn-ea"/>
                          <a:ea typeface="+mn-ea"/>
                        </a:rPr>
                        <a:t>DB/Map </a:t>
                      </a:r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서버</a:t>
                      </a: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0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인터페이스 서버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693" marR="45693" marT="45740" marB="4574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OSS-DW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일배치로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수집된 데이터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(Cell/Antenna/Field)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적재 관리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분석 시나리오 및 분석 결과 정보가 관리됨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693" marR="45693" marT="45740" marB="457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028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웹 서버</a:t>
                      </a: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  <a:p>
                      <a:pPr algn="ctr" latinLnBrk="0"/>
                      <a:r>
                        <a:rPr lang="ko-KR" altLang="en-US" sz="1050" b="1" dirty="0" err="1" smtClean="0">
                          <a:latin typeface="+mn-ea"/>
                          <a:ea typeface="+mn-ea"/>
                        </a:rPr>
                        <a:t>스케쥴</a:t>
                      </a:r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 서버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693" marR="45693" marT="45740" marB="4574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웹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통해 사용자가 시나리오를 구성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스케쥴러에서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스케쥴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기준으로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분석을 처리할 분석 서버를 할당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693" marR="45693" marT="45740" marB="457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028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분석 서버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45693" marR="45693" marT="45740" marB="4574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스케쥴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서버로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부터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스케쥴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받아서 각각의 분석 모듈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(GCC C++)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실행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데이터는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Map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서버로부터 조회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 파일은 로컬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디스크에 저장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693" marR="45693" marT="45740" marB="457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317575" y="4222735"/>
            <a:ext cx="1008062" cy="2635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atinLnBrk="0">
              <a:defRPr/>
            </a:pPr>
            <a:r>
              <a:rPr lang="en-US" altLang="ko-KR" sz="1300" b="1" u="sng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300" b="1" u="sng" dirty="0" smtClean="0">
                <a:solidFill>
                  <a:schemeClr val="tx1"/>
                </a:solidFill>
                <a:latin typeface="+mn-ea"/>
              </a:rPr>
              <a:t>세부 기능</a:t>
            </a:r>
            <a:r>
              <a:rPr lang="en-US" altLang="ko-KR" sz="1300" b="1" u="sng" dirty="0" smtClean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300" b="1" u="sng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973AD77F-D5DD-4961-AD01-FA37FA69EEB0}"/>
              </a:ext>
            </a:extLst>
          </p:cNvPr>
          <p:cNvGrpSpPr/>
          <p:nvPr/>
        </p:nvGrpSpPr>
        <p:grpSpPr>
          <a:xfrm>
            <a:off x="345057" y="1427705"/>
            <a:ext cx="5547579" cy="2518255"/>
            <a:chOff x="632520" y="887933"/>
            <a:chExt cx="8640960" cy="554406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57B8B9CC-B285-42FE-95C4-C519EA443EFA}"/>
                </a:ext>
              </a:extLst>
            </p:cNvPr>
            <p:cNvSpPr txBox="1"/>
            <p:nvPr/>
          </p:nvSpPr>
          <p:spPr>
            <a:xfrm>
              <a:off x="3061032" y="887933"/>
              <a:ext cx="1231447" cy="508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Web </a:t>
              </a:r>
              <a:r>
                <a:rPr lang="en-US" altLang="ko-KR" sz="900" dirty="0" smtClean="0"/>
                <a:t>Server</a:t>
              </a:r>
              <a:endParaRPr lang="en-US" altLang="ko-KR" sz="9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A047A0DF-78CF-4969-A4D0-569708A6CF50}"/>
                </a:ext>
              </a:extLst>
            </p:cNvPr>
            <p:cNvSpPr txBox="1"/>
            <p:nvPr/>
          </p:nvSpPr>
          <p:spPr>
            <a:xfrm>
              <a:off x="6262867" y="887933"/>
              <a:ext cx="1218963" cy="508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Map </a:t>
              </a:r>
              <a:r>
                <a:rPr lang="en-US" altLang="ko-KR" sz="900" dirty="0" smtClean="0"/>
                <a:t>Server</a:t>
              </a:r>
              <a:endParaRPr lang="en-US" altLang="ko-KR" sz="900" dirty="0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1E2FE58D-B191-45C4-81A7-1CC1F9DF5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32520" y="4916777"/>
              <a:ext cx="1944216" cy="126014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D84424E-393B-4E40-BA4D-5888C6DF7412}"/>
                </a:ext>
              </a:extLst>
            </p:cNvPr>
            <p:cNvSpPr txBox="1"/>
            <p:nvPr/>
          </p:nvSpPr>
          <p:spPr>
            <a:xfrm>
              <a:off x="853335" y="5313983"/>
              <a:ext cx="1501107" cy="1118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en-US" altLang="ko-KR" sz="900" dirty="0"/>
                <a:t>Analysis </a:t>
              </a:r>
              <a:r>
                <a:rPr lang="en-US" altLang="ko-KR" sz="900" dirty="0" smtClean="0"/>
                <a:t>Server</a:t>
              </a:r>
              <a:endParaRPr lang="en-US" altLang="ko-KR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434676B7-2E8D-4AD6-AC54-0ACB3E359C90}"/>
                </a:ext>
              </a:extLst>
            </p:cNvPr>
            <p:cNvSpPr txBox="1"/>
            <p:nvPr/>
          </p:nvSpPr>
          <p:spPr>
            <a:xfrm>
              <a:off x="6790442" y="5384249"/>
              <a:ext cx="597247" cy="559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……</a:t>
              </a:r>
              <a:endParaRPr lang="ko-KR" altLang="en-US" sz="1050" dirty="0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A3B8B755-16D6-430E-B7D0-AA7679753B20}"/>
                </a:ext>
              </a:extLst>
            </p:cNvPr>
            <p:cNvGrpSpPr/>
            <p:nvPr/>
          </p:nvGrpSpPr>
          <p:grpSpPr>
            <a:xfrm>
              <a:off x="3805502" y="3476617"/>
              <a:ext cx="1944216" cy="1336281"/>
              <a:chOff x="1496616" y="3304148"/>
              <a:chExt cx="1944216" cy="1336281"/>
            </a:xfrm>
          </p:grpSpPr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xmlns="" id="{62D189B8-5FAF-4E87-8DDF-F5A8B681E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496616" y="3304148"/>
                <a:ext cx="1944216" cy="1260140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FA197613-0F6A-48E8-B7B9-6C5B2C016288}"/>
                  </a:ext>
                </a:extLst>
              </p:cNvPr>
              <p:cNvSpPr txBox="1"/>
              <p:nvPr/>
            </p:nvSpPr>
            <p:spPr>
              <a:xfrm>
                <a:off x="1640035" y="4132240"/>
                <a:ext cx="1655914" cy="508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/>
                  <a:t>Scheduler </a:t>
                </a:r>
                <a:r>
                  <a:rPr lang="en-US" altLang="ko-KR" sz="900" dirty="0" smtClean="0"/>
                  <a:t>Server</a:t>
                </a:r>
                <a:endParaRPr lang="en-US" altLang="ko-KR" sz="900" dirty="0"/>
              </a:p>
            </p:txBody>
          </p:sp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6AEF124D-E5E2-4A8F-9F61-AA2948B61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224808" y="1379339"/>
              <a:ext cx="798001" cy="981154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E78AE3CF-E8EC-4CFB-91CE-855C45DBB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745746" y="4916777"/>
              <a:ext cx="1944216" cy="126014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5201017F-EF4F-4DB5-A34E-44FEB0E94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74851" y="4916777"/>
              <a:ext cx="1944216" cy="126014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015214FA-0696-48F3-9549-BE78CC031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329264" y="4916777"/>
              <a:ext cx="1944216" cy="126014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E9EAFFD7-0C1A-43A4-8648-C92D41032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6432230" y="1377428"/>
              <a:ext cx="798001" cy="981154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201AC5E7-3170-405E-B62D-CC1AFF819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137925" y="2902650"/>
              <a:ext cx="1199451" cy="1123898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FC5BA70A-8D02-48E5-BD8F-BA6CB3C7C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4065923" y="2792541"/>
              <a:ext cx="1421907" cy="492443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EE7824D-AB8F-41F4-8130-F8F372D444B4}"/>
                </a:ext>
              </a:extLst>
            </p:cNvPr>
            <p:cNvSpPr txBox="1"/>
            <p:nvPr/>
          </p:nvSpPr>
          <p:spPr>
            <a:xfrm>
              <a:off x="7321162" y="2213685"/>
              <a:ext cx="914348" cy="508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Storage</a:t>
              </a:r>
            </a:p>
          </p:txBody>
        </p:sp>
        <p:cxnSp>
          <p:nvCxnSpPr>
            <p:cNvPr id="53" name="연결선: 꺾임 72">
              <a:extLst>
                <a:ext uri="{FF2B5EF4-FFF2-40B4-BE49-F238E27FC236}">
                  <a16:creationId xmlns:a16="http://schemas.microsoft.com/office/drawing/2014/main" xmlns="" id="{4A0CFE8E-7335-460D-B73B-E593EC59CB1C}"/>
                </a:ext>
              </a:extLst>
            </p:cNvPr>
            <p:cNvCxnSpPr>
              <a:cxnSpLocks/>
              <a:stCxn id="45" idx="2"/>
              <a:endCxn id="51" idx="0"/>
            </p:cNvCxnSpPr>
            <p:nvPr/>
          </p:nvCxnSpPr>
          <p:spPr>
            <a:xfrm rot="16200000" flipH="1">
              <a:off x="3984319" y="1999983"/>
              <a:ext cx="432048" cy="11530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구부러짐 73">
              <a:extLst>
                <a:ext uri="{FF2B5EF4-FFF2-40B4-BE49-F238E27FC236}">
                  <a16:creationId xmlns:a16="http://schemas.microsoft.com/office/drawing/2014/main" xmlns="" id="{5BEADABB-457D-4B3B-8274-F06DB37FF880}"/>
                </a:ext>
              </a:extLst>
            </p:cNvPr>
            <p:cNvCxnSpPr>
              <a:cxnSpLocks/>
              <a:stCxn id="107" idx="1"/>
              <a:endCxn id="107" idx="3"/>
            </p:cNvCxnSpPr>
            <p:nvPr/>
          </p:nvCxnSpPr>
          <p:spPr>
            <a:xfrm rot="10800000" flipH="1">
              <a:off x="3805502" y="4106687"/>
              <a:ext cx="1944216" cy="12700"/>
            </a:xfrm>
            <a:prstGeom prst="curvedConnector5">
              <a:avLst>
                <a:gd name="adj1" fmla="val -11758"/>
                <a:gd name="adj2" fmla="val 6761181"/>
                <a:gd name="adj3" fmla="val 1117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74">
              <a:extLst>
                <a:ext uri="{FF2B5EF4-FFF2-40B4-BE49-F238E27FC236}">
                  <a16:creationId xmlns:a16="http://schemas.microsoft.com/office/drawing/2014/main" xmlns="" id="{465320AE-335C-4E9A-8B87-131E2B24C30E}"/>
                </a:ext>
              </a:extLst>
            </p:cNvPr>
            <p:cNvCxnSpPr>
              <a:cxnSpLocks/>
              <a:stCxn id="108" idx="2"/>
              <a:endCxn id="42" idx="0"/>
            </p:cNvCxnSpPr>
            <p:nvPr/>
          </p:nvCxnSpPr>
          <p:spPr>
            <a:xfrm rot="5400000">
              <a:off x="2939841" y="3476946"/>
              <a:ext cx="501086" cy="31729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259009E-72A1-4985-B29F-27C5E57469A7}"/>
                </a:ext>
              </a:extLst>
            </p:cNvPr>
            <p:cNvSpPr txBox="1"/>
            <p:nvPr/>
          </p:nvSpPr>
          <p:spPr>
            <a:xfrm>
              <a:off x="2969116" y="5313983"/>
              <a:ext cx="1501107" cy="1118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en-US" altLang="ko-KR" sz="900" dirty="0"/>
                <a:t>Analysis </a:t>
              </a:r>
              <a:r>
                <a:rPr lang="en-US" altLang="ko-KR" sz="900" dirty="0" smtClean="0"/>
                <a:t>Server</a:t>
              </a:r>
              <a:endParaRPr lang="en-US" altLang="ko-KR" sz="9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CA3D9E3B-B40D-4EF4-BE7A-E5DDFAEDDCB7}"/>
                </a:ext>
              </a:extLst>
            </p:cNvPr>
            <p:cNvSpPr txBox="1"/>
            <p:nvPr/>
          </p:nvSpPr>
          <p:spPr>
            <a:xfrm>
              <a:off x="5082340" y="5313982"/>
              <a:ext cx="1501107" cy="1118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en-US" altLang="ko-KR" sz="900" dirty="0"/>
                <a:t>Analysis </a:t>
              </a:r>
              <a:r>
                <a:rPr lang="en-US" altLang="ko-KR" sz="900" dirty="0" smtClean="0"/>
                <a:t>Server</a:t>
              </a:r>
              <a:endParaRPr lang="en-US" altLang="ko-KR" sz="9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FCBBC8E9-4C09-4FA1-BA6C-BAB4F12B6131}"/>
                </a:ext>
              </a:extLst>
            </p:cNvPr>
            <p:cNvSpPr txBox="1"/>
            <p:nvPr/>
          </p:nvSpPr>
          <p:spPr>
            <a:xfrm>
              <a:off x="7532566" y="5313982"/>
              <a:ext cx="1501107" cy="1118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en-US" altLang="ko-KR" sz="900" dirty="0"/>
                <a:t>Analysis </a:t>
              </a:r>
              <a:r>
                <a:rPr lang="en-US" altLang="ko-KR" sz="900" dirty="0" smtClean="0"/>
                <a:t>Server</a:t>
              </a:r>
              <a:endParaRPr lang="en-US" altLang="ko-KR" sz="900" dirty="0"/>
            </a:p>
          </p:txBody>
        </p:sp>
        <p:cxnSp>
          <p:nvCxnSpPr>
            <p:cNvPr id="59" name="연결선: 꺾임 78">
              <a:extLst>
                <a:ext uri="{FF2B5EF4-FFF2-40B4-BE49-F238E27FC236}">
                  <a16:creationId xmlns:a16="http://schemas.microsoft.com/office/drawing/2014/main" xmlns="" id="{5A4E6003-49B6-4C84-94DD-21DD40DC9C1E}"/>
                </a:ext>
              </a:extLst>
            </p:cNvPr>
            <p:cNvCxnSpPr>
              <a:cxnSpLocks/>
              <a:stCxn id="108" idx="2"/>
              <a:endCxn id="56" idx="0"/>
            </p:cNvCxnSpPr>
            <p:nvPr/>
          </p:nvCxnSpPr>
          <p:spPr>
            <a:xfrm rot="5400000">
              <a:off x="3997732" y="4534837"/>
              <a:ext cx="501086" cy="10572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79">
              <a:extLst>
                <a:ext uri="{FF2B5EF4-FFF2-40B4-BE49-F238E27FC236}">
                  <a16:creationId xmlns:a16="http://schemas.microsoft.com/office/drawing/2014/main" xmlns="" id="{239AD1DB-12BA-41EF-BA09-43044E4EA865}"/>
                </a:ext>
              </a:extLst>
            </p:cNvPr>
            <p:cNvCxnSpPr>
              <a:cxnSpLocks/>
              <a:stCxn id="108" idx="2"/>
              <a:endCxn id="57" idx="0"/>
            </p:cNvCxnSpPr>
            <p:nvPr/>
          </p:nvCxnSpPr>
          <p:spPr>
            <a:xfrm rot="16200000" flipH="1">
              <a:off x="5054344" y="4535431"/>
              <a:ext cx="501082" cy="10560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80">
              <a:extLst>
                <a:ext uri="{FF2B5EF4-FFF2-40B4-BE49-F238E27FC236}">
                  <a16:creationId xmlns:a16="http://schemas.microsoft.com/office/drawing/2014/main" xmlns="" id="{D44E630A-C22D-4F2C-99A5-C33B606B384A}"/>
                </a:ext>
              </a:extLst>
            </p:cNvPr>
            <p:cNvCxnSpPr>
              <a:cxnSpLocks/>
              <a:stCxn id="108" idx="2"/>
              <a:endCxn id="58" idx="0"/>
            </p:cNvCxnSpPr>
            <p:nvPr/>
          </p:nvCxnSpPr>
          <p:spPr>
            <a:xfrm rot="16200000" flipH="1">
              <a:off x="6279458" y="3310318"/>
              <a:ext cx="501082" cy="350624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81">
              <a:extLst>
                <a:ext uri="{FF2B5EF4-FFF2-40B4-BE49-F238E27FC236}">
                  <a16:creationId xmlns:a16="http://schemas.microsoft.com/office/drawing/2014/main" xmlns="" id="{F53E6C29-3B80-4C05-BB69-9D05C4BFFADE}"/>
                </a:ext>
              </a:extLst>
            </p:cNvPr>
            <p:cNvCxnSpPr>
              <a:cxnSpLocks/>
              <a:stCxn id="50" idx="0"/>
              <a:endCxn id="49" idx="2"/>
            </p:cNvCxnSpPr>
            <p:nvPr/>
          </p:nvCxnSpPr>
          <p:spPr>
            <a:xfrm rot="16200000" flipV="1">
              <a:off x="7012407" y="2177406"/>
              <a:ext cx="544068" cy="9064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173E549-6E4C-4448-8791-EB7A25BB4AA1}"/>
                </a:ext>
              </a:extLst>
            </p:cNvPr>
            <p:cNvSpPr txBox="1"/>
            <p:nvPr/>
          </p:nvSpPr>
          <p:spPr>
            <a:xfrm>
              <a:off x="7955550" y="3872660"/>
              <a:ext cx="1201485" cy="508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Result Files</a:t>
              </a:r>
              <a:endParaRPr lang="ko-KR" altLang="en-US" sz="9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EA9483ED-FF06-4563-B3C9-684173B828A5}"/>
                </a:ext>
              </a:extLst>
            </p:cNvPr>
            <p:cNvSpPr txBox="1"/>
            <p:nvPr/>
          </p:nvSpPr>
          <p:spPr>
            <a:xfrm>
              <a:off x="6434096" y="3872662"/>
              <a:ext cx="1069152" cy="508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Map data</a:t>
              </a:r>
            </a:p>
          </p:txBody>
        </p:sp>
        <p:cxnSp>
          <p:nvCxnSpPr>
            <p:cNvPr id="65" name="연결선: 꺾임 84">
              <a:extLst>
                <a:ext uri="{FF2B5EF4-FFF2-40B4-BE49-F238E27FC236}">
                  <a16:creationId xmlns:a16="http://schemas.microsoft.com/office/drawing/2014/main" xmlns="" id="{B5B65DC1-1AC7-4D4C-AD5B-99852C2FF880}"/>
                </a:ext>
              </a:extLst>
            </p:cNvPr>
            <p:cNvCxnSpPr>
              <a:cxnSpLocks/>
              <a:stCxn id="42" idx="2"/>
              <a:endCxn id="63" idx="3"/>
            </p:cNvCxnSpPr>
            <p:nvPr/>
          </p:nvCxnSpPr>
          <p:spPr>
            <a:xfrm rot="5400000" flipH="1" flipV="1">
              <a:off x="4227840" y="1502803"/>
              <a:ext cx="2305244" cy="7553147"/>
            </a:xfrm>
            <a:prstGeom prst="bentConnector4">
              <a:avLst>
                <a:gd name="adj1" fmla="val -21832"/>
                <a:gd name="adj2" fmla="val 104714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연결선: 꺾임 85">
              <a:extLst>
                <a:ext uri="{FF2B5EF4-FFF2-40B4-BE49-F238E27FC236}">
                  <a16:creationId xmlns:a16="http://schemas.microsoft.com/office/drawing/2014/main" xmlns="" id="{98019EDB-69AC-4DDC-B707-A2324EDC8226}"/>
                </a:ext>
              </a:extLst>
            </p:cNvPr>
            <p:cNvCxnSpPr>
              <a:cxnSpLocks/>
              <a:stCxn id="56" idx="2"/>
              <a:endCxn id="63" idx="3"/>
            </p:cNvCxnSpPr>
            <p:nvPr/>
          </p:nvCxnSpPr>
          <p:spPr>
            <a:xfrm rot="5400000" flipH="1" flipV="1">
              <a:off x="5285731" y="2560694"/>
              <a:ext cx="2305244" cy="5437365"/>
            </a:xfrm>
            <a:prstGeom prst="bentConnector4">
              <a:avLst>
                <a:gd name="adj1" fmla="val -21832"/>
                <a:gd name="adj2" fmla="val 106549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연결선: 꺾임 86">
              <a:extLst>
                <a:ext uri="{FF2B5EF4-FFF2-40B4-BE49-F238E27FC236}">
                  <a16:creationId xmlns:a16="http://schemas.microsoft.com/office/drawing/2014/main" xmlns="" id="{91EC626F-85E9-4992-A6B6-7DD93882FBFB}"/>
                </a:ext>
              </a:extLst>
            </p:cNvPr>
            <p:cNvCxnSpPr>
              <a:cxnSpLocks/>
              <a:stCxn id="57" idx="2"/>
              <a:endCxn id="63" idx="3"/>
            </p:cNvCxnSpPr>
            <p:nvPr/>
          </p:nvCxnSpPr>
          <p:spPr>
            <a:xfrm rot="5400000" flipH="1" flipV="1">
              <a:off x="6342343" y="3617305"/>
              <a:ext cx="2305244" cy="3324141"/>
            </a:xfrm>
            <a:prstGeom prst="bentConnector4">
              <a:avLst>
                <a:gd name="adj1" fmla="val -21832"/>
                <a:gd name="adj2" fmla="val 11071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연결선: 꺾임 87">
              <a:extLst>
                <a:ext uri="{FF2B5EF4-FFF2-40B4-BE49-F238E27FC236}">
                  <a16:creationId xmlns:a16="http://schemas.microsoft.com/office/drawing/2014/main" xmlns="" id="{083637DE-31CD-4383-92AF-394783C6071F}"/>
                </a:ext>
              </a:extLst>
            </p:cNvPr>
            <p:cNvCxnSpPr>
              <a:cxnSpLocks/>
              <a:stCxn id="58" idx="2"/>
              <a:endCxn id="63" idx="3"/>
            </p:cNvCxnSpPr>
            <p:nvPr/>
          </p:nvCxnSpPr>
          <p:spPr>
            <a:xfrm rot="5400000" flipH="1" flipV="1">
              <a:off x="7567455" y="4842418"/>
              <a:ext cx="2305244" cy="873914"/>
            </a:xfrm>
            <a:prstGeom prst="bentConnector4">
              <a:avLst>
                <a:gd name="adj1" fmla="val -21832"/>
                <a:gd name="adj2" fmla="val 140744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xmlns="" id="{5EFFCFF0-48D3-4ECF-9ECF-F6CD785DA6F9}"/>
                </a:ext>
              </a:extLst>
            </p:cNvPr>
            <p:cNvCxnSpPr>
              <a:cxnSpLocks/>
              <a:stCxn id="64" idx="1"/>
              <a:endCxn id="49" idx="2"/>
            </p:cNvCxnSpPr>
            <p:nvPr/>
          </p:nvCxnSpPr>
          <p:spPr>
            <a:xfrm flipV="1">
              <a:off x="6434096" y="2358583"/>
              <a:ext cx="397134" cy="176817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581CD6EE-7DDB-4FCB-ACB0-5DA53DE5712E}"/>
                </a:ext>
              </a:extLst>
            </p:cNvPr>
            <p:cNvCxnSpPr>
              <a:cxnSpLocks/>
              <a:stCxn id="64" idx="1"/>
              <a:endCxn id="42" idx="0"/>
            </p:cNvCxnSpPr>
            <p:nvPr/>
          </p:nvCxnSpPr>
          <p:spPr>
            <a:xfrm flipH="1">
              <a:off x="1603889" y="4126756"/>
              <a:ext cx="4830207" cy="118722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xmlns="" id="{4E2DFBCC-A772-42D8-A05C-35678AFA7D9B}"/>
                </a:ext>
              </a:extLst>
            </p:cNvPr>
            <p:cNvCxnSpPr>
              <a:cxnSpLocks/>
              <a:stCxn id="64" idx="1"/>
              <a:endCxn id="56" idx="0"/>
            </p:cNvCxnSpPr>
            <p:nvPr/>
          </p:nvCxnSpPr>
          <p:spPr>
            <a:xfrm flipH="1">
              <a:off x="3719671" y="4126756"/>
              <a:ext cx="2714426" cy="118722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743E3986-CFD8-4E05-9C4F-42682945E1BE}"/>
                </a:ext>
              </a:extLst>
            </p:cNvPr>
            <p:cNvCxnSpPr>
              <a:cxnSpLocks/>
              <a:stCxn id="64" idx="1"/>
              <a:endCxn id="57" idx="0"/>
            </p:cNvCxnSpPr>
            <p:nvPr/>
          </p:nvCxnSpPr>
          <p:spPr>
            <a:xfrm flipH="1">
              <a:off x="5832895" y="4126756"/>
              <a:ext cx="601201" cy="118722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A7D5B327-3BF9-4E76-B9C8-2D76393D7410}"/>
                </a:ext>
              </a:extLst>
            </p:cNvPr>
            <p:cNvCxnSpPr>
              <a:cxnSpLocks/>
              <a:stCxn id="64" idx="1"/>
              <a:endCxn id="58" idx="0"/>
            </p:cNvCxnSpPr>
            <p:nvPr/>
          </p:nvCxnSpPr>
          <p:spPr>
            <a:xfrm>
              <a:off x="6434096" y="4126755"/>
              <a:ext cx="1849025" cy="118722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연결선: 꺾임 93">
              <a:extLst>
                <a:ext uri="{FF2B5EF4-FFF2-40B4-BE49-F238E27FC236}">
                  <a16:creationId xmlns:a16="http://schemas.microsoft.com/office/drawing/2014/main" xmlns="" id="{A7221E4A-5BDE-42E5-9CA5-AE66B3D873A1}"/>
                </a:ext>
              </a:extLst>
            </p:cNvPr>
            <p:cNvCxnSpPr>
              <a:cxnSpLocks/>
              <a:stCxn id="49" idx="1"/>
              <a:endCxn id="45" idx="3"/>
            </p:cNvCxnSpPr>
            <p:nvPr/>
          </p:nvCxnSpPr>
          <p:spPr>
            <a:xfrm rot="10800000" flipV="1">
              <a:off x="4022810" y="1868004"/>
              <a:ext cx="2409421" cy="1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C51F3F90-0672-4434-BA60-33443818A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64229" y="3158515"/>
              <a:ext cx="798001" cy="981154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30BDF827-6277-44CA-BF45-32F20C6B3BFC}"/>
                </a:ext>
              </a:extLst>
            </p:cNvPr>
            <p:cNvSpPr txBox="1"/>
            <p:nvPr/>
          </p:nvSpPr>
          <p:spPr>
            <a:xfrm>
              <a:off x="1796219" y="2605675"/>
              <a:ext cx="1561031" cy="508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Interface </a:t>
              </a:r>
              <a:r>
                <a:rPr lang="en-US" altLang="ko-KR" sz="900" dirty="0" smtClean="0"/>
                <a:t>Server</a:t>
              </a:r>
              <a:endParaRPr lang="en-US" altLang="ko-KR" sz="900" dirty="0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11F514D4-538B-444C-8157-5C25E354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=""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772715" y="1388520"/>
              <a:ext cx="1197713" cy="863961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CAA47FC3-A5D8-4989-BEBA-7F7C3C06D3AF}"/>
                </a:ext>
              </a:extLst>
            </p:cNvPr>
            <p:cNvSpPr txBox="1"/>
            <p:nvPr/>
          </p:nvSpPr>
          <p:spPr>
            <a:xfrm>
              <a:off x="871954" y="1104999"/>
              <a:ext cx="999241" cy="508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OSS-DW</a:t>
              </a:r>
              <a:endParaRPr lang="ko-KR" altLang="en-US" sz="800" dirty="0"/>
            </a:p>
          </p:txBody>
        </p:sp>
        <p:cxnSp>
          <p:nvCxnSpPr>
            <p:cNvPr id="79" name="연결선: 꺾임 98">
              <a:extLst>
                <a:ext uri="{FF2B5EF4-FFF2-40B4-BE49-F238E27FC236}">
                  <a16:creationId xmlns:a16="http://schemas.microsoft.com/office/drawing/2014/main" xmlns="" id="{4753C612-BAFB-4726-9F10-124B903D5F8F}"/>
                </a:ext>
              </a:extLst>
            </p:cNvPr>
            <p:cNvCxnSpPr>
              <a:cxnSpLocks/>
              <a:stCxn id="77" idx="2"/>
              <a:endCxn id="75" idx="1"/>
            </p:cNvCxnSpPr>
            <p:nvPr/>
          </p:nvCxnSpPr>
          <p:spPr>
            <a:xfrm rot="16200000" flipH="1">
              <a:off x="1069595" y="2554457"/>
              <a:ext cx="1396611" cy="79265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연결선: 꺾임 99">
              <a:extLst>
                <a:ext uri="{FF2B5EF4-FFF2-40B4-BE49-F238E27FC236}">
                  <a16:creationId xmlns:a16="http://schemas.microsoft.com/office/drawing/2014/main" xmlns="" id="{3C30C52A-476F-4467-A68F-15257FAD985E}"/>
                </a:ext>
              </a:extLst>
            </p:cNvPr>
            <p:cNvCxnSpPr>
              <a:cxnSpLocks/>
              <a:stCxn id="75" idx="3"/>
              <a:endCxn id="51" idx="1"/>
            </p:cNvCxnSpPr>
            <p:nvPr/>
          </p:nvCxnSpPr>
          <p:spPr>
            <a:xfrm flipV="1">
              <a:off x="2962230" y="3038763"/>
              <a:ext cx="1103693" cy="6103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5A3CCDD7-5EDE-4221-A98E-D2C3259DB5E4}"/>
                </a:ext>
              </a:extLst>
            </p:cNvPr>
            <p:cNvSpPr txBox="1"/>
            <p:nvPr/>
          </p:nvSpPr>
          <p:spPr>
            <a:xfrm>
              <a:off x="3853041" y="3265239"/>
              <a:ext cx="1850669" cy="508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Oracle 12c </a:t>
              </a:r>
              <a:r>
                <a:rPr lang="en-US" altLang="ko-KR" sz="800" dirty="0"/>
                <a:t>(RedHat)</a:t>
              </a:r>
              <a:endParaRPr lang="ko-KR" altLang="en-US" sz="800" dirty="0"/>
            </a:p>
          </p:txBody>
        </p:sp>
      </p:grpSp>
      <p:sp>
        <p:nvSpPr>
          <p:cNvPr id="109" name="직사각형 108"/>
          <p:cNvSpPr/>
          <p:nvPr/>
        </p:nvSpPr>
        <p:spPr bwMode="auto">
          <a:xfrm>
            <a:off x="6824662" y="1818564"/>
            <a:ext cx="2808287" cy="155247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96817" tIns="48408" rIns="96817" bIns="48408" rtlCol="0" anchor="t"/>
          <a:lstStyle/>
          <a:p>
            <a:pPr marL="72000" indent="-144000" eaLnBrk="1" latin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다중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노드로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구성된 분석 서버를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스케쥴러에서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분석작업별로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할당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72000" indent="-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분석 서버는 총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대로 구성되어 있으며 도입시점에 차이 존재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스펙도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도입시점에 따라 차이가 있음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72000" indent="-144000" eaLnBrk="1" latin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3D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NAS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사용하나 다른 분석 모듈은 로컬디스크 사용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6824662" y="1509222"/>
            <a:ext cx="1728788" cy="2635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atinLnBrk="0">
              <a:defRPr/>
            </a:pPr>
            <a:r>
              <a:rPr lang="en-US" altLang="ko-KR" sz="1300" b="1" u="sng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300" b="1" u="sng" dirty="0" smtClean="0">
                <a:solidFill>
                  <a:schemeClr val="tx1"/>
                </a:solidFill>
                <a:latin typeface="+mn-ea"/>
              </a:rPr>
              <a:t>시스템 특징</a:t>
            </a:r>
            <a:r>
              <a:rPr lang="en-US" altLang="ko-KR" sz="1300" b="1" u="sng" dirty="0" smtClean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300" b="1" u="sng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6824662" y="3460436"/>
            <a:ext cx="1728788" cy="2635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atinLnBrk="0">
              <a:defRPr/>
            </a:pPr>
            <a:r>
              <a:rPr lang="en-US" altLang="ko-KR" sz="1300" b="1" u="sng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300" b="1" u="sng" dirty="0" smtClean="0">
                <a:solidFill>
                  <a:schemeClr val="tx1"/>
                </a:solidFill>
                <a:latin typeface="+mn-ea"/>
              </a:rPr>
              <a:t>개선 필요사항</a:t>
            </a:r>
            <a:r>
              <a:rPr lang="en-US" altLang="ko-KR" sz="1300" b="1" u="sng" dirty="0" smtClean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300" b="1" u="sng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825208" y="3929481"/>
            <a:ext cx="1008657" cy="322502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atinLnBrk="0"/>
            <a:r>
              <a:rPr lang="ko-KR" altLang="en-US" sz="9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병렬실행 인프라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8049344" y="3730883"/>
            <a:ext cx="1656631" cy="7196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08000" indent="-72000" latinLnBrk="0"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스케쥴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ID(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시나리오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)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별로 다중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노드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분산실행 불가</a:t>
            </a:r>
          </a:p>
          <a:p>
            <a:pPr marL="108000" indent="-72000" latinLnBrk="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CPU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기반 처리 한계</a:t>
            </a:r>
          </a:p>
        </p:txBody>
      </p:sp>
      <p:cxnSp>
        <p:nvCxnSpPr>
          <p:cNvPr id="114" name="직선 연결선 113"/>
          <p:cNvCxnSpPr>
            <a:stCxn id="112" idx="3"/>
            <a:endCxn id="113" idx="1"/>
          </p:cNvCxnSpPr>
          <p:nvPr/>
        </p:nvCxnSpPr>
        <p:spPr>
          <a:xfrm>
            <a:off x="7833865" y="4090732"/>
            <a:ext cx="215479" cy="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6825208" y="4817676"/>
            <a:ext cx="1008657" cy="322502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atinLnBrk="0"/>
            <a:r>
              <a:rPr lang="ko-KR" altLang="en-US" sz="9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처리성능 개선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8049344" y="4619078"/>
            <a:ext cx="1656631" cy="7196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08000" indent="-72000" latinLnBrk="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광역 지역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분석시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처리 시간 소요 多</a:t>
            </a:r>
            <a:endParaRPr lang="en-US" altLang="ko-KR" sz="9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108000" indent="-72000" latinLnBrk="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Out of Memory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등 분석 작업 실패 발생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8049344" y="5458362"/>
            <a:ext cx="1656631" cy="7196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08000" indent="-72000" latinLnBrk="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5G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상용화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등으로 분석 대상 추가 예정</a:t>
            </a:r>
            <a:endParaRPr lang="en-US" altLang="ko-KR" sz="9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108000" indent="-72000" latinLnBrk="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분석 데이터 및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계산량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폭증 예상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6825208" y="5656960"/>
            <a:ext cx="1008657" cy="322502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atinLnBrk="0"/>
            <a:r>
              <a:rPr lang="ko-KR" altLang="en-US" sz="9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자원증설 필요</a:t>
            </a:r>
          </a:p>
        </p:txBody>
      </p:sp>
      <p:cxnSp>
        <p:nvCxnSpPr>
          <p:cNvPr id="119" name="직선 연결선 118"/>
          <p:cNvCxnSpPr/>
          <p:nvPr/>
        </p:nvCxnSpPr>
        <p:spPr>
          <a:xfrm>
            <a:off x="7833865" y="4965769"/>
            <a:ext cx="215479" cy="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7833865" y="5805785"/>
            <a:ext cx="215479" cy="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2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5796107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dirty="0" smtClean="0">
                <a:solidFill>
                  <a:schemeClr val="tx1"/>
                </a:solidFill>
                <a:latin typeface="+mj-ea"/>
              </a:rPr>
              <a:t>2.2</a:t>
            </a:r>
            <a:r>
              <a:rPr lang="en-US" altLang="ko-KR" sz="1800" i="0" dirty="0" smtClean="0">
                <a:solidFill>
                  <a:schemeClr val="tx1"/>
                </a:solidFill>
                <a:latin typeface="+mj-ea"/>
              </a:rPr>
              <a:t>. S/W </a:t>
            </a:r>
            <a:r>
              <a:rPr lang="en-US" altLang="ko-KR" sz="1800" i="0" dirty="0">
                <a:solidFill>
                  <a:schemeClr val="tx1"/>
                </a:solidFill>
                <a:latin typeface="+mj-ea"/>
              </a:rPr>
              <a:t>Architecture (As-Is)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6530273" y="71526"/>
            <a:ext cx="3103317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Ⅱ. </a:t>
            </a:r>
            <a:r>
              <a:rPr lang="ko-KR" altLang="en-US" dirty="0">
                <a:latin typeface="+mj-ea"/>
                <a:ea typeface="+mj-ea"/>
              </a:rPr>
              <a:t>시스템 현황 및 이슈</a:t>
            </a:r>
          </a:p>
        </p:txBody>
      </p:sp>
      <p:grpSp>
        <p:nvGrpSpPr>
          <p:cNvPr id="80" name="그룹 2"/>
          <p:cNvGrpSpPr>
            <a:grpSpLocks/>
          </p:cNvGrpSpPr>
          <p:nvPr/>
        </p:nvGrpSpPr>
        <p:grpSpPr bwMode="auto">
          <a:xfrm>
            <a:off x="345546" y="864856"/>
            <a:ext cx="5975605" cy="275647"/>
            <a:chOff x="339725" y="1557338"/>
            <a:chExt cx="4545013" cy="303212"/>
          </a:xfrm>
        </p:grpSpPr>
        <p:sp>
          <p:nvSpPr>
            <p:cNvPr id="81" name="Rectangle 140"/>
            <p:cNvSpPr>
              <a:spLocks noChangeArrowheads="1"/>
            </p:cNvSpPr>
            <p:nvPr/>
          </p:nvSpPr>
          <p:spPr bwMode="auto">
            <a:xfrm>
              <a:off x="747712" y="1557338"/>
              <a:ext cx="3729039" cy="2667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/>
            <a:lstStyle/>
            <a:p>
              <a:pPr algn="ctr" defTabSz="762000" eaLnBrk="0" fontAlgn="auto" latinLnBrk="0" hangingPunct="0">
                <a:spcAft>
                  <a:spcPts val="0"/>
                </a:spcAft>
              </a:pPr>
              <a:r>
                <a:rPr kumimoji="0" lang="en-US" altLang="ko-KR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SW 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구성도</a:t>
              </a:r>
              <a:endParaRPr kumimoji="0" lang="ko-KR" altLang="en-US" sz="1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339725" y="1858963"/>
              <a:ext cx="4545013" cy="1587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3" name="그룹 6"/>
          <p:cNvGrpSpPr>
            <a:grpSpLocks/>
          </p:cNvGrpSpPr>
          <p:nvPr/>
        </p:nvGrpSpPr>
        <p:grpSpPr bwMode="auto">
          <a:xfrm>
            <a:off x="6825208" y="864856"/>
            <a:ext cx="2734717" cy="275647"/>
            <a:chOff x="468313" y="1607468"/>
            <a:chExt cx="4254371" cy="303213"/>
          </a:xfrm>
        </p:grpSpPr>
        <p:sp>
          <p:nvSpPr>
            <p:cNvPr id="84" name="Rectangle 140"/>
            <p:cNvSpPr>
              <a:spLocks noChangeArrowheads="1"/>
            </p:cNvSpPr>
            <p:nvPr/>
          </p:nvSpPr>
          <p:spPr bwMode="auto">
            <a:xfrm>
              <a:off x="848034" y="1607468"/>
              <a:ext cx="3494929" cy="2667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/>
            <a:lstStyle/>
            <a:p>
              <a:pPr algn="ctr" defTabSz="762000" eaLnBrk="0" fontAlgn="auto" latinLnBrk="0" hangingPunct="0">
                <a:spcAft>
                  <a:spcPts val="0"/>
                </a:spcAft>
                <a:defRPr/>
              </a:pPr>
              <a:r>
                <a:rPr kumimoji="0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시스템 특징 </a:t>
              </a:r>
              <a:r>
                <a:rPr kumimoji="0" lang="en-US" altLang="ko-KR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/ </a:t>
              </a:r>
              <a:r>
                <a:rPr kumimoji="0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개선 필요 사항</a:t>
              </a:r>
              <a:endParaRPr kumimoji="0" lang="ko-KR" altLang="en-US" sz="1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 bwMode="auto">
            <a:xfrm>
              <a:off x="468313" y="1909094"/>
              <a:ext cx="4254371" cy="1587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직사각형 85"/>
          <p:cNvSpPr/>
          <p:nvPr/>
        </p:nvSpPr>
        <p:spPr bwMode="auto">
          <a:xfrm>
            <a:off x="6824662" y="1755012"/>
            <a:ext cx="2808287" cy="155247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96817" tIns="48408" rIns="96817" bIns="48408" rtlCol="0" anchor="t"/>
          <a:lstStyle/>
          <a:p>
            <a:pPr marL="72000" indent="-144000" eaLnBrk="1" latin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분석 모듈은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GCC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코드로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In-House Lib.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사용하고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리눅스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실행 파일로 배포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72000" indent="-144000" eaLnBrk="1" latin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분석 모듈은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2G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이후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여년간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개발된 소스코드로 수만 라인에 달하는 방대한 분량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72000" indent="-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Eng.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분석 중 </a:t>
            </a:r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Pathloss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및 </a:t>
            </a:r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Pathloss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’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구동에 전체 처리시간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95%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소요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  <a:p>
            <a:pPr marL="72000" indent="-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RU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에서 계산된 결과를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DU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단위로 취합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6824662" y="1445670"/>
            <a:ext cx="1728788" cy="2635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atinLnBrk="0">
              <a:defRPr/>
            </a:pPr>
            <a:r>
              <a:rPr lang="en-US" altLang="ko-KR" sz="1300" b="1" u="sng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300" b="1" u="sng" dirty="0" smtClean="0">
                <a:solidFill>
                  <a:schemeClr val="tx1"/>
                </a:solidFill>
                <a:latin typeface="+mn-ea"/>
              </a:rPr>
              <a:t>시스템 특징</a:t>
            </a:r>
            <a:r>
              <a:rPr lang="en-US" altLang="ko-KR" sz="1300" b="1" u="sng" dirty="0" smtClean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300" b="1" u="sng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6824662" y="3676295"/>
            <a:ext cx="1728788" cy="2635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atinLnBrk="0">
              <a:defRPr/>
            </a:pPr>
            <a:r>
              <a:rPr lang="en-US" altLang="ko-KR" sz="1300" b="1" u="sng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300" b="1" u="sng" dirty="0" smtClean="0">
                <a:solidFill>
                  <a:schemeClr val="tx1"/>
                </a:solidFill>
                <a:latin typeface="+mn-ea"/>
              </a:rPr>
              <a:t>개선 필요사항</a:t>
            </a:r>
            <a:r>
              <a:rPr lang="en-US" altLang="ko-KR" sz="1300" b="1" u="sng" dirty="0" smtClean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300" b="1" u="sng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825208" y="4204609"/>
            <a:ext cx="1008657" cy="322502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atinLnBrk="0"/>
            <a:r>
              <a:rPr lang="ko-KR" altLang="en-US" sz="9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분산실행 개선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049344" y="4006011"/>
            <a:ext cx="1656631" cy="7196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08000" indent="-72000" latinLnBrk="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시나리오 별 분산실행을 포함한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RU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단위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또는 수신점 그룹 단위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로 다중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노드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분산실행 구현 필요</a:t>
            </a:r>
          </a:p>
        </p:txBody>
      </p:sp>
      <p:cxnSp>
        <p:nvCxnSpPr>
          <p:cNvPr id="91" name="직선 연결선 90"/>
          <p:cNvCxnSpPr>
            <a:stCxn id="89" idx="3"/>
            <a:endCxn id="90" idx="1"/>
          </p:cNvCxnSpPr>
          <p:nvPr/>
        </p:nvCxnSpPr>
        <p:spPr>
          <a:xfrm>
            <a:off x="7833865" y="4365860"/>
            <a:ext cx="215479" cy="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6825208" y="5092804"/>
            <a:ext cx="1008657" cy="322502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atinLnBrk="0"/>
            <a:r>
              <a:rPr lang="ko-KR" altLang="en-US" sz="9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분석모듈 고도화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8049344" y="4894206"/>
            <a:ext cx="1656631" cy="839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08000" indent="-72000" latinLnBrk="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3D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빌딩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Ray Tracing, In-Door 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등 분석 추가 예정</a:t>
            </a:r>
            <a:endParaRPr lang="en-US" altLang="ko-KR" sz="9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108000" indent="-72000" latinLnBrk="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공간연산 엔진이 탑재된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Spatial DBMS (</a:t>
            </a:r>
            <a:r>
              <a:rPr lang="en-US" altLang="ko-KR" sz="9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PostGIS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)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도입으로 유지보수가 용이한 구조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로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전환</a:t>
            </a:r>
          </a:p>
        </p:txBody>
      </p:sp>
      <p:cxnSp>
        <p:nvCxnSpPr>
          <p:cNvPr id="94" name="직선 연결선 93"/>
          <p:cNvCxnSpPr/>
          <p:nvPr/>
        </p:nvCxnSpPr>
        <p:spPr>
          <a:xfrm>
            <a:off x="7833865" y="5240897"/>
            <a:ext cx="215479" cy="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6" y="1286933"/>
            <a:ext cx="6269327" cy="50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5796107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3.1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분산 실행 환경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구축 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(ⅰ)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577878" y="71526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Ⅲ.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개선 방안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CustomShape 3"/>
          <p:cNvSpPr/>
          <p:nvPr/>
        </p:nvSpPr>
        <p:spPr>
          <a:xfrm>
            <a:off x="6838918" y="2667697"/>
            <a:ext cx="2062151" cy="812182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3"/>
          <p:cNvSpPr/>
          <p:nvPr/>
        </p:nvSpPr>
        <p:spPr>
          <a:xfrm>
            <a:off x="6791629" y="2564724"/>
            <a:ext cx="2062151" cy="812182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텍스트 개체 틀 7"/>
          <p:cNvSpPr txBox="1">
            <a:spLocks/>
          </p:cNvSpPr>
          <p:nvPr/>
        </p:nvSpPr>
        <p:spPr>
          <a:xfrm>
            <a:off x="165000" y="673124"/>
            <a:ext cx="9576000" cy="57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시스템에 구현된 단일 </a:t>
            </a:r>
            <a:r>
              <a:rPr lang="ko-KR" altLang="en-US" sz="14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실행방식을 개선하여 다중 </a:t>
            </a:r>
            <a:r>
              <a:rPr lang="ko-KR" altLang="en-US" sz="14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노드에서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분산실행을 제공하는 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Spark 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클러스터 기반으로 프로그램을 개선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효과가 가장 클 것으로 예상되는 </a:t>
            </a:r>
            <a:r>
              <a:rPr lang="en-US" altLang="ko-KR" sz="14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Pathloss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기능을 우선 적용</a:t>
            </a:r>
            <a:endParaRPr lang="ko-KR" altLang="en-US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140"/>
          <p:cNvSpPr>
            <a:spLocks noChangeArrowheads="1"/>
          </p:cNvSpPr>
          <p:nvPr/>
        </p:nvSpPr>
        <p:spPr bwMode="auto">
          <a:xfrm>
            <a:off x="717000" y="1355728"/>
            <a:ext cx="3729038" cy="266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ctr" defTabSz="762000" eaLnBrk="0" fontAlgn="auto" latinLnBrk="0" hangingPunct="0">
              <a:spcAft>
                <a:spcPts val="0"/>
              </a:spcAft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 IS</a:t>
            </a:r>
            <a:endParaRPr kumimoji="0"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309013" y="1657353"/>
            <a:ext cx="4545012" cy="1587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그룹 34"/>
          <p:cNvGrpSpPr>
            <a:grpSpLocks/>
          </p:cNvGrpSpPr>
          <p:nvPr/>
        </p:nvGrpSpPr>
        <p:grpSpPr bwMode="auto">
          <a:xfrm>
            <a:off x="5060951" y="1355728"/>
            <a:ext cx="4535487" cy="303212"/>
            <a:chOff x="468313" y="1607468"/>
            <a:chExt cx="4254371" cy="303213"/>
          </a:xfrm>
        </p:grpSpPr>
        <p:sp>
          <p:nvSpPr>
            <p:cNvPr id="36" name="Rectangle 140"/>
            <p:cNvSpPr>
              <a:spLocks noChangeArrowheads="1"/>
            </p:cNvSpPr>
            <p:nvPr/>
          </p:nvSpPr>
          <p:spPr bwMode="auto">
            <a:xfrm>
              <a:off x="848034" y="1607468"/>
              <a:ext cx="3494929" cy="2667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/>
            <a:lstStyle/>
            <a:p>
              <a:pPr algn="ctr" defTabSz="762000" eaLnBrk="0" fontAlgn="auto" latinLnBrk="0" hangingPunct="0"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TO-BE</a:t>
              </a:r>
              <a:endParaRPr kumimoji="0"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468313" y="1909094"/>
              <a:ext cx="4254371" cy="1587"/>
            </a:xfrm>
            <a:prstGeom prst="line">
              <a:avLst/>
            </a:prstGeom>
            <a:solidFill>
              <a:schemeClr val="accent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직사각형 37"/>
          <p:cNvSpPr/>
          <p:nvPr/>
        </p:nvSpPr>
        <p:spPr bwMode="auto">
          <a:xfrm>
            <a:off x="315627" y="1751687"/>
            <a:ext cx="4531784" cy="460836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6817" tIns="48408" rIns="96817" bIns="48408" rtlCol="0" anchor="ctr"/>
          <a:lstStyle/>
          <a:p>
            <a:pPr algn="ctr" eaLnBrk="1" latinLnBrk="1" hangingPunct="1">
              <a:lnSpc>
                <a:spcPct val="100000"/>
              </a:lnSpc>
              <a:buFontTx/>
              <a:buNone/>
            </a:pP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5275" y="1823695"/>
            <a:ext cx="4357414" cy="29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lnSpc>
                <a:spcPts val="1300"/>
              </a:lnSpc>
            </a:pP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광역 지역 분석 불가</a:t>
            </a:r>
            <a:endParaRPr lang="ko-KR" altLang="en-US" sz="12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060727" y="1751687"/>
            <a:ext cx="4535934" cy="460836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6817" tIns="48408" rIns="96817" bIns="48408" rtlCol="0" anchor="ctr"/>
          <a:lstStyle/>
          <a:p>
            <a:pPr algn="ctr" eaLnBrk="1" latinLnBrk="1" hangingPunct="1">
              <a:lnSpc>
                <a:spcPct val="100000"/>
              </a:lnSpc>
              <a:buFontTx/>
              <a:buNone/>
            </a:pP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79115" y="1823695"/>
            <a:ext cx="4361404" cy="29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lnSpc>
                <a:spcPts val="1300"/>
              </a:lnSpc>
            </a:pP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</a:t>
            </a:r>
            <a:r>
              <a:rPr lang="ko-KR" altLang="en-US" sz="1200" b="1" dirty="0" err="1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분산 실행 구조 도입 </a:t>
            </a:r>
            <a:endParaRPr lang="ko-KR" altLang="en-US" sz="12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58"/>
          <p:cNvGrpSpPr>
            <a:grpSpLocks/>
          </p:cNvGrpSpPr>
          <p:nvPr/>
        </p:nvGrpSpPr>
        <p:grpSpPr bwMode="auto">
          <a:xfrm>
            <a:off x="4821684" y="3265205"/>
            <a:ext cx="269732" cy="1748527"/>
            <a:chOff x="1209676" y="1924768"/>
            <a:chExt cx="647699" cy="1911350"/>
          </a:xfrm>
          <a:gradFill flip="none" rotWithShape="1">
            <a:gsLst>
              <a:gs pos="0">
                <a:srgbClr val="808080"/>
              </a:gs>
              <a:gs pos="50000">
                <a:srgbClr val="808080">
                  <a:lumMod val="40000"/>
                  <a:lumOff val="60000"/>
                </a:srgbClr>
              </a:gs>
              <a:gs pos="100000">
                <a:srgbClr val="BBE0E3">
                  <a:tint val="23500"/>
                  <a:satMod val="160000"/>
                </a:srgbClr>
              </a:gs>
            </a:gsLst>
            <a:lin ang="10800000" scaled="1"/>
            <a:tileRect/>
          </a:gradFill>
        </p:grpSpPr>
        <p:sp>
          <p:nvSpPr>
            <p:cNvPr id="43" name="자유형 42"/>
            <p:cNvSpPr/>
            <p:nvPr/>
          </p:nvSpPr>
          <p:spPr bwMode="auto">
            <a:xfrm rot="5400000">
              <a:off x="584151" y="2562894"/>
              <a:ext cx="1911350" cy="635098"/>
            </a:xfrm>
            <a:custGeom>
              <a:avLst/>
              <a:gdLst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7950" h="831056">
                  <a:moveTo>
                    <a:pt x="1328738" y="0"/>
                  </a:moveTo>
                  <a:lnTo>
                    <a:pt x="681038" y="290513"/>
                  </a:lnTo>
                  <a:lnTo>
                    <a:pt x="931069" y="290513"/>
                  </a:lnTo>
                  <a:cubicBezTo>
                    <a:pt x="819921" y="493441"/>
                    <a:pt x="499159" y="740570"/>
                    <a:pt x="0" y="831056"/>
                  </a:cubicBezTo>
                  <a:lnTo>
                    <a:pt x="2647950" y="828675"/>
                  </a:lnTo>
                  <a:cubicBezTo>
                    <a:pt x="2293591" y="775135"/>
                    <a:pt x="1853245" y="547167"/>
                    <a:pt x="1726406" y="290513"/>
                  </a:cubicBezTo>
                  <a:lnTo>
                    <a:pt x="1983581" y="290513"/>
                  </a:lnTo>
                  <a:lnTo>
                    <a:pt x="1328738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4" name="자유형 43"/>
            <p:cNvSpPr/>
            <p:nvPr/>
          </p:nvSpPr>
          <p:spPr bwMode="auto">
            <a:xfrm rot="5400000">
              <a:off x="571781" y="2562663"/>
              <a:ext cx="1911350" cy="635559"/>
            </a:xfrm>
            <a:custGeom>
              <a:avLst/>
              <a:gdLst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  <a:gd name="connsiteX0" fmla="*/ 1328738 w 2647950"/>
                <a:gd name="connsiteY0" fmla="*/ 0 h 831056"/>
                <a:gd name="connsiteX1" fmla="*/ 681038 w 2647950"/>
                <a:gd name="connsiteY1" fmla="*/ 290513 h 831056"/>
                <a:gd name="connsiteX2" fmla="*/ 931069 w 2647950"/>
                <a:gd name="connsiteY2" fmla="*/ 290513 h 831056"/>
                <a:gd name="connsiteX3" fmla="*/ 0 w 2647950"/>
                <a:gd name="connsiteY3" fmla="*/ 831056 h 831056"/>
                <a:gd name="connsiteX4" fmla="*/ 2647950 w 2647950"/>
                <a:gd name="connsiteY4" fmla="*/ 828675 h 831056"/>
                <a:gd name="connsiteX5" fmla="*/ 1726406 w 2647950"/>
                <a:gd name="connsiteY5" fmla="*/ 290513 h 831056"/>
                <a:gd name="connsiteX6" fmla="*/ 1983581 w 2647950"/>
                <a:gd name="connsiteY6" fmla="*/ 290513 h 831056"/>
                <a:gd name="connsiteX7" fmla="*/ 1328738 w 2647950"/>
                <a:gd name="connsiteY7" fmla="*/ 0 h 83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7950" h="831056">
                  <a:moveTo>
                    <a:pt x="1328738" y="0"/>
                  </a:moveTo>
                  <a:lnTo>
                    <a:pt x="681038" y="290513"/>
                  </a:lnTo>
                  <a:lnTo>
                    <a:pt x="931069" y="290513"/>
                  </a:lnTo>
                  <a:cubicBezTo>
                    <a:pt x="819921" y="493441"/>
                    <a:pt x="499159" y="740570"/>
                    <a:pt x="0" y="831056"/>
                  </a:cubicBezTo>
                  <a:lnTo>
                    <a:pt x="2647950" y="828675"/>
                  </a:lnTo>
                  <a:cubicBezTo>
                    <a:pt x="2293591" y="775135"/>
                    <a:pt x="1853245" y="547167"/>
                    <a:pt x="1726406" y="290513"/>
                  </a:cubicBezTo>
                  <a:lnTo>
                    <a:pt x="1983581" y="290513"/>
                  </a:lnTo>
                  <a:lnTo>
                    <a:pt x="1328738" y="0"/>
                  </a:lnTo>
                  <a:close/>
                </a:path>
              </a:pathLst>
            </a:custGeom>
            <a:grpFill/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169024" y="4198174"/>
            <a:ext cx="4361404" cy="2914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lnSpc>
                <a:spcPts val="1300"/>
              </a:lnSpc>
            </a:pPr>
            <a:r>
              <a:rPr lang="ko-KR" altLang="en-US" sz="1200" b="1" dirty="0" smtClean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모듈 단계적 적용</a:t>
            </a:r>
            <a:endParaRPr lang="ko-KR" altLang="en-US" sz="12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5183614" y="3586812"/>
            <a:ext cx="4332224" cy="502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b="0" dirty="0" smtClean="0"/>
              <a:t>Spark </a:t>
            </a:r>
            <a:r>
              <a:rPr lang="ko-KR" altLang="en-US" sz="1000" b="0" dirty="0" smtClean="0"/>
              <a:t>클러스터를 이용한 </a:t>
            </a:r>
            <a:r>
              <a:rPr lang="ko-KR" altLang="en-US" sz="1000" b="0" dirty="0" err="1" smtClean="0"/>
              <a:t>다중노드</a:t>
            </a:r>
            <a:r>
              <a:rPr lang="ko-KR" altLang="en-US" sz="1000" b="0" dirty="0" smtClean="0"/>
              <a:t> 분산 실행 및 작업 모니터링 구현</a:t>
            </a:r>
            <a:endParaRPr lang="en-US" altLang="ko-KR" sz="1000" b="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b="0" dirty="0" smtClean="0"/>
              <a:t>분산 실행을 위한 작업관리를 </a:t>
            </a:r>
            <a:r>
              <a:rPr lang="en-US" altLang="ko-KR" sz="1000" b="0" dirty="0" smtClean="0"/>
              <a:t>Spark </a:t>
            </a:r>
            <a:r>
              <a:rPr lang="ko-KR" altLang="en-US" sz="1000" b="0" dirty="0" smtClean="0"/>
              <a:t>기반으로 유연하게 대응 가능</a:t>
            </a:r>
            <a:endParaRPr lang="en-US" altLang="ko-KR" sz="1000" b="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b="0" dirty="0" err="1" smtClean="0"/>
              <a:t>SparkML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및 </a:t>
            </a:r>
            <a:r>
              <a:rPr lang="en-US" altLang="ko-KR" sz="1000" b="0" dirty="0" smtClean="0"/>
              <a:t>Deep Learning </a:t>
            </a:r>
            <a:r>
              <a:rPr lang="ko-KR" altLang="en-US" sz="1000" b="0" dirty="0" smtClean="0"/>
              <a:t>등 적용 기반 구축</a:t>
            </a:r>
            <a:endParaRPr lang="en-US" altLang="ko-KR" sz="1000" b="0" dirty="0" smtClean="0"/>
          </a:p>
        </p:txBody>
      </p:sp>
      <p:sp>
        <p:nvSpPr>
          <p:cNvPr id="47" name="CustomShape 3"/>
          <p:cNvSpPr/>
          <p:nvPr/>
        </p:nvSpPr>
        <p:spPr>
          <a:xfrm>
            <a:off x="6753200" y="2337830"/>
            <a:ext cx="2062151" cy="964406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6753200" y="2203833"/>
            <a:ext cx="1112198" cy="244003"/>
          </a:xfrm>
          <a:prstGeom prst="rect">
            <a:avLst/>
          </a:prstGeom>
          <a:solidFill>
            <a:schemeClr val="bg1">
              <a:lumMod val="75000"/>
            </a:schemeClr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Spark Cluster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CustomShape 33"/>
          <p:cNvSpPr/>
          <p:nvPr/>
        </p:nvSpPr>
        <p:spPr>
          <a:xfrm>
            <a:off x="6820337" y="2540302"/>
            <a:ext cx="605876" cy="1883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RU </a:t>
            </a:r>
            <a:r>
              <a:rPr lang="en-US" sz="900" b="1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CustomShape 19"/>
          <p:cNvSpPr/>
          <p:nvPr/>
        </p:nvSpPr>
        <p:spPr>
          <a:xfrm>
            <a:off x="7681126" y="2554830"/>
            <a:ext cx="405992" cy="5499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900" b="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Postgre</a:t>
            </a:r>
            <a:r>
              <a:rPr lang="en-US" sz="900" b="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sz="900" b="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pl</a:t>
            </a:r>
            <a:r>
              <a:rPr lang="en-US" sz="900" b="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>
              <a:lnSpc>
                <a:spcPct val="100000"/>
              </a:lnSpc>
            </a:pPr>
            <a:r>
              <a:rPr lang="en-US" sz="900" b="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왼쪽/오른쪽 화살표 50"/>
          <p:cNvSpPr/>
          <p:nvPr/>
        </p:nvSpPr>
        <p:spPr>
          <a:xfrm>
            <a:off x="7473910" y="2791108"/>
            <a:ext cx="189813" cy="104869"/>
          </a:xfrm>
          <a:prstGeom prst="leftRightArrow">
            <a:avLst>
              <a:gd name="adj1" fmla="val 64192"/>
              <a:gd name="adj2" fmla="val 34794"/>
            </a:avLst>
          </a:pr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headEnd type="none" w="lg" len="med"/>
            <a:tailEnd type="none" w="lg" len="med"/>
          </a:ln>
          <a:effectLst>
            <a:outerShdw blurRad="38100" dist="12700" dir="5400000" sx="99000" sy="99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base" latinLnBrk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900" spc="-8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CustomShape 19"/>
          <p:cNvSpPr/>
          <p:nvPr/>
        </p:nvSpPr>
        <p:spPr>
          <a:xfrm>
            <a:off x="9008389" y="2990926"/>
            <a:ext cx="553123" cy="397372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</a:p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자기 디스크 52"/>
          <p:cNvSpPr/>
          <p:nvPr/>
        </p:nvSpPr>
        <p:spPr>
          <a:xfrm>
            <a:off x="9027503" y="2399759"/>
            <a:ext cx="467297" cy="498420"/>
          </a:xfrm>
          <a:prstGeom prst="flowChartMagneticDisk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altLang="ko-KR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</a:p>
          <a:p>
            <a:pPr algn="ctr"/>
            <a:r>
              <a:rPr lang="en-US" altLang="ko-KR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12c</a:t>
            </a:r>
            <a:endParaRPr lang="ko-KR" alt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CustomShape 19"/>
          <p:cNvSpPr/>
          <p:nvPr/>
        </p:nvSpPr>
        <p:spPr>
          <a:xfrm>
            <a:off x="8311737" y="2471767"/>
            <a:ext cx="405992" cy="32840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900" b="1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Path</a:t>
            </a:r>
          </a:p>
          <a:p>
            <a:pPr algn="ctr">
              <a:lnSpc>
                <a:spcPct val="100000"/>
              </a:lnSpc>
            </a:pPr>
            <a:r>
              <a:rPr lang="en-US" altLang="ko-KR" sz="900" b="1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loss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왼쪽/오른쪽 화살표 54"/>
          <p:cNvSpPr/>
          <p:nvPr/>
        </p:nvSpPr>
        <p:spPr>
          <a:xfrm>
            <a:off x="8104521" y="2791108"/>
            <a:ext cx="189813" cy="104869"/>
          </a:xfrm>
          <a:prstGeom prst="leftRightArrow">
            <a:avLst>
              <a:gd name="adj1" fmla="val 64192"/>
              <a:gd name="adj2" fmla="val 34794"/>
            </a:avLst>
          </a:pr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headEnd type="none" w="lg" len="med"/>
            <a:tailEnd type="none" w="lg" len="med"/>
          </a:ln>
          <a:effectLst>
            <a:outerShdw blurRad="38100" dist="12700" dir="5400000" sx="99000" sy="99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base" latinLnBrk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900" spc="-8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5241032" y="2337830"/>
            <a:ext cx="856903" cy="1086898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4"/>
          <p:cNvSpPr/>
          <p:nvPr/>
        </p:nvSpPr>
        <p:spPr>
          <a:xfrm>
            <a:off x="5241067" y="2204812"/>
            <a:ext cx="857591" cy="335768"/>
          </a:xfrm>
          <a:prstGeom prst="rect">
            <a:avLst/>
          </a:prstGeom>
          <a:solidFill>
            <a:schemeClr val="bg1">
              <a:lumMod val="75000"/>
            </a:schemeClr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Spark</a:t>
            </a:r>
          </a:p>
          <a:p>
            <a:pPr algn="ctr">
              <a:lnSpc>
                <a:spcPct val="100000"/>
              </a:lnSpc>
            </a:pPr>
            <a:r>
              <a:rPr lang="en-US" sz="9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Driver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화살표 연결선 57"/>
          <p:cNvCxnSpPr>
            <a:stCxn id="56" idx="3"/>
            <a:endCxn id="47" idx="1"/>
          </p:cNvCxnSpPr>
          <p:nvPr/>
        </p:nvCxnSpPr>
        <p:spPr>
          <a:xfrm flipV="1">
            <a:off x="6097935" y="2820033"/>
            <a:ext cx="655265" cy="612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095560" y="2874599"/>
            <a:ext cx="627155" cy="3475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99707" y="2878274"/>
            <a:ext cx="626035" cy="15141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stomShape 33"/>
          <p:cNvSpPr/>
          <p:nvPr/>
        </p:nvSpPr>
        <p:spPr>
          <a:xfrm>
            <a:off x="5338585" y="2630234"/>
            <a:ext cx="671830" cy="278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Schedule#1</a:t>
            </a:r>
          </a:p>
        </p:txBody>
      </p:sp>
      <p:sp>
        <p:nvSpPr>
          <p:cNvPr id="62" name="CustomShape 4"/>
          <p:cNvSpPr/>
          <p:nvPr/>
        </p:nvSpPr>
        <p:spPr>
          <a:xfrm>
            <a:off x="5241031" y="6000159"/>
            <a:ext cx="1187187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분산 구조 적용</a:t>
            </a:r>
            <a:endParaRPr lang="en-US" altLang="ko-KR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오각형 50">
            <a:extLst>
              <a:ext uri="{FF2B5EF4-FFF2-40B4-BE49-F238E27FC236}">
                <a16:creationId xmlns:a16="http://schemas.microsoft.com/office/drawing/2014/main" xmlns="" id="{465A8076-FC6A-405F-93B1-ADEB303B55F1}"/>
              </a:ext>
            </a:extLst>
          </p:cNvPr>
          <p:cNvSpPr/>
          <p:nvPr/>
        </p:nvSpPr>
        <p:spPr>
          <a:xfrm>
            <a:off x="5241032" y="4582963"/>
            <a:ext cx="1368000" cy="360000"/>
          </a:xfrm>
          <a:prstGeom prst="homePlat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Pathloss</a:t>
            </a:r>
            <a:r>
              <a:rPr kumimoji="0" lang="en-US" altLang="ko-KR" sz="110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10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분산적용</a:t>
            </a:r>
            <a:endParaRPr kumimoji="0" lang="en-US" altLang="ko-KR" sz="1100" i="0" u="none" strike="noStrike" kern="120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~`19.5)</a:t>
            </a:r>
            <a:endParaRPr kumimoji="0" lang="ko-KR" altLang="en-US" sz="110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오각형 52">
            <a:extLst>
              <a:ext uri="{FF2B5EF4-FFF2-40B4-BE49-F238E27FC236}">
                <a16:creationId xmlns:a16="http://schemas.microsoft.com/office/drawing/2014/main" xmlns="" id="{9F08668B-EF80-442E-8924-ACD294176160}"/>
              </a:ext>
            </a:extLst>
          </p:cNvPr>
          <p:cNvSpPr/>
          <p:nvPr/>
        </p:nvSpPr>
        <p:spPr>
          <a:xfrm>
            <a:off x="6681192" y="4582963"/>
            <a:ext cx="1368000" cy="360000"/>
          </a:xfrm>
          <a:prstGeom prst="homePlate">
            <a:avLst/>
          </a:prstGeom>
          <a:solidFill>
            <a:srgbClr val="8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분석모듈 고도화</a:t>
            </a:r>
            <a:endParaRPr kumimoji="0" lang="en-US" altLang="ko-KR" sz="1100" i="0" u="none" strike="noStrike" kern="120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~`20.5)</a:t>
            </a:r>
            <a:endParaRPr kumimoji="0" lang="ko-KR" altLang="en-US" sz="110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오각형 53">
            <a:extLst>
              <a:ext uri="{FF2B5EF4-FFF2-40B4-BE49-F238E27FC236}">
                <a16:creationId xmlns:a16="http://schemas.microsoft.com/office/drawing/2014/main" xmlns="" id="{09917A47-D6B1-4664-8E6E-0643A6F5A82E}"/>
              </a:ext>
            </a:extLst>
          </p:cNvPr>
          <p:cNvSpPr/>
          <p:nvPr/>
        </p:nvSpPr>
        <p:spPr>
          <a:xfrm>
            <a:off x="8121352" y="4582963"/>
            <a:ext cx="1368000" cy="360000"/>
          </a:xfrm>
          <a:prstGeom prst="homePlat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안정화</a:t>
            </a:r>
            <a:endParaRPr kumimoji="0" lang="en-US" altLang="ko-KR" sz="1100" i="0" u="none" strike="noStrike" kern="120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10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CustomShape 19"/>
          <p:cNvSpPr/>
          <p:nvPr/>
        </p:nvSpPr>
        <p:spPr>
          <a:xfrm>
            <a:off x="8311737" y="2862197"/>
            <a:ext cx="405992" cy="32840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900" b="1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Path</a:t>
            </a:r>
          </a:p>
          <a:p>
            <a:pPr algn="ctr">
              <a:lnSpc>
                <a:spcPct val="100000"/>
              </a:lnSpc>
            </a:pPr>
            <a:r>
              <a:rPr lang="en-US" altLang="ko-KR" sz="900" b="1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loss’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CustomShape 33"/>
          <p:cNvSpPr/>
          <p:nvPr/>
        </p:nvSpPr>
        <p:spPr>
          <a:xfrm>
            <a:off x="6820337" y="3010490"/>
            <a:ext cx="605876" cy="1883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RU </a:t>
            </a:r>
            <a:r>
              <a:rPr lang="en-US" sz="900" b="1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#N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77829" y="2721644"/>
            <a:ext cx="3095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1464729" y="2470600"/>
            <a:ext cx="2480159" cy="2737471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4"/>
          <p:cNvSpPr/>
          <p:nvPr/>
        </p:nvSpPr>
        <p:spPr>
          <a:xfrm>
            <a:off x="1464728" y="2255743"/>
            <a:ext cx="2480159" cy="369564"/>
          </a:xfrm>
          <a:prstGeom prst="rect">
            <a:avLst/>
          </a:prstGeom>
          <a:solidFill>
            <a:schemeClr val="bg1">
              <a:lumMod val="75000"/>
            </a:schemeClr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Analysis Server Group</a:t>
            </a:r>
            <a:endParaRPr lang="en-US" sz="11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CustomShape 19"/>
          <p:cNvSpPr/>
          <p:nvPr/>
        </p:nvSpPr>
        <p:spPr>
          <a:xfrm>
            <a:off x="4182536" y="4232109"/>
            <a:ext cx="553123" cy="397372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</a:p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자기 디스크 71"/>
          <p:cNvSpPr/>
          <p:nvPr/>
        </p:nvSpPr>
        <p:spPr>
          <a:xfrm>
            <a:off x="4176382" y="3432236"/>
            <a:ext cx="565430" cy="498420"/>
          </a:xfrm>
          <a:prstGeom prst="flowChartMagneticDisk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altLang="ko-KR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Oracle12c</a:t>
            </a:r>
            <a:endParaRPr lang="ko-KR" alt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CustomShape 33"/>
          <p:cNvSpPr/>
          <p:nvPr/>
        </p:nvSpPr>
        <p:spPr>
          <a:xfrm>
            <a:off x="1608745" y="2705676"/>
            <a:ext cx="983626" cy="6826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ko-KR" alt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ko-KR" altLang="en-US" sz="9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ko-KR" alt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  <a:endParaRPr lang="en-US" sz="9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64 Core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64G Memory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2TB HDD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422779" y="5409235"/>
            <a:ext cx="4332224" cy="8075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marR="0" indent="0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105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ko-KR" altLang="en-US" sz="1000" b="0" dirty="0" smtClean="0"/>
              <a:t>분석 </a:t>
            </a:r>
            <a:r>
              <a:rPr lang="ko-KR" altLang="en-US" sz="1000" b="0" dirty="0" err="1" smtClean="0"/>
              <a:t>작업별로</a:t>
            </a:r>
            <a:r>
              <a:rPr lang="ko-KR" altLang="en-US" sz="1000" b="0" dirty="0" smtClean="0"/>
              <a:t> 단일 </a:t>
            </a:r>
            <a:r>
              <a:rPr lang="ko-KR" altLang="en-US" sz="1000" b="0" dirty="0" err="1" smtClean="0"/>
              <a:t>노드에서</a:t>
            </a:r>
            <a:r>
              <a:rPr lang="ko-KR" altLang="en-US" sz="1000" b="0" dirty="0" smtClean="0"/>
              <a:t> 실행</a:t>
            </a:r>
            <a:endParaRPr lang="en-US" altLang="ko-KR" sz="1000" b="0" dirty="0" smtClean="0"/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ko-KR" altLang="en-US" sz="1000" b="0" dirty="0" smtClean="0"/>
              <a:t>광역 지역 분석에 필요한 대용량 데이터 처리시 분석 시간 지연</a:t>
            </a:r>
            <a:endParaRPr lang="en-US" altLang="ko-KR" sz="1000" b="0" dirty="0" smtClean="0"/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v"/>
            </a:pPr>
            <a:r>
              <a:rPr lang="ko-KR" altLang="en-US" sz="1000" b="0" dirty="0"/>
              <a:t>단일 서버 </a:t>
            </a:r>
            <a:r>
              <a:rPr lang="ko-KR" altLang="en-US" sz="1000" b="0" dirty="0" smtClean="0"/>
              <a:t>메모리 한계로 작업 실패</a:t>
            </a:r>
            <a:r>
              <a:rPr lang="en-US" altLang="ko-KR" sz="1000" b="0" dirty="0" smtClean="0"/>
              <a:t>(OOM)</a:t>
            </a:r>
            <a:r>
              <a:rPr lang="ko-KR" altLang="en-US" sz="1000" b="0" dirty="0" smtClean="0"/>
              <a:t> 사례 발생</a:t>
            </a:r>
            <a:endParaRPr lang="en-US" altLang="ko-KR" sz="1000" b="0" dirty="0" smtClean="0"/>
          </a:p>
        </p:txBody>
      </p:sp>
      <p:sp>
        <p:nvSpPr>
          <p:cNvPr id="75" name="CustomShape 33"/>
          <p:cNvSpPr/>
          <p:nvPr/>
        </p:nvSpPr>
        <p:spPr>
          <a:xfrm>
            <a:off x="2886302" y="2705676"/>
            <a:ext cx="983626" cy="6826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ko-KR" alt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ko-KR" altLang="en-US" sz="9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ko-KR" alt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#4</a:t>
            </a:r>
            <a:endParaRPr lang="en-US" sz="9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64 Core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64G Memory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2TB HDD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586716" y="2896728"/>
            <a:ext cx="3095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CustomShape 33"/>
          <p:cNvSpPr/>
          <p:nvPr/>
        </p:nvSpPr>
        <p:spPr>
          <a:xfrm>
            <a:off x="1608745" y="3589345"/>
            <a:ext cx="983626" cy="6826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ko-KR" alt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ko-KR" altLang="en-US" sz="9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ko-KR" alt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#5</a:t>
            </a:r>
            <a:endParaRPr lang="en-US" sz="9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64 Core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256G Mem.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2TB HDD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CustomShape 33"/>
          <p:cNvSpPr/>
          <p:nvPr/>
        </p:nvSpPr>
        <p:spPr>
          <a:xfrm>
            <a:off x="2886302" y="3589345"/>
            <a:ext cx="983626" cy="6826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ko-KR" alt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ko-KR" altLang="en-US" sz="9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ko-KR" alt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#8</a:t>
            </a:r>
            <a:endParaRPr lang="en-US" sz="9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64 Core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256G Mem.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2TB HDD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586716" y="3780397"/>
            <a:ext cx="3095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CustomShape 33"/>
          <p:cNvSpPr/>
          <p:nvPr/>
        </p:nvSpPr>
        <p:spPr>
          <a:xfrm>
            <a:off x="1608745" y="4472042"/>
            <a:ext cx="983626" cy="68262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ko-KR" alt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ko-KR" altLang="en-US" sz="9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ko-KR" alt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#9</a:t>
            </a:r>
            <a:endParaRPr lang="en-US" sz="9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64 Core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256G Mem.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TB HDD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CustomShape 33"/>
          <p:cNvSpPr/>
          <p:nvPr/>
        </p:nvSpPr>
        <p:spPr>
          <a:xfrm>
            <a:off x="2886302" y="4472042"/>
            <a:ext cx="983626" cy="6826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ko-KR" alt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ko-KR" altLang="en-US" sz="9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ko-KR" altLang="en-US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#10</a:t>
            </a:r>
            <a:endParaRPr lang="en-US" sz="9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64 Core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256G Mem.</a:t>
            </a:r>
          </a:p>
          <a:p>
            <a:pPr indent="-72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TB HDD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586716" y="4663094"/>
            <a:ext cx="3095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65275" y="2623001"/>
            <a:ext cx="826696" cy="1289126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365274" y="2408143"/>
            <a:ext cx="826696" cy="369564"/>
          </a:xfrm>
          <a:prstGeom prst="rect">
            <a:avLst/>
          </a:prstGeom>
          <a:solidFill>
            <a:schemeClr val="bg1">
              <a:lumMod val="75000"/>
            </a:schemeClr>
          </a:solidFill>
          <a:ln w="126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Scheduler</a:t>
            </a:r>
            <a:endParaRPr lang="en-US" sz="11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왼쪽/오른쪽 화살표 109"/>
          <p:cNvSpPr/>
          <p:nvPr/>
        </p:nvSpPr>
        <p:spPr>
          <a:xfrm rot="20228847">
            <a:off x="3956091" y="3764636"/>
            <a:ext cx="232768" cy="103475"/>
          </a:xfrm>
          <a:prstGeom prst="leftRightArrow">
            <a:avLst>
              <a:gd name="adj1" fmla="val 64192"/>
              <a:gd name="adj2" fmla="val 34794"/>
            </a:avLst>
          </a:pr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headEnd type="none" w="lg" len="med"/>
            <a:tailEnd type="none" w="lg" len="med"/>
          </a:ln>
          <a:effectLst>
            <a:outerShdw blurRad="38100" dist="12700" dir="5400000" sx="99000" sy="99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base" latinLnBrk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000" spc="-8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왼쪽/오른쪽 화살표 110"/>
          <p:cNvSpPr/>
          <p:nvPr/>
        </p:nvSpPr>
        <p:spPr>
          <a:xfrm rot="2228847">
            <a:off x="3952515" y="4245997"/>
            <a:ext cx="232768" cy="103475"/>
          </a:xfrm>
          <a:prstGeom prst="leftRightArrow">
            <a:avLst>
              <a:gd name="adj1" fmla="val 64192"/>
              <a:gd name="adj2" fmla="val 34794"/>
            </a:avLst>
          </a:pr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headEnd type="none" w="lg" len="med"/>
            <a:tailEnd type="none" w="lg" len="med"/>
          </a:ln>
          <a:effectLst>
            <a:outerShdw blurRad="38100" dist="12700" dir="5400000" sx="99000" sy="99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base" latinLnBrk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000" spc="-8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1201581" y="3424728"/>
            <a:ext cx="26314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452059" y="3156048"/>
            <a:ext cx="6527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스케쥴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타원형 설명선 113"/>
          <p:cNvSpPr/>
          <p:nvPr/>
        </p:nvSpPr>
        <p:spPr>
          <a:xfrm>
            <a:off x="365273" y="4160954"/>
            <a:ext cx="861807" cy="804390"/>
          </a:xfrm>
          <a:prstGeom prst="wedgeEllipseCallout">
            <a:avLst>
              <a:gd name="adj1" fmla="val 64772"/>
              <a:gd name="adj2" fmla="val -141166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스케쥴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작업노드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 할당</a:t>
            </a:r>
          </a:p>
        </p:txBody>
      </p:sp>
      <p:sp>
        <p:nvSpPr>
          <p:cNvPr id="115" name="CustomShape 4"/>
          <p:cNvSpPr/>
          <p:nvPr/>
        </p:nvSpPr>
        <p:spPr>
          <a:xfrm>
            <a:off x="5241031" y="5064087"/>
            <a:ext cx="1187187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Spark</a:t>
            </a:r>
            <a:r>
              <a:rPr lang="ko-KR" alt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클러스터 구축</a:t>
            </a:r>
            <a:r>
              <a:rPr 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8121352" y="6000159"/>
            <a:ext cx="1187187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분산 실행 모니터링</a:t>
            </a:r>
            <a:endParaRPr lang="en-US" altLang="ko-KR" sz="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8121352" y="5064087"/>
            <a:ext cx="1187187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클러스터 증설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8" name="직선 연결선 117"/>
          <p:cNvCxnSpPr>
            <a:stCxn id="115" idx="2"/>
            <a:endCxn id="62" idx="0"/>
          </p:cNvCxnSpPr>
          <p:nvPr/>
        </p:nvCxnSpPr>
        <p:spPr>
          <a:xfrm>
            <a:off x="5834625" y="5352087"/>
            <a:ext cx="0" cy="6480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stomShape 4"/>
          <p:cNvSpPr/>
          <p:nvPr/>
        </p:nvSpPr>
        <p:spPr>
          <a:xfrm>
            <a:off x="6678011" y="6000159"/>
            <a:ext cx="1187187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Eng. </a:t>
            </a:r>
            <a:r>
              <a:rPr lang="ko-KR" alt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적용</a:t>
            </a:r>
            <a:endParaRPr lang="en-US" altLang="ko-KR" sz="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6678011" y="5064087"/>
            <a:ext cx="1187187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GPU </a:t>
            </a:r>
            <a:r>
              <a:rPr lang="ko-KR" alt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클러스터 구축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타원형 설명선 120"/>
          <p:cNvSpPr/>
          <p:nvPr/>
        </p:nvSpPr>
        <p:spPr>
          <a:xfrm>
            <a:off x="6018345" y="2198179"/>
            <a:ext cx="707397" cy="403220"/>
          </a:xfrm>
          <a:prstGeom prst="wedgeEllipseCallout">
            <a:avLst>
              <a:gd name="adj1" fmla="val -37120"/>
              <a:gd name="adj2" fmla="val 104268"/>
            </a:avLst>
          </a:prstGeom>
          <a:solidFill>
            <a:srgbClr val="FFC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다중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할당</a:t>
            </a:r>
          </a:p>
        </p:txBody>
      </p:sp>
      <p:sp>
        <p:nvSpPr>
          <p:cNvPr id="122" name="CustomShape 33"/>
          <p:cNvSpPr/>
          <p:nvPr/>
        </p:nvSpPr>
        <p:spPr>
          <a:xfrm>
            <a:off x="498628" y="3387623"/>
            <a:ext cx="610755" cy="27014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DU #001</a:t>
            </a:r>
            <a:endParaRPr lang="en-US" sz="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5241031" y="5532123"/>
            <a:ext cx="1187187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9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Pathloss</a:t>
            </a:r>
            <a:r>
              <a:rPr lang="en-US" altLang="ko-KR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변환 설계</a:t>
            </a:r>
            <a:endParaRPr lang="en-US" altLang="ko-KR" sz="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4" name="직선 연결선 125"/>
          <p:cNvCxnSpPr>
            <a:stCxn id="62" idx="3"/>
            <a:endCxn id="120" idx="1"/>
          </p:cNvCxnSpPr>
          <p:nvPr/>
        </p:nvCxnSpPr>
        <p:spPr>
          <a:xfrm flipV="1">
            <a:off x="6428218" y="5208087"/>
            <a:ext cx="249793" cy="9360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20" idx="2"/>
            <a:endCxn id="119" idx="0"/>
          </p:cNvCxnSpPr>
          <p:nvPr/>
        </p:nvCxnSpPr>
        <p:spPr>
          <a:xfrm>
            <a:off x="7271605" y="5352087"/>
            <a:ext cx="0" cy="6480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stomShape 4"/>
          <p:cNvSpPr/>
          <p:nvPr/>
        </p:nvSpPr>
        <p:spPr>
          <a:xfrm>
            <a:off x="6678011" y="5532123"/>
            <a:ext cx="1187187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분석모듈 변환 설계</a:t>
            </a:r>
            <a:endParaRPr lang="en-US" altLang="ko-KR" sz="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7" name="직선 연결선 125"/>
          <p:cNvCxnSpPr>
            <a:stCxn id="119" idx="3"/>
            <a:endCxn id="117" idx="1"/>
          </p:cNvCxnSpPr>
          <p:nvPr/>
        </p:nvCxnSpPr>
        <p:spPr>
          <a:xfrm flipV="1">
            <a:off x="7865198" y="5208087"/>
            <a:ext cx="256154" cy="9360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17" idx="2"/>
            <a:endCxn id="116" idx="0"/>
          </p:cNvCxnSpPr>
          <p:nvPr/>
        </p:nvCxnSpPr>
        <p:spPr>
          <a:xfrm>
            <a:off x="8714946" y="5352087"/>
            <a:ext cx="0" cy="6480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stomShape 4"/>
          <p:cNvSpPr/>
          <p:nvPr/>
        </p:nvSpPr>
        <p:spPr>
          <a:xfrm>
            <a:off x="8121352" y="5532123"/>
            <a:ext cx="1187187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tIns="45000" rIns="36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 분석 적용</a:t>
            </a:r>
            <a:endParaRPr lang="en-US" altLang="ko-KR" sz="9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왼쪽/오른쪽 화살표 129"/>
          <p:cNvSpPr/>
          <p:nvPr/>
        </p:nvSpPr>
        <p:spPr>
          <a:xfrm rot="1328847">
            <a:off x="8740725" y="3046175"/>
            <a:ext cx="283733" cy="92727"/>
          </a:xfrm>
          <a:prstGeom prst="leftRightArrow">
            <a:avLst>
              <a:gd name="adj1" fmla="val 64192"/>
              <a:gd name="adj2" fmla="val 34794"/>
            </a:avLst>
          </a:pr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headEnd type="none" w="lg" len="med"/>
            <a:tailEnd type="none" w="lg" len="med"/>
          </a:ln>
          <a:effectLst>
            <a:outerShdw blurRad="38100" dist="12700" dir="5400000" sx="99000" sy="99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base" latinLnBrk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000" spc="-8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왼쪽/오른쪽 화살표 130"/>
          <p:cNvSpPr/>
          <p:nvPr/>
        </p:nvSpPr>
        <p:spPr>
          <a:xfrm rot="20228847">
            <a:off x="8766852" y="2709749"/>
            <a:ext cx="283733" cy="92727"/>
          </a:xfrm>
          <a:prstGeom prst="leftRightArrow">
            <a:avLst>
              <a:gd name="adj1" fmla="val 64192"/>
              <a:gd name="adj2" fmla="val 34794"/>
            </a:avLst>
          </a:pr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headEnd type="none" w="lg" len="med"/>
            <a:tailEnd type="none" w="lg" len="med"/>
          </a:ln>
          <a:effectLst>
            <a:outerShdw blurRad="38100" dist="12700" dir="5400000" sx="99000" sy="99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base" latinLnBrk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000" spc="-8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CustomShape 33"/>
          <p:cNvSpPr/>
          <p:nvPr/>
        </p:nvSpPr>
        <p:spPr>
          <a:xfrm>
            <a:off x="5338585" y="3094477"/>
            <a:ext cx="671830" cy="2686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900" b="1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Schedule#N</a:t>
            </a:r>
            <a:endParaRPr lang="en-US" altLang="ko-KR" sz="900" b="1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513510" y="2843190"/>
            <a:ext cx="309572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2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06">
            <a:extLst>
              <a:ext uri="{FF2B5EF4-FFF2-40B4-BE49-F238E27FC236}">
                <a16:creationId xmlns:a16="http://schemas.microsoft.com/office/drawing/2014/main" xmlns="" id="{6AB34FD0-1100-4690-BED3-B4770392C558}"/>
              </a:ext>
            </a:extLst>
          </p:cNvPr>
          <p:cNvSpPr>
            <a:spLocks/>
          </p:cNvSpPr>
          <p:nvPr/>
        </p:nvSpPr>
        <p:spPr>
          <a:xfrm>
            <a:off x="1094543" y="1427842"/>
            <a:ext cx="6623305" cy="374643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 cap="flat" cmpd="sng">
            <a:solidFill>
              <a:schemeClr val="accent3">
                <a:lumMod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T-EOS</a:t>
            </a:r>
            <a:endParaRPr lang="ko-KR" altLang="en-US" sz="24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23">
            <a:extLst>
              <a:ext uri="{FF2B5EF4-FFF2-40B4-BE49-F238E27FC236}">
                <a16:creationId xmlns:a16="http://schemas.microsoft.com/office/drawing/2014/main" xmlns="" id="{ACAE6147-D807-4F8A-B8EA-B9492763AD05}"/>
              </a:ext>
            </a:extLst>
          </p:cNvPr>
          <p:cNvSpPr>
            <a:spLocks/>
          </p:cNvSpPr>
          <p:nvPr/>
        </p:nvSpPr>
        <p:spPr>
          <a:xfrm>
            <a:off x="1222136" y="2903847"/>
            <a:ext cx="6362872" cy="2151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Analysis Module</a:t>
            </a:r>
            <a:endParaRPr lang="ko-KR" altLang="en-US" sz="140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227">
            <a:extLst>
              <a:ext uri="{FF2B5EF4-FFF2-40B4-BE49-F238E27FC236}">
                <a16:creationId xmlns:a16="http://schemas.microsoft.com/office/drawing/2014/main" xmlns="" id="{28D98136-CDEA-43CE-B680-814442D87EA5}"/>
              </a:ext>
            </a:extLst>
          </p:cNvPr>
          <p:cNvSpPr>
            <a:spLocks/>
          </p:cNvSpPr>
          <p:nvPr/>
        </p:nvSpPr>
        <p:spPr>
          <a:xfrm>
            <a:off x="5399646" y="3017928"/>
            <a:ext cx="2141740" cy="194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PostGIS</a:t>
            </a:r>
            <a:endParaRPr lang="ko-KR" altLang="en-US" sz="140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263">
            <a:extLst>
              <a:ext uri="{FF2B5EF4-FFF2-40B4-BE49-F238E27FC236}">
                <a16:creationId xmlns:a16="http://schemas.microsoft.com/office/drawing/2014/main" xmlns="" id="{3DA4D928-2B0F-4C26-97CF-7C6BE8D67ED9}"/>
              </a:ext>
            </a:extLst>
          </p:cNvPr>
          <p:cNvSpPr>
            <a:spLocks/>
          </p:cNvSpPr>
          <p:nvPr/>
        </p:nvSpPr>
        <p:spPr>
          <a:xfrm>
            <a:off x="2331312" y="2197758"/>
            <a:ext cx="2554214" cy="316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Map Server (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Tomcat</a:t>
            </a:r>
            <a:r>
              <a:rPr lang="en-US" altLang="ko-KR" sz="1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264">
            <a:extLst>
              <a:ext uri="{FF2B5EF4-FFF2-40B4-BE49-F238E27FC236}">
                <a16:creationId xmlns:a16="http://schemas.microsoft.com/office/drawing/2014/main" xmlns="" id="{A6AC9BC1-3AEE-4356-8899-2FD0F1CFADDA}"/>
              </a:ext>
            </a:extLst>
          </p:cNvPr>
          <p:cNvSpPr>
            <a:spLocks/>
          </p:cNvSpPr>
          <p:nvPr/>
        </p:nvSpPr>
        <p:spPr>
          <a:xfrm>
            <a:off x="1222135" y="2559066"/>
            <a:ext cx="5166946" cy="2900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Schedule Module (Job Scheduler)</a:t>
            </a:r>
            <a:endParaRPr lang="ko-KR" altLang="en-US" sz="140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265">
            <a:extLst>
              <a:ext uri="{FF2B5EF4-FFF2-40B4-BE49-F238E27FC236}">
                <a16:creationId xmlns:a16="http://schemas.microsoft.com/office/drawing/2014/main" xmlns="" id="{4F76F798-B18F-406C-BB59-C9649980E3E5}"/>
              </a:ext>
            </a:extLst>
          </p:cNvPr>
          <p:cNvSpPr>
            <a:spLocks/>
          </p:cNvSpPr>
          <p:nvPr/>
        </p:nvSpPr>
        <p:spPr>
          <a:xfrm>
            <a:off x="2331312" y="1780031"/>
            <a:ext cx="5166946" cy="3624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Web Server </a:t>
            </a:r>
            <a:r>
              <a:rPr lang="en-US" altLang="ko-KR" sz="1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(Apache /</a:t>
            </a:r>
            <a:r>
              <a:rPr lang="ko-KR" altLang="en-US" sz="1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Tomcat)</a:t>
            </a:r>
          </a:p>
        </p:txBody>
      </p:sp>
      <p:sp>
        <p:nvSpPr>
          <p:cNvPr id="8" name="도형 266">
            <a:extLst>
              <a:ext uri="{FF2B5EF4-FFF2-40B4-BE49-F238E27FC236}">
                <a16:creationId xmlns:a16="http://schemas.microsoft.com/office/drawing/2014/main" xmlns="" id="{F901C01D-8491-49D8-AAC9-24BD9D588232}"/>
              </a:ext>
            </a:extLst>
          </p:cNvPr>
          <p:cNvSpPr>
            <a:spLocks/>
          </p:cNvSpPr>
          <p:nvPr/>
        </p:nvSpPr>
        <p:spPr>
          <a:xfrm>
            <a:off x="4953257" y="2197758"/>
            <a:ext cx="2545001" cy="316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DB (Oracle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267">
            <a:extLst>
              <a:ext uri="{FF2B5EF4-FFF2-40B4-BE49-F238E27FC236}">
                <a16:creationId xmlns:a16="http://schemas.microsoft.com/office/drawing/2014/main" xmlns="" id="{77842575-DC50-483A-B696-97E21BB90089}"/>
              </a:ext>
            </a:extLst>
          </p:cNvPr>
          <p:cNvSpPr>
            <a:spLocks/>
          </p:cNvSpPr>
          <p:nvPr/>
        </p:nvSpPr>
        <p:spPr>
          <a:xfrm>
            <a:off x="1222136" y="1786635"/>
            <a:ext cx="1043818" cy="710476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2D/3D</a:t>
            </a:r>
            <a:endParaRPr lang="ko-KR" altLang="en-US" sz="160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Map</a:t>
            </a:r>
            <a:r>
              <a:rPr lang="ko-KR" altLang="en-US" sz="1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60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ata</a:t>
            </a:r>
            <a:endParaRPr lang="ko-KR" altLang="en-US" sz="160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269">
            <a:extLst>
              <a:ext uri="{FF2B5EF4-FFF2-40B4-BE49-F238E27FC236}">
                <a16:creationId xmlns:a16="http://schemas.microsoft.com/office/drawing/2014/main" xmlns="" id="{56AB09C0-4028-48F3-81BC-3BBC7F0FDDAA}"/>
              </a:ext>
            </a:extLst>
          </p:cNvPr>
          <p:cNvSpPr>
            <a:spLocks/>
          </p:cNvSpPr>
          <p:nvPr/>
        </p:nvSpPr>
        <p:spPr>
          <a:xfrm>
            <a:off x="5437566" y="5295091"/>
            <a:ext cx="1016831" cy="394361"/>
          </a:xfrm>
          <a:prstGeom prst="rect">
            <a:avLst/>
          </a:prstGeom>
          <a:noFill/>
          <a:ln w="6350" cap="flat" cmpd="sng">
            <a:solidFill>
              <a:schemeClr val="accent3">
                <a:lumMod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Cell DB</a:t>
            </a:r>
            <a:endParaRPr lang="ko-KR" altLang="en-US" sz="120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(Interface)</a:t>
            </a:r>
            <a:endParaRPr lang="ko-KR" altLang="en-US" sz="120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270">
            <a:extLst>
              <a:ext uri="{FF2B5EF4-FFF2-40B4-BE49-F238E27FC236}">
                <a16:creationId xmlns:a16="http://schemas.microsoft.com/office/drawing/2014/main" xmlns="" id="{F4176261-DCB4-4DF1-9C5D-AB61BB863F3F}"/>
              </a:ext>
            </a:extLst>
          </p:cNvPr>
          <p:cNvSpPr>
            <a:spLocks/>
          </p:cNvSpPr>
          <p:nvPr/>
        </p:nvSpPr>
        <p:spPr>
          <a:xfrm>
            <a:off x="6572738" y="5295091"/>
            <a:ext cx="1324369" cy="394361"/>
          </a:xfrm>
          <a:prstGeom prst="rect">
            <a:avLst/>
          </a:prstGeom>
          <a:noFill/>
          <a:ln w="6350" cap="flat" cmpd="sng">
            <a:solidFill>
              <a:schemeClr val="accent3">
                <a:lumMod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Antenna </a:t>
            </a:r>
            <a:r>
              <a:rPr lang="en-US" altLang="ko-KR"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Info.</a:t>
            </a:r>
            <a:endParaRPr lang="ko-KR" altLang="en-US" sz="120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(Interface)</a:t>
            </a:r>
            <a:endParaRPr lang="ko-KR" altLang="en-US" sz="120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297">
            <a:extLst>
              <a:ext uri="{FF2B5EF4-FFF2-40B4-BE49-F238E27FC236}">
                <a16:creationId xmlns:a16="http://schemas.microsoft.com/office/drawing/2014/main" xmlns="" id="{5FF6197E-E4F7-4030-A367-AAB84906432B}"/>
              </a:ext>
            </a:extLst>
          </p:cNvPr>
          <p:cNvSpPr>
            <a:spLocks/>
          </p:cNvSpPr>
          <p:nvPr/>
        </p:nvSpPr>
        <p:spPr>
          <a:xfrm>
            <a:off x="1249038" y="3241789"/>
            <a:ext cx="2486602" cy="1724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Spark on Hadoop</a:t>
            </a:r>
            <a:endParaRPr lang="ko-KR" altLang="en-US" sz="14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301">
            <a:extLst>
              <a:ext uri="{FF2B5EF4-FFF2-40B4-BE49-F238E27FC236}">
                <a16:creationId xmlns:a16="http://schemas.microsoft.com/office/drawing/2014/main" xmlns="" id="{FA01ED9D-D294-42B6-AC72-119F92B27968}"/>
              </a:ext>
            </a:extLst>
          </p:cNvPr>
          <p:cNvSpPr>
            <a:spLocks/>
          </p:cNvSpPr>
          <p:nvPr/>
        </p:nvSpPr>
        <p:spPr>
          <a:xfrm>
            <a:off x="5484748" y="3377967"/>
            <a:ext cx="1982854" cy="1512168"/>
          </a:xfrm>
          <a:prstGeom prst="rect">
            <a:avLst/>
          </a:prstGeom>
          <a:noFill/>
          <a:ln w="0">
            <a:solidFill>
              <a:schemeClr val="tx1"/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u="sng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공간정보 관리</a:t>
            </a:r>
            <a:endParaRPr lang="ko-KR" altLang="en-US" sz="1200" b="0" u="sng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1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2D/3D </a:t>
            </a:r>
            <a:r>
              <a:rPr lang="ko-KR" altLang="en-US" sz="11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건물형상 정보</a:t>
            </a:r>
            <a:endParaRPr lang="ko-KR" altLang="en-US" sz="11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고도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DEM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endParaRPr lang="ko-KR" altLang="en-US" sz="11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u="sng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기준정보 관리 및 기타</a:t>
            </a: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1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Cell DB / Antenna Info</a:t>
            </a: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분석요청 상세 시나리오</a:t>
            </a:r>
            <a:endParaRPr lang="ko-KR" altLang="en-US" sz="105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200" u="sng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공간연산 처리</a:t>
            </a:r>
          </a:p>
          <a:p>
            <a:pPr marL="254000" indent="-254000" eaLnBrk="0">
              <a:buClr>
                <a:srgbClr val="000000"/>
              </a:buClr>
              <a:buFont typeface="Wingdings"/>
              <a:buChar char=""/>
            </a:pPr>
            <a:r>
              <a:rPr lang="en-US" altLang="ko-KR" sz="1100" b="0" u="sng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Profiling &amp; LOS/NLOS</a:t>
            </a:r>
            <a:endParaRPr lang="ko-KR" altLang="en-US" sz="1100" b="0" u="sng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endParaRPr lang="ko-KR" altLang="en-US" sz="11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303">
            <a:extLst>
              <a:ext uri="{FF2B5EF4-FFF2-40B4-BE49-F238E27FC236}">
                <a16:creationId xmlns:a16="http://schemas.microsoft.com/office/drawing/2014/main" xmlns="" id="{2BD6B86D-AAD6-41AE-9C67-834CAFCE3841}"/>
              </a:ext>
            </a:extLst>
          </p:cNvPr>
          <p:cNvSpPr>
            <a:spLocks/>
          </p:cNvSpPr>
          <p:nvPr/>
        </p:nvSpPr>
        <p:spPr>
          <a:xfrm rot="16200000">
            <a:off x="5873230" y="4932280"/>
            <a:ext cx="206299" cy="562065"/>
          </a:xfrm>
          <a:prstGeom prst="rightArrow">
            <a:avLst/>
          </a:prstGeom>
          <a:ln w="3175"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304">
            <a:extLst>
              <a:ext uri="{FF2B5EF4-FFF2-40B4-BE49-F238E27FC236}">
                <a16:creationId xmlns:a16="http://schemas.microsoft.com/office/drawing/2014/main" xmlns="" id="{EA878B3D-E1E5-4E7F-A097-5522B51172CF}"/>
              </a:ext>
            </a:extLst>
          </p:cNvPr>
          <p:cNvSpPr>
            <a:spLocks/>
          </p:cNvSpPr>
          <p:nvPr/>
        </p:nvSpPr>
        <p:spPr>
          <a:xfrm rot="16200000">
            <a:off x="7134533" y="4932280"/>
            <a:ext cx="206299" cy="562065"/>
          </a:xfrm>
          <a:prstGeom prst="rightArrow">
            <a:avLst/>
          </a:prstGeom>
          <a:ln w="3175"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319">
            <a:extLst>
              <a:ext uri="{FF2B5EF4-FFF2-40B4-BE49-F238E27FC236}">
                <a16:creationId xmlns:a16="http://schemas.microsoft.com/office/drawing/2014/main" xmlns="" id="{5931C6D9-BD5C-40C4-8180-CC32BE7D3323}"/>
              </a:ext>
            </a:extLst>
          </p:cNvPr>
          <p:cNvSpPr>
            <a:spLocks/>
          </p:cNvSpPr>
          <p:nvPr/>
        </p:nvSpPr>
        <p:spPr>
          <a:xfrm>
            <a:off x="1094543" y="5744162"/>
            <a:ext cx="7669687" cy="394361"/>
          </a:xfrm>
          <a:prstGeom prst="rect">
            <a:avLst/>
          </a:prstGeom>
          <a:ln w="31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OSS-DW</a:t>
            </a:r>
            <a:endParaRPr lang="ko-KR" altLang="en-US" sz="16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299">
            <a:extLst>
              <a:ext uri="{FF2B5EF4-FFF2-40B4-BE49-F238E27FC236}">
                <a16:creationId xmlns:a16="http://schemas.microsoft.com/office/drawing/2014/main" xmlns="" id="{F2FD1650-CD3D-43C8-A168-AAB2FF7CDEAB}"/>
              </a:ext>
            </a:extLst>
          </p:cNvPr>
          <p:cNvSpPr>
            <a:spLocks/>
          </p:cNvSpPr>
          <p:nvPr/>
        </p:nvSpPr>
        <p:spPr>
          <a:xfrm>
            <a:off x="1312748" y="3509704"/>
            <a:ext cx="2359677" cy="13804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eaLnBrk="0"/>
            <a:r>
              <a:rPr lang="en-US" altLang="ko-KR" sz="1200" u="sng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RF Environment</a:t>
            </a:r>
            <a:endParaRPr lang="ko-KR" altLang="en-US" sz="1200" u="sng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eaLnBrk="0">
              <a:buClr>
                <a:srgbClr val="000000"/>
              </a:buClr>
              <a:buFont typeface="Wingdings"/>
              <a:buChar char=""/>
            </a:pPr>
            <a:r>
              <a:rPr lang="en-US" altLang="ko-KR" sz="11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DL </a:t>
            </a:r>
            <a:r>
              <a:rPr lang="en-US" altLang="ko-KR" sz="11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Pathloss</a:t>
            </a:r>
            <a:endParaRPr lang="ko-KR" altLang="en-US" sz="11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eaLnBrk="0">
              <a:buClr>
                <a:srgbClr val="000000"/>
              </a:buClr>
              <a:buFont typeface="Wingdings"/>
              <a:buChar char=""/>
            </a:pPr>
            <a:r>
              <a:rPr lang="en-US" altLang="ko-KR" sz="11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Best Server</a:t>
            </a:r>
            <a:endParaRPr lang="ko-KR" altLang="en-US" sz="11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1200" u="sng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RF Performance</a:t>
            </a:r>
            <a:endParaRPr lang="ko-KR" altLang="en-US" sz="1200" u="sng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eaLnBrk="0">
              <a:buClr>
                <a:srgbClr val="000000"/>
              </a:buClr>
              <a:buFont typeface="Wingdings"/>
              <a:buChar char=""/>
            </a:pPr>
            <a:r>
              <a:rPr lang="en-US" altLang="ko-KR" sz="11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DL RSRP/RSRQ/SINR</a:t>
            </a:r>
            <a:endParaRPr lang="ko-KR" altLang="en-US" sz="11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1200" u="sng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RF Capacity</a:t>
            </a:r>
            <a:endParaRPr lang="ko-KR" altLang="en-US" sz="1200" u="sng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eaLnBrk="0">
              <a:buClr>
                <a:srgbClr val="000000"/>
              </a:buClr>
              <a:buFont typeface="Wingdings"/>
              <a:buChar char=""/>
            </a:pPr>
            <a:r>
              <a:rPr lang="en-US" altLang="ko-KR" sz="11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DL Throughput</a:t>
            </a:r>
            <a:endParaRPr lang="ko-KR" altLang="en-US" sz="11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269">
            <a:extLst>
              <a:ext uri="{FF2B5EF4-FFF2-40B4-BE49-F238E27FC236}">
                <a16:creationId xmlns:a16="http://schemas.microsoft.com/office/drawing/2014/main" xmlns="" id="{4232E27C-423E-408E-864E-09500F7CD6EF}"/>
              </a:ext>
            </a:extLst>
          </p:cNvPr>
          <p:cNvSpPr>
            <a:spLocks/>
          </p:cNvSpPr>
          <p:nvPr/>
        </p:nvSpPr>
        <p:spPr>
          <a:xfrm>
            <a:off x="1668845" y="5295091"/>
            <a:ext cx="1555670" cy="394361"/>
          </a:xfrm>
          <a:prstGeom prst="rect">
            <a:avLst/>
          </a:prstGeom>
          <a:noFill/>
          <a:ln w="6350" cap="flat" cmpd="sng">
            <a:solidFill>
              <a:schemeClr val="accent3">
                <a:lumMod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MOIRA</a:t>
            </a:r>
            <a:endParaRPr lang="ko-KR" altLang="en-US" sz="120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(Interface)</a:t>
            </a:r>
            <a:endParaRPr lang="ko-KR" altLang="en-US" sz="120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67">
            <a:extLst>
              <a:ext uri="{FF2B5EF4-FFF2-40B4-BE49-F238E27FC236}">
                <a16:creationId xmlns:a16="http://schemas.microsoft.com/office/drawing/2014/main" xmlns="" id="{77842575-DC50-483A-B696-97E21BB90089}"/>
              </a:ext>
            </a:extLst>
          </p:cNvPr>
          <p:cNvSpPr>
            <a:spLocks/>
          </p:cNvSpPr>
          <p:nvPr/>
        </p:nvSpPr>
        <p:spPr>
          <a:xfrm>
            <a:off x="3887210" y="3517248"/>
            <a:ext cx="1315620" cy="118665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I/F Module</a:t>
            </a:r>
            <a:endParaRPr lang="en-US" altLang="ko-KR" sz="1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301">
            <a:extLst>
              <a:ext uri="{FF2B5EF4-FFF2-40B4-BE49-F238E27FC236}">
                <a16:creationId xmlns:a16="http://schemas.microsoft.com/office/drawing/2014/main" xmlns="" id="{FA01ED9D-D294-42B6-AC72-119F92B27968}"/>
              </a:ext>
            </a:extLst>
          </p:cNvPr>
          <p:cNvSpPr>
            <a:spLocks/>
          </p:cNvSpPr>
          <p:nvPr/>
        </p:nvSpPr>
        <p:spPr>
          <a:xfrm>
            <a:off x="3859270" y="3934928"/>
            <a:ext cx="1415568" cy="848184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&gt; Scenario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endParaRPr lang="en-US" altLang="ko-KR" sz="11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11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LOS/NLOS</a:t>
            </a:r>
          </a:p>
          <a:p>
            <a:pPr marL="171450" indent="-1714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11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Simulation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결과</a:t>
            </a:r>
            <a:endParaRPr lang="en-US" altLang="ko-KR" sz="11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11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02">
            <a:extLst>
              <a:ext uri="{FF2B5EF4-FFF2-40B4-BE49-F238E27FC236}">
                <a16:creationId xmlns:a16="http://schemas.microsoft.com/office/drawing/2014/main" xmlns="" id="{1B6A179B-0D69-49AE-8E59-3650CB59723C}"/>
              </a:ext>
            </a:extLst>
          </p:cNvPr>
          <p:cNvSpPr>
            <a:spLocks/>
          </p:cNvSpPr>
          <p:nvPr/>
        </p:nvSpPr>
        <p:spPr>
          <a:xfrm flipV="1">
            <a:off x="5202830" y="3829540"/>
            <a:ext cx="206299" cy="562065"/>
          </a:xfrm>
          <a:prstGeom prst="rightArrow">
            <a:avLst/>
          </a:prstGeom>
          <a:ln w="3175"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도형 302">
            <a:extLst>
              <a:ext uri="{FF2B5EF4-FFF2-40B4-BE49-F238E27FC236}">
                <a16:creationId xmlns:a16="http://schemas.microsoft.com/office/drawing/2014/main" xmlns="" id="{1B6A179B-0D69-49AE-8E59-3650CB59723C}"/>
              </a:ext>
            </a:extLst>
          </p:cNvPr>
          <p:cNvSpPr>
            <a:spLocks/>
          </p:cNvSpPr>
          <p:nvPr/>
        </p:nvSpPr>
        <p:spPr>
          <a:xfrm flipH="1" flipV="1">
            <a:off x="3690662" y="3829540"/>
            <a:ext cx="206299" cy="562065"/>
          </a:xfrm>
          <a:prstGeom prst="rightArrow">
            <a:avLst/>
          </a:prstGeom>
          <a:ln w="3175"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267">
            <a:extLst>
              <a:ext uri="{FF2B5EF4-FFF2-40B4-BE49-F238E27FC236}">
                <a16:creationId xmlns:a16="http://schemas.microsoft.com/office/drawing/2014/main" xmlns="" id="{77842575-DC50-483A-B696-97E21BB90089}"/>
              </a:ext>
            </a:extLst>
          </p:cNvPr>
          <p:cNvSpPr>
            <a:spLocks/>
          </p:cNvSpPr>
          <p:nvPr/>
        </p:nvSpPr>
        <p:spPr>
          <a:xfrm>
            <a:off x="7811479" y="1427842"/>
            <a:ext cx="952751" cy="3682321"/>
          </a:xfrm>
          <a:prstGeom prst="rect">
            <a:avLst/>
          </a:prstGeom>
          <a:solidFill>
            <a:srgbClr val="FFCCCC"/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Storage</a:t>
            </a:r>
            <a:endParaRPr lang="ko-KR" altLang="en-US" sz="160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302">
            <a:extLst>
              <a:ext uri="{FF2B5EF4-FFF2-40B4-BE49-F238E27FC236}">
                <a16:creationId xmlns:a16="http://schemas.microsoft.com/office/drawing/2014/main" xmlns="" id="{1B6A179B-0D69-49AE-8E59-3650CB59723C}"/>
              </a:ext>
            </a:extLst>
          </p:cNvPr>
          <p:cNvSpPr>
            <a:spLocks/>
          </p:cNvSpPr>
          <p:nvPr/>
        </p:nvSpPr>
        <p:spPr>
          <a:xfrm flipV="1">
            <a:off x="7604612" y="2978861"/>
            <a:ext cx="292495" cy="812917"/>
          </a:xfrm>
          <a:prstGeom prst="rightArrow">
            <a:avLst/>
          </a:prstGeom>
          <a:ln w="3175"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8" name="도형 302">
            <a:extLst>
              <a:ext uri="{FF2B5EF4-FFF2-40B4-BE49-F238E27FC236}">
                <a16:creationId xmlns:a16="http://schemas.microsoft.com/office/drawing/2014/main" xmlns="" id="{1B6A179B-0D69-49AE-8E59-3650CB59723C}"/>
              </a:ext>
            </a:extLst>
          </p:cNvPr>
          <p:cNvSpPr>
            <a:spLocks/>
          </p:cNvSpPr>
          <p:nvPr/>
        </p:nvSpPr>
        <p:spPr>
          <a:xfrm flipH="1" flipV="1">
            <a:off x="7515311" y="1752618"/>
            <a:ext cx="292495" cy="812917"/>
          </a:xfrm>
          <a:prstGeom prst="rightArrow">
            <a:avLst/>
          </a:prstGeom>
          <a:ln w="3175"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302">
            <a:extLst>
              <a:ext uri="{FF2B5EF4-FFF2-40B4-BE49-F238E27FC236}">
                <a16:creationId xmlns:a16="http://schemas.microsoft.com/office/drawing/2014/main" xmlns="" id="{1B6A179B-0D69-49AE-8E59-3650CB59723C}"/>
              </a:ext>
            </a:extLst>
          </p:cNvPr>
          <p:cNvSpPr>
            <a:spLocks/>
          </p:cNvSpPr>
          <p:nvPr/>
        </p:nvSpPr>
        <p:spPr>
          <a:xfrm rot="5400000" flipV="1">
            <a:off x="6573959" y="2470121"/>
            <a:ext cx="455414" cy="562065"/>
          </a:xfrm>
          <a:prstGeom prst="rightArrow">
            <a:avLst/>
          </a:prstGeom>
          <a:ln w="3175"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xmlns="" id="{353297DC-D53F-4BC3-BB5D-87981C19D120}"/>
              </a:ext>
            </a:extLst>
          </p:cNvPr>
          <p:cNvSpPr txBox="1">
            <a:spLocks/>
          </p:cNvSpPr>
          <p:nvPr/>
        </p:nvSpPr>
        <p:spPr>
          <a:xfrm>
            <a:off x="359207" y="95512"/>
            <a:ext cx="5796107" cy="43204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FFFF00"/>
                </a:solidFill>
                <a:latin typeface="Arial" charset="0"/>
                <a:ea typeface="굴림체" pitchFamily="49" charset="-127"/>
              </a:defRPr>
            </a:lvl9pPr>
          </a:lstStyle>
          <a:p>
            <a:pPr latinLnBrk="0"/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3.1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분산 실행 환경 </a:t>
            </a:r>
            <a:r>
              <a:rPr lang="ko-KR" altLang="en-US" sz="1800" i="0" kern="0" dirty="0" smtClean="0">
                <a:solidFill>
                  <a:schemeClr val="tx1"/>
                </a:solidFill>
                <a:latin typeface="+mj-ea"/>
              </a:rPr>
              <a:t>구축 </a:t>
            </a:r>
            <a:r>
              <a:rPr lang="en-US" altLang="ko-KR" sz="1800" i="0" kern="0" dirty="0" smtClean="0">
                <a:solidFill>
                  <a:schemeClr val="tx1"/>
                </a:solidFill>
                <a:latin typeface="+mj-ea"/>
              </a:rPr>
              <a:t>(ⅱ)</a:t>
            </a:r>
            <a:endParaRPr lang="ko-KR" altLang="en-US" sz="1800" i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xmlns="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577878" y="71526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Ⅲ.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개선 방안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도형 302">
            <a:extLst>
              <a:ext uri="{FF2B5EF4-FFF2-40B4-BE49-F238E27FC236}">
                <a16:creationId xmlns:a16="http://schemas.microsoft.com/office/drawing/2014/main" xmlns="" id="{1B6A179B-0D69-49AE-8E59-3650CB59723C}"/>
              </a:ext>
            </a:extLst>
          </p:cNvPr>
          <p:cNvSpPr>
            <a:spLocks/>
          </p:cNvSpPr>
          <p:nvPr/>
        </p:nvSpPr>
        <p:spPr>
          <a:xfrm rot="5400000" flipV="1">
            <a:off x="1241513" y="5042744"/>
            <a:ext cx="261007" cy="562065"/>
          </a:xfrm>
          <a:prstGeom prst="rightArrow">
            <a:avLst/>
          </a:prstGeom>
          <a:ln w="3175"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텍스트 개체 틀 7"/>
          <p:cNvSpPr txBox="1">
            <a:spLocks/>
          </p:cNvSpPr>
          <p:nvPr/>
        </p:nvSpPr>
        <p:spPr>
          <a:xfrm>
            <a:off x="165000" y="673124"/>
            <a:ext cx="9576000" cy="57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TO-BE 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S/W Architecture</a:t>
            </a:r>
            <a:endParaRPr lang="ko-KR" altLang="en-US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0334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Arial"/>
        <a:ea typeface="굴림체"/>
        <a:cs typeface=""/>
      </a:majorFont>
      <a:minorFont>
        <a:latin typeface="Arial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1430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100" b="1" i="0" u="none" strike="noStrike" cap="none" normalizeH="0" baseline="0" dirty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  <a:cs typeface="Arial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1430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8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뫼비우스 Regular" pitchFamily="2" charset="-127"/>
            <a:ea typeface="뫼비우스 Regular" pitchFamily="2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1430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8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뫼비우스 Regular" pitchFamily="2" charset="-127"/>
            <a:ea typeface="뫼비우스 Regular" pitchFamily="2" charset="-127"/>
            <a:cs typeface="Arial" charset="0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1430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8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뫼비우스 Regular" pitchFamily="2" charset="-127"/>
            <a:ea typeface="뫼비우스 Regular" pitchFamily="2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1430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8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뫼비우스 Regular" pitchFamily="2" charset="-127"/>
            <a:ea typeface="뫼비우스 Regular" pitchFamily="2" charset="-127"/>
            <a:cs typeface="Arial" charset="0"/>
          </a:defRPr>
        </a:defPPr>
      </a:lstStyle>
    </a:lnDef>
  </a:objectDefaults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Office\Templates\디자인\회전.pot</Template>
  <TotalTime>58840</TotalTime>
  <Words>2901</Words>
  <Application>Microsoft Office PowerPoint</Application>
  <PresentationFormat>A4 용지(210x297mm)</PresentationFormat>
  <Paragraphs>727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기본 디자인</vt:lpstr>
      <vt:lpstr>디자인 사용자 지정</vt:lpstr>
      <vt:lpstr>1_디자인 사용자 지정</vt:lpstr>
      <vt:lpstr>2_디자인 사용자 지정</vt:lpstr>
      <vt:lpstr>5G T-EOS 고도화 - NR분석/최적화 및 구조개선</vt:lpstr>
      <vt:lpstr>목차</vt:lpstr>
      <vt:lpstr>목차 (구축범위 세부내역)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Center KPI(안)</dc:title>
  <dc:creator>sktelecom</dc:creator>
  <cp:lastModifiedBy>jaehyo, kang</cp:lastModifiedBy>
  <cp:revision>3378</cp:revision>
  <cp:lastPrinted>2002-09-29T04:00:11Z</cp:lastPrinted>
  <dcterms:created xsi:type="dcterms:W3CDTF">2002-04-24T11:16:36Z</dcterms:created>
  <dcterms:modified xsi:type="dcterms:W3CDTF">2019-06-26T04:46:30Z</dcterms:modified>
</cp:coreProperties>
</file>