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293" r:id="rId3"/>
    <p:sldId id="291" r:id="rId4"/>
    <p:sldId id="306" r:id="rId5"/>
    <p:sldId id="305" r:id="rId6"/>
    <p:sldId id="304" r:id="rId7"/>
    <p:sldId id="303" r:id="rId8"/>
    <p:sldId id="302" r:id="rId9"/>
    <p:sldId id="296" r:id="rId10"/>
    <p:sldId id="300" r:id="rId11"/>
    <p:sldId id="292" r:id="rId12"/>
    <p:sldId id="295" r:id="rId13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>
        <p:scale>
          <a:sx n="90" d="100"/>
          <a:sy n="90" d="100"/>
        </p:scale>
        <p:origin x="752" y="-1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 smtClean="0">
                <a:latin typeface="Times New Roman"/>
                <a:cs typeface="Times New Roman"/>
              </a:rPr>
              <a:t>STR  </a:t>
            </a:r>
            <a:r>
              <a:rPr lang="ko-KR" altLang="en-US" spc="-45" smtClean="0">
                <a:latin typeface="Times New Roman"/>
                <a:cs typeface="Times New Roman"/>
              </a:rPr>
              <a:t>시뮬레이션 고도화 시스템 제안서</a:t>
            </a:r>
            <a:endParaRPr lang="ko-KR" altLang="en-US" spc="80" dirty="0"/>
          </a:p>
        </p:txBody>
      </p:sp>
      <p:sp>
        <p:nvSpPr>
          <p:cNvPr id="10" name="Holder 5"/>
          <p:cNvSpPr txBox="1">
            <a:spLocks/>
          </p:cNvSpPr>
          <p:nvPr userDrawn="1"/>
        </p:nvSpPr>
        <p:spPr>
          <a:xfrm>
            <a:off x="8915400" y="7239000"/>
            <a:ext cx="8426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50"/>
              </a:spcBef>
            </a:pPr>
            <a:r>
              <a:rPr lang="en-US" altLang="ko-KR" spc="-45" dirty="0" smtClean="0">
                <a:latin typeface="Times New Roman"/>
                <a:cs typeface="Times New Roman"/>
              </a:rPr>
              <a:t>DM</a:t>
            </a:r>
            <a:r>
              <a:rPr lang="en-US" altLang="ko-KR" spc="-45" baseline="0" dirty="0" smtClean="0">
                <a:latin typeface="Times New Roman"/>
                <a:cs typeface="Times New Roman"/>
              </a:rPr>
              <a:t> SOFT</a:t>
            </a:r>
            <a:endParaRPr lang="ko-KR" altLang="en-US" spc="80" dirty="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jp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customXml" Target="../ink/ink15.xml"/><Relationship Id="rId15" Type="http://schemas.openxmlformats.org/officeDocument/2006/relationships/image" Target="../media/image3.emf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9" Type="http://schemas.openxmlformats.org/officeDocument/2006/relationships/image" Target="../media/image2.emf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customXml" Target="../ink/ink28.xml"/><Relationship Id="rId12" Type="http://schemas.openxmlformats.org/officeDocument/2006/relationships/customXml" Target="../ink/ink23.xml"/><Relationship Id="rId17" Type="http://schemas.openxmlformats.org/officeDocument/2006/relationships/customXml" Target="../ink/ink27.xml"/><Relationship Id="rId2" Type="http://schemas.openxmlformats.org/officeDocument/2006/relationships/customXml" Target="../ink/ink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2.xml"/><Relationship Id="rId15" Type="http://schemas.openxmlformats.org/officeDocument/2006/relationships/image" Target="../media/image3.emf"/><Relationship Id="rId10" Type="http://schemas.openxmlformats.org/officeDocument/2006/relationships/customXml" Target="../ink/ink21.xml"/><Relationship Id="rId19" Type="http://schemas.openxmlformats.org/officeDocument/2006/relationships/customXml" Target="../ink/ink29.xml"/><Relationship Id="rId9" Type="http://schemas.openxmlformats.org/officeDocument/2006/relationships/image" Target="../media/image2.emf"/><Relationship Id="rId14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2" Type="http://schemas.openxmlformats.org/officeDocument/2006/relationships/customXml" Target="../ink/ink33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2.xml"/><Relationship Id="rId10" Type="http://schemas.openxmlformats.org/officeDocument/2006/relationships/customXml" Target="../ink/ink31.xml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customXml" Target="../ink/ink40.xml"/><Relationship Id="rId7" Type="http://schemas.openxmlformats.org/officeDocument/2006/relationships/image" Target="../media/image30.emf"/><Relationship Id="rId12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8.xml"/><Relationship Id="rId10" Type="http://schemas.openxmlformats.org/officeDocument/2006/relationships/customXml" Target="../ink/ink37.xml"/><Relationship Id="rId9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20.emf"/><Relationship Id="rId7" Type="http://schemas.openxmlformats.org/officeDocument/2006/relationships/image" Target="../media/image30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customXml" Target="../ink/ink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g"/><Relationship Id="rId2" Type="http://schemas.openxmlformats.org/officeDocument/2006/relationships/image" Target="../media/image4.pn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6002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lang="en-US" altLang="ko-KR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추진배경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557212"/>
            <a:ext cx="1362075" cy="6657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의심거래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Alert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172" y="2461260"/>
            <a:ext cx="4676140" cy="17176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36220" indent="-90170">
              <a:lnSpc>
                <a:spcPct val="100000"/>
              </a:lnSpc>
              <a:spcBef>
                <a:spcPts val="112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100" dirty="0">
                <a:latin typeface="Noto Sans CJK JP Regular"/>
                <a:cs typeface="Noto Sans CJK JP Regular"/>
              </a:rPr>
              <a:t>시스템 </a:t>
            </a:r>
            <a:r>
              <a:rPr sz="1100" spc="75" dirty="0">
                <a:latin typeface="Noto Sans CJK JP Regular"/>
                <a:cs typeface="Noto Sans CJK JP Regular"/>
              </a:rPr>
              <a:t>구성</a:t>
            </a:r>
            <a:r>
              <a:rPr sz="1100" spc="7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개발 </a:t>
            </a:r>
            <a:r>
              <a:rPr sz="1100" spc="85" dirty="0">
                <a:latin typeface="Noto Sans CJK JP Regular"/>
                <a:cs typeface="Noto Sans CJK JP Regular"/>
              </a:rPr>
              <a:t>방법론</a:t>
            </a:r>
            <a:r>
              <a:rPr sz="1100" spc="8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프로세스</a:t>
            </a:r>
            <a:r>
              <a:rPr sz="1100" spc="-7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표준화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20" dirty="0">
                <a:latin typeface="Times New Roman"/>
                <a:cs typeface="Times New Roman"/>
              </a:rPr>
              <a:t>EnitreX </a:t>
            </a:r>
            <a:r>
              <a:rPr sz="1100" spc="55" dirty="0">
                <a:latin typeface="Times New Roman"/>
                <a:cs typeface="Times New Roman"/>
              </a:rPr>
              <a:t>Adapter</a:t>
            </a:r>
            <a:r>
              <a:rPr sz="1100" spc="5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이용한 </a:t>
            </a:r>
            <a:r>
              <a:rPr sz="1100" spc="40" dirty="0">
                <a:latin typeface="Times New Roman"/>
                <a:cs typeface="Times New Roman"/>
              </a:rPr>
              <a:t>OLTP </a:t>
            </a:r>
            <a:r>
              <a:rPr sz="1100" spc="55" dirty="0">
                <a:latin typeface="Times New Roman"/>
                <a:cs typeface="Times New Roman"/>
              </a:rPr>
              <a:t>Transaction, </a:t>
            </a:r>
            <a:r>
              <a:rPr sz="1100" spc="90" dirty="0">
                <a:latin typeface="Times New Roman"/>
                <a:cs typeface="Times New Roman"/>
              </a:rPr>
              <a:t>Resume.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TPIPE</a:t>
            </a: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145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표준화 및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Customizing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0" dirty="0">
                <a:latin typeface="Times New Roman"/>
                <a:cs typeface="Times New Roman"/>
              </a:rPr>
              <a:t>KAIS </a:t>
            </a:r>
            <a:r>
              <a:rPr sz="1100" spc="85" dirty="0">
                <a:latin typeface="Times New Roman"/>
                <a:cs typeface="Times New Roman"/>
              </a:rPr>
              <a:t>Web </a:t>
            </a:r>
            <a:r>
              <a:rPr sz="1100" spc="60" dirty="0">
                <a:latin typeface="Times New Roman"/>
                <a:cs typeface="Times New Roman"/>
              </a:rPr>
              <a:t>Service </a:t>
            </a:r>
            <a:r>
              <a:rPr sz="1100" spc="100" dirty="0">
                <a:latin typeface="Noto Sans CJK JP Regular"/>
                <a:cs typeface="Noto Sans CJK JP Regular"/>
              </a:rPr>
              <a:t>기반 </a:t>
            </a:r>
            <a:r>
              <a:rPr sz="1100" spc="40" dirty="0">
                <a:latin typeface="Times New Roman"/>
                <a:cs typeface="Times New Roman"/>
              </a:rPr>
              <a:t>OLTP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I/F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40" dirty="0">
                <a:latin typeface="Times New Roman"/>
                <a:cs typeface="Times New Roman"/>
              </a:rPr>
              <a:t>Functional </a:t>
            </a:r>
            <a:r>
              <a:rPr sz="1100" spc="60" dirty="0">
                <a:latin typeface="Times New Roman"/>
                <a:cs typeface="Times New Roman"/>
              </a:rPr>
              <a:t>Service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Noto Sans CJK JP Regular"/>
                <a:cs typeface="Noto Sans CJK JP Regular"/>
              </a:rPr>
              <a:t>분석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설계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개발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15" dirty="0">
                <a:latin typeface="Times New Roman"/>
                <a:cs typeface="Times New Roman"/>
              </a:rPr>
              <a:t>Monitoring </a:t>
            </a:r>
            <a:r>
              <a:rPr sz="1100" spc="35" dirty="0">
                <a:latin typeface="Times New Roman"/>
                <a:cs typeface="Times New Roman"/>
              </a:rPr>
              <a:t>Architecture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구성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08" y="2461260"/>
            <a:ext cx="4676140" cy="1717675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1308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216" y="1441230"/>
            <a:ext cx="9587230" cy="977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0" dirty="0">
                <a:latin typeface="Times New Roman"/>
                <a:cs typeface="Times New Roman"/>
              </a:rPr>
              <a:t>EDMi </a:t>
            </a:r>
            <a:r>
              <a:rPr sz="1400" spc="125" dirty="0">
                <a:latin typeface="Noto Sans CJK JP Regular"/>
                <a:cs typeface="Noto Sans CJK JP Regular"/>
              </a:rPr>
              <a:t>표준 적용을 통해 </a:t>
            </a:r>
            <a:r>
              <a:rPr sz="1400" spc="30" dirty="0">
                <a:latin typeface="Times New Roman"/>
                <a:cs typeface="Times New Roman"/>
              </a:rPr>
              <a:t>(1) </a:t>
            </a:r>
            <a:r>
              <a:rPr sz="1400" spc="15" dirty="0">
                <a:latin typeface="Times New Roman"/>
                <a:cs typeface="Times New Roman"/>
              </a:rPr>
              <a:t>KAIS</a:t>
            </a:r>
            <a:r>
              <a:rPr sz="1400" spc="15" dirty="0">
                <a:latin typeface="Noto Sans CJK JP Regular"/>
                <a:cs typeface="Noto Sans CJK JP Regular"/>
              </a:rPr>
              <a:t>와 </a:t>
            </a:r>
            <a:r>
              <a:rPr sz="1400" spc="45" dirty="0">
                <a:latin typeface="Times New Roman"/>
                <a:cs typeface="Times New Roman"/>
              </a:rPr>
              <a:t>OLTP </a:t>
            </a:r>
            <a:r>
              <a:rPr sz="1400" spc="125" dirty="0">
                <a:latin typeface="Noto Sans CJK JP Regular"/>
                <a:cs typeface="Noto Sans CJK JP Regular"/>
              </a:rPr>
              <a:t>간 표준 </a:t>
            </a:r>
            <a:r>
              <a:rPr sz="1400" dirty="0">
                <a:latin typeface="Times New Roman"/>
                <a:cs typeface="Times New Roman"/>
              </a:rPr>
              <a:t>I/F </a:t>
            </a:r>
            <a:r>
              <a:rPr sz="1400" spc="120" dirty="0">
                <a:latin typeface="Noto Sans CJK JP Regular"/>
                <a:cs typeface="Noto Sans CJK JP Regular"/>
              </a:rPr>
              <a:t>구현 </a:t>
            </a:r>
            <a:r>
              <a:rPr sz="1400" spc="30" dirty="0">
                <a:latin typeface="Times New Roman"/>
                <a:cs typeface="Times New Roman"/>
              </a:rPr>
              <a:t>(2) </a:t>
            </a:r>
            <a:r>
              <a:rPr sz="1400" spc="85" dirty="0">
                <a:latin typeface="Times New Roman"/>
                <a:cs typeface="Times New Roman"/>
              </a:rPr>
              <a:t>webService</a:t>
            </a:r>
            <a:r>
              <a:rPr sz="1400" spc="85" dirty="0">
                <a:latin typeface="Noto Sans CJK JP Regular"/>
                <a:cs typeface="Noto Sans CJK JP Regular"/>
              </a:rPr>
              <a:t>기반의 </a:t>
            </a:r>
            <a:r>
              <a:rPr sz="1400" spc="55" dirty="0">
                <a:latin typeface="Times New Roman"/>
                <a:cs typeface="Times New Roman"/>
              </a:rPr>
              <a:t>Functional </a:t>
            </a:r>
            <a:r>
              <a:rPr sz="1400" spc="80" dirty="0">
                <a:latin typeface="Times New Roman"/>
                <a:cs typeface="Times New Roman"/>
              </a:rPr>
              <a:t>Service</a:t>
            </a:r>
            <a:r>
              <a:rPr sz="1400" spc="80" dirty="0">
                <a:latin typeface="Noto Sans CJK JP Regular"/>
                <a:cs typeface="Noto Sans CJK JP Regular"/>
              </a:rPr>
              <a:t>로 </a:t>
            </a:r>
            <a:r>
              <a:rPr sz="1400" spc="130" dirty="0">
                <a:latin typeface="Noto Sans CJK JP Regular"/>
                <a:cs typeface="Noto Sans CJK JP Regular"/>
              </a:rPr>
              <a:t>전환하여 </a:t>
            </a:r>
            <a:r>
              <a:rPr sz="1400" spc="125" dirty="0">
                <a:latin typeface="Noto Sans CJK JP Regular"/>
                <a:cs typeface="Noto Sans CJK JP Regular"/>
              </a:rPr>
              <a:t>향후</a:t>
            </a:r>
            <a:r>
              <a:rPr sz="1400" spc="285" dirty="0">
                <a:latin typeface="Noto Sans CJK JP Regular"/>
                <a:cs typeface="Noto Sans CJK JP Regular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125" dirty="0">
                <a:latin typeface="Noto Sans CJK JP Regular"/>
                <a:cs typeface="Noto Sans CJK JP Regular"/>
              </a:rPr>
              <a:t>기술발전에 대응할 수 있는 </a:t>
            </a:r>
            <a:r>
              <a:rPr sz="1400" spc="50" dirty="0">
                <a:latin typeface="Times New Roman"/>
                <a:cs typeface="Times New Roman"/>
              </a:rPr>
              <a:t>Architecture</a:t>
            </a:r>
            <a:r>
              <a:rPr sz="1400" spc="50" dirty="0">
                <a:latin typeface="Noto Sans CJK JP Regular"/>
                <a:cs typeface="Noto Sans CJK JP Regular"/>
              </a:rPr>
              <a:t>를</a:t>
            </a:r>
            <a:r>
              <a:rPr sz="1400" spc="-70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구현하겠습니다</a:t>
            </a:r>
            <a:r>
              <a:rPr sz="1400" spc="114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673225">
              <a:lnSpc>
                <a:spcPct val="100000"/>
              </a:lnSpc>
              <a:spcBef>
                <a:spcPts val="5"/>
              </a:spcBef>
              <a:tabLst>
                <a:tab pos="6797040" algn="l"/>
              </a:tabLst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4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2936" y="2892552"/>
            <a:ext cx="607060" cy="894715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9888" y="2889504"/>
            <a:ext cx="612775" cy="901065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936" y="3155948"/>
            <a:ext cx="607060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29"/>
              </a:spcBef>
            </a:pPr>
            <a:r>
              <a:rPr sz="900" spc="-8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Noto Sans CJK JP Regular"/>
                <a:cs typeface="Noto Sans CJK JP Regular"/>
              </a:rPr>
              <a:t>시스템구성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2570988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3347" y="2567939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3108960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3347" y="3105911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6396" y="3643884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3347" y="3639311"/>
            <a:ext cx="1094740" cy="469900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2460" y="2710663"/>
            <a:ext cx="4676140" cy="1313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Noto Sans CJK JP Regular"/>
                <a:cs typeface="Noto Sans CJK JP Regular"/>
              </a:rPr>
              <a:t>표준화정의</a:t>
            </a:r>
            <a:r>
              <a:rPr sz="900" spc="-120" dirty="0">
                <a:latin typeface="Noto Sans CJK JP Regular"/>
                <a:cs typeface="Noto Sans CJK JP Regular"/>
              </a:rPr>
              <a:t> </a:t>
            </a:r>
            <a:r>
              <a:rPr sz="900" spc="75" dirty="0">
                <a:latin typeface="Noto Sans CJK JP Regular"/>
                <a:cs typeface="Noto Sans CJK JP Regular"/>
              </a:rPr>
              <a:t>및검증</a:t>
            </a:r>
            <a:endParaRPr sz="9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343660">
              <a:lnSpc>
                <a:spcPct val="100000"/>
              </a:lnSpc>
              <a:spcBef>
                <a:spcPts val="935"/>
              </a:spcBef>
            </a:pPr>
            <a:r>
              <a:rPr sz="900" spc="-50" dirty="0">
                <a:latin typeface="Times New Roman"/>
                <a:cs typeface="Times New Roman"/>
              </a:rPr>
              <a:t>OLTPEntireX</a:t>
            </a:r>
            <a:endParaRPr sz="900" dirty="0">
              <a:latin typeface="Times New Roman"/>
              <a:cs typeface="Times New Roman"/>
            </a:endParaRPr>
          </a:p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z="900" spc="-45" dirty="0">
                <a:latin typeface="Noto Sans CJK JP Regular"/>
                <a:cs typeface="Noto Sans CJK JP Regular"/>
              </a:rPr>
              <a:t>표준화</a:t>
            </a:r>
            <a:r>
              <a:rPr sz="900" spc="-45" dirty="0">
                <a:latin typeface="Times New Roman"/>
                <a:cs typeface="Times New Roman"/>
              </a:rPr>
              <a:t>,Customizing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90320" marR="2689860" algn="ctr">
              <a:lnSpc>
                <a:spcPct val="112200"/>
              </a:lnSpc>
              <a:spcBef>
                <a:spcPts val="5"/>
              </a:spcBef>
            </a:pPr>
            <a:r>
              <a:rPr sz="900" spc="-135" dirty="0">
                <a:latin typeface="Times New Roman"/>
                <a:cs typeface="Times New Roman"/>
              </a:rPr>
              <a:t>K</a:t>
            </a:r>
            <a:r>
              <a:rPr sz="900" spc="-145" dirty="0">
                <a:latin typeface="Times New Roman"/>
                <a:cs typeface="Times New Roman"/>
              </a:rPr>
              <a:t>A</a:t>
            </a:r>
            <a:r>
              <a:rPr sz="900" spc="-150" dirty="0">
                <a:latin typeface="Times New Roman"/>
                <a:cs typeface="Times New Roman"/>
              </a:rPr>
              <a:t>I</a:t>
            </a:r>
            <a:r>
              <a:rPr sz="900" spc="180" dirty="0">
                <a:latin typeface="Times New Roman"/>
                <a:cs typeface="Times New Roman"/>
              </a:rPr>
              <a:t>S</a:t>
            </a:r>
            <a:r>
              <a:rPr sz="900" spc="-25" dirty="0">
                <a:latin typeface="Noto Sans CJK JP Regular"/>
                <a:cs typeface="Noto Sans CJK JP Regular"/>
              </a:rPr>
              <a:t>연</a:t>
            </a:r>
            <a:r>
              <a:rPr sz="900" spc="80" dirty="0">
                <a:latin typeface="Noto Sans CJK JP Regular"/>
                <a:cs typeface="Noto Sans CJK JP Regular"/>
              </a:rPr>
              <a:t>계</a:t>
            </a:r>
            <a:r>
              <a:rPr sz="900" spc="-114" dirty="0">
                <a:latin typeface="Noto Sans CJK JP Regular"/>
                <a:cs typeface="Noto Sans CJK JP Regular"/>
              </a:rPr>
              <a:t> </a:t>
            </a:r>
            <a:r>
              <a:rPr sz="900" spc="-25" dirty="0">
                <a:latin typeface="Noto Sans CJK JP Regular"/>
                <a:cs typeface="Noto Sans CJK JP Regular"/>
              </a:rPr>
              <a:t>전</a:t>
            </a:r>
            <a:r>
              <a:rPr sz="900" spc="40" dirty="0">
                <a:latin typeface="Noto Sans CJK JP Regular"/>
                <a:cs typeface="Noto Sans CJK JP Regular"/>
              </a:rPr>
              <a:t>문  </a:t>
            </a:r>
            <a:r>
              <a:rPr sz="900" spc="30" dirty="0">
                <a:latin typeface="Noto Sans CJK JP Regular"/>
                <a:cs typeface="Noto Sans CJK JP Regular"/>
              </a:rPr>
              <a:t>정의</a:t>
            </a:r>
            <a:r>
              <a:rPr sz="900" spc="-130" dirty="0">
                <a:latin typeface="Noto Sans CJK JP Regular"/>
                <a:cs typeface="Noto Sans CJK JP Regular"/>
              </a:rPr>
              <a:t> </a:t>
            </a:r>
            <a:r>
              <a:rPr sz="900" spc="15" dirty="0">
                <a:latin typeface="Noto Sans CJK JP Regular"/>
                <a:cs typeface="Noto Sans CJK JP Regular"/>
              </a:rPr>
              <a:t>표준화</a:t>
            </a:r>
            <a:endParaRPr sz="900" dirty="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9488" y="2763011"/>
            <a:ext cx="407034" cy="584200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488" y="3332988"/>
            <a:ext cx="407034" cy="581025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3528" y="3108960"/>
            <a:ext cx="471170" cy="462280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8956" y="3105911"/>
            <a:ext cx="478790" cy="467995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3528" y="3155948"/>
            <a:ext cx="471170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9055" indent="-50800">
              <a:lnSpc>
                <a:spcPct val="112200"/>
              </a:lnSpc>
              <a:spcBef>
                <a:spcPts val="95"/>
              </a:spcBef>
            </a:pPr>
            <a:r>
              <a:rPr sz="900" spc="-25" dirty="0">
                <a:latin typeface="Noto Sans CJK JP Regular"/>
                <a:cs typeface="Noto Sans CJK JP Regular"/>
              </a:rPr>
              <a:t>서</a:t>
            </a:r>
            <a:r>
              <a:rPr sz="900" spc="-15" dirty="0">
                <a:latin typeface="Noto Sans CJK JP Regular"/>
                <a:cs typeface="Noto Sans CJK JP Regular"/>
              </a:rPr>
              <a:t>비</a:t>
            </a:r>
            <a:r>
              <a:rPr sz="900" spc="40" dirty="0">
                <a:latin typeface="Noto Sans CJK JP Regular"/>
                <a:cs typeface="Noto Sans CJK JP Regular"/>
              </a:rPr>
              <a:t>스  </a:t>
            </a:r>
            <a:r>
              <a:rPr sz="900" spc="35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4860" y="3108960"/>
            <a:ext cx="512445" cy="462280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1811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4860" y="3248606"/>
            <a:ext cx="512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10"/>
              </a:spcBef>
            </a:pPr>
            <a:r>
              <a:rPr sz="900" spc="35" dirty="0">
                <a:latin typeface="Noto Sans CJK JP Regular"/>
                <a:cs typeface="Noto Sans CJK JP Regular"/>
              </a:rPr>
              <a:t>검증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8864" y="3108960"/>
            <a:ext cx="510540" cy="462280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94292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98864" y="3248606"/>
            <a:ext cx="5105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0"/>
              </a:spcBef>
            </a:pPr>
            <a:r>
              <a:rPr sz="900" spc="-65" dirty="0">
                <a:latin typeface="Times New Roman"/>
                <a:cs typeface="Times New Roman"/>
              </a:rPr>
              <a:t>Go-Live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4531" y="2795016"/>
            <a:ext cx="349250" cy="584200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4531" y="3300984"/>
            <a:ext cx="349250" cy="581025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4443" y="3300984"/>
            <a:ext cx="280670" cy="78105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16923" y="3300984"/>
            <a:ext cx="281940" cy="78105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4531" y="3300984"/>
            <a:ext cx="349250" cy="78105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9488" y="3300984"/>
            <a:ext cx="407034" cy="78105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3796" y="5629655"/>
            <a:ext cx="3001010" cy="1169035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4589" y="5648956"/>
            <a:ext cx="35814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spc="-40" dirty="0">
                <a:latin typeface="Times New Roman"/>
                <a:cs typeface="Times New Roman"/>
              </a:rPr>
              <a:t>A</a:t>
            </a:r>
            <a:r>
              <a:rPr sz="1100" spc="-60" dirty="0">
                <a:latin typeface="Times New Roman"/>
                <a:cs typeface="Times New Roman"/>
              </a:rPr>
              <a:t>I</a:t>
            </a:r>
            <a:r>
              <a:rPr sz="1100" spc="13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3796" y="4514088"/>
            <a:ext cx="3001010" cy="977265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15164" y="4533374"/>
            <a:ext cx="129413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latin typeface="Times New Roman"/>
                <a:cs typeface="Times New Roman"/>
              </a:rPr>
              <a:t>AML </a:t>
            </a:r>
            <a:r>
              <a:rPr sz="1100" spc="100" dirty="0">
                <a:latin typeface="Times New Roman"/>
                <a:cs typeface="Times New Roman"/>
              </a:rPr>
              <a:t>Batch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25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268" y="4514088"/>
            <a:ext cx="1478280" cy="1225550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9" y="4861559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331" y="4856988"/>
            <a:ext cx="1216660" cy="231775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379" y="5126735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331" y="5123688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79" y="5405628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31" y="5402579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9268" y="4533374"/>
            <a:ext cx="1478280" cy="1069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55" dirty="0">
                <a:latin typeface="Times New Roman"/>
                <a:cs typeface="Times New Roman"/>
              </a:rPr>
              <a:t>OLTP</a:t>
            </a:r>
            <a:endParaRPr sz="1100" dirty="0">
              <a:latin typeface="Times New Roman"/>
              <a:cs typeface="Times New Roman"/>
            </a:endParaRPr>
          </a:p>
          <a:p>
            <a:pPr marL="391160" marR="383540" algn="ctr">
              <a:lnSpc>
                <a:spcPct val="194400"/>
              </a:lnSpc>
              <a:spcBef>
                <a:spcPts val="489"/>
              </a:spcBef>
            </a:pPr>
            <a:r>
              <a:rPr sz="900" spc="70" dirty="0">
                <a:latin typeface="Noto Sans CJK JP Regular"/>
                <a:cs typeface="Noto Sans CJK JP Regular"/>
              </a:rPr>
              <a:t>고객정보조회  계좌정보조회</a:t>
            </a:r>
            <a:endParaRPr sz="9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84120" y="4514088"/>
            <a:ext cx="1556385" cy="1986280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9755" y="4820411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6707" y="4817364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9755" y="5047488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6707" y="5044440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9755" y="5274564"/>
            <a:ext cx="1285240" cy="205740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6707" y="5271515"/>
            <a:ext cx="1290955" cy="212090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755" y="5503164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6707" y="5500115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755" y="5730240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707" y="5727191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9755" y="5957316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707" y="5954267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9755" y="6198108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6707" y="6195059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0760" y="4533374"/>
            <a:ext cx="1769745" cy="18535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latin typeface="Times New Roman"/>
                <a:cs typeface="Times New Roman"/>
              </a:rPr>
              <a:t>EDMi</a:t>
            </a:r>
            <a:endParaRPr sz="1100">
              <a:latin typeface="Times New Roman"/>
              <a:cs typeface="Times New Roman"/>
            </a:endParaRPr>
          </a:p>
          <a:p>
            <a:pPr marL="426084" marR="203835" indent="635" algn="ctr">
              <a:lnSpc>
                <a:spcPct val="168300"/>
              </a:lnSpc>
              <a:spcBef>
                <a:spcPts val="325"/>
              </a:spcBef>
            </a:pPr>
            <a:r>
              <a:rPr sz="900" spc="35" dirty="0">
                <a:latin typeface="Times New Roman"/>
                <a:cs typeface="Times New Roman"/>
              </a:rPr>
              <a:t>Central </a:t>
            </a:r>
            <a:r>
              <a:rPr sz="900" spc="20" dirty="0">
                <a:latin typeface="Times New Roman"/>
                <a:cs typeface="Times New Roman"/>
              </a:rPr>
              <a:t>Controller  </a:t>
            </a:r>
            <a:r>
              <a:rPr sz="900" spc="30" dirty="0">
                <a:latin typeface="Times New Roman"/>
                <a:cs typeface="Times New Roman"/>
              </a:rPr>
              <a:t>Protocol </a:t>
            </a:r>
            <a:r>
              <a:rPr sz="900" spc="35" dirty="0">
                <a:latin typeface="Times New Roman"/>
                <a:cs typeface="Times New Roman"/>
              </a:rPr>
              <a:t>Handler  </a:t>
            </a:r>
            <a:r>
              <a:rPr sz="900" spc="30" dirty="0">
                <a:latin typeface="Times New Roman"/>
                <a:cs typeface="Times New Roman"/>
              </a:rPr>
              <a:t>Functional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Mediation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35" dirty="0">
                <a:latin typeface="Times New Roman"/>
                <a:cs typeface="Times New Roman"/>
              </a:rPr>
              <a:t>Technical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Local </a:t>
            </a:r>
            <a:r>
              <a:rPr sz="900" spc="70" dirty="0">
                <a:latin typeface="Times New Roman"/>
                <a:cs typeface="Times New Roman"/>
              </a:rPr>
              <a:t>Cache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Manager  </a:t>
            </a:r>
            <a:r>
              <a:rPr sz="900" spc="10" dirty="0">
                <a:latin typeface="Times New Roman"/>
                <a:cs typeface="Times New Roman"/>
              </a:rPr>
              <a:t>Monitoring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9268" y="5963412"/>
            <a:ext cx="1478280" cy="852169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743" y="6673767"/>
            <a:ext cx="1202038" cy="5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428" y="6280404"/>
            <a:ext cx="1219200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524" y="6284976"/>
            <a:ext cx="1208532" cy="109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428" y="6280404"/>
            <a:ext cx="1219200" cy="447040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39268" y="5982740"/>
            <a:ext cx="1478280" cy="628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Times New Roman"/>
                <a:cs typeface="Times New Roman"/>
              </a:rPr>
              <a:t>Transaction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SVR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945"/>
              </a:spcBef>
            </a:pPr>
            <a:r>
              <a:rPr sz="900" spc="75" dirty="0">
                <a:latin typeface="Times New Roman"/>
                <a:cs typeface="Times New Roman"/>
              </a:rPr>
              <a:t>Transaction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7446" y="5338571"/>
            <a:ext cx="650981" cy="67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69991" y="4972811"/>
            <a:ext cx="515112" cy="431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5047" y="4901184"/>
            <a:ext cx="1210055" cy="504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5047" y="4828032"/>
            <a:ext cx="1210055" cy="144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03655" y="5066750"/>
            <a:ext cx="55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latin typeface="Times New Roman"/>
                <a:cs typeface="Times New Roman"/>
              </a:rPr>
              <a:t>AML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29884" y="4828032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6835" y="4824984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19816" y="4893023"/>
            <a:ext cx="784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41136" y="4910328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38088" y="4907279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3912" y="4992624"/>
            <a:ext cx="1196340" cy="407034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50864" y="4989576"/>
            <a:ext cx="1202690" cy="413384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231051" y="4960363"/>
            <a:ext cx="896619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11100"/>
              </a:lnSpc>
              <a:spcBef>
                <a:spcPts val="95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 </a:t>
            </a:r>
            <a:r>
              <a:rPr sz="900" spc="40" dirty="0">
                <a:latin typeface="Times New Roman"/>
                <a:cs typeface="Times New Roman"/>
              </a:rPr>
              <a:t>Batch 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10071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07023" y="5951220"/>
            <a:ext cx="704215" cy="231775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0071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07023" y="6217920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027360" y="5981124"/>
            <a:ext cx="476250" cy="429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일상감사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010"/>
              </a:spcBef>
            </a:pPr>
            <a:r>
              <a:rPr sz="900" spc="-45" dirty="0">
                <a:latin typeface="Times New Roman"/>
                <a:cs typeface="Times New Roman"/>
              </a:rPr>
              <a:t>AML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10071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7023" y="6496811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068468" y="6525174"/>
            <a:ext cx="393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F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r>
              <a:rPr sz="900" spc="50" dirty="0">
                <a:latin typeface="Times New Roman"/>
                <a:cs typeface="Times New Roman"/>
              </a:rPr>
              <a:t>C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53783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50735" y="5951220"/>
            <a:ext cx="702945" cy="231775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53783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0735" y="6217920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3783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0735" y="6496811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71047" y="5981124"/>
            <a:ext cx="47625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상시감사</a:t>
            </a:r>
            <a:endParaRPr sz="900">
              <a:latin typeface="Noto Sans CJK JP Regular"/>
              <a:cs typeface="Noto Sans CJK JP Regular"/>
            </a:endParaRPr>
          </a:p>
          <a:p>
            <a:pPr marR="5080" algn="ctr">
              <a:lnSpc>
                <a:spcPct val="100000"/>
              </a:lnSpc>
              <a:spcBef>
                <a:spcPts val="10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준법감시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722120" y="5056632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7548" y="5196840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76700" y="5734811"/>
            <a:ext cx="219456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72128" y="5875020"/>
            <a:ext cx="219456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32787" y="6678168"/>
            <a:ext cx="2680970" cy="78105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1976" y="5405627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1564" y="4517136"/>
            <a:ext cx="1788160" cy="977265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68352" y="4536402"/>
            <a:ext cx="734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분석솔루션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270747" y="4898135"/>
            <a:ext cx="899160" cy="41910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66176" y="4895088"/>
            <a:ext cx="908685" cy="425450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95129" y="5021012"/>
            <a:ext cx="648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DS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Analysis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50252" y="5100828"/>
            <a:ext cx="920750" cy="134620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3980" y="4395216"/>
            <a:ext cx="4311650" cy="49085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2711" y="5736336"/>
            <a:ext cx="1193800" cy="1049020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82711" y="5828836"/>
            <a:ext cx="119380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marR="168275" indent="161290">
              <a:lnSpc>
                <a:spcPct val="102000"/>
              </a:lnSpc>
              <a:spcBef>
                <a:spcPts val="95"/>
              </a:spcBef>
            </a:pPr>
            <a:r>
              <a:rPr sz="1000" spc="95" dirty="0">
                <a:latin typeface="Times New Roman"/>
                <a:cs typeface="Times New Roman"/>
              </a:rPr>
              <a:t>Branch </a:t>
            </a:r>
            <a:r>
              <a:rPr sz="1000" dirty="0">
                <a:latin typeface="Times New Roman"/>
                <a:cs typeface="Times New Roman"/>
              </a:rPr>
              <a:t>/  </a:t>
            </a:r>
            <a:r>
              <a:rPr sz="1000" spc="65" dirty="0">
                <a:latin typeface="Times New Roman"/>
                <a:cs typeface="Times New Roman"/>
              </a:rPr>
              <a:t>FCR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BMLPO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290559" y="6272784"/>
            <a:ext cx="525779" cy="4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91983" y="6246876"/>
            <a:ext cx="452755" cy="78105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89331" y="6666259"/>
            <a:ext cx="1181489" cy="57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70476" y="614172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75047" y="6217920"/>
            <a:ext cx="1210055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75047" y="6146291"/>
            <a:ext cx="1210055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0476" y="6141720"/>
            <a:ext cx="1219200" cy="585470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923990" y="6384991"/>
            <a:ext cx="525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85" dirty="0">
                <a:latin typeface="Times New Roman"/>
                <a:cs typeface="Times New Roman"/>
              </a:rPr>
              <a:t>Database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19016" y="5689092"/>
            <a:ext cx="614680" cy="312420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14444" y="5686044"/>
            <a:ext cx="622300" cy="318770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319016" y="5689092"/>
            <a:ext cx="14478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660"/>
              </a:spcBef>
            </a:pPr>
            <a:r>
              <a:rPr sz="900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463796" y="5689092"/>
            <a:ext cx="46990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900" spc="20" dirty="0">
                <a:latin typeface="Times New Roman"/>
                <a:cs typeface="Times New Roman"/>
              </a:rPr>
              <a:t>/F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414205" y="5315886"/>
            <a:ext cx="45650" cy="13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41535" y="4879848"/>
            <a:ext cx="409956" cy="441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46107" y="4885944"/>
            <a:ext cx="400811" cy="990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241535" y="4879848"/>
            <a:ext cx="410209" cy="441959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99448" y="6417564"/>
            <a:ext cx="407034" cy="181610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271481" y="6647142"/>
            <a:ext cx="4400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80" dirty="0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270760" y="4907280"/>
            <a:ext cx="350520" cy="512445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304152" y="4948691"/>
            <a:ext cx="292735" cy="4305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"/>
              </a:spcBef>
            </a:pPr>
            <a:r>
              <a:rPr sz="900" spc="-1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Adapter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39084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9940" y="7604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40835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33215" y="760476"/>
            <a:ext cx="271780" cy="27305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7727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95955" algn="l"/>
                <a:tab pos="3497579" algn="l"/>
              </a:tabLst>
            </a:pPr>
            <a:r>
              <a:rPr spc="95" dirty="0">
                <a:latin typeface="Times New Roman"/>
                <a:cs typeface="Times New Roman"/>
              </a:rPr>
              <a:t>2. </a:t>
            </a:r>
            <a:r>
              <a:rPr spc="204" dirty="0"/>
              <a:t>프로젝트 구현</a:t>
            </a:r>
            <a:r>
              <a:rPr spc="55" dirty="0"/>
              <a:t> </a:t>
            </a:r>
            <a:r>
              <a:rPr spc="204" dirty="0"/>
              <a:t>방안</a:t>
            </a:r>
            <a:r>
              <a:rPr spc="130" dirty="0"/>
              <a:t> </a:t>
            </a:r>
            <a:r>
              <a:rPr spc="60" dirty="0">
                <a:latin typeface="Times New Roman"/>
                <a:cs typeface="Times New Roman"/>
              </a:rPr>
              <a:t>&gt;	</a:t>
            </a:r>
            <a:r>
              <a:rPr sz="1500" spc="97" baseline="22222" dirty="0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200" spc="15" dirty="0">
                <a:latin typeface="Times New Roman"/>
                <a:cs typeface="Times New Roman"/>
              </a:rPr>
              <a:t>EDMi </a:t>
            </a:r>
            <a:r>
              <a:rPr sz="2200" spc="204" dirty="0"/>
              <a:t>활용 </a:t>
            </a:r>
            <a:r>
              <a:rPr sz="2200" spc="45" dirty="0">
                <a:latin typeface="Times New Roman"/>
                <a:cs typeface="Times New Roman"/>
              </a:rPr>
              <a:t>KAIS </a:t>
            </a:r>
            <a:r>
              <a:rPr sz="2200" spc="110" dirty="0">
                <a:latin typeface="Times New Roman"/>
                <a:cs typeface="Times New Roman"/>
              </a:rPr>
              <a:t>OLTP </a:t>
            </a:r>
            <a:r>
              <a:rPr sz="2200" spc="10" dirty="0">
                <a:latin typeface="Times New Roman"/>
                <a:cs typeface="Times New Roman"/>
              </a:rPr>
              <a:t>I/F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204" dirty="0"/>
              <a:t>개발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4158" y="7155689"/>
            <a:ext cx="2900045" cy="20827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spc="30" dirty="0">
                <a:latin typeface="Times New Roman"/>
                <a:cs typeface="Times New Roman"/>
              </a:rPr>
              <a:t>SCBK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80" dirty="0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00" spc="-30" dirty="0">
                <a:latin typeface="Times New Roman"/>
                <a:cs typeface="Times New Roman"/>
              </a:rPr>
              <a:t>IBM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제안서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5" dirty="0"/>
              <a:t>10</a:t>
            </a:fld>
            <a:endParaRPr spc="55" dirty="0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11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대부분의 기존 </a:t>
            </a:r>
            <a:r>
              <a:rPr lang="en-US" altLang="ko-KR" dirty="0" smtClean="0"/>
              <a:t>STR </a:t>
            </a:r>
            <a:r>
              <a:rPr lang="ko-KR" altLang="en-US" dirty="0" smtClean="0"/>
              <a:t>시뮬레이션 어플리케이션의 기능은 우수하지만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</a:t>
            </a:r>
            <a:r>
              <a:rPr lang="ko-KR" altLang="en-US" dirty="0" smtClean="0"/>
              <a:t>의존적 시뮬레이션 수행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시나리오 구성을 위한 시뮬레이션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>
                <a:latin typeface="Times New Roman"/>
                <a:cs typeface="Times New Roman"/>
              </a:rPr>
              <a:t>3. </a:t>
            </a:r>
            <a:r>
              <a:rPr lang="ko-KR" altLang="en-US" spc="95" dirty="0">
                <a:latin typeface="Times New Roman"/>
                <a:cs typeface="Times New Roman"/>
              </a:rPr>
              <a:t>현행 </a:t>
            </a:r>
            <a:r>
              <a:rPr lang="en-US" altLang="ko-KR" spc="95" dirty="0">
                <a:latin typeface="Times New Roman"/>
                <a:cs typeface="Times New Roman"/>
              </a:rPr>
              <a:t>STR </a:t>
            </a:r>
            <a:r>
              <a:rPr lang="ko-KR" altLang="en-US" spc="95" dirty="0">
                <a:latin typeface="Times New Roman"/>
                <a:cs typeface="Times New Roman"/>
              </a:rPr>
              <a:t>시뮬레이션 시스템 개선점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12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대부분의 기존 </a:t>
            </a:r>
            <a:r>
              <a:rPr lang="en-US" altLang="ko-KR" dirty="0" smtClean="0"/>
              <a:t>STR </a:t>
            </a:r>
            <a:r>
              <a:rPr lang="ko-KR" altLang="en-US" dirty="0" smtClean="0"/>
              <a:t>시뮬레이션 어플리케이션의 기능은 우수하지만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14460" y="2057400"/>
            <a:ext cx="9589625" cy="4942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</a:t>
            </a:r>
            <a:r>
              <a:rPr lang="ko-KR" altLang="en-US" sz="1400" dirty="0" smtClean="0"/>
              <a:t>의존적 시뮬레이션 수행</a:t>
            </a:r>
            <a:endParaRPr lang="ko-KR" altLang="en-US" sz="1400" kern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 smtClean="0">
                <a:latin typeface="Times New Roman"/>
                <a:cs typeface="Times New Roman"/>
              </a:rPr>
              <a:t>4. </a:t>
            </a:r>
            <a:r>
              <a:rPr lang="ko-KR" altLang="en-US" spc="95" dirty="0" smtClean="0">
                <a:latin typeface="Times New Roman"/>
                <a:cs typeface="Times New Roman"/>
              </a:rPr>
              <a:t>대안 </a:t>
            </a:r>
            <a:r>
              <a:rPr lang="en-US" altLang="ko-KR" spc="95" dirty="0" smtClean="0">
                <a:latin typeface="Times New Roman"/>
                <a:cs typeface="Times New Roman"/>
              </a:rPr>
              <a:t>: </a:t>
            </a:r>
            <a:r>
              <a:rPr lang="ko-KR" altLang="en-US" spc="95" dirty="0" smtClean="0">
                <a:latin typeface="Times New Roman"/>
                <a:cs typeface="Times New Roman"/>
              </a:rPr>
              <a:t>하둡 </a:t>
            </a:r>
            <a:r>
              <a:rPr lang="en-US" altLang="ko-KR" spc="95" dirty="0" smtClean="0">
                <a:latin typeface="Times New Roman"/>
                <a:cs typeface="Times New Roman"/>
              </a:rPr>
              <a:t>STR </a:t>
            </a:r>
            <a:r>
              <a:rPr lang="ko-KR" altLang="en-US" spc="95" dirty="0" smtClean="0">
                <a:latin typeface="Times New Roman"/>
                <a:cs typeface="Times New Roman"/>
              </a:rPr>
              <a:t>시뮬레이터 제안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신규 시나리오 구성을 위한 시뮬레이션 </a:t>
            </a:r>
            <a:r>
              <a:rPr lang="ko-KR" altLang="en-US" sz="1050" dirty="0" err="1" smtClean="0"/>
              <a:t>수행시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IT </a:t>
            </a:r>
            <a:r>
              <a:rPr lang="ko-KR" altLang="en-US" sz="1050" dirty="0" smtClean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0505" y="615540"/>
            <a:ext cx="8171395" cy="492735"/>
          </a:xfrm>
        </p:spPr>
        <p:txBody>
          <a:bodyPr/>
          <a:lstStyle/>
          <a:p>
            <a:r>
              <a:rPr lang="en-US" altLang="ko-KR" sz="2400" b="1" dirty="0" smtClean="0">
                <a:latin typeface="+mj-ea"/>
              </a:rPr>
              <a:t>1. </a:t>
            </a:r>
            <a:r>
              <a:rPr lang="ko-KR" altLang="en-US" sz="2400" b="1" dirty="0" smtClean="0">
                <a:latin typeface="+mj-ea"/>
              </a:rPr>
              <a:t>추진배경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724029" y="2205654"/>
            <a:ext cx="8620951" cy="287365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040" indent="-9504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197" b="1" kern="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197" b="1" kern="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19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718726" y="2609463"/>
            <a:ext cx="8622124" cy="3943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6479" y="3276600"/>
            <a:ext cx="1838307" cy="308897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특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KoFIU</a:t>
            </a:r>
            <a:r>
              <a:rPr lang="ko-KR" altLang="en-US" sz="1000" dirty="0" smtClean="0">
                <a:solidFill>
                  <a:schemeClr val="tx1"/>
                </a:solidFill>
              </a:rPr>
              <a:t>와 금융기관간 보고 </a:t>
            </a:r>
            <a:r>
              <a:rPr lang="ko-KR" altLang="en-US" sz="1000" dirty="0">
                <a:solidFill>
                  <a:schemeClr val="tx1"/>
                </a:solidFill>
              </a:rPr>
              <a:t>시스템 </a:t>
            </a:r>
            <a:r>
              <a:rPr lang="ko-KR" altLang="en-US" sz="1000" dirty="0" smtClean="0">
                <a:solidFill>
                  <a:schemeClr val="tx1"/>
                </a:solidFill>
              </a:rPr>
              <a:t>구축</a:t>
            </a:r>
            <a:endParaRPr lang="ko-KR" altLang="en-US" sz="998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897575" y="2671689"/>
            <a:ext cx="2077326" cy="431676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 smtClean="0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098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126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990399" y="2671689"/>
            <a:ext cx="2050349" cy="431676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 smtClean="0">
                <a:solidFill>
                  <a:schemeClr val="tx1"/>
                </a:solidFill>
                <a:latin typeface="+mn-ea"/>
              </a:rPr>
              <a:t>시나리오 고도화</a:t>
            </a:r>
            <a:endParaRPr lang="ko-KR" altLang="en-US" sz="1098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6770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12632" y="3254993"/>
            <a:ext cx="1834521" cy="3069607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도입</a:t>
            </a:r>
            <a:endParaRPr lang="ko-KR" altLang="en-US" sz="998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947625" y="3198600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5050758" y="2659377"/>
            <a:ext cx="2050348" cy="431676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 smtClean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 smtClean="0">
                <a:solidFill>
                  <a:schemeClr val="bg1"/>
                </a:solidFill>
                <a:latin typeface="+mn-ea"/>
              </a:rPr>
              <a:t>시나리오 최적화</a:t>
            </a:r>
            <a:endParaRPr lang="ko-KR" altLang="en-US" sz="1098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5681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89239" y="3229247"/>
            <a:ext cx="1834521" cy="298668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998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006301" y="3189653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108972" y="2659375"/>
            <a:ext cx="2050348" cy="431676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 smtClean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 smtClean="0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098" b="1" i="1" dirty="0" smtClean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098" b="1" i="1" dirty="0" smtClean="0">
                <a:solidFill>
                  <a:schemeClr val="bg1"/>
                </a:solidFill>
                <a:latin typeface="+mn-ea"/>
              </a:rPr>
              <a:t>적용</a:t>
            </a:r>
            <a:endParaRPr lang="ko-KR" altLang="en-US" sz="1098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3896" y="2719056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47453" y="3238312"/>
            <a:ext cx="1834521" cy="279055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 smtClean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998" dirty="0" err="1" smtClean="0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998" dirty="0" smtClean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 smtClean="0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defTabSz="1040664" eaLnBrk="0" latinLnBrk="0" hangingPunct="0">
              <a:spcBef>
                <a:spcPts val="1197"/>
              </a:spcBef>
              <a:buSzPct val="140000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64516" y="3189651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</a:t>
            </a:r>
            <a:r>
              <a:rPr lang="en-US" altLang="ko-KR" spc="95" dirty="0" smtClean="0">
                <a:latin typeface="+mj-ea"/>
                <a:cs typeface="Times New Roman"/>
              </a:rPr>
              <a:t>STR </a:t>
            </a:r>
            <a:r>
              <a:rPr lang="ko-KR" altLang="en-US" spc="95" dirty="0" smtClean="0">
                <a:latin typeface="+mj-ea"/>
                <a:cs typeface="Times New Roman"/>
              </a:rPr>
              <a:t>시뮬레이션 시스템 </a:t>
            </a:r>
            <a:r>
              <a:rPr lang="ko-KR" altLang="en-US" spc="95" dirty="0" smtClean="0">
                <a:latin typeface="+mj-ea"/>
                <a:cs typeface="Times New Roman"/>
              </a:rPr>
              <a:t>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시뮬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62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989470"/>
              <a:ext cx="25807" cy="45719"/>
            </p14:xfrm>
          </p:contentPart>
        </mc:Choice>
        <mc:Fallback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446342"/>
              <a:ext cx="25807" cy="45719"/>
            </p14:xfrm>
          </p:contentPart>
        </mc:Choice>
        <mc:Fallback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872873" y="3485525"/>
            <a:ext cx="43149" cy="1081779"/>
          </a:xfrm>
          <a:prstGeom prst="bentConnector3">
            <a:avLst>
              <a:gd name="adj1" fmla="val 6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2651" y="37923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5181600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793919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시뮬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378695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6388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8006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9530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054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925417" y="4878468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59" name="object 10"/>
          <p:cNvSpPr/>
          <p:nvPr/>
        </p:nvSpPr>
        <p:spPr>
          <a:xfrm>
            <a:off x="6726881" y="2716616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직사각형 159"/>
          <p:cNvSpPr/>
          <p:nvPr/>
        </p:nvSpPr>
        <p:spPr>
          <a:xfrm>
            <a:off x="7034365" y="5716991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4269" y="3300625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2" name="잉크 161"/>
              <p14:cNvContentPartPr/>
              <p14:nvPr/>
            </p14:nvContentPartPr>
            <p14:xfrm>
              <a:off x="8768585" y="6738072"/>
              <a:ext cx="25807" cy="45719"/>
            </p14:xfrm>
          </p:contentPart>
        </mc:Choice>
        <mc:Fallback>
          <p:pic>
            <p:nvPicPr>
              <p:cNvPr id="162" name="잉크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3" name="잉크 162"/>
              <p14:cNvContentPartPr/>
              <p14:nvPr/>
            </p14:nvContentPartPr>
            <p14:xfrm>
              <a:off x="7808474" y="3474849"/>
              <a:ext cx="41563" cy="45719"/>
            </p14:xfrm>
          </p:contentPart>
        </mc:Choice>
        <mc:Fallback>
          <p:pic>
            <p:nvPicPr>
              <p:cNvPr id="163" name="잉크 1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72941" y="2973791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68555" y="4046909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6" name="잉크 165"/>
              <p14:cNvContentPartPr/>
              <p14:nvPr/>
            </p14:nvContentPartPr>
            <p14:xfrm>
              <a:off x="7146192" y="6097159"/>
              <a:ext cx="25807" cy="45719"/>
            </p14:xfrm>
          </p:contentPart>
        </mc:Choice>
        <mc:Fallback>
          <p:pic>
            <p:nvPicPr>
              <p:cNvPr id="166" name="잉크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7010400" y="5403021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968555" y="3499702"/>
            <a:ext cx="195714" cy="678012"/>
          </a:xfrm>
          <a:prstGeom prst="bentConnector3">
            <a:avLst>
              <a:gd name="adj1" fmla="val 2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48600" y="3757825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633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6157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81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811682" y="4953000"/>
            <a:ext cx="64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정규 </a:t>
            </a:r>
            <a:r>
              <a:rPr lang="ko-KR" altLang="en-US" sz="700" dirty="0" smtClean="0"/>
              <a:t>배치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73763" y="4337360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5" name="잉크 174"/>
              <p14:cNvContentPartPr/>
              <p14:nvPr/>
            </p14:nvContentPartPr>
            <p14:xfrm>
              <a:off x="7499500" y="4483641"/>
              <a:ext cx="37785" cy="45719"/>
            </p14:xfrm>
          </p:contentPart>
        </mc:Choice>
        <mc:Fallback>
          <p:pic>
            <p:nvPicPr>
              <p:cNvPr id="175" name="잉크 1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49921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83989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18057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9" name="잉크 178"/>
              <p14:cNvContentPartPr/>
              <p14:nvPr/>
            </p14:nvContentPartPr>
            <p14:xfrm>
              <a:off x="7567816" y="4497319"/>
              <a:ext cx="37785" cy="45719"/>
            </p14:xfrm>
          </p:contentPart>
        </mc:Choice>
        <mc:Fallback>
          <p:pic>
            <p:nvPicPr>
              <p:cNvPr id="179" name="잉크 1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700813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 smtClean="0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40117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 smtClean="0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9267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 smtClean="0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245468" y="5943600"/>
            <a:ext cx="737616" cy="7171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371572" y="403860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SAS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76780" y="4329051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9" name="잉크 188"/>
              <p14:cNvContentPartPr/>
              <p14:nvPr/>
            </p14:nvContentPartPr>
            <p14:xfrm>
              <a:off x="8902517" y="4475332"/>
              <a:ext cx="37785" cy="45719"/>
            </p14:xfrm>
          </p:contentPart>
        </mc:Choice>
        <mc:Fallback>
          <p:pic>
            <p:nvPicPr>
              <p:cNvPr id="189" name="잉크 1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0" name="잉크 189"/>
              <p14:cNvContentPartPr/>
              <p14:nvPr/>
            </p14:nvContentPartPr>
            <p14:xfrm>
              <a:off x="8970833" y="4489010"/>
              <a:ext cx="37785" cy="45719"/>
            </p14:xfrm>
          </p:contentPart>
        </mc:Choice>
        <mc:Fallback>
          <p:pic>
            <p:nvPicPr>
              <p:cNvPr id="190" name="잉크 1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1115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 smtClean="0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0419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 smtClean="0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192284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 smtClean="0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364415" y="3499702"/>
            <a:ext cx="236785" cy="669703"/>
          </a:xfrm>
          <a:prstGeom prst="bentConnector3">
            <a:avLst>
              <a:gd name="adj1" fmla="val 19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02899" y="4766928"/>
            <a:ext cx="1169949" cy="208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6" name="잉크 195"/>
              <p14:cNvContentPartPr/>
              <p14:nvPr/>
            </p14:nvContentPartPr>
            <p14:xfrm>
              <a:off x="10118921" y="6728706"/>
              <a:ext cx="25807" cy="45719"/>
            </p14:xfrm>
          </p:contentPart>
        </mc:Choice>
        <mc:Fallback>
          <p:pic>
            <p:nvPicPr>
              <p:cNvPr id="196" name="잉크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7" name="잉크 196"/>
              <p14:cNvContentPartPr/>
              <p14:nvPr/>
            </p14:nvContentPartPr>
            <p14:xfrm>
              <a:off x="8496528" y="6087793"/>
              <a:ext cx="25807" cy="45719"/>
            </p14:xfrm>
          </p:contentPart>
        </mc:Choice>
        <mc:Fallback>
          <p:pic>
            <p:nvPicPr>
              <p:cNvPr id="197" name="잉크 1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595804" y="5609022"/>
            <a:ext cx="737616" cy="33457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룰최적화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595804" y="6019800"/>
            <a:ext cx="737616" cy="40484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신규룰</a:t>
            </a:r>
            <a:endParaRPr lang="en-US" altLang="ko-KR" sz="1000" dirty="0" smtClean="0">
              <a:latin typeface="Noto Sans CJK JP Regular"/>
            </a:endParaRPr>
          </a:p>
          <a:p>
            <a:pPr algn="ctr"/>
            <a:r>
              <a:rPr lang="ko-KR" altLang="en-US" sz="1000" dirty="0" smtClean="0">
                <a:latin typeface="Noto Sans CJK JP Regular"/>
              </a:rPr>
              <a:t>시뮬레이션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179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9703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1227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655416" y="5286345"/>
            <a:ext cx="64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kern="1200" dirty="0" smtClean="0">
                <a:solidFill>
                  <a:schemeClr val="tx1"/>
                </a:solidFill>
              </a:rPr>
              <a:t>영업시간내</a:t>
            </a:r>
            <a:endParaRPr lang="en-US" altLang="ko-KR" sz="700" kern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/>
              <a:t>실시간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</a:t>
            </a:r>
            <a:r>
              <a:rPr lang="en-US" altLang="ko-KR" spc="95" dirty="0" smtClean="0">
                <a:latin typeface="+mj-ea"/>
                <a:cs typeface="Times New Roman"/>
              </a:rPr>
              <a:t>STR </a:t>
            </a:r>
            <a:r>
              <a:rPr lang="ko-KR" altLang="en-US" spc="95" dirty="0" smtClean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시뮬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723896"/>
              <a:ext cx="25807" cy="45719"/>
            </p14:xfrm>
          </p:contentPart>
        </mc:Choice>
        <mc:Fallback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180768"/>
              <a:ext cx="25807" cy="45719"/>
            </p14:xfrm>
          </p:contentPart>
        </mc:Choice>
        <mc:Fallback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870527" y="3485526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87421" y="374364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66851" y="492859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49160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5283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시뮬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113121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474215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</a:t>
            </a:r>
            <a:r>
              <a:rPr lang="en-US" altLang="ko-KR" spc="95" dirty="0" smtClean="0">
                <a:latin typeface="+mj-ea"/>
                <a:cs typeface="Times New Roman"/>
              </a:rPr>
              <a:t>STR </a:t>
            </a:r>
            <a:r>
              <a:rPr lang="ko-KR" altLang="en-US" spc="95" dirty="0" smtClean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시뮬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</a:t>
            </a:r>
            <a:r>
              <a:rPr lang="en-US" altLang="ko-KR" spc="95" dirty="0" smtClean="0">
                <a:latin typeface="+mj-ea"/>
                <a:cs typeface="Times New Roman"/>
              </a:rPr>
              <a:t>STR </a:t>
            </a:r>
            <a:r>
              <a:rPr lang="ko-KR" altLang="en-US" spc="95" dirty="0" smtClean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>
                <a:latin typeface="Noto Sans CJK JP Regular"/>
              </a:rPr>
              <a:t>시뮬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988307" y="3888105"/>
          <a:ext cx="8507091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pc="15" dirty="0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100" spc="15" dirty="0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pc="15" dirty="0" smtClean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100" spc="15" dirty="0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dirty="0" smtClean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100" dirty="0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dirty="0" smtClean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100" dirty="0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M6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M7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M8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4015740" y="30048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17"/>
          <p:cNvSpPr/>
          <p:nvPr/>
        </p:nvSpPr>
        <p:spPr>
          <a:xfrm>
            <a:off x="6135623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620"/>
          <p:cNvSpPr/>
          <p:nvPr/>
        </p:nvSpPr>
        <p:spPr>
          <a:xfrm>
            <a:off x="12496800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21"/>
          <p:cNvSpPr/>
          <p:nvPr/>
        </p:nvSpPr>
        <p:spPr>
          <a:xfrm>
            <a:off x="4087368" y="3276600"/>
            <a:ext cx="1973580" cy="128270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22"/>
          <p:cNvSpPr/>
          <p:nvPr/>
        </p:nvSpPr>
        <p:spPr>
          <a:xfrm>
            <a:off x="6144768" y="3670174"/>
            <a:ext cx="2887980" cy="128270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624"/>
          <p:cNvSpPr/>
          <p:nvPr/>
        </p:nvSpPr>
        <p:spPr>
          <a:xfrm>
            <a:off x="11711939" y="3670174"/>
            <a:ext cx="730250" cy="128270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625"/>
          <p:cNvSpPr/>
          <p:nvPr/>
        </p:nvSpPr>
        <p:spPr>
          <a:xfrm>
            <a:off x="11887200" y="3558922"/>
            <a:ext cx="390525" cy="325120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626"/>
          <p:cNvSpPr txBox="1"/>
          <p:nvPr/>
        </p:nvSpPr>
        <p:spPr>
          <a:xfrm>
            <a:off x="11874552" y="3614832"/>
            <a:ext cx="4140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안정화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674372" y="3180080"/>
            <a:ext cx="693821" cy="325120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 smtClean="0"/>
              <a:t>정규 배치</a:t>
            </a:r>
            <a:endParaRPr sz="1050" dirty="0"/>
          </a:p>
        </p:txBody>
      </p:sp>
      <p:sp>
        <p:nvSpPr>
          <p:cNvPr id="78" name="object 2629"/>
          <p:cNvSpPr/>
          <p:nvPr/>
        </p:nvSpPr>
        <p:spPr>
          <a:xfrm>
            <a:off x="7120128" y="3558922"/>
            <a:ext cx="1132840" cy="325120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630"/>
          <p:cNvSpPr txBox="1"/>
          <p:nvPr/>
        </p:nvSpPr>
        <p:spPr>
          <a:xfrm>
            <a:off x="7108941" y="3614832"/>
            <a:ext cx="11309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개발 및</a:t>
            </a:r>
            <a:r>
              <a:rPr sz="1000" spc="-95" dirty="0">
                <a:latin typeface="Noto Sans CJK JP Regular"/>
                <a:cs typeface="Noto Sans CJK JP Regular"/>
              </a:rPr>
              <a:t> </a:t>
            </a:r>
            <a:r>
              <a:rPr sz="1000" spc="100" dirty="0">
                <a:latin typeface="Noto Sans CJK JP Regular"/>
                <a:cs typeface="Noto Sans CJK JP Regular"/>
              </a:rPr>
              <a:t>단위테스트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74760" y="4495800"/>
            <a:ext cx="2149840" cy="114472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9000" y="4715312"/>
            <a:ext cx="1295400" cy="10173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</a:t>
            </a:r>
            <a:r>
              <a:rPr lang="ko-KR" altLang="en-US" spc="95" dirty="0" smtClean="0">
                <a:latin typeface="+mj-ea"/>
                <a:cs typeface="Times New Roman"/>
              </a:rPr>
              <a:t>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724668" y="4702736"/>
              <a:ext cx="45719" cy="45719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4114800" y="4274999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3"/>
          <p:cNvSpPr/>
          <p:nvPr/>
        </p:nvSpPr>
        <p:spPr>
          <a:xfrm>
            <a:off x="4317190" y="434998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317190" y="474075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317190" y="5130220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7658" y="3962400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/>
              <p14:cNvContentPartPr/>
              <p14:nvPr/>
            </p14:nvContentPartPr>
            <p14:xfrm>
              <a:off x="9339902" y="4209340"/>
              <a:ext cx="45719" cy="45719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730034" y="3781603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3"/>
          <p:cNvSpPr/>
          <p:nvPr/>
        </p:nvSpPr>
        <p:spPr>
          <a:xfrm>
            <a:off x="8932424" y="38565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8932424" y="424735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8932424" y="4636824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2892" y="3462578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AML </a:t>
            </a:r>
            <a:r>
              <a:rPr lang="ko-KR" altLang="en-US" sz="1100" dirty="0" smtClean="0"/>
              <a:t>배치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/>
              <p14:cNvContentPartPr/>
              <p14:nvPr/>
            </p14:nvContentPartPr>
            <p14:xfrm>
              <a:off x="9329634" y="5830851"/>
              <a:ext cx="45719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19766" y="5403114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3"/>
          <p:cNvSpPr/>
          <p:nvPr/>
        </p:nvSpPr>
        <p:spPr>
          <a:xfrm>
            <a:off x="8922156" y="5868868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경보</a:t>
            </a:r>
            <a:endParaRPr sz="1000" dirty="0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22624" y="5084089"/>
            <a:ext cx="109581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AML </a:t>
            </a:r>
            <a:r>
              <a:rPr lang="ko-KR" altLang="en-US" sz="1100" dirty="0" smtClean="0"/>
              <a:t>온라인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6444302" y="4207942"/>
              <a:ext cx="45719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834961" y="3815691"/>
            <a:ext cx="2188232" cy="390732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13"/>
          <p:cNvSpPr/>
          <p:nvPr/>
        </p:nvSpPr>
        <p:spPr>
          <a:xfrm>
            <a:off x="5867400" y="385519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589595" y="38634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315200" y="386757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44099" y="35052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92" y="6419088"/>
            <a:ext cx="9578340" cy="429895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790"/>
              </a:spcBef>
            </a:pP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500" spc="-15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500" spc="-12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500" spc="-13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90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00" spc="-1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33756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>
                <a:latin typeface="Times New Roman"/>
                <a:cs typeface="Times New Roman"/>
              </a:rPr>
              <a:t>1. </a:t>
            </a:r>
            <a:r>
              <a:rPr spc="204" dirty="0"/>
              <a:t>제안사 소개 </a:t>
            </a:r>
            <a:r>
              <a:rPr spc="60" dirty="0">
                <a:latin typeface="Times New Roman"/>
                <a:cs typeface="Times New Roman"/>
              </a:rPr>
              <a:t>&gt; </a:t>
            </a:r>
            <a:r>
              <a:rPr spc="204" dirty="0"/>
              <a:t>보유</a:t>
            </a:r>
            <a:r>
              <a:rPr spc="-80" dirty="0"/>
              <a:t> </a:t>
            </a:r>
            <a:r>
              <a:rPr spc="204" dirty="0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16" y="1441230"/>
            <a:ext cx="9585960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IBM</a:t>
            </a:r>
            <a:r>
              <a:rPr sz="1400" spc="-5" dirty="0">
                <a:latin typeface="Noto Sans CJK JP Regular"/>
                <a:cs typeface="Noto Sans CJK JP Regular"/>
              </a:rPr>
              <a:t>은 </a:t>
            </a:r>
            <a:r>
              <a:rPr sz="1400" spc="40" dirty="0">
                <a:latin typeface="Times New Roman"/>
                <a:cs typeface="Times New Roman"/>
              </a:rPr>
              <a:t>Cognitive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55" dirty="0">
                <a:latin typeface="Times New Roman"/>
                <a:cs typeface="Times New Roman"/>
              </a:rPr>
              <a:t>Cloud </a:t>
            </a:r>
            <a:r>
              <a:rPr sz="1400" spc="125" dirty="0">
                <a:latin typeface="Noto Sans CJK JP Regular"/>
                <a:cs typeface="Noto Sans CJK JP Regular"/>
              </a:rPr>
              <a:t>관련 기술을 기반으로 </a:t>
            </a:r>
            <a:r>
              <a:rPr sz="1400" spc="5" dirty="0">
                <a:latin typeface="Times New Roman"/>
                <a:cs typeface="Times New Roman"/>
              </a:rPr>
              <a:t>Digital </a:t>
            </a:r>
            <a:r>
              <a:rPr sz="1400" spc="60" dirty="0">
                <a:latin typeface="Times New Roman"/>
                <a:cs typeface="Times New Roman"/>
              </a:rPr>
              <a:t>Transformation</a:t>
            </a:r>
            <a:r>
              <a:rPr sz="1400" spc="60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추구하는 </a:t>
            </a:r>
            <a:r>
              <a:rPr sz="1400" spc="114" dirty="0">
                <a:latin typeface="Noto Sans CJK JP Regular"/>
                <a:cs typeface="Noto Sans CJK JP Regular"/>
              </a:rPr>
              <a:t>혁신기업입니다</a:t>
            </a:r>
            <a:r>
              <a:rPr sz="1400" spc="114" dirty="0">
                <a:latin typeface="Times New Roman"/>
                <a:cs typeface="Times New Roman"/>
              </a:rPr>
              <a:t>. </a:t>
            </a:r>
            <a:r>
              <a:rPr sz="1400" spc="95" dirty="0">
                <a:latin typeface="Noto Sans CJK JP Regular"/>
                <a:cs typeface="Noto Sans CJK JP Regular"/>
              </a:rPr>
              <a:t>특히</a:t>
            </a:r>
            <a:r>
              <a:rPr sz="1400" spc="95" dirty="0">
                <a:latin typeface="Times New Roman"/>
                <a:cs typeface="Times New Roman"/>
              </a:rPr>
              <a:t>, </a:t>
            </a:r>
            <a:r>
              <a:rPr sz="1400" spc="130" dirty="0">
                <a:latin typeface="Noto Sans CJK JP Regular"/>
                <a:cs typeface="Noto Sans CJK JP Regular"/>
              </a:rPr>
              <a:t>금융산업  </a:t>
            </a:r>
            <a:r>
              <a:rPr sz="1400" spc="125" dirty="0">
                <a:latin typeface="Noto Sans CJK JP Regular"/>
                <a:cs typeface="Noto Sans CJK JP Regular"/>
              </a:rPr>
              <a:t>전반에 걸쳐 </a:t>
            </a:r>
            <a:r>
              <a:rPr sz="1400" spc="-70" dirty="0">
                <a:latin typeface="Times New Roman"/>
                <a:cs typeface="Times New Roman"/>
              </a:rPr>
              <a:t>AI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45" dirty="0">
                <a:latin typeface="Times New Roman"/>
                <a:cs typeface="Times New Roman"/>
              </a:rPr>
              <a:t>Blockchain, </a:t>
            </a:r>
            <a:r>
              <a:rPr sz="1400" spc="5" dirty="0">
                <a:latin typeface="Times New Roman"/>
                <a:cs typeface="Times New Roman"/>
              </a:rPr>
              <a:t>Big </a:t>
            </a:r>
            <a:r>
              <a:rPr sz="1400" spc="75" dirty="0">
                <a:latin typeface="Times New Roman"/>
                <a:cs typeface="Times New Roman"/>
              </a:rPr>
              <a:t>Data, </a:t>
            </a:r>
            <a:r>
              <a:rPr sz="1400" spc="125" dirty="0">
                <a:latin typeface="Noto Sans CJK JP Regular"/>
                <a:cs typeface="Noto Sans CJK JP Regular"/>
              </a:rPr>
              <a:t>각종 </a:t>
            </a:r>
            <a:r>
              <a:rPr sz="1400" spc="35" dirty="0">
                <a:latin typeface="Times New Roman"/>
                <a:cs typeface="Times New Roman"/>
              </a:rPr>
              <a:t>Application</a:t>
            </a:r>
            <a:r>
              <a:rPr sz="1400" spc="35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0" dirty="0">
                <a:latin typeface="Noto Sans CJK JP Regular"/>
                <a:cs typeface="Noto Sans CJK JP Regular"/>
              </a:rPr>
              <a:t>있습니다</a:t>
            </a:r>
            <a:r>
              <a:rPr sz="1400" spc="1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5897879"/>
            <a:ext cx="3462527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8459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" y="2703576"/>
            <a:ext cx="3081655" cy="3199130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8436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175" y="2180374"/>
            <a:ext cx="19342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3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300">
              <a:latin typeface="Noto Sans CJK JP Regular"/>
              <a:cs typeface="Noto Sans CJK JP Regular"/>
            </a:endParaRPr>
          </a:p>
          <a:p>
            <a:pPr marR="2540" algn="ctr">
              <a:lnSpc>
                <a:spcPct val="100000"/>
              </a:lnSpc>
              <a:spcBef>
                <a:spcPts val="20"/>
              </a:spcBef>
            </a:pP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300" spc="50" dirty="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300" spc="-1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77" y="2180374"/>
            <a:ext cx="531177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sz="1300" spc="45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300" spc="70" dirty="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3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300" spc="-70" dirty="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3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3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492" y="2381493"/>
            <a:ext cx="2153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3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3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376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50" dirty="0">
                <a:latin typeface="Times New Roman"/>
                <a:cs typeface="Times New Roman"/>
              </a:rPr>
              <a:t>PMP</a:t>
            </a:r>
            <a:r>
              <a:rPr sz="1125" spc="75" baseline="25925" dirty="0">
                <a:latin typeface="Times New Roman"/>
                <a:cs typeface="Times New Roman"/>
              </a:rPr>
              <a:t>1)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8564" y="3072383"/>
            <a:ext cx="142798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8847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0"/>
              </a:spcBef>
            </a:pPr>
            <a:r>
              <a:rPr sz="1100" spc="30" dirty="0">
                <a:latin typeface="Times New Roman"/>
                <a:cs typeface="Times New Roman"/>
              </a:rPr>
              <a:t>OPAL</a:t>
            </a:r>
            <a:r>
              <a:rPr sz="1125" spc="44" baseline="25925" dirty="0">
                <a:latin typeface="Times New Roman"/>
                <a:cs typeface="Times New Roman"/>
              </a:rPr>
              <a:t>2)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3072383"/>
            <a:ext cx="1423416" cy="55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99704" y="4000500"/>
            <a:ext cx="1406652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8847" y="3765804"/>
            <a:ext cx="1390015" cy="219710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46801" y="3730166"/>
            <a:ext cx="3251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spc="150" baseline="-17676" dirty="0">
                <a:latin typeface="Times New Roman"/>
                <a:cs typeface="Times New Roman"/>
              </a:rPr>
              <a:t>SE</a:t>
            </a:r>
            <a:r>
              <a:rPr sz="1650" spc="-60" baseline="-17676" dirty="0">
                <a:latin typeface="Times New Roman"/>
                <a:cs typeface="Times New Roman"/>
              </a:rPr>
              <a:t> </a:t>
            </a:r>
            <a:r>
              <a:rPr sz="750" spc="15" dirty="0">
                <a:latin typeface="Times New Roman"/>
                <a:cs typeface="Times New Roman"/>
              </a:rPr>
              <a:t>3)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03107" y="3534155"/>
            <a:ext cx="311150" cy="304800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8535" y="3529584"/>
            <a:ext cx="321945" cy="315595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1019" y="3584447"/>
            <a:ext cx="196596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1984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79" y="2959607"/>
            <a:ext cx="2944368" cy="1222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6911" y="4629438"/>
            <a:ext cx="3083560" cy="10604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184150" indent="-92710" algn="just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35" dirty="0">
                <a:latin typeface="Times New Roman"/>
                <a:cs typeface="Times New Roman"/>
              </a:rPr>
              <a:t>IBM </a:t>
            </a:r>
            <a:r>
              <a:rPr sz="1100" spc="100" dirty="0">
                <a:latin typeface="Noto Sans CJK JP Regular"/>
                <a:cs typeface="Noto Sans CJK JP Regular"/>
              </a:rPr>
              <a:t>금융 개발 </a:t>
            </a:r>
            <a:r>
              <a:rPr sz="1100" spc="45" dirty="0">
                <a:latin typeface="Noto Sans CJK JP Regular"/>
                <a:cs typeface="Noto Sans CJK JP Regular"/>
              </a:rPr>
              <a:t>프레임워크</a:t>
            </a:r>
            <a:r>
              <a:rPr sz="1100" spc="45" dirty="0">
                <a:latin typeface="Times New Roman"/>
                <a:cs typeface="Times New Roman"/>
              </a:rPr>
              <a:t>(IBM </a:t>
            </a:r>
            <a:r>
              <a:rPr sz="1100" spc="35" dirty="0">
                <a:latin typeface="Times New Roman"/>
                <a:cs typeface="Times New Roman"/>
              </a:rPr>
              <a:t>FSISA</a:t>
            </a:r>
            <a:r>
              <a:rPr sz="1125" spc="52" baseline="25925" dirty="0">
                <a:latin typeface="Times New Roman"/>
                <a:cs typeface="Times New Roman"/>
              </a:rPr>
              <a:t>1) </a:t>
            </a:r>
            <a:r>
              <a:rPr sz="1100" spc="100" dirty="0">
                <a:latin typeface="Noto Sans CJK JP Regular"/>
                <a:cs typeface="Noto Sans CJK JP Regular"/>
              </a:rPr>
              <a:t>기반  </a:t>
            </a:r>
            <a:r>
              <a:rPr sz="1100" spc="20" dirty="0">
                <a:latin typeface="Times New Roman"/>
                <a:cs typeface="Times New Roman"/>
              </a:rPr>
              <a:t>Application </a:t>
            </a:r>
            <a:r>
              <a:rPr sz="1100" spc="50" dirty="0">
                <a:latin typeface="Times New Roman"/>
                <a:cs typeface="Times New Roman"/>
              </a:rPr>
              <a:t>Domain </a:t>
            </a:r>
            <a:r>
              <a:rPr sz="1100" spc="35" dirty="0">
                <a:latin typeface="Times New Roman"/>
                <a:cs typeface="Times New Roman"/>
              </a:rPr>
              <a:t>Model)</a:t>
            </a:r>
            <a:r>
              <a:rPr sz="1100" spc="3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기반으로 </a:t>
            </a:r>
            <a:r>
              <a:rPr sz="1100" spc="-60" dirty="0">
                <a:latin typeface="Times New Roman"/>
                <a:cs typeface="Times New Roman"/>
              </a:rPr>
              <a:t>AML  </a:t>
            </a:r>
            <a:r>
              <a:rPr sz="1100" spc="100" dirty="0">
                <a:latin typeface="Noto Sans CJK JP Regular"/>
                <a:cs typeface="Noto Sans CJK JP Regular"/>
              </a:rPr>
              <a:t>개발 프레임워크 적용</a:t>
            </a:r>
            <a:r>
              <a:rPr sz="1100" spc="-4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예정</a:t>
            </a:r>
            <a:endParaRPr sz="1100">
              <a:latin typeface="Noto Sans CJK JP Regular"/>
              <a:cs typeface="Noto Sans CJK JP Regular"/>
            </a:endParaRPr>
          </a:p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1100" spc="300" dirty="0">
                <a:latin typeface="Times New Roman"/>
                <a:cs typeface="Times New Roman"/>
              </a:rPr>
              <a:t>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최근 사례 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00" dirty="0">
                <a:latin typeface="Noto Sans CJK JP Regular"/>
                <a:cs typeface="Noto Sans CJK JP Regular"/>
              </a:rPr>
              <a:t>우리은행 글로벌표준시스템구축</a:t>
            </a:r>
            <a:endParaRPr sz="1100">
              <a:latin typeface="Noto Sans CJK JP Regular"/>
              <a:cs typeface="Noto Sans CJK JP Regular"/>
            </a:endParaRPr>
          </a:p>
          <a:p>
            <a:pPr marL="29845" marR="564515">
              <a:lnSpc>
                <a:spcPct val="101099"/>
              </a:lnSpc>
              <a:spcBef>
                <a:spcPts val="535"/>
              </a:spcBef>
            </a:pPr>
            <a:r>
              <a:rPr sz="900" spc="25" dirty="0">
                <a:latin typeface="Times New Roman"/>
                <a:cs typeface="Times New Roman"/>
              </a:rPr>
              <a:t>1) </a:t>
            </a:r>
            <a:r>
              <a:rPr sz="900" spc="35" dirty="0">
                <a:latin typeface="Times New Roman"/>
                <a:cs typeface="Times New Roman"/>
              </a:rPr>
              <a:t>FSISA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25" dirty="0">
                <a:latin typeface="Times New Roman"/>
                <a:cs typeface="Times New Roman"/>
              </a:rPr>
              <a:t>Financial </a:t>
            </a:r>
            <a:r>
              <a:rPr sz="900" spc="45" dirty="0">
                <a:latin typeface="Times New Roman"/>
                <a:cs typeface="Times New Roman"/>
              </a:rPr>
              <a:t>Service </a:t>
            </a:r>
            <a:r>
              <a:rPr sz="900" spc="25" dirty="0">
                <a:latin typeface="Times New Roman"/>
                <a:cs typeface="Times New Roman"/>
              </a:rPr>
              <a:t>Integration Solution  Architecture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1722" y="4629438"/>
            <a:ext cx="2756535" cy="7518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55" dirty="0">
                <a:latin typeface="Times New Roman"/>
                <a:cs typeface="Times New Roman"/>
              </a:rPr>
              <a:t>AI </a:t>
            </a:r>
            <a:r>
              <a:rPr sz="1100" spc="100" dirty="0">
                <a:latin typeface="Noto Sans CJK JP Regular"/>
                <a:cs typeface="Noto Sans CJK JP Regular"/>
              </a:rPr>
              <a:t>및 비즈니스 </a:t>
            </a:r>
            <a:r>
              <a:rPr sz="1100" spc="65" dirty="0">
                <a:latin typeface="Times New Roman"/>
                <a:cs typeface="Times New Roman"/>
              </a:rPr>
              <a:t>Data </a:t>
            </a:r>
            <a:r>
              <a:rPr sz="1100" spc="100" dirty="0">
                <a:latin typeface="Noto Sans CJK JP Regular"/>
                <a:cs typeface="Noto Sans CJK JP Regular"/>
              </a:rPr>
              <a:t>활용영역 글로벌</a:t>
            </a:r>
            <a:r>
              <a:rPr sz="1100" spc="-6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리딩  기업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85" dirty="0">
                <a:latin typeface="Noto Sans CJK JP Regular"/>
                <a:cs typeface="Noto Sans CJK JP Regular"/>
              </a:rPr>
              <a:t>정형</a:t>
            </a:r>
            <a:r>
              <a:rPr sz="1100" spc="85" dirty="0">
                <a:latin typeface="Times New Roman"/>
                <a:cs typeface="Times New Roman"/>
              </a:rPr>
              <a:t>/</a:t>
            </a:r>
            <a:r>
              <a:rPr sz="1100" spc="85" dirty="0">
                <a:latin typeface="Noto Sans CJK JP Regular"/>
                <a:cs typeface="Noto Sans CJK JP Regular"/>
              </a:rPr>
              <a:t>비정형 </a:t>
            </a:r>
            <a:r>
              <a:rPr sz="1100" spc="100" dirty="0">
                <a:latin typeface="Noto Sans CJK JP Regular"/>
                <a:cs typeface="Noto Sans CJK JP Regular"/>
              </a:rPr>
              <a:t>데이터 분석과</a:t>
            </a:r>
            <a:r>
              <a:rPr sz="1100" spc="-3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활용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21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100" dirty="0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00" dirty="0">
                <a:latin typeface="Times New Roman"/>
                <a:cs typeface="Times New Roman"/>
              </a:rPr>
              <a:t>API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제공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46447" y="3989832"/>
            <a:ext cx="245364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5552" y="3461003"/>
            <a:ext cx="477012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6447" y="3140964"/>
            <a:ext cx="213360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5" y="292607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552" y="3989832"/>
            <a:ext cx="332740" cy="330835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7367" y="2990088"/>
            <a:ext cx="217932" cy="2042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9792" y="2776185"/>
            <a:ext cx="539115" cy="1664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00">
              <a:latin typeface="Times New Roman"/>
              <a:cs typeface="Times New Roman"/>
            </a:endParaRPr>
          </a:p>
          <a:p>
            <a:pPr marL="5715" marR="51435" algn="ctr">
              <a:lnSpc>
                <a:spcPct val="101800"/>
              </a:lnSpc>
            </a:pP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00" spc="-10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-4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-55" dirty="0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510" marR="5080" algn="ctr">
              <a:lnSpc>
                <a:spcPct val="101800"/>
              </a:lnSpc>
              <a:spcBef>
                <a:spcPts val="5"/>
              </a:spcBef>
            </a:pPr>
            <a:r>
              <a:rPr sz="1100" spc="-90" dirty="0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00" spc="-8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90" dirty="0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00">
              <a:latin typeface="Times New Roman"/>
              <a:cs typeface="Times New Roman"/>
            </a:endParaRPr>
          </a:p>
          <a:p>
            <a:pPr marL="39370" marR="74930" indent="-2540" algn="ctr">
              <a:lnSpc>
                <a:spcPct val="105000"/>
              </a:lnSpc>
              <a:spcBef>
                <a:spcPts val="880"/>
              </a:spcBef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87367" y="4091940"/>
            <a:ext cx="228600" cy="126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88279" y="3218688"/>
            <a:ext cx="280670" cy="137160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86755" y="3896867"/>
            <a:ext cx="295910" cy="205740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5044" y="3572255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1435" y="3250692"/>
            <a:ext cx="763523" cy="696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0032" y="2886455"/>
            <a:ext cx="394715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9176" y="3412235"/>
            <a:ext cx="385572" cy="344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7840" y="3874008"/>
            <a:ext cx="481583" cy="510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25881" y="2861584"/>
            <a:ext cx="565785" cy="143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55" marR="81280" algn="ctr">
              <a:lnSpc>
                <a:spcPct val="100899"/>
              </a:lnSpc>
              <a:spcBef>
                <a:spcPts val="105"/>
              </a:spcBef>
            </a:pP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indent="1270" algn="ctr">
              <a:lnSpc>
                <a:spcPct val="100899"/>
              </a:lnSpc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00" spc="5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00">
              <a:latin typeface="Noto Sans CJK JP Regular"/>
              <a:cs typeface="Noto Sans CJK JP Regular"/>
            </a:endParaRPr>
          </a:p>
          <a:p>
            <a:pPr marL="88265" marR="76200" algn="ctr">
              <a:lnSpc>
                <a:spcPct val="101800"/>
              </a:lnSpc>
              <a:spcBef>
                <a:spcPts val="1345"/>
              </a:spcBef>
            </a:pPr>
            <a:r>
              <a:rPr sz="1100" spc="-1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9996" y="4629438"/>
            <a:ext cx="2718435" cy="1200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033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의 </a:t>
            </a:r>
            <a:r>
              <a:rPr sz="1100" spc="55" dirty="0">
                <a:latin typeface="Times New Roman"/>
                <a:cs typeface="Times New Roman"/>
              </a:rPr>
              <a:t>PMP, </a:t>
            </a:r>
            <a:r>
              <a:rPr sz="1100" spc="25" dirty="0">
                <a:latin typeface="Times New Roman"/>
                <a:cs typeface="Times New Roman"/>
              </a:rPr>
              <a:t>OPAL, </a:t>
            </a:r>
            <a:r>
              <a:rPr sz="1100" spc="95" dirty="0">
                <a:latin typeface="Times New Roman"/>
                <a:cs typeface="Times New Roman"/>
              </a:rPr>
              <a:t>SE </a:t>
            </a:r>
            <a:r>
              <a:rPr sz="1100" spc="100" dirty="0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00" spc="-14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보유</a:t>
            </a:r>
            <a:endParaRPr sz="1100">
              <a:latin typeface="Noto Sans CJK JP Regular"/>
              <a:cs typeface="Noto Sans CJK JP Regular"/>
            </a:endParaRPr>
          </a:p>
          <a:p>
            <a:pPr marL="10033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에 </a:t>
            </a:r>
            <a:r>
              <a:rPr sz="1100" spc="100" dirty="0">
                <a:latin typeface="Noto Sans CJK JP Regular"/>
                <a:cs typeface="Noto Sans CJK JP Regular"/>
              </a:rPr>
              <a:t>따른 다양한 수행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경험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buAutoNum type="arabicParenR"/>
              <a:tabLst>
                <a:tab pos="135890" algn="l"/>
              </a:tabLst>
            </a:pPr>
            <a:r>
              <a:rPr sz="900" spc="55" dirty="0">
                <a:latin typeface="Times New Roman"/>
                <a:cs typeface="Times New Roman"/>
              </a:rPr>
              <a:t>PMP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35" dirty="0">
                <a:latin typeface="Times New Roman"/>
                <a:cs typeface="Times New Roman"/>
              </a:rPr>
              <a:t>Project </a:t>
            </a:r>
            <a:r>
              <a:rPr sz="900" spc="55" dirty="0">
                <a:latin typeface="Times New Roman"/>
                <a:cs typeface="Times New Roman"/>
              </a:rPr>
              <a:t>Management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Times New Roman"/>
                <a:cs typeface="Times New Roman"/>
              </a:rPr>
              <a:t>Processes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35890" algn="l"/>
              </a:tabLst>
            </a:pPr>
            <a:r>
              <a:rPr sz="900" spc="20" dirty="0">
                <a:latin typeface="Times New Roman"/>
                <a:cs typeface="Times New Roman"/>
              </a:rPr>
              <a:t>OPAL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50" dirty="0">
                <a:latin typeface="Times New Roman"/>
                <a:cs typeface="Times New Roman"/>
              </a:rPr>
              <a:t>On-Demand </a:t>
            </a:r>
            <a:r>
              <a:rPr sz="900" spc="70" dirty="0">
                <a:latin typeface="Times New Roman"/>
                <a:cs typeface="Times New Roman"/>
              </a:rPr>
              <a:t>Process </a:t>
            </a:r>
            <a:r>
              <a:rPr sz="900" spc="55" dirty="0">
                <a:latin typeface="Times New Roman"/>
                <a:cs typeface="Times New Roman"/>
              </a:rPr>
              <a:t>Asset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135890" algn="l"/>
              </a:tabLst>
            </a:pPr>
            <a:r>
              <a:rPr sz="900" spc="80" dirty="0">
                <a:latin typeface="Times New Roman"/>
                <a:cs typeface="Times New Roman"/>
              </a:rPr>
              <a:t>SE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65" dirty="0">
                <a:latin typeface="Times New Roman"/>
                <a:cs typeface="Times New Roman"/>
              </a:rPr>
              <a:t>Systems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84847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30" dirty="0">
                <a:latin typeface="Times New Roman"/>
                <a:cs typeface="Times New Roman"/>
              </a:rPr>
              <a:t>SCBK </a:t>
            </a:r>
            <a:r>
              <a:rPr spc="-45" dirty="0">
                <a:latin typeface="Times New Roman"/>
                <a:cs typeface="Times New Roman"/>
              </a:rPr>
              <a:t>AML </a:t>
            </a:r>
            <a:r>
              <a:rPr spc="80" dirty="0"/>
              <a:t>관련 개선 개발 프로젝트를 위한 </a:t>
            </a:r>
            <a:r>
              <a:rPr spc="-30" dirty="0">
                <a:latin typeface="Times New Roman"/>
                <a:cs typeface="Times New Roman"/>
              </a:rPr>
              <a:t>IBM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80" dirty="0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 dirty="0">
                <a:solidFill>
                  <a:srgbClr val="808080"/>
                </a:solidFill>
                <a:latin typeface="Times New Roman"/>
                <a:cs typeface="Times New Roman"/>
              </a:rPr>
              <a:t>8</a:t>
            </a:fld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dirty="0" smtClean="0">
                <a:latin typeface="Times New Roman"/>
                <a:cs typeface="Times New Roman"/>
              </a:rPr>
              <a:t>금융기관별로 </a:t>
            </a:r>
            <a:r>
              <a:rPr lang="en-US" altLang="ko-KR" dirty="0" smtClean="0">
                <a:latin typeface="Times New Roman"/>
                <a:cs typeface="Times New Roman"/>
              </a:rPr>
              <a:t>STR </a:t>
            </a:r>
            <a:r>
              <a:rPr lang="ko-KR" altLang="en-US" dirty="0" smtClean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dirty="0" smtClean="0">
                <a:latin typeface="Times New Roman"/>
                <a:cs typeface="Times New Roman"/>
              </a:rPr>
              <a:t>.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4684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 </a:t>
            </a:r>
            <a:r>
              <a:rPr lang="ko-KR" altLang="en-US" dirty="0" smtClean="0"/>
              <a:t>시나리오 </a:t>
            </a:r>
            <a:r>
              <a:rPr lang="ko-KR" altLang="en-US" dirty="0" err="1" smtClean="0"/>
              <a:t>룰베이스</a:t>
            </a:r>
            <a:r>
              <a:rPr lang="ko-KR" altLang="en-US" dirty="0" smtClean="0"/>
              <a:t> 배치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33922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 </a:t>
            </a:r>
            <a:r>
              <a:rPr lang="ko-KR" altLang="en-US" dirty="0" err="1" smtClean="0"/>
              <a:t>시나리오별</a:t>
            </a:r>
            <a:r>
              <a:rPr lang="ko-KR" altLang="en-US" dirty="0" smtClean="0"/>
              <a:t> 룰 관리 화면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535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정기적인 룰 시나리오 수립 및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236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 시나리오 피드백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710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  <a:endParaRPr lang="ko-KR" altLang="en-US" sz="1800" kern="1200" dirty="0">
              <a:ln>
                <a:solidFill>
                  <a:schemeClr val="tx2">
                    <a:lumMod val="40000"/>
                    <a:lumOff val="6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</a:t>
            </a:r>
            <a:r>
              <a:rPr lang="ko-KR" altLang="en-US" spc="95" dirty="0" smtClean="0">
                <a:latin typeface="+mj-ea"/>
                <a:cs typeface="Times New Roman"/>
              </a:rPr>
              <a:t>적용 현황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11929</TotalTime>
  <Words>1187</Words>
  <Application>Microsoft Office PowerPoint</Application>
  <PresentationFormat>사용자 지정</PresentationFormat>
  <Paragraphs>326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Nanum Gothic</vt:lpstr>
      <vt:lpstr>Noto Sans CJK JP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Administrator</cp:lastModifiedBy>
  <cp:revision>113</cp:revision>
  <dcterms:created xsi:type="dcterms:W3CDTF">2018-03-11T02:56:37Z</dcterms:created>
  <dcterms:modified xsi:type="dcterms:W3CDTF">2019-06-22T01:20:20Z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