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1038" r:id="rId3"/>
    <p:sldId id="1036" r:id="rId4"/>
    <p:sldId id="1013" r:id="rId5"/>
    <p:sldId id="1061" r:id="rId6"/>
    <p:sldId id="1062" r:id="rId7"/>
    <p:sldId id="1063" r:id="rId8"/>
    <p:sldId id="1014" r:id="rId9"/>
    <p:sldId id="1015" r:id="rId10"/>
    <p:sldId id="1029" r:id="rId11"/>
    <p:sldId id="1060" r:id="rId12"/>
    <p:sldId id="1067" r:id="rId13"/>
    <p:sldId id="1068" r:id="rId14"/>
    <p:sldId id="1064" r:id="rId15"/>
    <p:sldId id="1069" r:id="rId16"/>
    <p:sldId id="1070" r:id="rId17"/>
    <p:sldId id="1065" r:id="rId18"/>
    <p:sldId id="1071" r:id="rId19"/>
    <p:sldId id="1072" r:id="rId20"/>
    <p:sldId id="1066" r:id="rId21"/>
    <p:sldId id="1073" r:id="rId22"/>
    <p:sldId id="1074" r:id="rId2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1752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207">
          <p15:clr>
            <a:srgbClr val="A4A3A4"/>
          </p15:clr>
        </p15:guide>
        <p15:guide id="6" pos="3120">
          <p15:clr>
            <a:srgbClr val="A4A3A4"/>
          </p15:clr>
        </p15:guide>
        <p15:guide id="7" pos="444">
          <p15:clr>
            <a:srgbClr val="A4A3A4"/>
          </p15:clr>
        </p15:guide>
        <p15:guide id="8" pos="5796">
          <p15:clr>
            <a:srgbClr val="A4A3A4"/>
          </p15:clr>
        </p15:guide>
        <p15:guide id="9" orient="horz" pos="4319">
          <p15:clr>
            <a:srgbClr val="A4A3A4"/>
          </p15:clr>
        </p15:guide>
        <p15:guide id="10" orient="horz" pos="709">
          <p15:clr>
            <a:srgbClr val="A4A3A4"/>
          </p15:clr>
        </p15:guide>
        <p15:guide id="11" orient="horz" pos="1117">
          <p15:clr>
            <a:srgbClr val="A4A3A4"/>
          </p15:clr>
        </p15:guide>
        <p15:guide id="12" pos="4299">
          <p15:clr>
            <a:srgbClr val="A4A3A4"/>
          </p15:clr>
        </p15:guide>
        <p15:guide id="13" pos="580">
          <p15:clr>
            <a:srgbClr val="A4A3A4"/>
          </p15:clr>
        </p15:guide>
        <p15:guide id="14" pos="6114">
          <p15:clr>
            <a:srgbClr val="A4A3A4"/>
          </p15:clr>
        </p15:guide>
        <p15:guide id="15" pos="172">
          <p15:clr>
            <a:srgbClr val="A4A3A4"/>
          </p15:clr>
        </p15:guide>
        <p15:guide id="16" pos="2349">
          <p15:clr>
            <a:srgbClr val="A4A3A4"/>
          </p15:clr>
        </p15:guide>
        <p15:guide id="17" pos="2757">
          <p15:clr>
            <a:srgbClr val="A4A3A4"/>
          </p15:clr>
        </p15:guide>
        <p15:guide id="18" pos="5388">
          <p15:clr>
            <a:srgbClr val="A4A3A4"/>
          </p15:clr>
        </p15:guide>
        <p15:guide id="19" pos="3029">
          <p15:clr>
            <a:srgbClr val="A4A3A4"/>
          </p15:clr>
        </p15:guide>
        <p15:guide id="20" orient="horz" pos="2523">
          <p15:clr>
            <a:srgbClr val="A4A3A4"/>
          </p15:clr>
        </p15:guide>
        <p15:guide id="21" pos="625">
          <p15:clr>
            <a:srgbClr val="A4A3A4"/>
          </p15:clr>
        </p15:guide>
        <p15:guide id="22" pos="1079">
          <p15:clr>
            <a:srgbClr val="A4A3A4"/>
          </p15:clr>
        </p15:guide>
        <p15:guide id="23" pos="19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6600"/>
    <a:srgbClr val="777777"/>
    <a:srgbClr val="969696"/>
    <a:srgbClr val="990000"/>
    <a:srgbClr val="B2B2B2"/>
    <a:srgbClr val="FF0000"/>
    <a:srgbClr val="E31936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 autoAdjust="0"/>
    <p:restoredTop sz="99281" autoAdjust="0"/>
  </p:normalViewPr>
  <p:slideViewPr>
    <p:cSldViewPr>
      <p:cViewPr>
        <p:scale>
          <a:sx n="130" d="100"/>
          <a:sy n="130" d="100"/>
        </p:scale>
        <p:origin x="666" y="-48"/>
      </p:cViewPr>
      <p:guideLst>
        <p:guide orient="horz" pos="4065"/>
        <p:guide orient="horz" pos="1752"/>
        <p:guide orient="horz" pos="1933"/>
        <p:guide orient="horz" pos="799"/>
        <p:guide orient="horz" pos="1207"/>
        <p:guide pos="3120"/>
        <p:guide pos="444"/>
        <p:guide pos="5796"/>
        <p:guide orient="horz" pos="4319"/>
        <p:guide orient="horz" pos="709"/>
        <p:guide orient="horz" pos="1117"/>
        <p:guide pos="4299"/>
        <p:guide pos="580"/>
        <p:guide pos="6114"/>
        <p:guide pos="172"/>
        <p:guide pos="2349"/>
        <p:guide pos="2757"/>
        <p:guide pos="5388"/>
        <p:guide pos="3029"/>
        <p:guide orient="horz" pos="2523"/>
        <p:guide pos="625"/>
        <p:guide pos="1079"/>
        <p:guide pos="1941"/>
      </p:guideLst>
    </p:cSldViewPr>
  </p:slideViewPr>
  <p:outlineViewPr>
    <p:cViewPr>
      <p:scale>
        <a:sx n="33" d="100"/>
        <a:sy n="33" d="100"/>
      </p:scale>
      <p:origin x="78" y="34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652" y="-7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492713E0-F782-460F-9956-C523C8B2F189}" type="datetimeFigureOut">
              <a:rPr lang="ko-KR" altLang="en-US" smtClean="0"/>
              <a:pPr/>
              <a:t>2019-08-08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B2FFE5DF-2502-4883-8C1F-F54D9B59F0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9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28464" y="6463594"/>
            <a:ext cx="1126740" cy="277774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7EDF99-3153-4649-B0A2-2BB9B05D6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96" y="6463594"/>
            <a:ext cx="1211685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1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76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4665000" y="659735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fld id="{095846B3-B5FD-4FCC-A2DE-5D33553567A8}" type="slidenum">
              <a:rPr kumimoji="0" lang="en-US" altLang="ko-KR" sz="10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1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rial" pitchFamily="34" charset="0"/>
              </a:rPr>
              <a:t> -</a:t>
            </a:r>
            <a:endParaRPr kumimoji="0" lang="ko-KR" altLang="en-US" sz="10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hasCustomPrompt="1"/>
          </p:nvPr>
        </p:nvSpPr>
        <p:spPr>
          <a:xfrm>
            <a:off x="165000" y="111696"/>
            <a:ext cx="9576000" cy="432048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제목을 입력해 주세요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18)</a:t>
            </a:r>
            <a:endParaRPr lang="ko-KR" altLang="en-US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5000" y="645462"/>
            <a:ext cx="9576000" cy="576000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 baseline="0">
                <a:latin typeface="+mn-ea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거버닝은</a:t>
            </a:r>
            <a:r>
              <a:rPr lang="ko-KR" altLang="en-US" dirty="0"/>
              <a:t> 두 줄까지 입력 가능합니다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en-US" altLang="ko-KR" dirty="0"/>
              <a:t>, </a:t>
            </a:r>
            <a:r>
              <a:rPr lang="ko-KR" altLang="en-US" dirty="0"/>
              <a:t>폰트 </a:t>
            </a:r>
            <a:r>
              <a:rPr lang="en-US" altLang="ko-KR" dirty="0"/>
              <a:t>14)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65000" y="573398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65000" y="6597352"/>
            <a:ext cx="512333" cy="196365"/>
            <a:chOff x="-3175" y="2908300"/>
            <a:chExt cx="911225" cy="349251"/>
          </a:xfrm>
        </p:grpSpPr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781050" y="3171825"/>
              <a:ext cx="127000" cy="82550"/>
            </a:xfrm>
            <a:custGeom>
              <a:avLst/>
              <a:gdLst>
                <a:gd name="T0" fmla="*/ 35 w 45"/>
                <a:gd name="T1" fmla="*/ 0 h 30"/>
                <a:gd name="T2" fmla="*/ 25 w 45"/>
                <a:gd name="T3" fmla="*/ 5 h 30"/>
                <a:gd name="T4" fmla="*/ 17 w 45"/>
                <a:gd name="T5" fmla="*/ 0 h 30"/>
                <a:gd name="T6" fmla="*/ 7 w 45"/>
                <a:gd name="T7" fmla="*/ 4 h 30"/>
                <a:gd name="T8" fmla="*/ 2 w 45"/>
                <a:gd name="T9" fmla="*/ 1 h 30"/>
                <a:gd name="T10" fmla="*/ 0 w 45"/>
                <a:gd name="T11" fmla="*/ 1 h 30"/>
                <a:gd name="T12" fmla="*/ 0 w 45"/>
                <a:gd name="T13" fmla="*/ 10 h 30"/>
                <a:gd name="T14" fmla="*/ 0 w 45"/>
                <a:gd name="T15" fmla="*/ 30 h 30"/>
                <a:gd name="T16" fmla="*/ 8 w 45"/>
                <a:gd name="T17" fmla="*/ 30 h 30"/>
                <a:gd name="T18" fmla="*/ 8 w 45"/>
                <a:gd name="T19" fmla="*/ 9 h 30"/>
                <a:gd name="T20" fmla="*/ 14 w 45"/>
                <a:gd name="T21" fmla="*/ 7 h 30"/>
                <a:gd name="T22" fmla="*/ 19 w 45"/>
                <a:gd name="T23" fmla="*/ 12 h 30"/>
                <a:gd name="T24" fmla="*/ 19 w 45"/>
                <a:gd name="T25" fmla="*/ 30 h 30"/>
                <a:gd name="T26" fmla="*/ 26 w 45"/>
                <a:gd name="T27" fmla="*/ 30 h 30"/>
                <a:gd name="T28" fmla="*/ 26 w 45"/>
                <a:gd name="T29" fmla="*/ 9 h 30"/>
                <a:gd name="T30" fmla="*/ 33 w 45"/>
                <a:gd name="T31" fmla="*/ 7 h 30"/>
                <a:gd name="T32" fmla="*/ 37 w 45"/>
                <a:gd name="T33" fmla="*/ 12 h 30"/>
                <a:gd name="T34" fmla="*/ 37 w 45"/>
                <a:gd name="T35" fmla="*/ 30 h 30"/>
                <a:gd name="T36" fmla="*/ 45 w 45"/>
                <a:gd name="T37" fmla="*/ 30 h 30"/>
                <a:gd name="T38" fmla="*/ 45 w 45"/>
                <a:gd name="T39" fmla="*/ 11 h 30"/>
                <a:gd name="T40" fmla="*/ 35 w 45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30">
                  <a:moveTo>
                    <a:pt x="35" y="0"/>
                  </a:moveTo>
                  <a:cubicBezTo>
                    <a:pt x="29" y="0"/>
                    <a:pt x="26" y="5"/>
                    <a:pt x="25" y="5"/>
                  </a:cubicBezTo>
                  <a:cubicBezTo>
                    <a:pt x="23" y="2"/>
                    <a:pt x="20" y="0"/>
                    <a:pt x="17" y="0"/>
                  </a:cubicBezTo>
                  <a:cubicBezTo>
                    <a:pt x="11" y="0"/>
                    <a:pt x="8" y="4"/>
                    <a:pt x="7" y="4"/>
                  </a:cubicBezTo>
                  <a:cubicBezTo>
                    <a:pt x="7" y="3"/>
                    <a:pt x="6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5"/>
                    <a:pt x="0" y="10"/>
                  </a:cubicBezTo>
                  <a:cubicBezTo>
                    <a:pt x="0" y="13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11" y="7"/>
                    <a:pt x="14" y="7"/>
                  </a:cubicBezTo>
                  <a:cubicBezTo>
                    <a:pt x="17" y="7"/>
                    <a:pt x="19" y="9"/>
                    <a:pt x="19" y="12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9" y="7"/>
                    <a:pt x="33" y="7"/>
                  </a:cubicBezTo>
                  <a:cubicBezTo>
                    <a:pt x="36" y="7"/>
                    <a:pt x="37" y="9"/>
                    <a:pt x="37" y="12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5"/>
                    <a:pt x="41" y="0"/>
                    <a:pt x="35" y="0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611188" y="3171825"/>
              <a:ext cx="69850" cy="85725"/>
            </a:xfrm>
            <a:custGeom>
              <a:avLst/>
              <a:gdLst>
                <a:gd name="T0" fmla="*/ 15 w 25"/>
                <a:gd name="T1" fmla="*/ 25 h 31"/>
                <a:gd name="T2" fmla="*/ 7 w 25"/>
                <a:gd name="T3" fmla="*/ 16 h 31"/>
                <a:gd name="T4" fmla="*/ 15 w 25"/>
                <a:gd name="T5" fmla="*/ 6 h 31"/>
                <a:gd name="T6" fmla="*/ 21 w 25"/>
                <a:gd name="T7" fmla="*/ 7 h 31"/>
                <a:gd name="T8" fmla="*/ 24 w 25"/>
                <a:gd name="T9" fmla="*/ 5 h 31"/>
                <a:gd name="T10" fmla="*/ 25 w 25"/>
                <a:gd name="T11" fmla="*/ 3 h 31"/>
                <a:gd name="T12" fmla="*/ 14 w 25"/>
                <a:gd name="T13" fmla="*/ 0 h 31"/>
                <a:gd name="T14" fmla="*/ 0 w 25"/>
                <a:gd name="T15" fmla="*/ 16 h 31"/>
                <a:gd name="T16" fmla="*/ 14 w 25"/>
                <a:gd name="T17" fmla="*/ 31 h 31"/>
                <a:gd name="T18" fmla="*/ 25 w 25"/>
                <a:gd name="T19" fmla="*/ 28 h 31"/>
                <a:gd name="T20" fmla="*/ 22 w 25"/>
                <a:gd name="T21" fmla="*/ 23 h 31"/>
                <a:gd name="T22" fmla="*/ 15 w 25"/>
                <a:gd name="T23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1">
                  <a:moveTo>
                    <a:pt x="15" y="25"/>
                  </a:moveTo>
                  <a:cubicBezTo>
                    <a:pt x="10" y="25"/>
                    <a:pt x="7" y="21"/>
                    <a:pt x="7" y="16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19" y="7"/>
                    <a:pt x="21" y="7"/>
                  </a:cubicBezTo>
                  <a:cubicBezTo>
                    <a:pt x="22" y="7"/>
                    <a:pt x="23" y="6"/>
                    <a:pt x="24" y="5"/>
                  </a:cubicBezTo>
                  <a:cubicBezTo>
                    <a:pt x="24" y="4"/>
                    <a:pt x="25" y="3"/>
                    <a:pt x="25" y="3"/>
                  </a:cubicBezTo>
                  <a:cubicBezTo>
                    <a:pt x="24" y="3"/>
                    <a:pt x="21" y="0"/>
                    <a:pt x="14" y="0"/>
                  </a:cubicBezTo>
                  <a:cubicBezTo>
                    <a:pt x="5" y="0"/>
                    <a:pt x="0" y="7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4" y="28"/>
                    <a:pt x="25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9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98"/>
            <p:cNvSpPr>
              <a:spLocks noEditPoints="1"/>
            </p:cNvSpPr>
            <p:nvPr/>
          </p:nvSpPr>
          <p:spPr bwMode="auto">
            <a:xfrm>
              <a:off x="392113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8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8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9" y="6"/>
                    <a:pt x="13" y="6"/>
                  </a:cubicBezTo>
                  <a:cubicBezTo>
                    <a:pt x="16" y="6"/>
                    <a:pt x="18" y="9"/>
                    <a:pt x="18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479425" y="3132138"/>
              <a:ext cx="36513" cy="125413"/>
            </a:xfrm>
            <a:custGeom>
              <a:avLst/>
              <a:gdLst>
                <a:gd name="T0" fmla="*/ 8 w 13"/>
                <a:gd name="T1" fmla="*/ 36 h 45"/>
                <a:gd name="T2" fmla="*/ 8 w 13"/>
                <a:gd name="T3" fmla="*/ 6 h 45"/>
                <a:gd name="T4" fmla="*/ 2 w 13"/>
                <a:gd name="T5" fmla="*/ 0 h 45"/>
                <a:gd name="T6" fmla="*/ 0 w 13"/>
                <a:gd name="T7" fmla="*/ 0 h 45"/>
                <a:gd name="T8" fmla="*/ 0 w 13"/>
                <a:gd name="T9" fmla="*/ 39 h 45"/>
                <a:gd name="T10" fmla="*/ 6 w 13"/>
                <a:gd name="T11" fmla="*/ 45 h 45"/>
                <a:gd name="T12" fmla="*/ 13 w 13"/>
                <a:gd name="T13" fmla="*/ 38 h 45"/>
                <a:gd name="T14" fmla="*/ 10 w 13"/>
                <a:gd name="T15" fmla="*/ 39 h 45"/>
                <a:gd name="T16" fmla="*/ 8 w 13"/>
                <a:gd name="T17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5">
                  <a:moveTo>
                    <a:pt x="8" y="3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5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2" y="45"/>
                    <a:pt x="6" y="45"/>
                  </a:cubicBezTo>
                  <a:cubicBezTo>
                    <a:pt x="11" y="45"/>
                    <a:pt x="13" y="41"/>
                    <a:pt x="13" y="38"/>
                  </a:cubicBezTo>
                  <a:cubicBezTo>
                    <a:pt x="12" y="38"/>
                    <a:pt x="11" y="39"/>
                    <a:pt x="10" y="39"/>
                  </a:cubicBezTo>
                  <a:cubicBezTo>
                    <a:pt x="9" y="39"/>
                    <a:pt x="8" y="38"/>
                    <a:pt x="8" y="36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27025" y="3148013"/>
              <a:ext cx="60325" cy="109538"/>
            </a:xfrm>
            <a:custGeom>
              <a:avLst/>
              <a:gdLst>
                <a:gd name="T0" fmla="*/ 12 w 21"/>
                <a:gd name="T1" fmla="*/ 29 h 39"/>
                <a:gd name="T2" fmla="*/ 12 w 21"/>
                <a:gd name="T3" fmla="*/ 14 h 39"/>
                <a:gd name="T4" fmla="*/ 19 w 21"/>
                <a:gd name="T5" fmla="*/ 14 h 39"/>
                <a:gd name="T6" fmla="*/ 21 w 21"/>
                <a:gd name="T7" fmla="*/ 9 h 39"/>
                <a:gd name="T8" fmla="*/ 12 w 21"/>
                <a:gd name="T9" fmla="*/ 9 h 39"/>
                <a:gd name="T10" fmla="*/ 12 w 21"/>
                <a:gd name="T11" fmla="*/ 0 h 39"/>
                <a:gd name="T12" fmla="*/ 12 w 21"/>
                <a:gd name="T13" fmla="*/ 0 h 39"/>
                <a:gd name="T14" fmla="*/ 5 w 21"/>
                <a:gd name="T15" fmla="*/ 9 h 39"/>
                <a:gd name="T16" fmla="*/ 5 w 21"/>
                <a:gd name="T17" fmla="*/ 9 h 39"/>
                <a:gd name="T18" fmla="*/ 0 w 21"/>
                <a:gd name="T19" fmla="*/ 9 h 39"/>
                <a:gd name="T20" fmla="*/ 0 w 21"/>
                <a:gd name="T21" fmla="*/ 14 h 39"/>
                <a:gd name="T22" fmla="*/ 5 w 21"/>
                <a:gd name="T23" fmla="*/ 14 h 39"/>
                <a:gd name="T24" fmla="*/ 5 w 21"/>
                <a:gd name="T25" fmla="*/ 31 h 39"/>
                <a:gd name="T26" fmla="*/ 12 w 21"/>
                <a:gd name="T27" fmla="*/ 39 h 39"/>
                <a:gd name="T28" fmla="*/ 19 w 21"/>
                <a:gd name="T29" fmla="*/ 31 h 39"/>
                <a:gd name="T30" fmla="*/ 16 w 21"/>
                <a:gd name="T31" fmla="*/ 32 h 39"/>
                <a:gd name="T32" fmla="*/ 12 w 21"/>
                <a:gd name="T3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39">
                  <a:moveTo>
                    <a:pt x="12" y="29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6"/>
                    <a:pt x="8" y="39"/>
                    <a:pt x="12" y="39"/>
                  </a:cubicBezTo>
                  <a:cubicBezTo>
                    <a:pt x="15" y="39"/>
                    <a:pt x="19" y="38"/>
                    <a:pt x="19" y="31"/>
                  </a:cubicBezTo>
                  <a:cubicBezTo>
                    <a:pt x="19" y="31"/>
                    <a:pt x="17" y="32"/>
                    <a:pt x="16" y="32"/>
                  </a:cubicBezTo>
                  <a:cubicBezTo>
                    <a:pt x="13" y="32"/>
                    <a:pt x="12" y="31"/>
                    <a:pt x="12" y="29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01"/>
            <p:cNvSpPr>
              <a:spLocks noEditPoints="1"/>
            </p:cNvSpPr>
            <p:nvPr/>
          </p:nvSpPr>
          <p:spPr bwMode="auto">
            <a:xfrm>
              <a:off x="520700" y="3171825"/>
              <a:ext cx="73025" cy="85725"/>
            </a:xfrm>
            <a:custGeom>
              <a:avLst/>
              <a:gdLst>
                <a:gd name="T0" fmla="*/ 13 w 26"/>
                <a:gd name="T1" fmla="*/ 0 h 31"/>
                <a:gd name="T2" fmla="*/ 0 w 26"/>
                <a:gd name="T3" fmla="*/ 16 h 31"/>
                <a:gd name="T4" fmla="*/ 14 w 26"/>
                <a:gd name="T5" fmla="*/ 31 h 31"/>
                <a:gd name="T6" fmla="*/ 25 w 26"/>
                <a:gd name="T7" fmla="*/ 27 h 31"/>
                <a:gd name="T8" fmla="*/ 24 w 26"/>
                <a:gd name="T9" fmla="*/ 26 h 31"/>
                <a:gd name="T10" fmla="*/ 21 w 26"/>
                <a:gd name="T11" fmla="*/ 24 h 31"/>
                <a:gd name="T12" fmla="*/ 15 w 26"/>
                <a:gd name="T13" fmla="*/ 25 h 31"/>
                <a:gd name="T14" fmla="*/ 7 w 26"/>
                <a:gd name="T15" fmla="*/ 18 h 31"/>
                <a:gd name="T16" fmla="*/ 26 w 26"/>
                <a:gd name="T17" fmla="*/ 18 h 31"/>
                <a:gd name="T18" fmla="*/ 26 w 26"/>
                <a:gd name="T19" fmla="*/ 15 h 31"/>
                <a:gd name="T20" fmla="*/ 13 w 26"/>
                <a:gd name="T21" fmla="*/ 0 h 31"/>
                <a:gd name="T22" fmla="*/ 7 w 26"/>
                <a:gd name="T23" fmla="*/ 12 h 31"/>
                <a:gd name="T24" fmla="*/ 13 w 26"/>
                <a:gd name="T25" fmla="*/ 6 h 31"/>
                <a:gd name="T26" fmla="*/ 19 w 26"/>
                <a:gd name="T27" fmla="*/ 12 h 31"/>
                <a:gd name="T28" fmla="*/ 7 w 26"/>
                <a:gd name="T29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1">
                  <a:moveTo>
                    <a:pt x="13" y="0"/>
                  </a:moveTo>
                  <a:cubicBezTo>
                    <a:pt x="6" y="0"/>
                    <a:pt x="0" y="6"/>
                    <a:pt x="0" y="16"/>
                  </a:cubicBezTo>
                  <a:cubicBezTo>
                    <a:pt x="0" y="25"/>
                    <a:pt x="6" y="31"/>
                    <a:pt x="14" y="31"/>
                  </a:cubicBezTo>
                  <a:cubicBezTo>
                    <a:pt x="21" y="31"/>
                    <a:pt x="25" y="28"/>
                    <a:pt x="25" y="2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4"/>
                    <a:pt x="18" y="25"/>
                    <a:pt x="15" y="25"/>
                  </a:cubicBezTo>
                  <a:cubicBezTo>
                    <a:pt x="9" y="25"/>
                    <a:pt x="7" y="20"/>
                    <a:pt x="7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7"/>
                    <a:pt x="26" y="16"/>
                    <a:pt x="26" y="15"/>
                  </a:cubicBezTo>
                  <a:cubicBezTo>
                    <a:pt x="26" y="6"/>
                    <a:pt x="21" y="0"/>
                    <a:pt x="13" y="0"/>
                  </a:cubicBezTo>
                  <a:close/>
                  <a:moveTo>
                    <a:pt x="7" y="12"/>
                  </a:moveTo>
                  <a:cubicBezTo>
                    <a:pt x="7" y="9"/>
                    <a:pt x="10" y="6"/>
                    <a:pt x="13" y="6"/>
                  </a:cubicBezTo>
                  <a:cubicBezTo>
                    <a:pt x="16" y="6"/>
                    <a:pt x="18" y="9"/>
                    <a:pt x="19" y="12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102"/>
            <p:cNvSpPr>
              <a:spLocks noEditPoints="1"/>
            </p:cNvSpPr>
            <p:nvPr/>
          </p:nvSpPr>
          <p:spPr bwMode="auto">
            <a:xfrm>
              <a:off x="685800" y="3171825"/>
              <a:ext cx="82550" cy="85725"/>
            </a:xfrm>
            <a:custGeom>
              <a:avLst/>
              <a:gdLst>
                <a:gd name="T0" fmla="*/ 15 w 29"/>
                <a:gd name="T1" fmla="*/ 31 h 31"/>
                <a:gd name="T2" fmla="*/ 0 w 29"/>
                <a:gd name="T3" fmla="*/ 16 h 31"/>
                <a:gd name="T4" fmla="*/ 15 w 29"/>
                <a:gd name="T5" fmla="*/ 0 h 31"/>
                <a:gd name="T6" fmla="*/ 29 w 29"/>
                <a:gd name="T7" fmla="*/ 16 h 31"/>
                <a:gd name="T8" fmla="*/ 15 w 29"/>
                <a:gd name="T9" fmla="*/ 31 h 31"/>
                <a:gd name="T10" fmla="*/ 15 w 29"/>
                <a:gd name="T11" fmla="*/ 25 h 31"/>
                <a:gd name="T12" fmla="*/ 22 w 29"/>
                <a:gd name="T13" fmla="*/ 16 h 31"/>
                <a:gd name="T14" fmla="*/ 15 w 29"/>
                <a:gd name="T15" fmla="*/ 6 h 31"/>
                <a:gd name="T16" fmla="*/ 8 w 29"/>
                <a:gd name="T17" fmla="*/ 16 h 31"/>
                <a:gd name="T18" fmla="*/ 15 w 29"/>
                <a:gd name="T19" fmla="*/ 2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1">
                  <a:moveTo>
                    <a:pt x="15" y="31"/>
                  </a:moveTo>
                  <a:cubicBezTo>
                    <a:pt x="6" y="31"/>
                    <a:pt x="0" y="25"/>
                    <a:pt x="0" y="16"/>
                  </a:cubicBezTo>
                  <a:cubicBezTo>
                    <a:pt x="0" y="6"/>
                    <a:pt x="6" y="0"/>
                    <a:pt x="15" y="0"/>
                  </a:cubicBezTo>
                  <a:cubicBezTo>
                    <a:pt x="24" y="0"/>
                    <a:pt x="29" y="6"/>
                    <a:pt x="29" y="16"/>
                  </a:cubicBezTo>
                  <a:cubicBezTo>
                    <a:pt x="29" y="24"/>
                    <a:pt x="24" y="31"/>
                    <a:pt x="15" y="31"/>
                  </a:cubicBezTo>
                  <a:close/>
                  <a:moveTo>
                    <a:pt x="15" y="25"/>
                  </a:moveTo>
                  <a:cubicBezTo>
                    <a:pt x="19" y="25"/>
                    <a:pt x="22" y="21"/>
                    <a:pt x="22" y="16"/>
                  </a:cubicBezTo>
                  <a:cubicBezTo>
                    <a:pt x="22" y="10"/>
                    <a:pt x="19" y="6"/>
                    <a:pt x="15" y="6"/>
                  </a:cubicBezTo>
                  <a:cubicBezTo>
                    <a:pt x="10" y="6"/>
                    <a:pt x="8" y="10"/>
                    <a:pt x="8" y="16"/>
                  </a:cubicBezTo>
                  <a:cubicBezTo>
                    <a:pt x="8" y="21"/>
                    <a:pt x="10" y="25"/>
                    <a:pt x="15" y="25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-3175" y="3103563"/>
              <a:ext cx="106363" cy="153988"/>
            </a:xfrm>
            <a:custGeom>
              <a:avLst/>
              <a:gdLst>
                <a:gd name="T0" fmla="*/ 24 w 38"/>
                <a:gd name="T1" fmla="*/ 22 h 55"/>
                <a:gd name="T2" fmla="*/ 16 w 38"/>
                <a:gd name="T3" fmla="*/ 15 h 55"/>
                <a:gd name="T4" fmla="*/ 22 w 38"/>
                <a:gd name="T5" fmla="*/ 10 h 55"/>
                <a:gd name="T6" fmla="*/ 26 w 38"/>
                <a:gd name="T7" fmla="*/ 11 h 55"/>
                <a:gd name="T8" fmla="*/ 28 w 38"/>
                <a:gd name="T9" fmla="*/ 11 h 55"/>
                <a:gd name="T10" fmla="*/ 35 w 38"/>
                <a:gd name="T11" fmla="*/ 5 h 55"/>
                <a:gd name="T12" fmla="*/ 35 w 38"/>
                <a:gd name="T13" fmla="*/ 3 h 55"/>
                <a:gd name="T14" fmla="*/ 21 w 38"/>
                <a:gd name="T15" fmla="*/ 0 h 55"/>
                <a:gd name="T16" fmla="*/ 3 w 38"/>
                <a:gd name="T17" fmla="*/ 16 h 55"/>
                <a:gd name="T18" fmla="*/ 6 w 38"/>
                <a:gd name="T19" fmla="*/ 25 h 55"/>
                <a:gd name="T20" fmla="*/ 16 w 38"/>
                <a:gd name="T21" fmla="*/ 32 h 55"/>
                <a:gd name="T22" fmla="*/ 25 w 38"/>
                <a:gd name="T23" fmla="*/ 40 h 55"/>
                <a:gd name="T24" fmla="*/ 17 w 38"/>
                <a:gd name="T25" fmla="*/ 45 h 55"/>
                <a:gd name="T26" fmla="*/ 5 w 38"/>
                <a:gd name="T27" fmla="*/ 41 h 55"/>
                <a:gd name="T28" fmla="*/ 0 w 38"/>
                <a:gd name="T29" fmla="*/ 50 h 55"/>
                <a:gd name="T30" fmla="*/ 18 w 38"/>
                <a:gd name="T31" fmla="*/ 55 h 55"/>
                <a:gd name="T32" fmla="*/ 38 w 38"/>
                <a:gd name="T33" fmla="*/ 39 h 55"/>
                <a:gd name="T34" fmla="*/ 24 w 38"/>
                <a:gd name="T35" fmla="*/ 2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55">
                  <a:moveTo>
                    <a:pt x="24" y="22"/>
                  </a:moveTo>
                  <a:cubicBezTo>
                    <a:pt x="19" y="20"/>
                    <a:pt x="16" y="18"/>
                    <a:pt x="16" y="15"/>
                  </a:cubicBezTo>
                  <a:cubicBezTo>
                    <a:pt x="16" y="12"/>
                    <a:pt x="18" y="10"/>
                    <a:pt x="22" y="10"/>
                  </a:cubicBezTo>
                  <a:cubicBezTo>
                    <a:pt x="23" y="10"/>
                    <a:pt x="24" y="10"/>
                    <a:pt x="26" y="11"/>
                  </a:cubicBezTo>
                  <a:cubicBezTo>
                    <a:pt x="26" y="11"/>
                    <a:pt x="27" y="11"/>
                    <a:pt x="28" y="11"/>
                  </a:cubicBezTo>
                  <a:cubicBezTo>
                    <a:pt x="31" y="11"/>
                    <a:pt x="33" y="9"/>
                    <a:pt x="35" y="5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9" y="0"/>
                    <a:pt x="21" y="0"/>
                  </a:cubicBezTo>
                  <a:cubicBezTo>
                    <a:pt x="9" y="0"/>
                    <a:pt x="3" y="8"/>
                    <a:pt x="3" y="16"/>
                  </a:cubicBezTo>
                  <a:cubicBezTo>
                    <a:pt x="3" y="20"/>
                    <a:pt x="4" y="23"/>
                    <a:pt x="6" y="25"/>
                  </a:cubicBezTo>
                  <a:cubicBezTo>
                    <a:pt x="8" y="28"/>
                    <a:pt x="12" y="30"/>
                    <a:pt x="16" y="32"/>
                  </a:cubicBezTo>
                  <a:cubicBezTo>
                    <a:pt x="21" y="34"/>
                    <a:pt x="25" y="36"/>
                    <a:pt x="25" y="40"/>
                  </a:cubicBezTo>
                  <a:cubicBezTo>
                    <a:pt x="25" y="43"/>
                    <a:pt x="22" y="45"/>
                    <a:pt x="17" y="45"/>
                  </a:cubicBezTo>
                  <a:cubicBezTo>
                    <a:pt x="11" y="45"/>
                    <a:pt x="6" y="41"/>
                    <a:pt x="5" y="4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1"/>
                    <a:pt x="7" y="55"/>
                    <a:pt x="18" y="55"/>
                  </a:cubicBezTo>
                  <a:cubicBezTo>
                    <a:pt x="29" y="55"/>
                    <a:pt x="38" y="49"/>
                    <a:pt x="38" y="39"/>
                  </a:cubicBezTo>
                  <a:cubicBezTo>
                    <a:pt x="38" y="29"/>
                    <a:pt x="30" y="25"/>
                    <a:pt x="24" y="22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123825" y="3106738"/>
              <a:ext cx="125413" cy="150813"/>
            </a:xfrm>
            <a:custGeom>
              <a:avLst/>
              <a:gdLst>
                <a:gd name="T0" fmla="*/ 23 w 45"/>
                <a:gd name="T1" fmla="*/ 25 h 54"/>
                <a:gd name="T2" fmla="*/ 44 w 45"/>
                <a:gd name="T3" fmla="*/ 0 h 54"/>
                <a:gd name="T4" fmla="*/ 29 w 45"/>
                <a:gd name="T5" fmla="*/ 0 h 54"/>
                <a:gd name="T6" fmla="*/ 12 w 45"/>
                <a:gd name="T7" fmla="*/ 22 h 54"/>
                <a:gd name="T8" fmla="*/ 12 w 45"/>
                <a:gd name="T9" fmla="*/ 22 h 54"/>
                <a:gd name="T10" fmla="*/ 12 w 45"/>
                <a:gd name="T11" fmla="*/ 0 h 54"/>
                <a:gd name="T12" fmla="*/ 0 w 45"/>
                <a:gd name="T13" fmla="*/ 0 h 54"/>
                <a:gd name="T14" fmla="*/ 0 w 45"/>
                <a:gd name="T15" fmla="*/ 54 h 54"/>
                <a:gd name="T16" fmla="*/ 1 w 45"/>
                <a:gd name="T17" fmla="*/ 54 h 54"/>
                <a:gd name="T18" fmla="*/ 12 w 45"/>
                <a:gd name="T19" fmla="*/ 42 h 54"/>
                <a:gd name="T20" fmla="*/ 12 w 45"/>
                <a:gd name="T21" fmla="*/ 30 h 54"/>
                <a:gd name="T22" fmla="*/ 13 w 45"/>
                <a:gd name="T23" fmla="*/ 30 h 54"/>
                <a:gd name="T24" fmla="*/ 29 w 45"/>
                <a:gd name="T25" fmla="*/ 53 h 54"/>
                <a:gd name="T26" fmla="*/ 45 w 45"/>
                <a:gd name="T27" fmla="*/ 53 h 54"/>
                <a:gd name="T28" fmla="*/ 23 w 45"/>
                <a:gd name="T2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4">
                  <a:moveTo>
                    <a:pt x="23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6" y="54"/>
                    <a:pt x="12" y="51"/>
                    <a:pt x="12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45" y="53"/>
                    <a:pt x="45" y="53"/>
                    <a:pt x="45" y="53"/>
                  </a:cubicBezTo>
                  <a:lnTo>
                    <a:pt x="23" y="25"/>
                  </a:ln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212725" y="2946400"/>
              <a:ext cx="84138" cy="117475"/>
            </a:xfrm>
            <a:custGeom>
              <a:avLst/>
              <a:gdLst>
                <a:gd name="T0" fmla="*/ 12 w 30"/>
                <a:gd name="T1" fmla="*/ 0 h 42"/>
                <a:gd name="T2" fmla="*/ 2 w 30"/>
                <a:gd name="T3" fmla="*/ 11 h 42"/>
                <a:gd name="T4" fmla="*/ 7 w 30"/>
                <a:gd name="T5" fmla="*/ 30 h 42"/>
                <a:gd name="T6" fmla="*/ 0 w 30"/>
                <a:gd name="T7" fmla="*/ 42 h 42"/>
                <a:gd name="T8" fmla="*/ 5 w 30"/>
                <a:gd name="T9" fmla="*/ 42 h 42"/>
                <a:gd name="T10" fmla="*/ 11 w 30"/>
                <a:gd name="T11" fmla="*/ 42 h 42"/>
                <a:gd name="T12" fmla="*/ 30 w 30"/>
                <a:gd name="T13" fmla="*/ 19 h 42"/>
                <a:gd name="T14" fmla="*/ 12 w 30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42">
                  <a:moveTo>
                    <a:pt x="12" y="0"/>
                  </a:moveTo>
                  <a:cubicBezTo>
                    <a:pt x="8" y="1"/>
                    <a:pt x="2" y="5"/>
                    <a:pt x="2" y="11"/>
                  </a:cubicBezTo>
                  <a:cubicBezTo>
                    <a:pt x="2" y="18"/>
                    <a:pt x="7" y="21"/>
                    <a:pt x="7" y="30"/>
                  </a:cubicBezTo>
                  <a:cubicBezTo>
                    <a:pt x="7" y="36"/>
                    <a:pt x="3" y="40"/>
                    <a:pt x="0" y="42"/>
                  </a:cubicBezTo>
                  <a:cubicBezTo>
                    <a:pt x="1" y="42"/>
                    <a:pt x="3" y="42"/>
                    <a:pt x="5" y="42"/>
                  </a:cubicBezTo>
                  <a:cubicBezTo>
                    <a:pt x="8" y="42"/>
                    <a:pt x="11" y="42"/>
                    <a:pt x="11" y="4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5" y="11"/>
                    <a:pt x="18" y="5"/>
                    <a:pt x="12" y="0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268288" y="3000375"/>
              <a:ext cx="138113" cy="123825"/>
            </a:xfrm>
            <a:custGeom>
              <a:avLst/>
              <a:gdLst>
                <a:gd name="T0" fmla="*/ 8 w 49"/>
                <a:gd name="T1" fmla="*/ 44 h 44"/>
                <a:gd name="T2" fmla="*/ 11 w 49"/>
                <a:gd name="T3" fmla="*/ 28 h 44"/>
                <a:gd name="T4" fmla="*/ 20 w 49"/>
                <a:gd name="T5" fmla="*/ 18 h 44"/>
                <a:gd name="T6" fmla="*/ 26 w 49"/>
                <a:gd name="T7" fmla="*/ 19 h 44"/>
                <a:gd name="T8" fmla="*/ 49 w 49"/>
                <a:gd name="T9" fmla="*/ 12 h 44"/>
                <a:gd name="T10" fmla="*/ 10 w 49"/>
                <a:gd name="T11" fmla="*/ 0 h 44"/>
                <a:gd name="T12" fmla="*/ 0 w 49"/>
                <a:gd name="T13" fmla="*/ 28 h 44"/>
                <a:gd name="T14" fmla="*/ 3 w 49"/>
                <a:gd name="T15" fmla="*/ 33 h 44"/>
                <a:gd name="T16" fmla="*/ 8 w 49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4">
                  <a:moveTo>
                    <a:pt x="8" y="44"/>
                  </a:moveTo>
                  <a:cubicBezTo>
                    <a:pt x="11" y="40"/>
                    <a:pt x="11" y="35"/>
                    <a:pt x="11" y="28"/>
                  </a:cubicBezTo>
                  <a:cubicBezTo>
                    <a:pt x="11" y="23"/>
                    <a:pt x="13" y="19"/>
                    <a:pt x="20" y="18"/>
                  </a:cubicBezTo>
                  <a:cubicBezTo>
                    <a:pt x="22" y="18"/>
                    <a:pt x="23" y="19"/>
                    <a:pt x="26" y="19"/>
                  </a:cubicBezTo>
                  <a:cubicBezTo>
                    <a:pt x="37" y="19"/>
                    <a:pt x="45" y="15"/>
                    <a:pt x="49" y="12"/>
                  </a:cubicBezTo>
                  <a:cubicBezTo>
                    <a:pt x="40" y="6"/>
                    <a:pt x="27" y="0"/>
                    <a:pt x="10" y="0"/>
                  </a:cubicBezTo>
                  <a:cubicBezTo>
                    <a:pt x="9" y="3"/>
                    <a:pt x="0" y="26"/>
                    <a:pt x="0" y="28"/>
                  </a:cubicBezTo>
                  <a:cubicBezTo>
                    <a:pt x="0" y="28"/>
                    <a:pt x="1" y="30"/>
                    <a:pt x="3" y="33"/>
                  </a:cubicBezTo>
                  <a:cubicBezTo>
                    <a:pt x="6" y="38"/>
                    <a:pt x="7" y="41"/>
                    <a:pt x="8" y="44"/>
                  </a:cubicBezTo>
                  <a:close/>
                </a:path>
              </a:pathLst>
            </a:custGeom>
            <a:solidFill>
              <a:srgbClr val="E103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157163" y="2908300"/>
              <a:ext cx="84138" cy="161925"/>
            </a:xfrm>
            <a:custGeom>
              <a:avLst/>
              <a:gdLst>
                <a:gd name="T0" fmla="*/ 8 w 30"/>
                <a:gd name="T1" fmla="*/ 58 h 58"/>
                <a:gd name="T2" fmla="*/ 6 w 30"/>
                <a:gd name="T3" fmla="*/ 56 h 58"/>
                <a:gd name="T4" fmla="*/ 1 w 30"/>
                <a:gd name="T5" fmla="*/ 5 h 58"/>
                <a:gd name="T6" fmla="*/ 0 w 30"/>
                <a:gd name="T7" fmla="*/ 2 h 58"/>
                <a:gd name="T8" fmla="*/ 2 w 30"/>
                <a:gd name="T9" fmla="*/ 0 h 58"/>
                <a:gd name="T10" fmla="*/ 30 w 30"/>
                <a:gd name="T11" fmla="*/ 12 h 58"/>
                <a:gd name="T12" fmla="*/ 19 w 30"/>
                <a:gd name="T13" fmla="*/ 25 h 58"/>
                <a:gd name="T14" fmla="*/ 24 w 30"/>
                <a:gd name="T15" fmla="*/ 43 h 58"/>
                <a:gd name="T16" fmla="*/ 8 w 3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58">
                  <a:moveTo>
                    <a:pt x="8" y="58"/>
                  </a:moveTo>
                  <a:cubicBezTo>
                    <a:pt x="7" y="58"/>
                    <a:pt x="6" y="57"/>
                    <a:pt x="6" y="56"/>
                  </a:cubicBezTo>
                  <a:cubicBezTo>
                    <a:pt x="6" y="55"/>
                    <a:pt x="1" y="12"/>
                    <a:pt x="1" y="5"/>
                  </a:cubicBezTo>
                  <a:cubicBezTo>
                    <a:pt x="1" y="4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16" y="3"/>
                    <a:pt x="30" y="12"/>
                  </a:cubicBezTo>
                  <a:cubicBezTo>
                    <a:pt x="26" y="13"/>
                    <a:pt x="19" y="17"/>
                    <a:pt x="19" y="25"/>
                  </a:cubicBezTo>
                  <a:cubicBezTo>
                    <a:pt x="19" y="32"/>
                    <a:pt x="24" y="36"/>
                    <a:pt x="24" y="43"/>
                  </a:cubicBezTo>
                  <a:cubicBezTo>
                    <a:pt x="24" y="55"/>
                    <a:pt x="11" y="58"/>
                    <a:pt x="8" y="58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293688" y="3040063"/>
              <a:ext cx="152400" cy="96838"/>
            </a:xfrm>
            <a:custGeom>
              <a:avLst/>
              <a:gdLst>
                <a:gd name="T0" fmla="*/ 0 w 54"/>
                <a:gd name="T1" fmla="*/ 33 h 35"/>
                <a:gd name="T2" fmla="*/ 1 w 54"/>
                <a:gd name="T3" fmla="*/ 35 h 35"/>
                <a:gd name="T4" fmla="*/ 2 w 54"/>
                <a:gd name="T5" fmla="*/ 35 h 35"/>
                <a:gd name="T6" fmla="*/ 3 w 54"/>
                <a:gd name="T7" fmla="*/ 35 h 35"/>
                <a:gd name="T8" fmla="*/ 50 w 54"/>
                <a:gd name="T9" fmla="*/ 13 h 35"/>
                <a:gd name="T10" fmla="*/ 53 w 54"/>
                <a:gd name="T11" fmla="*/ 12 h 35"/>
                <a:gd name="T12" fmla="*/ 54 w 54"/>
                <a:gd name="T13" fmla="*/ 11 h 35"/>
                <a:gd name="T14" fmla="*/ 54 w 54"/>
                <a:gd name="T15" fmla="*/ 10 h 35"/>
                <a:gd name="T16" fmla="*/ 43 w 54"/>
                <a:gd name="T17" fmla="*/ 0 h 35"/>
                <a:gd name="T18" fmla="*/ 18 w 54"/>
                <a:gd name="T19" fmla="*/ 7 h 35"/>
                <a:gd name="T20" fmla="*/ 12 w 54"/>
                <a:gd name="T21" fmla="*/ 7 h 35"/>
                <a:gd name="T22" fmla="*/ 5 w 54"/>
                <a:gd name="T23" fmla="*/ 15 h 35"/>
                <a:gd name="T24" fmla="*/ 5 w 54"/>
                <a:gd name="T25" fmla="*/ 18 h 35"/>
                <a:gd name="T26" fmla="*/ 0 w 54"/>
                <a:gd name="T2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35">
                  <a:moveTo>
                    <a:pt x="0" y="33"/>
                  </a:moveTo>
                  <a:cubicBezTo>
                    <a:pt x="1" y="34"/>
                    <a:pt x="1" y="34"/>
                    <a:pt x="1" y="35"/>
                  </a:cubicBezTo>
                  <a:cubicBezTo>
                    <a:pt x="1" y="35"/>
                    <a:pt x="2" y="35"/>
                    <a:pt x="2" y="35"/>
                  </a:cubicBezTo>
                  <a:cubicBezTo>
                    <a:pt x="2" y="35"/>
                    <a:pt x="3" y="35"/>
                    <a:pt x="3" y="35"/>
                  </a:cubicBezTo>
                  <a:cubicBezTo>
                    <a:pt x="4" y="35"/>
                    <a:pt x="44" y="16"/>
                    <a:pt x="50" y="13"/>
                  </a:cubicBezTo>
                  <a:cubicBezTo>
                    <a:pt x="51" y="13"/>
                    <a:pt x="53" y="12"/>
                    <a:pt x="53" y="12"/>
                  </a:cubicBezTo>
                  <a:cubicBezTo>
                    <a:pt x="54" y="12"/>
                    <a:pt x="54" y="11"/>
                    <a:pt x="54" y="11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9"/>
                    <a:pt x="49" y="4"/>
                    <a:pt x="43" y="0"/>
                  </a:cubicBezTo>
                  <a:cubicBezTo>
                    <a:pt x="38" y="3"/>
                    <a:pt x="30" y="7"/>
                    <a:pt x="18" y="7"/>
                  </a:cubicBezTo>
                  <a:cubicBezTo>
                    <a:pt x="15" y="7"/>
                    <a:pt x="14" y="7"/>
                    <a:pt x="12" y="7"/>
                  </a:cubicBezTo>
                  <a:cubicBezTo>
                    <a:pt x="6" y="7"/>
                    <a:pt x="5" y="10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23"/>
                    <a:pt x="4" y="29"/>
                    <a:pt x="0" y="33"/>
                  </a:cubicBezTo>
                  <a:close/>
                </a:path>
              </a:pathLst>
            </a:custGeom>
            <a:solidFill>
              <a:srgbClr val="E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/>
          <p:cNvGrpSpPr/>
          <p:nvPr userDrawn="1"/>
        </p:nvGrpSpPr>
        <p:grpSpPr>
          <a:xfrm>
            <a:off x="9256259" y="6599583"/>
            <a:ext cx="484741" cy="194134"/>
            <a:chOff x="4196916" y="3972164"/>
            <a:chExt cx="2020685" cy="809267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71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4" y="2653707"/>
            <a:ext cx="5000596" cy="3632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4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1324324-01.png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5392739" y="3584550"/>
            <a:ext cx="3865562" cy="2807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3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9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56" r:id="rId4"/>
    <p:sldLayoutId id="214748365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>
            <a:extLst>
              <a:ext uri="{FF2B5EF4-FFF2-40B4-BE49-F238E27FC236}">
                <a16:creationId xmlns:a16="http://schemas.microsoft.com/office/drawing/2014/main" id="{6741C480-D8EC-42B0-85BD-4239CD3161AF}"/>
              </a:ext>
            </a:extLst>
          </p:cNvPr>
          <p:cNvGrpSpPr/>
          <p:nvPr/>
        </p:nvGrpSpPr>
        <p:grpSpPr>
          <a:xfrm>
            <a:off x="2004060" y="3068960"/>
            <a:ext cx="5897880" cy="1524774"/>
            <a:chOff x="2004060" y="3068960"/>
            <a:chExt cx="5897880" cy="513049"/>
          </a:xfrm>
        </p:grpSpPr>
        <p:grpSp>
          <p:nvGrpSpPr>
            <p:cNvPr id="3" name="그룹 15">
              <a:extLst>
                <a:ext uri="{FF2B5EF4-FFF2-40B4-BE49-F238E27FC236}">
                  <a16:creationId xmlns:a16="http://schemas.microsoft.com/office/drawing/2014/main" id="{F0023BEC-62D9-4FE8-85E0-3CB374C6701D}"/>
                </a:ext>
              </a:extLst>
            </p:cNvPr>
            <p:cNvGrpSpPr/>
            <p:nvPr/>
          </p:nvGrpSpPr>
          <p:grpSpPr>
            <a:xfrm>
              <a:off x="2004060" y="3068960"/>
              <a:ext cx="5897880" cy="513049"/>
              <a:chOff x="1785000" y="3335696"/>
              <a:chExt cx="6336000" cy="51304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EAD8F39-3296-4A6D-A6AD-6C1D20A566C9}"/>
                  </a:ext>
                </a:extLst>
              </p:cNvPr>
              <p:cNvCxnSpPr/>
              <p:nvPr/>
            </p:nvCxnSpPr>
            <p:spPr>
              <a:xfrm>
                <a:off x="1785000" y="3335696"/>
                <a:ext cx="6336000" cy="0"/>
              </a:xfrm>
              <a:prstGeom prst="line">
                <a:avLst/>
              </a:prstGeom>
              <a:ln w="19050">
                <a:solidFill>
                  <a:srgbClr val="FF7A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9238DBC-936B-4B84-83BB-5AD9C0E727C6}"/>
                  </a:ext>
                </a:extLst>
              </p:cNvPr>
              <p:cNvCxnSpPr/>
              <p:nvPr/>
            </p:nvCxnSpPr>
            <p:spPr>
              <a:xfrm>
                <a:off x="1785000" y="3848745"/>
                <a:ext cx="6336000" cy="0"/>
              </a:xfrm>
              <a:prstGeom prst="line">
                <a:avLst/>
              </a:prstGeom>
              <a:ln w="19050">
                <a:solidFill>
                  <a:srgbClr val="EA002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623BA-EB18-4477-AF24-E823D28501FE}"/>
                </a:ext>
              </a:extLst>
            </p:cNvPr>
            <p:cNvSpPr txBox="1"/>
            <p:nvPr/>
          </p:nvSpPr>
          <p:spPr>
            <a:xfrm>
              <a:off x="2949796" y="3101353"/>
              <a:ext cx="2483372" cy="43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 단계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공간 연산 프로세스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전파 모델 프로세스</a:t>
              </a:r>
            </a:p>
          </p:txBody>
        </p:sp>
      </p:grpSp>
      <p:sp>
        <p:nvSpPr>
          <p:cNvPr id="20" name="제목 3">
            <a:extLst>
              <a:ext uri="{FF2B5EF4-FFF2-40B4-BE49-F238E27FC236}">
                <a16:creationId xmlns:a16="http://schemas.microsoft.com/office/drawing/2014/main" id="{13CAFC6C-80B1-4F9D-BE0F-A112AECD905C}"/>
              </a:ext>
            </a:extLst>
          </p:cNvPr>
          <p:cNvSpPr txBox="1">
            <a:spLocks/>
          </p:cNvSpPr>
          <p:nvPr/>
        </p:nvSpPr>
        <p:spPr>
          <a:xfrm>
            <a:off x="291000" y="1746312"/>
            <a:ext cx="9324000" cy="1080000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</a:rPr>
              <a:t>T-</a:t>
            </a:r>
            <a:r>
              <a:rPr lang="en-US" altLang="ko-KR" dirty="0" err="1">
                <a:latin typeface="Arial" panose="020B0604020202020204" pitchFamily="34" charset="0"/>
              </a:rPr>
              <a:t>EoS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56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CE2121F-4FFF-43A4-A7AD-2CC0C1882A57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가로수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가로수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A2000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0.5X0.5X0.5m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329352" y="4347749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가로수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 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0.5m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8959CB8-1FEE-4B88-A472-0BD9CEE76FD0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9B1446-4D1C-4848-A311-2456F1C5E29E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AF5C28-5D54-47C2-BD4D-03F9339A8EFD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32447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08347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0.5x0.5x0.5m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0.2x0.2x0.2m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0737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가로수 외형을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1.2. </a:t>
            </a: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3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622BBC-675D-4E91-B9CC-6E2C1C48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62" y="4422739"/>
            <a:ext cx="649920" cy="6070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A26115-810C-4D06-BA6D-DE1167D3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48" y="4266238"/>
            <a:ext cx="772990" cy="890954"/>
          </a:xfrm>
          <a:prstGeom prst="rect">
            <a:avLst/>
          </a:prstGeom>
        </p:spPr>
      </p:pic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생성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[A2200]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2D Shape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기반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두부 영역내의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생성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215645" y="5230941"/>
            <a:ext cx="136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Shape </a:t>
            </a:r>
            <a:r>
              <a:rPr lang="ko-KR" altLang="en-US" sz="1000" dirty="0"/>
              <a:t>기반 두부 공간을 채우는 </a:t>
            </a:r>
            <a:r>
              <a:rPr lang="en-US" altLang="ko-KR" sz="1000" dirty="0"/>
              <a:t>2X2X3m BIN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360712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3800872" y="5255181"/>
            <a:ext cx="153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</a:t>
            </a:r>
            <a:r>
              <a:rPr lang="en-US" altLang="ko-KR" sz="1000" dirty="0"/>
              <a:t>3DS</a:t>
            </a:r>
            <a:r>
              <a:rPr lang="ko-KR" altLang="en-US" sz="1000" dirty="0"/>
              <a:t>와</a:t>
            </a:r>
            <a:r>
              <a:rPr lang="en-US" altLang="ko-KR" sz="1000" dirty="0"/>
              <a:t> BIN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In-3DPolygon </a:t>
            </a:r>
            <a:r>
              <a:rPr lang="ko-KR" altLang="en-US" sz="1000" dirty="0"/>
              <a:t>연산수행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건물 </a:t>
            </a:r>
            <a:r>
              <a:rPr lang="en-US" altLang="ko-KR" sz="1000" dirty="0"/>
              <a:t>In/Out </a:t>
            </a:r>
            <a:r>
              <a:rPr lang="ko-KR" altLang="en-US" sz="1000" dirty="0"/>
              <a:t>구분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443400" y="4258204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524792" y="4726243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 flipV="1">
            <a:off x="6897216" y="4725144"/>
            <a:ext cx="504056" cy="45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825208" y="4777400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BIN</a:t>
            </a:r>
            <a:r>
              <a:rPr lang="ko-KR" altLang="en-US" sz="1000" dirty="0"/>
              <a:t>저장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 flipV="1">
            <a:off x="1716029" y="1917143"/>
            <a:ext cx="789806" cy="467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4406545" y="1652666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2x2x3 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Shape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공간연산을 통해 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IN/OUT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6559431" y="1658967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건물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IN 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대상으로 건물 표면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과 실내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BIN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6760074" y="2652683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4559845" y="265187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3872879" y="1910842"/>
            <a:ext cx="53366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5773589" y="1910842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241768" y="2175319"/>
            <a:ext cx="1185" cy="4773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5437539" y="3121144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5729154" y="314731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A52148EE-5F0D-4062-8671-18E4908DB4C5}"/>
              </a:ext>
            </a:extLst>
          </p:cNvPr>
          <p:cNvGrpSpPr/>
          <p:nvPr/>
        </p:nvGrpSpPr>
        <p:grpSpPr>
          <a:xfrm>
            <a:off x="4061894" y="4217692"/>
            <a:ext cx="1115276" cy="956409"/>
            <a:chOff x="3224808" y="3355435"/>
            <a:chExt cx="1115276" cy="9564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76B1F48-C436-4BCD-A4AB-43D98E89F44A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B8A0D23-C9BE-49F8-B0A0-D19ECABF5416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893CB37-D24E-4B4B-AE68-C9F13974F99D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40D66BC5-8438-42D5-A937-5DB20AE9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24A8D80-1E6D-411C-BB0F-E396F936B7F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0382285-EDF0-4C63-B3BF-5AF2B7733475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B374133-6C38-46F7-8F7C-49B8A90B4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8125F70-EC59-496F-A5F7-25D816924B6C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B1ACADE-B86D-435E-BB9D-683AB0418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DBC192B-DB9F-4CE0-90CC-298B1379A693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8258C91-1737-428F-8239-818B558E7E1D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7D7C4FE9-87E0-4B0E-B7D8-B88C1D68B0E2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5691204-D593-43BA-A37F-E7C561234354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EB66A5C-E771-4A66-B6AA-B5FB5E736B06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05E64FA-B34D-4B99-AAC1-0789AD8722A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EA37FA90-73C9-4B22-87C1-CAA664CE4466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A410DBD-B90D-4CB1-A9D5-629D4E42B2B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E7B9D203-551D-4D57-9B28-CC38B30D93D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588A461-4C44-436B-BD89-B2EA1F73023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0E92D5C-A037-487A-95D3-2F3828635244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A19367F-FB60-45C7-A5E4-273A1478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EA490743-AC05-482D-B034-CEDC7D11C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45085B5-DA28-467B-99F0-A234C5A9D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D6333FC-17D1-472B-B33C-548ED03E8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DD91332-538F-4F33-9C3A-B4B6CFCB1336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E4F1BC4-52A7-455A-BF29-E8599FFE766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BCBB9FB-3947-428C-AB31-D4235DB3E8CA}"/>
              </a:ext>
            </a:extLst>
          </p:cNvPr>
          <p:cNvSpPr txBox="1"/>
          <p:nvPr/>
        </p:nvSpPr>
        <p:spPr>
          <a:xfrm>
            <a:off x="4261300" y="439686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B6E2CD-D5B0-4A39-8151-8CA4A42CA3E4}"/>
              </a:ext>
            </a:extLst>
          </p:cNvPr>
          <p:cNvSpPr txBox="1"/>
          <p:nvPr/>
        </p:nvSpPr>
        <p:spPr>
          <a:xfrm>
            <a:off x="4502801" y="4397036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B4186C-B5C5-4108-B47B-5D17C911F41B}"/>
              </a:ext>
            </a:extLst>
          </p:cNvPr>
          <p:cNvSpPr txBox="1"/>
          <p:nvPr/>
        </p:nvSpPr>
        <p:spPr>
          <a:xfrm>
            <a:off x="4247518" y="454139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9C1FC0-B3B3-4419-9FDE-B0CD2ED5B8C0}"/>
              </a:ext>
            </a:extLst>
          </p:cNvPr>
          <p:cNvSpPr txBox="1"/>
          <p:nvPr/>
        </p:nvSpPr>
        <p:spPr>
          <a:xfrm>
            <a:off x="4224079" y="4696685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6875BB7-501B-4135-AC6E-EC3CE3E778E5}"/>
              </a:ext>
            </a:extLst>
          </p:cNvPr>
          <p:cNvSpPr txBox="1"/>
          <p:nvPr/>
        </p:nvSpPr>
        <p:spPr>
          <a:xfrm>
            <a:off x="4493172" y="452977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9EE74D-E1A3-40A8-8904-75C7AD113380}"/>
              </a:ext>
            </a:extLst>
          </p:cNvPr>
          <p:cNvSpPr txBox="1"/>
          <p:nvPr/>
        </p:nvSpPr>
        <p:spPr>
          <a:xfrm>
            <a:off x="4683091" y="4451947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5CEF00-51E7-4C51-9E44-7794E55EC954}"/>
              </a:ext>
            </a:extLst>
          </p:cNvPr>
          <p:cNvSpPr txBox="1"/>
          <p:nvPr/>
        </p:nvSpPr>
        <p:spPr>
          <a:xfrm>
            <a:off x="4671161" y="4625718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724B208-CF07-440F-AF3F-0D35CF436665}"/>
              </a:ext>
            </a:extLst>
          </p:cNvPr>
          <p:cNvSpPr txBox="1"/>
          <p:nvPr/>
        </p:nvSpPr>
        <p:spPr>
          <a:xfrm>
            <a:off x="4697563" y="4774054"/>
            <a:ext cx="2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562F518-7FD5-45B7-AC2E-F693C23B626C}"/>
              </a:ext>
            </a:extLst>
          </p:cNvPr>
          <p:cNvSpPr/>
          <p:nvPr/>
        </p:nvSpPr>
        <p:spPr>
          <a:xfrm>
            <a:off x="2741794" y="4255124"/>
            <a:ext cx="355771" cy="542028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3A752E-95E3-4256-B84C-07E7C3A14332}"/>
              </a:ext>
            </a:extLst>
          </p:cNvPr>
          <p:cNvCxnSpPr>
            <a:cxnSpLocks/>
          </p:cNvCxnSpPr>
          <p:nvPr/>
        </p:nvCxnSpPr>
        <p:spPr>
          <a:xfrm flipV="1">
            <a:off x="3091066" y="4217692"/>
            <a:ext cx="1383617" cy="75404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E648055-1DAD-4621-8676-45AB83E035F3}"/>
              </a:ext>
            </a:extLst>
          </p:cNvPr>
          <p:cNvCxnSpPr>
            <a:cxnSpLocks/>
          </p:cNvCxnSpPr>
          <p:nvPr/>
        </p:nvCxnSpPr>
        <p:spPr>
          <a:xfrm>
            <a:off x="3044293" y="4846256"/>
            <a:ext cx="1087422" cy="314577"/>
          </a:xfrm>
          <a:prstGeom prst="line">
            <a:avLst/>
          </a:prstGeom>
          <a:ln>
            <a:solidFill>
              <a:srgbClr val="FF33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380776" y="476695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4DB1F5-4741-4E3F-AE22-5B8BACB4C5C6}"/>
              </a:ext>
            </a:extLst>
          </p:cNvPr>
          <p:cNvSpPr/>
          <p:nvPr/>
        </p:nvSpPr>
        <p:spPr>
          <a:xfrm>
            <a:off x="5603660" y="421769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E33B8C4E-E4C2-461A-BD3F-0830EA159582}"/>
              </a:ext>
            </a:extLst>
          </p:cNvPr>
          <p:cNvSpPr/>
          <p:nvPr/>
        </p:nvSpPr>
        <p:spPr>
          <a:xfrm>
            <a:off x="5762036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780A72A-AD17-41B2-8C59-1D88CFCBEC0F}"/>
              </a:ext>
            </a:extLst>
          </p:cNvPr>
          <p:cNvSpPr/>
          <p:nvPr/>
        </p:nvSpPr>
        <p:spPr>
          <a:xfrm>
            <a:off x="5917228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5AD8F4A-38E8-4986-A77F-3E3F83BCEADB}"/>
              </a:ext>
            </a:extLst>
          </p:cNvPr>
          <p:cNvSpPr/>
          <p:nvPr/>
        </p:nvSpPr>
        <p:spPr>
          <a:xfrm>
            <a:off x="6075604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BC371EA-F5A8-4393-B713-4C018671D4E3}"/>
              </a:ext>
            </a:extLst>
          </p:cNvPr>
          <p:cNvSpPr/>
          <p:nvPr/>
        </p:nvSpPr>
        <p:spPr>
          <a:xfrm>
            <a:off x="6233804" y="422108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F127798-84A4-458A-81F9-68290EA27217}"/>
              </a:ext>
            </a:extLst>
          </p:cNvPr>
          <p:cNvSpPr/>
          <p:nvPr/>
        </p:nvSpPr>
        <p:spPr>
          <a:xfrm>
            <a:off x="6392180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8E7E593-3C8E-455E-8B2D-B72632C3B920}"/>
              </a:ext>
            </a:extLst>
          </p:cNvPr>
          <p:cNvSpPr/>
          <p:nvPr/>
        </p:nvSpPr>
        <p:spPr>
          <a:xfrm>
            <a:off x="6553348" y="421850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F1F2D20-DAAA-4514-BFB3-6D453C39A421}"/>
              </a:ext>
            </a:extLst>
          </p:cNvPr>
          <p:cNvSpPr/>
          <p:nvPr/>
        </p:nvSpPr>
        <p:spPr>
          <a:xfrm>
            <a:off x="6711724" y="42219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CCFA816-C4BF-4944-BF1B-8137CADD6BA1}"/>
              </a:ext>
            </a:extLst>
          </p:cNvPr>
          <p:cNvSpPr/>
          <p:nvPr/>
        </p:nvSpPr>
        <p:spPr>
          <a:xfrm>
            <a:off x="5603660" y="436768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410E893-0D0E-4093-B7DA-D6130192FB01}"/>
              </a:ext>
            </a:extLst>
          </p:cNvPr>
          <p:cNvSpPr/>
          <p:nvPr/>
        </p:nvSpPr>
        <p:spPr>
          <a:xfrm>
            <a:off x="5762036" y="436510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87320CB-2DF7-4CAB-B887-CD680DC8C736}"/>
              </a:ext>
            </a:extLst>
          </p:cNvPr>
          <p:cNvSpPr/>
          <p:nvPr/>
        </p:nvSpPr>
        <p:spPr>
          <a:xfrm>
            <a:off x="5917228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F9333D5-C1E4-4E9A-A519-606E1211367E}"/>
              </a:ext>
            </a:extLst>
          </p:cNvPr>
          <p:cNvSpPr/>
          <p:nvPr/>
        </p:nvSpPr>
        <p:spPr>
          <a:xfrm>
            <a:off x="6075604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001D78-3659-4560-AE39-E953C44DF6B8}"/>
              </a:ext>
            </a:extLst>
          </p:cNvPr>
          <p:cNvSpPr/>
          <p:nvPr/>
        </p:nvSpPr>
        <p:spPr>
          <a:xfrm>
            <a:off x="6233804" y="436510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E0620AC-7595-4AEC-80D0-49A16370D175}"/>
              </a:ext>
            </a:extLst>
          </p:cNvPr>
          <p:cNvSpPr/>
          <p:nvPr/>
        </p:nvSpPr>
        <p:spPr>
          <a:xfrm>
            <a:off x="6392180" y="436850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3BC5B05-6092-4B7A-9C1B-E22129EAC931}"/>
              </a:ext>
            </a:extLst>
          </p:cNvPr>
          <p:cNvSpPr/>
          <p:nvPr/>
        </p:nvSpPr>
        <p:spPr>
          <a:xfrm>
            <a:off x="6553348" y="436850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D0AFB6A-FF72-4AEF-B017-1815FAC1C633}"/>
              </a:ext>
            </a:extLst>
          </p:cNvPr>
          <p:cNvSpPr/>
          <p:nvPr/>
        </p:nvSpPr>
        <p:spPr>
          <a:xfrm>
            <a:off x="6711724" y="43659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7F4265-815F-45D2-8720-F59DDD596159}"/>
              </a:ext>
            </a:extLst>
          </p:cNvPr>
          <p:cNvSpPr/>
          <p:nvPr/>
        </p:nvSpPr>
        <p:spPr>
          <a:xfrm>
            <a:off x="5601590" y="451144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C579DB87-B32D-432C-B041-2C2DAFA2E93F}"/>
              </a:ext>
            </a:extLst>
          </p:cNvPr>
          <p:cNvSpPr/>
          <p:nvPr/>
        </p:nvSpPr>
        <p:spPr>
          <a:xfrm>
            <a:off x="5759966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21B83B8-0D38-45AE-8298-864B5C5F1F81}"/>
              </a:ext>
            </a:extLst>
          </p:cNvPr>
          <p:cNvSpPr/>
          <p:nvPr/>
        </p:nvSpPr>
        <p:spPr>
          <a:xfrm>
            <a:off x="5915158" y="451483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309C32B4-E60C-4CDF-A96C-1F24D5422746}"/>
              </a:ext>
            </a:extLst>
          </p:cNvPr>
          <p:cNvSpPr/>
          <p:nvPr/>
        </p:nvSpPr>
        <p:spPr>
          <a:xfrm>
            <a:off x="6073534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812B1B5-3783-4D3E-857B-26D1FA1C0CC6}"/>
              </a:ext>
            </a:extLst>
          </p:cNvPr>
          <p:cNvSpPr/>
          <p:nvPr/>
        </p:nvSpPr>
        <p:spPr>
          <a:xfrm>
            <a:off x="6231734" y="451483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F37C06B-8320-4A0C-A621-B25952AAD224}"/>
              </a:ext>
            </a:extLst>
          </p:cNvPr>
          <p:cNvSpPr/>
          <p:nvPr/>
        </p:nvSpPr>
        <p:spPr>
          <a:xfrm>
            <a:off x="6390110" y="4512258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69192AC-BD35-4A82-8734-F9BE6B7B7304}"/>
              </a:ext>
            </a:extLst>
          </p:cNvPr>
          <p:cNvSpPr/>
          <p:nvPr/>
        </p:nvSpPr>
        <p:spPr>
          <a:xfrm>
            <a:off x="6551278" y="4512258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ABB9AB3-E004-4B3B-9000-B386555FBD5B}"/>
              </a:ext>
            </a:extLst>
          </p:cNvPr>
          <p:cNvSpPr/>
          <p:nvPr/>
        </p:nvSpPr>
        <p:spPr>
          <a:xfrm>
            <a:off x="6709654" y="45156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39BAC3D-D7E1-4BFF-8895-A8AD7AD3C60A}"/>
              </a:ext>
            </a:extLst>
          </p:cNvPr>
          <p:cNvSpPr/>
          <p:nvPr/>
        </p:nvSpPr>
        <p:spPr>
          <a:xfrm>
            <a:off x="5601590" y="466143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A0B0F05-009A-48DB-B906-5482D78A08D7}"/>
              </a:ext>
            </a:extLst>
          </p:cNvPr>
          <p:cNvSpPr/>
          <p:nvPr/>
        </p:nvSpPr>
        <p:spPr>
          <a:xfrm>
            <a:off x="5759966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20B0A61-D5CA-4B02-A911-8E8A5D7FE2AE}"/>
              </a:ext>
            </a:extLst>
          </p:cNvPr>
          <p:cNvSpPr/>
          <p:nvPr/>
        </p:nvSpPr>
        <p:spPr>
          <a:xfrm>
            <a:off x="5915158" y="4658854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14C6898-A702-40D6-94F4-69F1DA416D21}"/>
              </a:ext>
            </a:extLst>
          </p:cNvPr>
          <p:cNvSpPr/>
          <p:nvPr/>
        </p:nvSpPr>
        <p:spPr>
          <a:xfrm>
            <a:off x="6073534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266C36C-F5AD-4E39-98D0-D01E2CEBEBD7}"/>
              </a:ext>
            </a:extLst>
          </p:cNvPr>
          <p:cNvSpPr/>
          <p:nvPr/>
        </p:nvSpPr>
        <p:spPr>
          <a:xfrm>
            <a:off x="6231734" y="465885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2D34267-3FFF-45D5-BFDA-DDA8C35EFD17}"/>
              </a:ext>
            </a:extLst>
          </p:cNvPr>
          <p:cNvSpPr/>
          <p:nvPr/>
        </p:nvSpPr>
        <p:spPr>
          <a:xfrm>
            <a:off x="6390110" y="466225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39253E6-E258-4B8C-8F6C-F666C1A4EE1F}"/>
              </a:ext>
            </a:extLst>
          </p:cNvPr>
          <p:cNvSpPr/>
          <p:nvPr/>
        </p:nvSpPr>
        <p:spPr>
          <a:xfrm>
            <a:off x="6551278" y="466225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597FEEC-1818-4EC1-9A42-574320F13D2F}"/>
              </a:ext>
            </a:extLst>
          </p:cNvPr>
          <p:cNvSpPr/>
          <p:nvPr/>
        </p:nvSpPr>
        <p:spPr>
          <a:xfrm>
            <a:off x="6709654" y="465967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5DDDDFE-805E-4D73-AF56-F2DB6869549C}"/>
              </a:ext>
            </a:extLst>
          </p:cNvPr>
          <p:cNvSpPr/>
          <p:nvPr/>
        </p:nvSpPr>
        <p:spPr>
          <a:xfrm>
            <a:off x="5601072" y="4805124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5EBEBFD-5CB8-4040-8817-E071F9A9A038}"/>
              </a:ext>
            </a:extLst>
          </p:cNvPr>
          <p:cNvSpPr/>
          <p:nvPr/>
        </p:nvSpPr>
        <p:spPr>
          <a:xfrm>
            <a:off x="5759448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1687E1B7-CCB8-4DC3-8DAA-C21C1349512A}"/>
              </a:ext>
            </a:extLst>
          </p:cNvPr>
          <p:cNvSpPr/>
          <p:nvPr/>
        </p:nvSpPr>
        <p:spPr>
          <a:xfrm>
            <a:off x="5914640" y="480852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41AF0F5D-93FE-4A20-B7A3-07E85F30B70E}"/>
              </a:ext>
            </a:extLst>
          </p:cNvPr>
          <p:cNvSpPr/>
          <p:nvPr/>
        </p:nvSpPr>
        <p:spPr>
          <a:xfrm>
            <a:off x="6073016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6A66A433-515B-4495-9AAD-AEC7CBD3A377}"/>
              </a:ext>
            </a:extLst>
          </p:cNvPr>
          <p:cNvSpPr/>
          <p:nvPr/>
        </p:nvSpPr>
        <p:spPr>
          <a:xfrm>
            <a:off x="6231216" y="480852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0988295-01FF-423D-A4AF-5EB04FB34303}"/>
              </a:ext>
            </a:extLst>
          </p:cNvPr>
          <p:cNvSpPr/>
          <p:nvPr/>
        </p:nvSpPr>
        <p:spPr>
          <a:xfrm>
            <a:off x="6389592" y="4805940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2C8A2C6-71BC-4CEF-823C-2F15619BBA2C}"/>
              </a:ext>
            </a:extLst>
          </p:cNvPr>
          <p:cNvSpPr/>
          <p:nvPr/>
        </p:nvSpPr>
        <p:spPr>
          <a:xfrm>
            <a:off x="6550760" y="4805940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6CBAB561-98E0-4706-A16C-8FB2A6F21E34}"/>
              </a:ext>
            </a:extLst>
          </p:cNvPr>
          <p:cNvSpPr/>
          <p:nvPr/>
        </p:nvSpPr>
        <p:spPr>
          <a:xfrm>
            <a:off x="6709136" y="480933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2DA8796-7EA9-4F81-8B00-DC20E3BF9A83}"/>
              </a:ext>
            </a:extLst>
          </p:cNvPr>
          <p:cNvSpPr/>
          <p:nvPr/>
        </p:nvSpPr>
        <p:spPr>
          <a:xfrm>
            <a:off x="5601072" y="4955116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AABEC1C-9749-4D64-83BC-D86BF5B886CC}"/>
              </a:ext>
            </a:extLst>
          </p:cNvPr>
          <p:cNvSpPr/>
          <p:nvPr/>
        </p:nvSpPr>
        <p:spPr>
          <a:xfrm>
            <a:off x="5759448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48802A6-AE6A-4FBE-859F-158F873057CB}"/>
              </a:ext>
            </a:extLst>
          </p:cNvPr>
          <p:cNvSpPr/>
          <p:nvPr/>
        </p:nvSpPr>
        <p:spPr>
          <a:xfrm>
            <a:off x="5914640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45AACA0-B4CC-4F57-9A11-212C9B0B5977}"/>
              </a:ext>
            </a:extLst>
          </p:cNvPr>
          <p:cNvSpPr/>
          <p:nvPr/>
        </p:nvSpPr>
        <p:spPr>
          <a:xfrm>
            <a:off x="6073016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3D17086A-5929-4B3E-9B3C-6872FC6E0CD2}"/>
              </a:ext>
            </a:extLst>
          </p:cNvPr>
          <p:cNvSpPr/>
          <p:nvPr/>
        </p:nvSpPr>
        <p:spPr>
          <a:xfrm>
            <a:off x="6231216" y="4952536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BFEA00E1-1205-4F44-8A6C-CA756F4B9A73}"/>
              </a:ext>
            </a:extLst>
          </p:cNvPr>
          <p:cNvSpPr/>
          <p:nvPr/>
        </p:nvSpPr>
        <p:spPr>
          <a:xfrm>
            <a:off x="6389592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3CA732C-4DBC-453C-B083-09F753A50355}"/>
              </a:ext>
            </a:extLst>
          </p:cNvPr>
          <p:cNvSpPr/>
          <p:nvPr/>
        </p:nvSpPr>
        <p:spPr>
          <a:xfrm>
            <a:off x="6550760" y="4955932"/>
            <a:ext cx="158200" cy="14863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BD3C2DA-E693-4F38-AFA4-6884182FADE6}"/>
              </a:ext>
            </a:extLst>
          </p:cNvPr>
          <p:cNvSpPr/>
          <p:nvPr/>
        </p:nvSpPr>
        <p:spPr>
          <a:xfrm>
            <a:off x="6709136" y="4953352"/>
            <a:ext cx="158200" cy="1486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O</a:t>
            </a:r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8BAA1CAC-E21B-4DF5-ACB4-F14EBAE85085}"/>
              </a:ext>
            </a:extLst>
          </p:cNvPr>
          <p:cNvCxnSpPr>
            <a:cxnSpLocks/>
          </p:cNvCxnSpPr>
          <p:nvPr/>
        </p:nvCxnSpPr>
        <p:spPr>
          <a:xfrm flipV="1">
            <a:off x="5218824" y="4716495"/>
            <a:ext cx="382248" cy="86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F8A39F55-5D62-4C35-965C-D4AF4632C4D1}"/>
              </a:ext>
            </a:extLst>
          </p:cNvPr>
          <p:cNvSpPr txBox="1"/>
          <p:nvPr/>
        </p:nvSpPr>
        <p:spPr>
          <a:xfrm>
            <a:off x="5457056" y="5249405"/>
            <a:ext cx="1560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건물 표면 영역과 </a:t>
            </a:r>
            <a:endParaRPr lang="en-US" altLang="ko-KR" sz="1000" dirty="0"/>
          </a:p>
          <a:p>
            <a:r>
              <a:rPr lang="ko-KR" altLang="en-US" sz="1000" dirty="0"/>
              <a:t>내부 영역 구분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상하좌우 모두 </a:t>
            </a:r>
            <a:r>
              <a:rPr lang="en-US" altLang="ko-KR" sz="1000" dirty="0"/>
              <a:t>In: </a:t>
            </a:r>
            <a:r>
              <a:rPr lang="ko-KR" altLang="en-US" sz="1000" dirty="0"/>
              <a:t>내부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255" name="연결선: 꺾임 254">
            <a:extLst>
              <a:ext uri="{FF2B5EF4-FFF2-40B4-BE49-F238E27FC236}">
                <a16:creationId xmlns:a16="http://schemas.microsoft.com/office/drawing/2014/main" id="{49CD00A0-B7C5-4939-99AC-68231EBF189F}"/>
              </a:ext>
            </a:extLst>
          </p:cNvPr>
          <p:cNvCxnSpPr>
            <a:cxnSpLocks/>
            <a:stCxn id="219" idx="4"/>
            <a:endCxn id="219" idx="3"/>
          </p:cNvCxnSpPr>
          <p:nvPr/>
        </p:nvCxnSpPr>
        <p:spPr>
          <a:xfrm flipH="1">
            <a:off x="7839400" y="4727471"/>
            <a:ext cx="396000" cy="469267"/>
          </a:xfrm>
          <a:prstGeom prst="bentConnector4">
            <a:avLst>
              <a:gd name="adj1" fmla="val -57727"/>
              <a:gd name="adj2" fmla="val 1487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BFFA562F-A6CD-437E-B42F-BB3C56BA671F}"/>
              </a:ext>
            </a:extLst>
          </p:cNvPr>
          <p:cNvSpPr txBox="1"/>
          <p:nvPr/>
        </p:nvSpPr>
        <p:spPr>
          <a:xfrm>
            <a:off x="7257256" y="5391440"/>
            <a:ext cx="1038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고도정보 보정</a:t>
            </a: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8B6B2D15-2082-4A48-9CD3-CCEC61500E61}"/>
              </a:ext>
            </a:extLst>
          </p:cNvPr>
          <p:cNvSpPr/>
          <p:nvPr/>
        </p:nvSpPr>
        <p:spPr>
          <a:xfrm>
            <a:off x="4680335" y="4535155"/>
            <a:ext cx="355771" cy="542028"/>
          </a:xfrm>
          <a:prstGeom prst="roundRect">
            <a:avLst/>
          </a:prstGeom>
          <a:noFill/>
          <a:ln w="2857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F1DAD8F-848A-4DFE-9F63-17E90ED47F76}"/>
              </a:ext>
            </a:extLst>
          </p:cNvPr>
          <p:cNvCxnSpPr>
            <a:cxnSpLocks/>
          </p:cNvCxnSpPr>
          <p:nvPr/>
        </p:nvCxnSpPr>
        <p:spPr>
          <a:xfrm flipV="1">
            <a:off x="4998692" y="4241439"/>
            <a:ext cx="523354" cy="253325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81D4CCC-41AA-4507-A8AC-7538357E1905}"/>
              </a:ext>
            </a:extLst>
          </p:cNvPr>
          <p:cNvCxnSpPr>
            <a:cxnSpLocks/>
          </p:cNvCxnSpPr>
          <p:nvPr/>
        </p:nvCxnSpPr>
        <p:spPr>
          <a:xfrm>
            <a:off x="5045172" y="5037459"/>
            <a:ext cx="473215" cy="95893"/>
          </a:xfrm>
          <a:prstGeom prst="line">
            <a:avLst/>
          </a:prstGeom>
          <a:ln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9A8E080-9A0E-4B4B-BC2E-B5051D7C0CC5}"/>
              </a:ext>
            </a:extLst>
          </p:cNvPr>
          <p:cNvSpPr txBox="1"/>
          <p:nvPr/>
        </p:nvSpPr>
        <p:spPr>
          <a:xfrm>
            <a:off x="2421462" y="2225172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487394E-7C50-42DD-967B-F6B0717292A9}"/>
              </a:ext>
            </a:extLst>
          </p:cNvPr>
          <p:cNvSpPr txBox="1"/>
          <p:nvPr/>
        </p:nvSpPr>
        <p:spPr>
          <a:xfrm>
            <a:off x="4783576" y="22254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426423-6E76-4136-B97F-EE1112919C82}"/>
              </a:ext>
            </a:extLst>
          </p:cNvPr>
          <p:cNvSpPr txBox="1"/>
          <p:nvPr/>
        </p:nvSpPr>
        <p:spPr>
          <a:xfrm>
            <a:off x="7482992" y="224323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37953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12530"/>
              </p:ext>
            </p:extLst>
          </p:nvPr>
        </p:nvGraphicFramePr>
        <p:xfrm>
          <a:off x="308486" y="908722"/>
          <a:ext cx="9289030" cy="3642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2D Shape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형상에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 최고점까지 가상의 두부타입을 영역 경계로 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 경계영역 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2x2x3m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층수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=CEIL(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/3,0)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건물높이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=MAX(z-value in 3DS)-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2x2x3m 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실제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3D-Point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Multi-Polygon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Inside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있는지 공간 연산을 수행하여 실제 건물 구성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여부를 체크함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 건물 구성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대상으로 건물 표면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건물의 실내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 건물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층단위로 평면화 시킨 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모두 유효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둘러 쌓인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실내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건물 표면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체크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05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07811"/>
              </p:ext>
            </p:extLst>
          </p:nvPr>
        </p:nvGraphicFramePr>
        <p:xfrm>
          <a:off x="416496" y="941819"/>
          <a:ext cx="9073008" cy="338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Shape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건물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3DS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고도 정보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Z-value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1.5. </a:t>
            </a:r>
            <a:r>
              <a:rPr lang="ko-KR" altLang="en-US" dirty="0"/>
              <a:t>수신점 </a:t>
            </a:r>
            <a:r>
              <a:rPr lang="en-US" altLang="ko-KR" dirty="0"/>
              <a:t>BIN (3D </a:t>
            </a:r>
            <a:r>
              <a:rPr lang="ko-KR" altLang="en-US" dirty="0"/>
              <a:t>분석용 </a:t>
            </a:r>
            <a:r>
              <a:rPr lang="en-US" altLang="ko-KR" dirty="0"/>
              <a:t>2X2X3m BIN)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3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CELL-GRID LOS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[B1100]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TIN 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171" idx="4"/>
          </p:cNvCxnSpPr>
          <p:nvPr/>
        </p:nvCxnSpPr>
        <p:spPr>
          <a:xfrm>
            <a:off x="1738984" y="1676712"/>
            <a:ext cx="3817982" cy="1270200"/>
          </a:xfrm>
          <a:prstGeom prst="bentConnector3">
            <a:avLst>
              <a:gd name="adj1" fmla="val 10772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B1200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순서도: 자기 디스크 66">
            <a:extLst>
              <a:ext uri="{FF2B5EF4-FFF2-40B4-BE49-F238E27FC236}">
                <a16:creationId xmlns:a16="http://schemas.microsoft.com/office/drawing/2014/main" id="{BBD7F813-25FF-4F4C-98F5-88048A3D00F2}"/>
              </a:ext>
            </a:extLst>
          </p:cNvPr>
          <p:cNvSpPr/>
          <p:nvPr/>
        </p:nvSpPr>
        <p:spPr>
          <a:xfrm>
            <a:off x="2544986" y="4615917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CELL-GRID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0B1E5EE-918A-4FEB-9A7B-3F5A45FE976A}"/>
              </a:ext>
            </a:extLst>
          </p:cNvPr>
          <p:cNvCxnSpPr>
            <a:cxnSpLocks/>
          </p:cNvCxnSpPr>
          <p:nvPr/>
        </p:nvCxnSpPr>
        <p:spPr>
          <a:xfrm>
            <a:off x="6083214" y="2636337"/>
            <a:ext cx="6699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3EB2C59-1235-48A5-AA98-A2A76C51AE98}"/>
              </a:ext>
            </a:extLst>
          </p:cNvPr>
          <p:cNvSpPr txBox="1"/>
          <p:nvPr/>
        </p:nvSpPr>
        <p:spPr>
          <a:xfrm>
            <a:off x="5889104" y="27089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데이터 </a:t>
            </a:r>
            <a:r>
              <a:rPr lang="en-US" altLang="ko-KR" sz="1000" dirty="0"/>
              <a:t>Group</a:t>
            </a:r>
          </a:p>
          <a:p>
            <a:r>
              <a:rPr lang="ko-KR" altLang="en-US" sz="1000" dirty="0"/>
              <a:t>함수 처리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1D71A84-51AB-4B27-89C4-BC50F4D62B2E}"/>
              </a:ext>
            </a:extLst>
          </p:cNvPr>
          <p:cNvSpPr txBox="1"/>
          <p:nvPr/>
        </p:nvSpPr>
        <p:spPr>
          <a:xfrm>
            <a:off x="2361895" y="3204955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CELL</a:t>
            </a:r>
            <a:r>
              <a:rPr lang="ko-KR" altLang="en-US" sz="1000" dirty="0"/>
              <a:t>을</a:t>
            </a:r>
            <a:r>
              <a:rPr lang="en-US" altLang="ko-KR" sz="1000" dirty="0"/>
              <a:t> </a:t>
            </a:r>
            <a:r>
              <a:rPr lang="ko-KR" altLang="en-US" sz="1000" dirty="0"/>
              <a:t>중점으로 평면상에서 </a:t>
            </a:r>
            <a:endParaRPr lang="en-US" altLang="ko-KR" sz="1000" dirty="0"/>
          </a:p>
          <a:p>
            <a:r>
              <a:rPr lang="ko-KR" altLang="ko-KR" sz="1000" dirty="0"/>
              <a:t>α</a:t>
            </a:r>
            <a:r>
              <a:rPr lang="ko-KR" altLang="en-US" sz="1000" dirty="0"/>
              <a:t>값</a:t>
            </a:r>
            <a:r>
              <a:rPr lang="en-US" altLang="ko-KR" sz="1000" dirty="0"/>
              <a:t> (0.075</a:t>
            </a:r>
            <a:r>
              <a:rPr lang="en-US" altLang="ko-KR" sz="1000" baseline="30000" dirty="0"/>
              <a:t>o</a:t>
            </a:r>
            <a:r>
              <a:rPr lang="en-US" altLang="ko-KR" sz="1000" dirty="0"/>
              <a:t>) </a:t>
            </a:r>
            <a:r>
              <a:rPr lang="ko-KR" altLang="en-US" sz="1000" dirty="0"/>
              <a:t>만큼씩</a:t>
            </a:r>
            <a:endParaRPr lang="en-US" altLang="ko-KR" sz="1000" dirty="0"/>
          </a:p>
          <a:p>
            <a:r>
              <a:rPr lang="ko-KR" altLang="en-US" sz="1000" dirty="0"/>
              <a:t>회전하면서 가상 라인 생성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340C035-289B-4841-8D2D-90ED63CED1B1}"/>
              </a:ext>
            </a:extLst>
          </p:cNvPr>
          <p:cNvCxnSpPr>
            <a:cxnSpLocks/>
          </p:cNvCxnSpPr>
          <p:nvPr/>
        </p:nvCxnSpPr>
        <p:spPr>
          <a:xfrm>
            <a:off x="3692523" y="2700257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C601BA1-266A-42FF-ACB7-3A7B5FD1F1C1}"/>
              </a:ext>
            </a:extLst>
          </p:cNvPr>
          <p:cNvSpPr txBox="1"/>
          <p:nvPr/>
        </p:nvSpPr>
        <p:spPr>
          <a:xfrm>
            <a:off x="3642429" y="281958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pic>
        <p:nvPicPr>
          <p:cNvPr id="150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A0CD68EE-9E77-4466-9AB3-94699B1E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36" y="2516521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2799202-45DD-434F-B09C-799A40A71E0B}"/>
              </a:ext>
            </a:extLst>
          </p:cNvPr>
          <p:cNvCxnSpPr/>
          <p:nvPr/>
        </p:nvCxnSpPr>
        <p:spPr>
          <a:xfrm flipV="1">
            <a:off x="2957510" y="212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97A13E2-A95F-48EE-B544-9D4060B7C1A5}"/>
              </a:ext>
            </a:extLst>
          </p:cNvPr>
          <p:cNvCxnSpPr>
            <a:cxnSpLocks/>
          </p:cNvCxnSpPr>
          <p:nvPr/>
        </p:nvCxnSpPr>
        <p:spPr>
          <a:xfrm flipV="1">
            <a:off x="2957510" y="2848235"/>
            <a:ext cx="0" cy="3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B447163-C397-45C9-9000-CA1973B7173D}"/>
              </a:ext>
            </a:extLst>
          </p:cNvPr>
          <p:cNvCxnSpPr>
            <a:cxnSpLocks/>
          </p:cNvCxnSpPr>
          <p:nvPr/>
        </p:nvCxnSpPr>
        <p:spPr>
          <a:xfrm flipH="1">
            <a:off x="3084789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1043CF-9C29-4DDE-882F-11B7B7F12E85}"/>
              </a:ext>
            </a:extLst>
          </p:cNvPr>
          <p:cNvCxnSpPr>
            <a:cxnSpLocks/>
          </p:cNvCxnSpPr>
          <p:nvPr/>
        </p:nvCxnSpPr>
        <p:spPr>
          <a:xfrm>
            <a:off x="3084789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C5B7DE1B-4785-490F-AFAD-01DB28D488BA}"/>
              </a:ext>
            </a:extLst>
          </p:cNvPr>
          <p:cNvCxnSpPr>
            <a:cxnSpLocks/>
          </p:cNvCxnSpPr>
          <p:nvPr/>
        </p:nvCxnSpPr>
        <p:spPr>
          <a:xfrm>
            <a:off x="2575672" y="2286397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5201C0B3-C2AB-4278-95A1-9BD52F9C2A2B}"/>
              </a:ext>
            </a:extLst>
          </p:cNvPr>
          <p:cNvCxnSpPr>
            <a:cxnSpLocks/>
          </p:cNvCxnSpPr>
          <p:nvPr/>
        </p:nvCxnSpPr>
        <p:spPr>
          <a:xfrm flipH="1">
            <a:off x="2575672" y="2795514"/>
            <a:ext cx="254559" cy="2545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8C228BFB-1280-4ABD-9098-A65494CA7360}"/>
              </a:ext>
            </a:extLst>
          </p:cNvPr>
          <p:cNvCxnSpPr>
            <a:cxnSpLocks/>
          </p:cNvCxnSpPr>
          <p:nvPr/>
        </p:nvCxnSpPr>
        <p:spPr>
          <a:xfrm flipH="1">
            <a:off x="313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DA655BB-FC95-4207-B752-C8294D828DD4}"/>
              </a:ext>
            </a:extLst>
          </p:cNvPr>
          <p:cNvCxnSpPr>
            <a:cxnSpLocks/>
          </p:cNvCxnSpPr>
          <p:nvPr/>
        </p:nvCxnSpPr>
        <p:spPr>
          <a:xfrm flipH="1">
            <a:off x="2417510" y="2668235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389CA23-3B05-4ED8-BE17-FB20123A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80" y="2881962"/>
            <a:ext cx="616592" cy="6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6B1BD55-9470-41F2-A6DD-6E1A1B0D878D}"/>
              </a:ext>
            </a:extLst>
          </p:cNvPr>
          <p:cNvCxnSpPr/>
          <p:nvPr/>
        </p:nvCxnSpPr>
        <p:spPr>
          <a:xfrm flipV="1">
            <a:off x="4959255" y="2558080"/>
            <a:ext cx="727029" cy="5290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7A99216F-7117-48AD-B2BB-D628FA9C24FD}"/>
              </a:ext>
            </a:extLst>
          </p:cNvPr>
          <p:cNvSpPr/>
          <p:nvPr/>
        </p:nvSpPr>
        <p:spPr>
          <a:xfrm>
            <a:off x="5127904" y="276170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39323BC5-2857-4DEA-A976-6F9500C92D06}"/>
              </a:ext>
            </a:extLst>
          </p:cNvPr>
          <p:cNvSpPr/>
          <p:nvPr/>
        </p:nvSpPr>
        <p:spPr>
          <a:xfrm>
            <a:off x="5346081" y="2780928"/>
            <a:ext cx="277279" cy="265575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5" name="정육면체 174">
            <a:extLst>
              <a:ext uri="{FF2B5EF4-FFF2-40B4-BE49-F238E27FC236}">
                <a16:creationId xmlns:a16="http://schemas.microsoft.com/office/drawing/2014/main" id="{00D30015-FFF0-4174-831E-DB0D68ED7C7E}"/>
              </a:ext>
            </a:extLst>
          </p:cNvPr>
          <p:cNvSpPr/>
          <p:nvPr/>
        </p:nvSpPr>
        <p:spPr>
          <a:xfrm>
            <a:off x="5127904" y="2558335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7" name="정육면체 176">
            <a:extLst>
              <a:ext uri="{FF2B5EF4-FFF2-40B4-BE49-F238E27FC236}">
                <a16:creationId xmlns:a16="http://schemas.microsoft.com/office/drawing/2014/main" id="{BE09EC4A-6D8D-43DE-BB99-EA73216E03DC}"/>
              </a:ext>
            </a:extLst>
          </p:cNvPr>
          <p:cNvSpPr/>
          <p:nvPr/>
        </p:nvSpPr>
        <p:spPr>
          <a:xfrm>
            <a:off x="5343821" y="2420888"/>
            <a:ext cx="277279" cy="265575"/>
          </a:xfrm>
          <a:prstGeom prst="cub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C2D52071-2EF0-4940-A520-A753BDC97E11}"/>
              </a:ext>
            </a:extLst>
          </p:cNvPr>
          <p:cNvCxnSpPr/>
          <p:nvPr/>
        </p:nvCxnSpPr>
        <p:spPr>
          <a:xfrm flipV="1">
            <a:off x="4946051" y="2060848"/>
            <a:ext cx="727029" cy="52901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D66C55F-7A54-43BB-94AB-9F3EF6F9DBC8}"/>
              </a:ext>
            </a:extLst>
          </p:cNvPr>
          <p:cNvCxnSpPr>
            <a:cxnSpLocks/>
          </p:cNvCxnSpPr>
          <p:nvPr/>
        </p:nvCxnSpPr>
        <p:spPr>
          <a:xfrm>
            <a:off x="5670965" y="2088580"/>
            <a:ext cx="12222" cy="477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E41BFDD-6018-4165-8AD1-94C52E377B7A}"/>
              </a:ext>
            </a:extLst>
          </p:cNvPr>
          <p:cNvCxnSpPr>
            <a:cxnSpLocks/>
          </p:cNvCxnSpPr>
          <p:nvPr/>
        </p:nvCxnSpPr>
        <p:spPr>
          <a:xfrm>
            <a:off x="5261711" y="2333030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F419E473-248D-41C7-A728-B86A5B9955AA}"/>
              </a:ext>
            </a:extLst>
          </p:cNvPr>
          <p:cNvCxnSpPr>
            <a:cxnSpLocks/>
            <a:endCxn id="177" idx="5"/>
          </p:cNvCxnSpPr>
          <p:nvPr/>
        </p:nvCxnSpPr>
        <p:spPr>
          <a:xfrm flipV="1">
            <a:off x="4976875" y="2520479"/>
            <a:ext cx="644225" cy="5515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FBF5537-FA63-483C-A207-F9DAE6CF3003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4976875" y="2624729"/>
            <a:ext cx="256472" cy="447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44186FBD-6FCA-4D23-BB98-78118F36C941}"/>
              </a:ext>
            </a:extLst>
          </p:cNvPr>
          <p:cNvCxnSpPr>
            <a:cxnSpLocks/>
          </p:cNvCxnSpPr>
          <p:nvPr/>
        </p:nvCxnSpPr>
        <p:spPr>
          <a:xfrm>
            <a:off x="5462487" y="2207502"/>
            <a:ext cx="0" cy="56146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253738B-69E1-4FE4-BCC3-D3C059BB1E22}"/>
              </a:ext>
            </a:extLst>
          </p:cNvPr>
          <p:cNvCxnSpPr>
            <a:cxnSpLocks/>
            <a:stCxn id="76" idx="3"/>
            <a:endCxn id="162" idx="2"/>
          </p:cNvCxnSpPr>
          <p:nvPr/>
        </p:nvCxnSpPr>
        <p:spPr>
          <a:xfrm>
            <a:off x="1716029" y="2384350"/>
            <a:ext cx="3031047" cy="1114204"/>
          </a:xfrm>
          <a:prstGeom prst="bentConnector4">
            <a:avLst>
              <a:gd name="adj1" fmla="val 16772"/>
              <a:gd name="adj2" fmla="val 132153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66E18B2-D079-4278-BE38-5C2AD73FEB1C}"/>
              </a:ext>
            </a:extLst>
          </p:cNvPr>
          <p:cNvSpPr txBox="1"/>
          <p:nvPr/>
        </p:nvSpPr>
        <p:spPr>
          <a:xfrm>
            <a:off x="4946051" y="3398748"/>
            <a:ext cx="2071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라인과 동일선상에 있는</a:t>
            </a:r>
            <a:endParaRPr lang="en-US" altLang="ko-KR" sz="1000" dirty="0"/>
          </a:p>
          <a:p>
            <a:r>
              <a:rPr lang="en-US" altLang="ko-KR" sz="1000" dirty="0"/>
              <a:t>Grid</a:t>
            </a:r>
            <a:r>
              <a:rPr lang="ko-KR" altLang="en-US" sz="1000" dirty="0"/>
              <a:t>를 대상으로 동일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 </a:t>
            </a:r>
            <a:r>
              <a:rPr lang="ko-KR" altLang="en-US" sz="1000" dirty="0"/>
              <a:t>기준</a:t>
            </a:r>
            <a:endParaRPr lang="en-US" altLang="ko-KR" sz="1000" dirty="0"/>
          </a:p>
          <a:p>
            <a:r>
              <a:rPr lang="ko-KR" altLang="en-US" sz="1000" dirty="0"/>
              <a:t>최단거리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산출</a:t>
            </a:r>
            <a:endParaRPr lang="en-US" altLang="ko-KR" sz="1000" dirty="0"/>
          </a:p>
          <a:p>
            <a:r>
              <a:rPr lang="ko-KR" altLang="ko-KR" sz="1000" dirty="0"/>
              <a:t>※</a:t>
            </a:r>
            <a:r>
              <a:rPr lang="en-US" altLang="ko-KR" sz="1000" dirty="0"/>
              <a:t> </a:t>
            </a:r>
            <a:r>
              <a:rPr lang="el-GR" altLang="ko-KR" sz="1000" dirty="0"/>
              <a:t>θ</a:t>
            </a:r>
            <a:r>
              <a:rPr lang="en-US" altLang="ko-KR" sz="1000" dirty="0"/>
              <a:t> : </a:t>
            </a:r>
            <a:r>
              <a:rPr lang="ko-KR" altLang="en-US" sz="1000" dirty="0"/>
              <a:t>수평 각 </a:t>
            </a:r>
            <a:r>
              <a:rPr lang="en-US" altLang="ko-KR" sz="1000" dirty="0"/>
              <a:t>/ </a:t>
            </a:r>
            <a:r>
              <a:rPr lang="el-GR" altLang="ko-KR" sz="1000" dirty="0"/>
              <a:t>π</a:t>
            </a:r>
            <a:r>
              <a:rPr lang="en-US" altLang="ko-KR" sz="1000" dirty="0"/>
              <a:t> : </a:t>
            </a:r>
            <a:r>
              <a:rPr lang="ko-KR" altLang="en-US" sz="1000" dirty="0"/>
              <a:t>수직 각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716029" y="2384350"/>
            <a:ext cx="1184177" cy="220142"/>
          </a:xfrm>
          <a:prstGeom prst="bentConnector3">
            <a:avLst>
              <a:gd name="adj1" fmla="val 4261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3F2276F7-F42F-426D-AEE2-330527BFB896}"/>
              </a:ext>
            </a:extLst>
          </p:cNvPr>
          <p:cNvSpPr/>
          <p:nvPr/>
        </p:nvSpPr>
        <p:spPr>
          <a:xfrm>
            <a:off x="6866207" y="1830630"/>
            <a:ext cx="1903217" cy="1598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Select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Row_Number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() Over (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Partition By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Cell_ID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Theta, 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Phi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      Order By Distance </a:t>
            </a:r>
            <a:r>
              <a:rPr lang="en-US" altLang="ko-KR" sz="1000" dirty="0" err="1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Asc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) as RNO</a:t>
            </a:r>
          </a:p>
          <a:p>
            <a:pPr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From CELL_GRID</a:t>
            </a:r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D67AE583-F6CC-4D47-B735-64B0F20DB8FB}"/>
              </a:ext>
            </a:extLst>
          </p:cNvPr>
          <p:cNvCxnSpPr>
            <a:cxnSpLocks/>
            <a:stCxn id="205" idx="2"/>
            <a:endCxn id="139" idx="4"/>
          </p:cNvCxnSpPr>
          <p:nvPr/>
        </p:nvCxnSpPr>
        <p:spPr>
          <a:xfrm rot="5400000">
            <a:off x="4792156" y="2059524"/>
            <a:ext cx="1656184" cy="439513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FC52997-9811-41E9-BECB-F6DDCF6C5E24}"/>
              </a:ext>
            </a:extLst>
          </p:cNvPr>
          <p:cNvSpPr txBox="1"/>
          <p:nvPr/>
        </p:nvSpPr>
        <p:spPr>
          <a:xfrm>
            <a:off x="4092203" y="5171383"/>
            <a:ext cx="3725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CELL </a:t>
            </a:r>
            <a:r>
              <a:rPr lang="ko-KR" altLang="en-US" sz="1000" dirty="0"/>
              <a:t>기준으로 </a:t>
            </a:r>
            <a:r>
              <a:rPr lang="en-US" altLang="ko-KR" sz="1000" dirty="0"/>
              <a:t>NLOS</a:t>
            </a:r>
            <a:r>
              <a:rPr lang="ko-KR" altLang="en-US" sz="1000" dirty="0"/>
              <a:t>가 존재하는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 별 가장 인접 </a:t>
            </a:r>
            <a:r>
              <a:rPr lang="en-US" altLang="ko-KR" sz="1000" dirty="0"/>
              <a:t>GRID</a:t>
            </a:r>
            <a:r>
              <a:rPr lang="ko-KR" altLang="en-US" sz="1000" dirty="0"/>
              <a:t>와의 거리 정보를 </a:t>
            </a:r>
            <a:r>
              <a:rPr lang="en-US" altLang="ko-KR" sz="1000" dirty="0" err="1"/>
              <a:t>Cell_ID</a:t>
            </a:r>
            <a:r>
              <a:rPr lang="en-US" altLang="ko-KR" sz="1000" dirty="0"/>
              <a:t>, 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 </a:t>
            </a:r>
            <a:r>
              <a:rPr lang="ko-KR" altLang="en-US" sz="1000" dirty="0"/>
              <a:t>를 </a:t>
            </a:r>
            <a:r>
              <a:rPr lang="en-US" altLang="ko-KR" sz="1000" dirty="0"/>
              <a:t>Key</a:t>
            </a:r>
            <a:r>
              <a:rPr lang="ko-KR" altLang="en-US" sz="1000" dirty="0"/>
              <a:t>값으로 하여 저장 관리함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특정 </a:t>
            </a:r>
            <a:r>
              <a:rPr lang="en-US" altLang="ko-KR" sz="1000" dirty="0"/>
              <a:t>Rx BIN</a:t>
            </a:r>
            <a:r>
              <a:rPr lang="ko-KR" altLang="en-US" sz="1000" dirty="0"/>
              <a:t>에서 </a:t>
            </a:r>
            <a:r>
              <a:rPr lang="en-US" altLang="ko-KR" sz="1000" dirty="0"/>
              <a:t>CELL</a:t>
            </a:r>
            <a:r>
              <a:rPr lang="ko-KR" altLang="en-US" sz="1000" dirty="0"/>
              <a:t>과의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를 계산하여</a:t>
            </a:r>
            <a:r>
              <a:rPr lang="el-GR" altLang="ko-KR" sz="1000" dirty="0"/>
              <a:t> </a:t>
            </a:r>
            <a:r>
              <a:rPr lang="ko-KR" altLang="en-US" sz="1000" dirty="0"/>
              <a:t>여기 저장된 정보와 동일한 </a:t>
            </a:r>
            <a:r>
              <a:rPr lang="en-US" altLang="ko-KR" sz="1000" dirty="0"/>
              <a:t>(</a:t>
            </a:r>
            <a:r>
              <a:rPr lang="el-GR" altLang="ko-KR" sz="1000" dirty="0"/>
              <a:t>θ</a:t>
            </a:r>
            <a:r>
              <a:rPr lang="en-US" altLang="ko-KR" sz="1000" dirty="0"/>
              <a:t>, </a:t>
            </a:r>
            <a:r>
              <a:rPr lang="el-GR" altLang="ko-KR" sz="1000" dirty="0"/>
              <a:t>π</a:t>
            </a:r>
            <a:r>
              <a:rPr lang="en-US" altLang="ko-KR" sz="1000" dirty="0"/>
              <a:t>)</a:t>
            </a:r>
            <a:r>
              <a:rPr lang="ko-KR" altLang="en-US" sz="1000" dirty="0"/>
              <a:t>이면 그 </a:t>
            </a:r>
            <a:r>
              <a:rPr lang="en-US" altLang="ko-KR" sz="1000" dirty="0"/>
              <a:t>BIN</a:t>
            </a:r>
            <a:r>
              <a:rPr lang="ko-KR" altLang="en-US" sz="1000" dirty="0"/>
              <a:t>은 </a:t>
            </a:r>
            <a:r>
              <a:rPr lang="en-US" altLang="ko-KR" sz="1000" dirty="0"/>
              <a:t>NLOS</a:t>
            </a:r>
            <a:r>
              <a:rPr lang="ko-KR" altLang="en-US" sz="1000" dirty="0"/>
              <a:t>라고 판단할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152D5A6-9FC4-4E5E-A7AA-7B414B9B7796}"/>
              </a:ext>
            </a:extLst>
          </p:cNvPr>
          <p:cNvSpPr txBox="1"/>
          <p:nvPr/>
        </p:nvSpPr>
        <p:spPr>
          <a:xfrm>
            <a:off x="2408054" y="3085988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EBB0005-229B-46DD-B8E8-921566E36EE2}"/>
              </a:ext>
            </a:extLst>
          </p:cNvPr>
          <p:cNvSpPr txBox="1"/>
          <p:nvPr/>
        </p:nvSpPr>
        <p:spPr>
          <a:xfrm>
            <a:off x="5499466" y="3297444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</p:spTree>
    <p:extLst>
      <p:ext uri="{BB962C8B-B14F-4D97-AF65-F5344CB8AC3E}">
        <p14:creationId xmlns:p14="http://schemas.microsoft.com/office/powerpoint/2010/main" val="303812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87393"/>
              </p:ext>
            </p:extLst>
          </p:nvPr>
        </p:nvGraphicFramePr>
        <p:xfrm>
          <a:off x="308486" y="908722"/>
          <a:ext cx="9289030" cy="556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 반경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1.5Km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영역까지 뻗는 가상 라인 생성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Tan(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) = 2/1500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∴ 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ko-KR" sz="12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따라서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0.075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4800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라인을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라인은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떨어진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Rx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크기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개별 식별하는 규모이다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오차 규모를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1.5Km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끝지점에서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규모로 줄이고자 한다면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(9000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~ 0.036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(10000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정도로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값을 조정한다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Ref#1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의 가상라인과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2D Intersection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되는 모든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동일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라인에서 </a:t>
                      </a: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값이 동일한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들 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가장 가까운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를 선택함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그리고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간 거리 정보 추출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수평 각</a:t>
                      </a:r>
                      <a:r>
                        <a:rPr lang="en-US" altLang="ko-KR" sz="1200" dirty="0"/>
                        <a:t>) : </a:t>
                      </a:r>
                      <a:r>
                        <a:rPr lang="ko-KR" altLang="en-US" sz="1200" dirty="0"/>
                        <a:t>라인 고유 정보</a:t>
                      </a:r>
                      <a:endParaRPr lang="en-US" altLang="ko-KR" sz="120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dirty="0"/>
                        <a:t>※</a:t>
                      </a:r>
                      <a:r>
                        <a:rPr lang="en-US" altLang="ko-KR" sz="1200" dirty="0"/>
                        <a:t> </a:t>
                      </a: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(</a:t>
                      </a:r>
                      <a:r>
                        <a:rPr lang="ko-KR" altLang="en-US" sz="1200" dirty="0"/>
                        <a:t>수직 각</a:t>
                      </a:r>
                      <a:r>
                        <a:rPr lang="en-US" altLang="ko-KR" sz="1200" dirty="0"/>
                        <a:t>) : Intersection</a:t>
                      </a:r>
                      <a:r>
                        <a:rPr lang="ko-KR" altLang="en-US" sz="1200" dirty="0"/>
                        <a:t>으로 추출된 </a:t>
                      </a:r>
                      <a:r>
                        <a:rPr lang="en-US" altLang="ko-KR" sz="1200" dirty="0"/>
                        <a:t>Grid</a:t>
                      </a:r>
                      <a:r>
                        <a:rPr lang="ko-KR" altLang="en-US" sz="1200" dirty="0"/>
                        <a:t>의 중점과 </a:t>
                      </a:r>
                      <a:r>
                        <a:rPr lang="en-US" altLang="ko-KR" sz="1200" dirty="0"/>
                        <a:t>CELL </a:t>
                      </a:r>
                      <a:r>
                        <a:rPr lang="ko-KR" altLang="en-US" sz="1200" dirty="0"/>
                        <a:t>좌표 간 수직 각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</a:t>
                      </a:r>
                      <a:r>
                        <a:rPr lang="en-US" altLang="ko-KR" sz="1200" dirty="0"/>
                        <a:t>, </a:t>
                      </a:r>
                      <a:r>
                        <a:rPr lang="el-GR" altLang="ko-KR" sz="1200" dirty="0"/>
                        <a:t>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단위와 동일한 단위 사용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, 0.075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3910C5C-C2B0-4964-8661-06CAE6E2084D}"/>
              </a:ext>
            </a:extLst>
          </p:cNvPr>
          <p:cNvSpPr/>
          <p:nvPr/>
        </p:nvSpPr>
        <p:spPr>
          <a:xfrm flipH="1">
            <a:off x="5673080" y="1588596"/>
            <a:ext cx="3384376" cy="288032"/>
          </a:xfrm>
          <a:prstGeom prst="rtTriangle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6A98DF-67E7-47DF-8FBD-38E4E2776564}"/>
              </a:ext>
            </a:extLst>
          </p:cNvPr>
          <p:cNvCxnSpPr/>
          <p:nvPr/>
        </p:nvCxnSpPr>
        <p:spPr>
          <a:xfrm>
            <a:off x="9057456" y="158859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2E334F-6B3F-4E7C-BDAB-938B2589EB2D}"/>
              </a:ext>
            </a:extLst>
          </p:cNvPr>
          <p:cNvCxnSpPr/>
          <p:nvPr/>
        </p:nvCxnSpPr>
        <p:spPr>
          <a:xfrm>
            <a:off x="9057456" y="186867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FCBEAA-158E-49DA-AE3A-BB4045F2648E}"/>
              </a:ext>
            </a:extLst>
          </p:cNvPr>
          <p:cNvCxnSpPr/>
          <p:nvPr/>
        </p:nvCxnSpPr>
        <p:spPr>
          <a:xfrm>
            <a:off x="9201472" y="1588596"/>
            <a:ext cx="0" cy="2800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ABFA46-20A5-4A8E-A63F-54FB14080823}"/>
              </a:ext>
            </a:extLst>
          </p:cNvPr>
          <p:cNvCxnSpPr>
            <a:cxnSpLocks/>
          </p:cNvCxnSpPr>
          <p:nvPr/>
        </p:nvCxnSpPr>
        <p:spPr>
          <a:xfrm rot="16200000">
            <a:off x="5696828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E7C8E4-370A-47E1-BFA6-031BFC01EB2D}"/>
              </a:ext>
            </a:extLst>
          </p:cNvPr>
          <p:cNvCxnSpPr>
            <a:cxnSpLocks/>
          </p:cNvCxnSpPr>
          <p:nvPr/>
        </p:nvCxnSpPr>
        <p:spPr>
          <a:xfrm rot="16200000">
            <a:off x="8913440" y="205021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1185120-31E9-4993-9A51-37D5BCA5F850}"/>
              </a:ext>
            </a:extLst>
          </p:cNvPr>
          <p:cNvCxnSpPr>
            <a:cxnSpLocks/>
          </p:cNvCxnSpPr>
          <p:nvPr/>
        </p:nvCxnSpPr>
        <p:spPr>
          <a:xfrm flipH="1" flipV="1">
            <a:off x="5840844" y="2053081"/>
            <a:ext cx="3216613" cy="26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71FC5E-8E5F-4380-A2CA-3CD8D5D4E6E1}"/>
              </a:ext>
            </a:extLst>
          </p:cNvPr>
          <p:cNvSpPr txBox="1"/>
          <p:nvPr/>
        </p:nvSpPr>
        <p:spPr>
          <a:xfrm>
            <a:off x="6836775" y="187662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1500m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DAAEC-3645-4B73-81AD-F76C0DF05B14}"/>
              </a:ext>
            </a:extLst>
          </p:cNvPr>
          <p:cNvSpPr txBox="1"/>
          <p:nvPr/>
        </p:nvSpPr>
        <p:spPr>
          <a:xfrm>
            <a:off x="9157773" y="1622456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2m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D4269E-D62D-43B1-BF01-995B37037B2C}"/>
              </a:ext>
            </a:extLst>
          </p:cNvPr>
          <p:cNvSpPr txBox="1"/>
          <p:nvPr/>
        </p:nvSpPr>
        <p:spPr>
          <a:xfrm>
            <a:off x="6376809" y="1483444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8204D4B-AA9E-46E1-A303-6D633A0418C1}"/>
              </a:ext>
            </a:extLst>
          </p:cNvPr>
          <p:cNvCxnSpPr>
            <a:cxnSpLocks/>
          </p:cNvCxnSpPr>
          <p:nvPr/>
        </p:nvCxnSpPr>
        <p:spPr>
          <a:xfrm flipV="1">
            <a:off x="6249144" y="1622456"/>
            <a:ext cx="188838" cy="24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26576"/>
              </p:ext>
            </p:extLst>
          </p:nvPr>
        </p:nvGraphicFramePr>
        <p:xfrm>
          <a:off x="416496" y="941819"/>
          <a:ext cx="9073008" cy="401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2.1. CELL-GRID 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72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수신점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BIN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CELL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LOS/NLOS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CELL-GRID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916736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Tx &amp; Rx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간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1177752" cy="71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CELL-OBSTACLE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B2100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 dirty="0"/>
              <a:t>공간분석 프로세스</a:t>
            </a:r>
          </a:p>
        </p:txBody>
      </p:sp>
      <p:grpSp>
        <p:nvGrpSpPr>
          <p:cNvPr id="75" name="그룹 7">
            <a:extLst>
              <a:ext uri="{FF2B5EF4-FFF2-40B4-BE49-F238E27FC236}">
                <a16:creationId xmlns:a16="http://schemas.microsoft.com/office/drawing/2014/main" id="{C45B6966-C7FA-4C41-8CB9-59899BB2D405}"/>
              </a:ext>
            </a:extLst>
          </p:cNvPr>
          <p:cNvGrpSpPr/>
          <p:nvPr/>
        </p:nvGrpSpPr>
        <p:grpSpPr>
          <a:xfrm>
            <a:off x="852029" y="2168350"/>
            <a:ext cx="864000" cy="604210"/>
            <a:chOff x="874984" y="1460712"/>
            <a:chExt cx="864000" cy="60421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E257A7-3FE0-4329-B25F-439342771AE2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 DB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직사각형 221">
              <a:extLst>
                <a:ext uri="{FF2B5EF4-FFF2-40B4-BE49-F238E27FC236}">
                  <a16:creationId xmlns:a16="http://schemas.microsoft.com/office/drawing/2014/main" id="{BE3E89C5-B761-4DFD-B342-72CF4F69C90E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4C98629-1FF3-4FD5-9C5C-9CA913572DE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1716029" y="2384350"/>
            <a:ext cx="1200707" cy="3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0AC0D7-C153-4D19-9837-D2E7DDC18701}"/>
              </a:ext>
            </a:extLst>
          </p:cNvPr>
          <p:cNvSpPr/>
          <p:nvPr/>
        </p:nvSpPr>
        <p:spPr>
          <a:xfrm>
            <a:off x="5097016" y="2123773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CELL-GRID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동일한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Theta/Phi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유무 확인</a:t>
            </a:r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8F4357-9ABC-4008-B7AA-5E856001EE79}"/>
              </a:ext>
            </a:extLst>
          </p:cNvPr>
          <p:cNvSpPr/>
          <p:nvPr/>
        </p:nvSpPr>
        <p:spPr>
          <a:xfrm>
            <a:off x="7249902" y="2130074"/>
            <a:ext cx="1367044" cy="5163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동일 값이 있으면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NLOS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없으면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LOS</a:t>
            </a:r>
          </a:p>
        </p:txBody>
      </p:sp>
      <p:sp>
        <p:nvSpPr>
          <p:cNvPr id="96" name="순서도: 자기 디스크 66">
            <a:extLst>
              <a:ext uri="{FF2B5EF4-FFF2-40B4-BE49-F238E27FC236}">
                <a16:creationId xmlns:a16="http://schemas.microsoft.com/office/drawing/2014/main" id="{958075F6-58C0-4D9E-AD1A-D92C0C700EBD}"/>
              </a:ext>
            </a:extLst>
          </p:cNvPr>
          <p:cNvSpPr/>
          <p:nvPr/>
        </p:nvSpPr>
        <p:spPr>
          <a:xfrm>
            <a:off x="7441261" y="4218658"/>
            <a:ext cx="963388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차 테이블</a:t>
            </a:r>
          </a:p>
        </p:txBody>
      </p:sp>
      <p:sp>
        <p:nvSpPr>
          <p:cNvPr id="100" name="순서도: 자기 디스크 66">
            <a:extLst>
              <a:ext uri="{FF2B5EF4-FFF2-40B4-BE49-F238E27FC236}">
                <a16:creationId xmlns:a16="http://schemas.microsoft.com/office/drawing/2014/main" id="{7800DFA6-5F1A-4FC1-8F83-F531B5E730C4}"/>
              </a:ext>
            </a:extLst>
          </p:cNvPr>
          <p:cNvSpPr/>
          <p:nvPr/>
        </p:nvSpPr>
        <p:spPr>
          <a:xfrm>
            <a:off x="5241032" y="4217852"/>
            <a:ext cx="877694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수신점 </a:t>
            </a:r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BIN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최종 테이블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8692DD-314D-4930-BACE-F4C7EB7920E6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283780" y="2381949"/>
            <a:ext cx="813236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02DCEFB-5A1A-4914-847B-A6FD44EB88D5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464060" y="2381949"/>
            <a:ext cx="785842" cy="63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A117695-FBC2-43BB-A720-382033A774D1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flipH="1">
            <a:off x="7922955" y="2646426"/>
            <a:ext cx="10469" cy="15722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57DC2E3-9306-4A5A-A47B-E1AA8052200E}"/>
              </a:ext>
            </a:extLst>
          </p:cNvPr>
          <p:cNvCxnSpPr>
            <a:cxnSpLocks/>
            <a:stCxn id="96" idx="2"/>
            <a:endCxn id="100" idx="4"/>
          </p:cNvCxnSpPr>
          <p:nvPr/>
        </p:nvCxnSpPr>
        <p:spPr>
          <a:xfrm flipH="1" flipV="1">
            <a:off x="6118726" y="4687119"/>
            <a:ext cx="1322535" cy="8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134847A-E980-4949-A2D5-F1E9C214EA2B}"/>
              </a:ext>
            </a:extLst>
          </p:cNvPr>
          <p:cNvSpPr txBox="1"/>
          <p:nvPr/>
        </p:nvSpPr>
        <p:spPr>
          <a:xfrm>
            <a:off x="6410341" y="471328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수신점 고도</a:t>
            </a:r>
          </a:p>
        </p:txBody>
      </p:sp>
      <p:grpSp>
        <p:nvGrpSpPr>
          <p:cNvPr id="73" name="그룹 7">
            <a:extLst>
              <a:ext uri="{FF2B5EF4-FFF2-40B4-BE49-F238E27FC236}">
                <a16:creationId xmlns:a16="http://schemas.microsoft.com/office/drawing/2014/main" id="{2986A574-7EC0-4E88-80B2-2F81FD66C7CF}"/>
              </a:ext>
            </a:extLst>
          </p:cNvPr>
          <p:cNvGrpSpPr/>
          <p:nvPr/>
        </p:nvGrpSpPr>
        <p:grpSpPr>
          <a:xfrm>
            <a:off x="877856" y="2905686"/>
            <a:ext cx="864000" cy="604210"/>
            <a:chOff x="874984" y="1460712"/>
            <a:chExt cx="864000" cy="60421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A3A13-FC14-4AF8-9B7F-BC995078FE50}"/>
                </a:ext>
              </a:extLst>
            </p:cNvPr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수신점 </a:t>
              </a:r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BIN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직사각형 221">
              <a:extLst>
                <a:ext uri="{FF2B5EF4-FFF2-40B4-BE49-F238E27FC236}">
                  <a16:creationId xmlns:a16="http://schemas.microsoft.com/office/drawing/2014/main" id="{9961E866-C77B-4397-9B9C-8BF0D14B97A5}"/>
                </a:ext>
              </a:extLst>
            </p:cNvPr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A0100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D4C6302-0468-4456-A901-CCD028621C87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1741856" y="2388250"/>
            <a:ext cx="1174880" cy="7334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374C7E9-22D7-42EC-B558-6AB20CC67673}"/>
              </a:ext>
            </a:extLst>
          </p:cNvPr>
          <p:cNvSpPr txBox="1"/>
          <p:nvPr/>
        </p:nvSpPr>
        <p:spPr>
          <a:xfrm>
            <a:off x="3004228" y="2703310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54205-1982-4CBD-ABA6-2B8E1F9E3222}"/>
              </a:ext>
            </a:extLst>
          </p:cNvPr>
          <p:cNvSpPr txBox="1"/>
          <p:nvPr/>
        </p:nvSpPr>
        <p:spPr>
          <a:xfrm>
            <a:off x="6588990" y="5087136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</p:spTree>
    <p:extLst>
      <p:ext uri="{BB962C8B-B14F-4D97-AF65-F5344CB8AC3E}">
        <p14:creationId xmlns:p14="http://schemas.microsoft.com/office/powerpoint/2010/main" val="39461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03706" y="2097127"/>
            <a:ext cx="196966" cy="3400525"/>
          </a:xfrm>
          <a:prstGeom prst="rect">
            <a:avLst/>
          </a:prstGeom>
          <a:solidFill>
            <a:srgbClr val="969696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 lIns="96810" tIns="48405" rIns="96810" bIns="48405" anchor="ctr"/>
          <a:lstStyle/>
          <a:p>
            <a:endParaRPr lang="ko-KR" altLang="en-US">
              <a:solidFill>
                <a:srgbClr val="000000"/>
              </a:solidFill>
              <a:latin typeface="뫼비우스 Regular" pitchFamily="2" charset="-127"/>
            </a:endParaRPr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A3F98A5E-2341-46BD-BD21-8353262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05" y="202776"/>
            <a:ext cx="9252000" cy="360000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4920059" y="2256714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1" name="Text Box 65"/>
          <p:cNvSpPr txBox="1">
            <a:spLocks noChangeArrowheads="1"/>
          </p:cNvSpPr>
          <p:nvPr/>
        </p:nvSpPr>
        <p:spPr bwMode="gray">
          <a:xfrm>
            <a:off x="6201080" y="2060848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/>
          <a:p>
            <a:pPr marL="191617" algn="l" defTabSz="911018" eaLnBrk="0" fontAlgn="auto" latinLnBrk="0" hangingPunct="0">
              <a:lnSpc>
                <a:spcPts val="2000"/>
              </a:lnSpc>
              <a:spcAft>
                <a:spcPts val="0"/>
              </a:spcAft>
              <a:defRPr/>
            </a:pPr>
            <a:r>
              <a:rPr lang="ko-KR" altLang="en-US" sz="120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ㅇ</a:t>
            </a:r>
            <a:endParaRPr lang="en-US" altLang="ko-KR" sz="120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206084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922136" y="327534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3" name="Text Box 65"/>
          <p:cNvSpPr txBox="1">
            <a:spLocks noChangeArrowheads="1"/>
          </p:cNvSpPr>
          <p:nvPr/>
        </p:nvSpPr>
        <p:spPr bwMode="gray">
          <a:xfrm>
            <a:off x="6203157" y="3003273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0750" y="3068960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1700" b="1" dirty="0">
                <a:latin typeface="맑은 고딕" panose="020B0503020000020004" pitchFamily="50" charset="-127"/>
              </a:rPr>
              <a:t>공간분석 프로세스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920059" y="4221087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6" name="Text Box 65"/>
          <p:cNvSpPr txBox="1">
            <a:spLocks noChangeArrowheads="1"/>
          </p:cNvSpPr>
          <p:nvPr/>
        </p:nvSpPr>
        <p:spPr bwMode="gray">
          <a:xfrm>
            <a:off x="6201080" y="4022271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Software</a:t>
            </a:r>
            <a:endParaRPr lang="en-US" altLang="ko-KR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B9BCFBD-D021-4456-B94E-320DBB4479C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4005064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1700" b="1" dirty="0">
                <a:latin typeface="맑은 고딕" panose="020B0503020000020004" pitchFamily="50" charset="-127"/>
              </a:rPr>
              <a:t>사이트 분석 프로세스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CDC1F9D-72DA-4138-9C52-51C2C897EA0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5635" y="1225630"/>
            <a:ext cx="4327048" cy="424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ko-KR" altLang="en-US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17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9CA1B09-AD71-4514-A945-678AB32A9889}"/>
              </a:ext>
            </a:extLst>
          </p:cNvPr>
          <p:cNvCxnSpPr/>
          <p:nvPr/>
        </p:nvCxnSpPr>
        <p:spPr>
          <a:xfrm flipV="1">
            <a:off x="4920059" y="5288891"/>
            <a:ext cx="1281021" cy="1"/>
          </a:xfrm>
          <a:prstGeom prst="line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19" name="Text Box 65">
            <a:extLst>
              <a:ext uri="{FF2B5EF4-FFF2-40B4-BE49-F238E27FC236}">
                <a16:creationId xmlns:a16="http://schemas.microsoft.com/office/drawing/2014/main" id="{30F22709-6F1B-47DE-9880-17F8410E897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01080" y="5090075"/>
            <a:ext cx="3132348" cy="64175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9525" algn="ctr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lIns="95292" tIns="48408" rIns="96817" bIns="48408" anchor="ctr"/>
          <a:lstStyle>
            <a:defPPr>
              <a:defRPr lang="ko-KR"/>
            </a:defPPr>
            <a:lvl1pPr marL="191617" defTabSz="911018" eaLnBrk="0" fontAlgn="auto" latinLnBrk="0" hangingPunct="0">
              <a:lnSpc>
                <a:spcPts val="2000"/>
              </a:lnSpc>
              <a:spcAft>
                <a:spcPts val="0"/>
              </a:spcAft>
              <a:defRPr sz="120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Software</a:t>
            </a:r>
            <a:endParaRPr lang="en-US" altLang="ko-KR" dirty="0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911F1E5-9DFB-4A45-B743-F450F3ACDF0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26362" y="5072868"/>
            <a:ext cx="4327048" cy="4247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17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1700" b="1" dirty="0">
                <a:latin typeface="맑은 고딕" panose="020B0503020000020004" pitchFamily="50" charset="-127"/>
              </a:rPr>
              <a:t>시나리오 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83165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77350"/>
              </p:ext>
            </p:extLst>
          </p:nvPr>
        </p:nvGraphicFramePr>
        <p:xfrm>
          <a:off x="308486" y="908722"/>
          <a:ext cx="9289030" cy="574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CELL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수신점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BIN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Theta, Phi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계산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/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l-GR" altLang="ko-KR" sz="1200" dirty="0"/>
                        <a:t>π</a:t>
                      </a:r>
                      <a:r>
                        <a:rPr lang="en-US" altLang="ko-KR" sz="1200" dirty="0"/>
                        <a:t> =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ATAN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ABS(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/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SQRT(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+ Power(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ko-KR" sz="1200" b="0" strike="noStrike" baseline="30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cell</a:t>
                      </a:r>
                      <a:r>
                        <a:rPr lang="en-US" altLang="ko-KR" sz="1200" b="0" strike="noStrike" baseline="3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0" strike="noStrik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,2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   )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Phi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지표에서 지상으로의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일방향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각만 있음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Theta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X,Y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평면상에서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CELL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개의 사분면에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~90</a:t>
                      </a:r>
                      <a:r>
                        <a:rPr lang="en-US" altLang="ko-KR" sz="1200" baseline="30000" dirty="0"/>
                        <a:t>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각이 있으므로 정북을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로 </a:t>
                      </a:r>
                      <a:r>
                        <a:rPr lang="en-US" altLang="ko-KR" sz="1200" baseline="0" dirty="0"/>
                        <a:t>360</a:t>
                      </a:r>
                      <a:r>
                        <a:rPr lang="en-US" altLang="ko-KR" sz="1200" baseline="30000" dirty="0"/>
                        <a:t>o</a:t>
                      </a:r>
                      <a:r>
                        <a:rPr lang="ko-KR" altLang="en-US" sz="1200" baseline="0" dirty="0"/>
                        <a:t>까지</a:t>
                      </a:r>
                      <a:endParaRPr lang="en-US" altLang="ko-KR" sz="1200" baseline="0" dirty="0"/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/>
                        <a:t>   </a:t>
                      </a:r>
                      <a:r>
                        <a:rPr lang="ko-KR" altLang="en-US" sz="1200" baseline="0" dirty="0"/>
                        <a:t>회전하는 각도로 변환하여 사용함</a:t>
                      </a:r>
                      <a:r>
                        <a:rPr lang="en-US" altLang="ko-KR" sz="1200" baseline="0" dirty="0"/>
                        <a:t>.</a:t>
                      </a:r>
                      <a:r>
                        <a:rPr lang="ko-KR" altLang="en-US" sz="1200" baseline="0" dirty="0"/>
                        <a:t> 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수신점 고도 보정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건물 영역의 최저 고도와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3D BIN (2x2x3m BIN)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기저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의 고도를 일치 시키는 만큼의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Gap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조정을 전체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BIN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cs typeface="Times New Roman" panose="02020603050405020304" pitchFamily="18" charset="0"/>
                        </a:rPr>
                        <a:t>에 수행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  <p:pic>
        <p:nvPicPr>
          <p:cNvPr id="6" name="Picture 2" descr="ìíë ìì´ì½ì ëí ì´ë¯¸ì§ ê²ìê²°ê³¼">
            <a:extLst>
              <a:ext uri="{FF2B5EF4-FFF2-40B4-BE49-F238E27FC236}">
                <a16:creationId xmlns:a16="http://schemas.microsoft.com/office/drawing/2014/main" id="{69495CA6-542B-475C-94DC-404BB0AE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16" y="1714682"/>
            <a:ext cx="335528" cy="3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00F4AE-883C-4BAC-9D5A-03818DCF2907}"/>
              </a:ext>
            </a:extLst>
          </p:cNvPr>
          <p:cNvSpPr/>
          <p:nvPr/>
        </p:nvSpPr>
        <p:spPr>
          <a:xfrm>
            <a:off x="7329264" y="1401037"/>
            <a:ext cx="144016" cy="155755"/>
          </a:xfrm>
          <a:prstGeom prst="rect">
            <a:avLst/>
          </a:prstGeom>
          <a:solidFill>
            <a:srgbClr val="0000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08CCE1-6303-4716-8477-B04A263A7E83}"/>
              </a:ext>
            </a:extLst>
          </p:cNvPr>
          <p:cNvCxnSpPr/>
          <p:nvPr/>
        </p:nvCxnSpPr>
        <p:spPr>
          <a:xfrm>
            <a:off x="5840844" y="1916832"/>
            <a:ext cx="2208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AF12626-57E2-45EB-8CB8-766BDE6DB0E2}"/>
              </a:ext>
            </a:extLst>
          </p:cNvPr>
          <p:cNvCxnSpPr/>
          <p:nvPr/>
        </p:nvCxnSpPr>
        <p:spPr>
          <a:xfrm>
            <a:off x="7401272" y="1556792"/>
            <a:ext cx="0" cy="720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667BAD-F1BC-44DF-8DBD-3910AAB8633C}"/>
              </a:ext>
            </a:extLst>
          </p:cNvPr>
          <p:cNvCxnSpPr>
            <a:cxnSpLocks/>
          </p:cNvCxnSpPr>
          <p:nvPr/>
        </p:nvCxnSpPr>
        <p:spPr>
          <a:xfrm flipV="1">
            <a:off x="5840844" y="1382362"/>
            <a:ext cx="1920468" cy="534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67729-E88A-44C2-9647-58F771BCBA47}"/>
              </a:ext>
            </a:extLst>
          </p:cNvPr>
          <p:cNvSpPr txBox="1"/>
          <p:nvPr/>
        </p:nvSpPr>
        <p:spPr>
          <a:xfrm>
            <a:off x="6214471" y="174556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000" dirty="0">
                <a:latin typeface="+mn-ea"/>
                <a:cs typeface="Times New Roman" panose="02020603050405020304" pitchFamily="18" charset="0"/>
              </a:rPr>
              <a:t>θ</a:t>
            </a:r>
            <a:endParaRPr lang="ko-KR" altLang="en-US" sz="1000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4E686FBD-A679-4163-9A40-B57CC7B4E96A}"/>
              </a:ext>
            </a:extLst>
          </p:cNvPr>
          <p:cNvSpPr/>
          <p:nvPr/>
        </p:nvSpPr>
        <p:spPr>
          <a:xfrm>
            <a:off x="6177136" y="1815326"/>
            <a:ext cx="74671" cy="26437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3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07518"/>
              </p:ext>
            </p:extLst>
          </p:nvPr>
        </p:nvGraphicFramePr>
        <p:xfrm>
          <a:off x="416496" y="941819"/>
          <a:ext cx="9073008" cy="405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TIN-GRID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EGIS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 No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옥상에서 바닥면을 바라본 평면도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 Polygon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폴리곤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Center Point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Point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352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Maser DB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DB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IAM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Every Day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CELL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CELL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Install Position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설치 좌표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405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설치 높이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  <a:tr h="401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 구축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수신점 건물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자체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588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2x2x3m 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들에서 특정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식별하기 위한 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체계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배열의 인덱스 값으로 할당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0033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0616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2.2. </a:t>
            </a:r>
            <a:r>
              <a:rPr lang="ko-KR" altLang="en-US" dirty="0"/>
              <a:t>수신점 기준</a:t>
            </a:r>
            <a:r>
              <a:rPr lang="en-US" altLang="ko-KR" dirty="0"/>
              <a:t> LOS/NLOS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5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Ⅰ.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구축단계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건물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가로수 </a:t>
            </a:r>
            <a:r>
              <a:rPr lang="en-US" altLang="ko-KR" dirty="0"/>
              <a:t>TIN GRID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DEM (</a:t>
            </a:r>
            <a:r>
              <a:rPr lang="ko-KR" altLang="en-US" dirty="0"/>
              <a:t>고도정보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행정 </a:t>
            </a:r>
            <a:r>
              <a:rPr lang="en-US" altLang="ko-KR" dirty="0"/>
              <a:t>Polygon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</a:t>
            </a:r>
            <a:r>
              <a:rPr lang="en-US" altLang="ko-KR" dirty="0"/>
              <a:t>BIN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※ </a:t>
            </a:r>
            <a:r>
              <a:rPr lang="ko-KR" altLang="en-US" dirty="0"/>
              <a:t>수신점 </a:t>
            </a:r>
            <a:r>
              <a:rPr lang="en-US" altLang="ko-KR" dirty="0"/>
              <a:t>BIN</a:t>
            </a:r>
            <a:r>
              <a:rPr lang="ko-KR" altLang="en-US" dirty="0"/>
              <a:t>은 </a:t>
            </a:r>
            <a:r>
              <a:rPr lang="en-US" altLang="ko-KR" dirty="0"/>
              <a:t>3D </a:t>
            </a:r>
            <a:r>
              <a:rPr lang="ko-KR" altLang="en-US" dirty="0"/>
              <a:t>분석용 건물의 </a:t>
            </a:r>
            <a:r>
              <a:rPr lang="en-US" altLang="ko-KR" dirty="0"/>
              <a:t>2X2X3 BIN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※ Envelope </a:t>
            </a:r>
            <a:r>
              <a:rPr lang="ko-KR" altLang="en-US" dirty="0"/>
              <a:t>단위의 </a:t>
            </a:r>
            <a:r>
              <a:rPr lang="ko-KR" altLang="en-US" dirty="0" err="1"/>
              <a:t>파티셔닝</a:t>
            </a:r>
            <a:r>
              <a:rPr lang="ko-KR" altLang="en-US" dirty="0"/>
              <a:t> 항목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1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Ⅱ.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CELL-GRID LOS 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수신점 기준 </a:t>
            </a:r>
            <a:r>
              <a:rPr lang="en-US" altLang="ko-KR" dirty="0"/>
              <a:t>LOS/NLOS &amp; </a:t>
            </a:r>
            <a:r>
              <a:rPr lang="ko-KR" altLang="en-US" dirty="0"/>
              <a:t>거리 및 높이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Tx</a:t>
            </a:r>
            <a:r>
              <a:rPr lang="ko-KR" altLang="en-US" dirty="0"/>
              <a:t>영역</a:t>
            </a:r>
            <a:r>
              <a:rPr lang="en-US" altLang="ko-KR" dirty="0"/>
              <a:t>(Tx</a:t>
            </a:r>
            <a:r>
              <a:rPr lang="ko-KR" altLang="en-US" dirty="0"/>
              <a:t>반경</a:t>
            </a:r>
            <a:r>
              <a:rPr lang="en-US" altLang="ko-KR" dirty="0"/>
              <a:t>200m</a:t>
            </a:r>
            <a:r>
              <a:rPr lang="ko-KR" altLang="en-US" dirty="0"/>
              <a:t>내</a:t>
            </a:r>
            <a:r>
              <a:rPr lang="en-US" altLang="ko-KR" dirty="0"/>
              <a:t>)</a:t>
            </a:r>
            <a:r>
              <a:rPr lang="ko-KR" altLang="en-US" dirty="0"/>
              <a:t> 평균 건물 고 </a:t>
            </a:r>
            <a:r>
              <a:rPr lang="en-US" altLang="ko-KR" dirty="0"/>
              <a:t>(</a:t>
            </a:r>
            <a:r>
              <a:rPr lang="ko-KR" altLang="en-US" dirty="0" err="1"/>
              <a:t>전처리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송수신점간 가로수 정보 </a:t>
            </a:r>
            <a:r>
              <a:rPr lang="en-US" altLang="ko-KR" dirty="0"/>
              <a:t>(</a:t>
            </a:r>
            <a:r>
              <a:rPr lang="ko-KR" altLang="en-US" dirty="0"/>
              <a:t>실시간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97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Ⅲ.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사이트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Pathloss prime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 Pilot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SINR</a:t>
            </a:r>
          </a:p>
        </p:txBody>
      </p:sp>
    </p:spTree>
    <p:extLst>
      <p:ext uri="{BB962C8B-B14F-4D97-AF65-F5344CB8AC3E}">
        <p14:creationId xmlns:p14="http://schemas.microsoft.com/office/powerpoint/2010/main" val="28209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3DCAD72B-2460-4922-B4A7-E8E8DFA686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40632" y="1124744"/>
            <a:ext cx="6271264" cy="19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9337" tIns="44673" rIns="89345" bIns="44673" anchor="ctr"/>
          <a:lstStyle/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Ⅳ. </a:t>
            </a:r>
            <a:r>
              <a:rPr lang="ko-KR" altLang="en-US" sz="2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시나리오 분석 프로세스</a:t>
            </a:r>
            <a:endParaRPr lang="en-US" altLang="ko-KR" sz="2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B76186F-7DAF-4DE4-8561-A6B288FA36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94104" y="2348880"/>
            <a:ext cx="62712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369337" tIns="44673" rIns="89345" bIns="44673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LOS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Pathloss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RSSI</a:t>
            </a:r>
          </a:p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en-US" altLang="ko-KR" dirty="0"/>
              <a:t>Best Server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RSRP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SINR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18544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7A3243-2FBE-4C92-8B37-43AB5C1099E4}"/>
              </a:ext>
            </a:extLst>
          </p:cNvPr>
          <p:cNvSpPr/>
          <p:nvPr/>
        </p:nvSpPr>
        <p:spPr>
          <a:xfrm>
            <a:off x="2376322" y="1484784"/>
            <a:ext cx="4109712" cy="12746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오각형 149"/>
          <p:cNvSpPr/>
          <p:nvPr/>
        </p:nvSpPr>
        <p:spPr>
          <a:xfrm>
            <a:off x="1860698" y="1063622"/>
            <a:ext cx="6980734" cy="360000"/>
          </a:xfrm>
          <a:prstGeom prst="homePlate">
            <a:avLst>
              <a:gd name="adj" fmla="val 23545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4" tIns="35994" rIns="35994" bIns="35994" rtlCol="0" anchor="ctr">
            <a:noAutofit/>
          </a:bodyPr>
          <a:lstStyle/>
          <a:p>
            <a:pPr marL="0" lvl="1"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건물 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추출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[A1100]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및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TIN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구성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Grid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포인트 생성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[A1200]</a:t>
            </a:r>
          </a:p>
        </p:txBody>
      </p:sp>
      <p:sp>
        <p:nvSpPr>
          <p:cNvPr id="131" name="직사각형 240"/>
          <p:cNvSpPr/>
          <p:nvPr/>
        </p:nvSpPr>
        <p:spPr>
          <a:xfrm>
            <a:off x="190303" y="1432130"/>
            <a:ext cx="659010" cy="36530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4" tIns="0" rIns="35994" bIns="0" rtlCol="0" anchor="ctr"/>
          <a:lstStyle/>
          <a:p>
            <a:pPr algn="ctr" latinLnBrk="0"/>
            <a:r>
              <a:rPr lang="en-US" altLang="ko-KR" sz="10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T-EOS</a:t>
            </a:r>
            <a:endParaRPr lang="ko-KR" altLang="en-US" sz="10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3" name="직사각형 154"/>
          <p:cNvSpPr/>
          <p:nvPr/>
        </p:nvSpPr>
        <p:spPr>
          <a:xfrm>
            <a:off x="874984" y="1063622"/>
            <a:ext cx="864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Preceding</a:t>
            </a:r>
          </a:p>
          <a:p>
            <a:pPr algn="ctr"/>
            <a:r>
              <a:rPr lang="en-US" altLang="ko-KR" sz="1050" b="1" dirty="0"/>
              <a:t>Process</a:t>
            </a:r>
          </a:p>
        </p:txBody>
      </p:sp>
      <p:sp>
        <p:nvSpPr>
          <p:cNvPr id="106" name="직사각형 154"/>
          <p:cNvSpPr/>
          <p:nvPr/>
        </p:nvSpPr>
        <p:spPr>
          <a:xfrm>
            <a:off x="8985448" y="1063622"/>
            <a:ext cx="8531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Autofit/>
          </a:bodyPr>
          <a:lstStyle/>
          <a:p>
            <a:pPr algn="ctr"/>
            <a:r>
              <a:rPr lang="en-US" altLang="ko-KR" sz="1050" b="1" dirty="0"/>
              <a:t>Trailing Process</a:t>
            </a:r>
          </a:p>
        </p:txBody>
      </p:sp>
      <p:cxnSp>
        <p:nvCxnSpPr>
          <p:cNvPr id="109" name="Straight Connector 13"/>
          <p:cNvCxnSpPr/>
          <p:nvPr/>
        </p:nvCxnSpPr>
        <p:spPr>
          <a:xfrm>
            <a:off x="1794328" y="1053464"/>
            <a:ext cx="0" cy="48886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3"/>
          <p:cNvCxnSpPr>
            <a:cxnSpLocks/>
          </p:cNvCxnSpPr>
          <p:nvPr/>
        </p:nvCxnSpPr>
        <p:spPr>
          <a:xfrm>
            <a:off x="8913440" y="1085394"/>
            <a:ext cx="0" cy="47918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">
            <a:extLst>
              <a:ext uri="{FF2B5EF4-FFF2-40B4-BE49-F238E27FC236}">
                <a16:creationId xmlns:a16="http://schemas.microsoft.com/office/drawing/2014/main" id="{1C25CC4D-DF15-495E-8026-1F2B3FB9C204}"/>
              </a:ext>
            </a:extLst>
          </p:cNvPr>
          <p:cNvGrpSpPr/>
          <p:nvPr/>
        </p:nvGrpSpPr>
        <p:grpSpPr>
          <a:xfrm>
            <a:off x="874984" y="1460712"/>
            <a:ext cx="864000" cy="604210"/>
            <a:chOff x="874984" y="1460712"/>
            <a:chExt cx="864000" cy="604210"/>
          </a:xfrm>
        </p:grpSpPr>
        <p:sp>
          <p:nvSpPr>
            <p:cNvPr id="203" name="직사각형 202"/>
            <p:cNvSpPr/>
            <p:nvPr/>
          </p:nvSpPr>
          <p:spPr>
            <a:xfrm>
              <a:off x="874984" y="1460712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3DS </a:t>
              </a:r>
            </a:p>
            <a:p>
              <a:pPr algn="ctr" latinLnBrk="0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건물 정보</a:t>
              </a:r>
            </a:p>
          </p:txBody>
        </p:sp>
        <p:sp>
          <p:nvSpPr>
            <p:cNvPr id="204" name="직사각형 221"/>
            <p:cNvSpPr/>
            <p:nvPr/>
          </p:nvSpPr>
          <p:spPr>
            <a:xfrm>
              <a:off x="874984" y="1884922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A1000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순서도: 자기 디스크 66">
            <a:extLst>
              <a:ext uri="{FF2B5EF4-FFF2-40B4-BE49-F238E27FC236}">
                <a16:creationId xmlns:a16="http://schemas.microsoft.com/office/drawing/2014/main" id="{42C37895-CE9C-404E-9FA1-B8A1CFB8FAC4}"/>
              </a:ext>
            </a:extLst>
          </p:cNvPr>
          <p:cNvSpPr/>
          <p:nvPr/>
        </p:nvSpPr>
        <p:spPr>
          <a:xfrm>
            <a:off x="7329352" y="1603573"/>
            <a:ext cx="792000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  <a:cs typeface="Times New Roman" panose="02020603050405020304" pitchFamily="18" charset="0"/>
              </a:rPr>
              <a:t>건물</a:t>
            </a:r>
            <a:endParaRPr lang="en-US" altLang="ko-KR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TIN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3B682B6-C9A7-4581-A1FD-1D4E1968F15C}"/>
              </a:ext>
            </a:extLst>
          </p:cNvPr>
          <p:cNvSpPr/>
          <p:nvPr/>
        </p:nvSpPr>
        <p:spPr>
          <a:xfrm>
            <a:off x="2505835" y="1701143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3DS File</a:t>
            </a:r>
          </a:p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Read &amp; 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F3D30B6-0524-4F1B-885D-344DE13E4E53}"/>
              </a:ext>
            </a:extLst>
          </p:cNvPr>
          <p:cNvCxnSpPr>
            <a:cxnSpLocks/>
            <a:stCxn id="203" idx="3"/>
            <a:endCxn id="89" idx="1"/>
          </p:cNvCxnSpPr>
          <p:nvPr/>
        </p:nvCxnSpPr>
        <p:spPr>
          <a:xfrm>
            <a:off x="1738984" y="1676712"/>
            <a:ext cx="766851" cy="240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95">
            <a:extLst>
              <a:ext uri="{FF2B5EF4-FFF2-40B4-BE49-F238E27FC236}">
                <a16:creationId xmlns:a16="http://schemas.microsoft.com/office/drawing/2014/main" id="{8624DAE8-723B-498F-8A47-E31B54672E08}"/>
              </a:ext>
            </a:extLst>
          </p:cNvPr>
          <p:cNvGrpSpPr/>
          <p:nvPr/>
        </p:nvGrpSpPr>
        <p:grpSpPr>
          <a:xfrm>
            <a:off x="8985448" y="1574370"/>
            <a:ext cx="864000" cy="604210"/>
            <a:chOff x="8978569" y="1406718"/>
            <a:chExt cx="864000" cy="6042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B114DF3-938B-4475-AB5D-A5694BC7300B}"/>
                </a:ext>
              </a:extLst>
            </p:cNvPr>
            <p:cNvSpPr/>
            <p:nvPr/>
          </p:nvSpPr>
          <p:spPr>
            <a:xfrm>
              <a:off x="8978569" y="1406718"/>
              <a:ext cx="864000" cy="432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CELL-LOS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221">
              <a:extLst>
                <a:ext uri="{FF2B5EF4-FFF2-40B4-BE49-F238E27FC236}">
                  <a16:creationId xmlns:a16="http://schemas.microsoft.com/office/drawing/2014/main" id="{018FA7ED-A8B5-45E3-9420-87DCD1737EF0}"/>
                </a:ext>
              </a:extLst>
            </p:cNvPr>
            <p:cNvSpPr/>
            <p:nvPr/>
          </p:nvSpPr>
          <p:spPr>
            <a:xfrm>
              <a:off x="8978569" y="1830928"/>
              <a:ext cx="864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latinLnBrk="0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B1100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28" name="제목 1">
            <a:extLst>
              <a:ext uri="{FF2B5EF4-FFF2-40B4-BE49-F238E27FC236}">
                <a16:creationId xmlns:a16="http://schemas.microsoft.com/office/drawing/2014/main" id="{353297DC-D53F-4BC3-BB5D-87981C1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  <p:sp>
        <p:nvSpPr>
          <p:cNvPr id="129" name="제목 1">
            <a:extLst>
              <a:ext uri="{FF2B5EF4-FFF2-40B4-BE49-F238E27FC236}">
                <a16:creationId xmlns:a16="http://schemas.microsoft.com/office/drawing/2014/main" id="{AA281071-2042-4F9E-A1C0-393C46FDBF9F}"/>
              </a:ext>
            </a:extLst>
          </p:cNvPr>
          <p:cNvSpPr txBox="1">
            <a:spLocks/>
          </p:cNvSpPr>
          <p:nvPr/>
        </p:nvSpPr>
        <p:spPr>
          <a:xfrm>
            <a:off x="7739718" y="144354"/>
            <a:ext cx="205571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ko-KR" altLang="en-US" sz="1600"/>
              <a:t>구축 단계 프로세스</a:t>
            </a:r>
            <a:endParaRPr lang="ko-KR" altLang="en-US" sz="16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65B1119-D53E-415F-A017-4030AF7E020C}"/>
              </a:ext>
            </a:extLst>
          </p:cNvPr>
          <p:cNvSpPr/>
          <p:nvPr/>
        </p:nvSpPr>
        <p:spPr>
          <a:xfrm>
            <a:off x="4721315" y="1803387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#1</a:t>
            </a:r>
          </a:p>
          <a:p>
            <a:pPr algn="ctr" latinLnBrk="0"/>
            <a:endParaRPr lang="en-US" altLang="ko-KR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A8313CF-8F52-4A22-BED8-F3974D1A5FF4}"/>
              </a:ext>
            </a:extLst>
          </p:cNvPr>
          <p:cNvSpPr/>
          <p:nvPr/>
        </p:nvSpPr>
        <p:spPr>
          <a:xfrm>
            <a:off x="4873715" y="200938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#2</a:t>
            </a:r>
          </a:p>
          <a:p>
            <a:pPr algn="ctr" latinLnBrk="0"/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62FCC1F-D9AD-4CA7-9B25-B65C05D4F340}"/>
              </a:ext>
            </a:extLst>
          </p:cNvPr>
          <p:cNvSpPr/>
          <p:nvPr/>
        </p:nvSpPr>
        <p:spPr>
          <a:xfrm>
            <a:off x="5026115" y="2215138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#n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E415B56-F0C8-4BA5-8F37-1E1D78F0CB3A}"/>
              </a:ext>
            </a:extLst>
          </p:cNvPr>
          <p:cNvCxnSpPr>
            <a:cxnSpLocks/>
            <a:stCxn id="89" idx="3"/>
            <a:endCxn id="132" idx="1"/>
          </p:cNvCxnSpPr>
          <p:nvPr/>
        </p:nvCxnSpPr>
        <p:spPr>
          <a:xfrm>
            <a:off x="3656856" y="1917143"/>
            <a:ext cx="1216859" cy="308245"/>
          </a:xfrm>
          <a:prstGeom prst="bentConnector3">
            <a:avLst>
              <a:gd name="adj1" fmla="val 43246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D8EBD39D-F35F-4552-BBD0-AD0035B76135}"/>
              </a:ext>
            </a:extLst>
          </p:cNvPr>
          <p:cNvCxnSpPr>
            <a:cxnSpLocks/>
            <a:stCxn id="89" idx="3"/>
            <a:endCxn id="133" idx="1"/>
          </p:cNvCxnSpPr>
          <p:nvPr/>
        </p:nvCxnSpPr>
        <p:spPr>
          <a:xfrm>
            <a:off x="3656856" y="1917143"/>
            <a:ext cx="1369259" cy="513995"/>
          </a:xfrm>
          <a:prstGeom prst="bentConnector3">
            <a:avLst>
              <a:gd name="adj1" fmla="val 38745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FC3A7215-53B2-48C5-9F7F-914C0F2631A9}"/>
              </a:ext>
            </a:extLst>
          </p:cNvPr>
          <p:cNvCxnSpPr>
            <a:cxnSpLocks/>
            <a:stCxn id="89" idx="3"/>
            <a:endCxn id="130" idx="1"/>
          </p:cNvCxnSpPr>
          <p:nvPr/>
        </p:nvCxnSpPr>
        <p:spPr>
          <a:xfrm>
            <a:off x="3656856" y="1917143"/>
            <a:ext cx="1064459" cy="102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61CFAB7-7DAC-4A82-9C91-4D97B9FBBFD0}"/>
              </a:ext>
            </a:extLst>
          </p:cNvPr>
          <p:cNvCxnSpPr>
            <a:cxnSpLocks/>
            <a:stCxn id="130" idx="3"/>
            <a:endCxn id="79" idx="2"/>
          </p:cNvCxnSpPr>
          <p:nvPr/>
        </p:nvCxnSpPr>
        <p:spPr>
          <a:xfrm>
            <a:off x="5872336" y="2019387"/>
            <a:ext cx="1457016" cy="5345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015D795-9218-4C7D-9029-81A6DFEBB8DE}"/>
              </a:ext>
            </a:extLst>
          </p:cNvPr>
          <p:cNvCxnSpPr>
            <a:cxnSpLocks/>
            <a:stCxn id="132" idx="3"/>
            <a:endCxn id="79" idx="2"/>
          </p:cNvCxnSpPr>
          <p:nvPr/>
        </p:nvCxnSpPr>
        <p:spPr>
          <a:xfrm flipV="1">
            <a:off x="6024736" y="2072840"/>
            <a:ext cx="1304616" cy="1525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28EFD68-C6AD-491B-A0E8-45EE2C418737}"/>
              </a:ext>
            </a:extLst>
          </p:cNvPr>
          <p:cNvCxnSpPr>
            <a:cxnSpLocks/>
            <a:stCxn id="133" idx="3"/>
            <a:endCxn id="79" idx="2"/>
          </p:cNvCxnSpPr>
          <p:nvPr/>
        </p:nvCxnSpPr>
        <p:spPr>
          <a:xfrm flipV="1">
            <a:off x="6177136" y="2072840"/>
            <a:ext cx="1152216" cy="35829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모서리가 둥근 직사각형 46">
            <a:extLst>
              <a:ext uri="{FF2B5EF4-FFF2-40B4-BE49-F238E27FC236}">
                <a16:creationId xmlns:a16="http://schemas.microsoft.com/office/drawing/2014/main" id="{57EA8D6F-BD0B-4B8C-89EA-9200C7621E72}"/>
              </a:ext>
            </a:extLst>
          </p:cNvPr>
          <p:cNvSpPr/>
          <p:nvPr/>
        </p:nvSpPr>
        <p:spPr>
          <a:xfrm>
            <a:off x="2215643" y="4010809"/>
            <a:ext cx="6049726" cy="1833446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71A8636-A2FC-4CC8-B1D5-BECE962B2FD0}"/>
              </a:ext>
            </a:extLst>
          </p:cNvPr>
          <p:cNvSpPr/>
          <p:nvPr/>
        </p:nvSpPr>
        <p:spPr>
          <a:xfrm>
            <a:off x="3063452" y="3898402"/>
            <a:ext cx="1519607" cy="26696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【Spatial Analysis】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04D40F4-4C34-4BB8-905C-70E67F010AD0}"/>
              </a:ext>
            </a:extLst>
          </p:cNvPr>
          <p:cNvSpPr txBox="1"/>
          <p:nvPr/>
        </p:nvSpPr>
        <p:spPr>
          <a:xfrm>
            <a:off x="2376322" y="5230941"/>
            <a:ext cx="1574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3D</a:t>
            </a:r>
            <a:r>
              <a:rPr lang="ko-KR" altLang="en-US" sz="1000" dirty="0"/>
              <a:t>공간을 채우는</a:t>
            </a:r>
            <a:endParaRPr lang="en-US" altLang="ko-KR" sz="1000" dirty="0"/>
          </a:p>
          <a:p>
            <a:r>
              <a:rPr lang="en-US" altLang="ko-KR" sz="1000" dirty="0"/>
              <a:t>1mX1mX1m </a:t>
            </a:r>
            <a:r>
              <a:rPr lang="ko-KR" altLang="en-US" sz="1000" dirty="0"/>
              <a:t>크기의</a:t>
            </a:r>
            <a:endParaRPr lang="en-US" altLang="ko-KR" sz="1000" dirty="0"/>
          </a:p>
          <a:p>
            <a:r>
              <a:rPr lang="ko-KR" altLang="en-US" sz="1000" dirty="0"/>
              <a:t>후보 </a:t>
            </a:r>
            <a:r>
              <a:rPr lang="en-US" altLang="ko-KR" sz="1000" dirty="0"/>
              <a:t>Cubic </a:t>
            </a:r>
            <a:r>
              <a:rPr lang="ko-KR" altLang="en-US" sz="1000" dirty="0"/>
              <a:t>형 </a:t>
            </a:r>
            <a:r>
              <a:rPr lang="en-US" altLang="ko-KR" sz="1000" dirty="0"/>
              <a:t>Grid </a:t>
            </a:r>
            <a:r>
              <a:rPr lang="ko-KR" altLang="en-US" sz="1000" dirty="0"/>
              <a:t>생성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F86282-58B2-4C67-A1A0-64D48A02B73B}"/>
              </a:ext>
            </a:extLst>
          </p:cNvPr>
          <p:cNvGrpSpPr/>
          <p:nvPr/>
        </p:nvGrpSpPr>
        <p:grpSpPr>
          <a:xfrm>
            <a:off x="2469968" y="4274532"/>
            <a:ext cx="1115276" cy="956409"/>
            <a:chOff x="3224808" y="3355435"/>
            <a:chExt cx="1115276" cy="95640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957E14-873B-4043-8C6C-D4CCF90CCC3E}"/>
                </a:ext>
              </a:extLst>
            </p:cNvPr>
            <p:cNvSpPr/>
            <p:nvPr/>
          </p:nvSpPr>
          <p:spPr>
            <a:xfrm>
              <a:off x="3224808" y="3717032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66B79DA-47C7-444A-AA0F-200B9344C71F}"/>
                </a:ext>
              </a:extLst>
            </p:cNvPr>
            <p:cNvSpPr/>
            <p:nvPr/>
          </p:nvSpPr>
          <p:spPr>
            <a:xfrm>
              <a:off x="3605890" y="3355435"/>
              <a:ext cx="705060" cy="571724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ko-KR" alt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76064-90D1-4656-A00F-CD022F60A1F8}"/>
                </a:ext>
              </a:extLst>
            </p:cNvPr>
            <p:cNvCxnSpPr/>
            <p:nvPr/>
          </p:nvCxnSpPr>
          <p:spPr>
            <a:xfrm flipV="1">
              <a:off x="3235535" y="3355435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CCC4D02-695F-41BB-9E7B-C11A4ECF0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0595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2FA1A15-19E6-4D09-8C16-14511D281C3C}"/>
                </a:ext>
              </a:extLst>
            </p:cNvPr>
            <p:cNvCxnSpPr/>
            <p:nvPr/>
          </p:nvCxnSpPr>
          <p:spPr>
            <a:xfrm flipV="1">
              <a:off x="3224808" y="3911176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94B688-7FE2-44F2-BA2E-6E72B4344389}"/>
                </a:ext>
              </a:extLst>
            </p:cNvPr>
            <p:cNvCxnSpPr/>
            <p:nvPr/>
          </p:nvCxnSpPr>
          <p:spPr>
            <a:xfrm flipV="1">
              <a:off x="3913138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A0144C9-6289-4D35-ABE8-EA4A352B2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289" y="3356993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7E6F5B-4036-4CAE-8C89-D44AB58B7FA6}"/>
                </a:ext>
              </a:extLst>
            </p:cNvPr>
            <p:cNvCxnSpPr/>
            <p:nvPr/>
          </p:nvCxnSpPr>
          <p:spPr>
            <a:xfrm flipV="1">
              <a:off x="3440832" y="3931499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6B53B29-A737-4B0E-B010-34F3BBC7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861" y="3356992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8DA2453D-9705-4C37-9A19-6D202BB25F48}"/>
                </a:ext>
              </a:extLst>
            </p:cNvPr>
            <p:cNvCxnSpPr/>
            <p:nvPr/>
          </p:nvCxnSpPr>
          <p:spPr>
            <a:xfrm flipV="1">
              <a:off x="3677404" y="3931498"/>
              <a:ext cx="370355" cy="3615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11D7679-7294-4091-9C6D-DD4CE3657129}"/>
                </a:ext>
              </a:extLst>
            </p:cNvPr>
            <p:cNvCxnSpPr>
              <a:cxnSpLocks/>
            </p:cNvCxnSpPr>
            <p:nvPr/>
          </p:nvCxnSpPr>
          <p:spPr>
            <a:xfrm>
              <a:off x="4067067" y="360557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C75CB6F-F044-4E98-A321-D0767324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211083" y="3459822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F0274F2-E9ED-4A8E-A6D6-1E666B315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002" y="359529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08DBBA2-BBA2-4E0E-B0D3-5F7A06401ECA}"/>
                </a:ext>
              </a:extLst>
            </p:cNvPr>
            <p:cNvCxnSpPr>
              <a:cxnSpLocks/>
            </p:cNvCxnSpPr>
            <p:nvPr/>
          </p:nvCxnSpPr>
          <p:spPr>
            <a:xfrm>
              <a:off x="3482018" y="344954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8412734-334A-4F9E-A06E-5A3D4C4BAFE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36055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44DBF55-8249-4509-9FA2-B5538B744EE1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3476096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D731E-AE5F-4255-990D-212BA3746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839" y="4134540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2D8DEF1-962A-497E-AF60-B333E9A79DDE}"/>
                </a:ext>
              </a:extLst>
            </p:cNvPr>
            <p:cNvCxnSpPr>
              <a:cxnSpLocks/>
            </p:cNvCxnSpPr>
            <p:nvPr/>
          </p:nvCxnSpPr>
          <p:spPr>
            <a:xfrm>
              <a:off x="3477725" y="4005064"/>
              <a:ext cx="744921" cy="13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E930016B-1564-40C0-BB90-8672737BFE0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32" y="3727150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31E49BC2-AA77-49B9-88C8-9EDF54BC84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01" y="3704688"/>
              <a:ext cx="11563" cy="584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8CD8815-3374-43D9-A0F7-236DA6836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888" y="3529941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753B8FD-9EF8-4B13-A280-B412E2D7E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5162" y="3723437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F44FA29-AEB1-474F-AB52-FAADD66FF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4808" y="3531830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0D477360-71D9-47B2-8FA2-FD63DED43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82" y="3725326"/>
              <a:ext cx="384922" cy="3600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C70EF7-CA36-4F0F-9262-9EBE3970BA8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4077072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42621B1F-8F49-4DCC-B1E1-025C37ECC5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808" y="3881596"/>
              <a:ext cx="718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EAA4B49-7270-4293-BC74-CC6A1F11B20E}"/>
              </a:ext>
            </a:extLst>
          </p:cNvPr>
          <p:cNvSpPr/>
          <p:nvPr/>
        </p:nvSpPr>
        <p:spPr>
          <a:xfrm rot="2463325">
            <a:off x="2638934" y="4145476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0" name="이등변 삼각형 209">
            <a:extLst>
              <a:ext uri="{FF2B5EF4-FFF2-40B4-BE49-F238E27FC236}">
                <a16:creationId xmlns:a16="http://schemas.microsoft.com/office/drawing/2014/main" id="{775C6DB8-E60B-4B12-B369-A6EDBBE4CED6}"/>
              </a:ext>
            </a:extLst>
          </p:cNvPr>
          <p:cNvSpPr/>
          <p:nvPr/>
        </p:nvSpPr>
        <p:spPr>
          <a:xfrm rot="2305876">
            <a:off x="4761476" y="4163100"/>
            <a:ext cx="815205" cy="906083"/>
          </a:xfrm>
          <a:prstGeom prst="triangle">
            <a:avLst/>
          </a:prstGeom>
          <a:solidFill>
            <a:srgbClr val="FF0000">
              <a:alpha val="45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6" name="정육면체 55">
            <a:extLst>
              <a:ext uri="{FF2B5EF4-FFF2-40B4-BE49-F238E27FC236}">
                <a16:creationId xmlns:a16="http://schemas.microsoft.com/office/drawing/2014/main" id="{71017B4C-4C1F-422E-925F-95B3681B8B8F}"/>
              </a:ext>
            </a:extLst>
          </p:cNvPr>
          <p:cNvSpPr/>
          <p:nvPr/>
        </p:nvSpPr>
        <p:spPr>
          <a:xfrm>
            <a:off x="4909898" y="4579454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1" name="정육면체 210">
            <a:extLst>
              <a:ext uri="{FF2B5EF4-FFF2-40B4-BE49-F238E27FC236}">
                <a16:creationId xmlns:a16="http://schemas.microsoft.com/office/drawing/2014/main" id="{8D8914F4-41E6-49A5-A3A6-9F478CA8E480}"/>
              </a:ext>
            </a:extLst>
          </p:cNvPr>
          <p:cNvSpPr/>
          <p:nvPr/>
        </p:nvSpPr>
        <p:spPr>
          <a:xfrm>
            <a:off x="5388869" y="4572595"/>
            <a:ext cx="607078" cy="526494"/>
          </a:xfrm>
          <a:prstGeom prst="cube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ko-KR" alt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BC820E-5DD2-4A0D-B126-969E54936BB8}"/>
              </a:ext>
            </a:extLst>
          </p:cNvPr>
          <p:cNvSpPr txBox="1"/>
          <p:nvPr/>
        </p:nvSpPr>
        <p:spPr>
          <a:xfrm>
            <a:off x="4559845" y="5255181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TIN </a:t>
            </a:r>
            <a:r>
              <a:rPr lang="ko-KR" altLang="en-US" sz="1000" dirty="0"/>
              <a:t>과 </a:t>
            </a:r>
            <a:r>
              <a:rPr lang="en-US" altLang="ko-KR" sz="1000" dirty="0"/>
              <a:t>Cubic Grid </a:t>
            </a:r>
            <a:r>
              <a:rPr lang="ko-KR" altLang="en-US" sz="1000" dirty="0"/>
              <a:t>간 </a:t>
            </a:r>
            <a:endParaRPr lang="en-US" altLang="ko-KR" sz="1000" dirty="0"/>
          </a:p>
          <a:p>
            <a:r>
              <a:rPr lang="en-US" altLang="ko-KR" sz="1000" dirty="0"/>
              <a:t>3D </a:t>
            </a:r>
            <a:r>
              <a:rPr lang="ko-KR" altLang="en-US" sz="1000" dirty="0"/>
              <a:t>공간 </a:t>
            </a:r>
            <a:r>
              <a:rPr lang="en-US" altLang="ko-KR" sz="1000" dirty="0"/>
              <a:t>Intersection </a:t>
            </a:r>
            <a:r>
              <a:rPr lang="ko-KR" altLang="en-US" sz="1000" dirty="0"/>
              <a:t>연산 수행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5BAADE-EB1E-4033-AE82-9D170474E47E}"/>
              </a:ext>
            </a:extLst>
          </p:cNvPr>
          <p:cNvSpPr txBox="1"/>
          <p:nvPr/>
        </p:nvSpPr>
        <p:spPr>
          <a:xfrm>
            <a:off x="4981906" y="465487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O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8324EB-E3DE-4596-A34C-F2B3716496EC}"/>
              </a:ext>
            </a:extLst>
          </p:cNvPr>
          <p:cNvSpPr txBox="1"/>
          <p:nvPr/>
        </p:nvSpPr>
        <p:spPr>
          <a:xfrm>
            <a:off x="5453033" y="4644367"/>
            <a:ext cx="33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9" name="순서도: 자기 디스크 66">
            <a:extLst>
              <a:ext uri="{FF2B5EF4-FFF2-40B4-BE49-F238E27FC236}">
                <a16:creationId xmlns:a16="http://schemas.microsoft.com/office/drawing/2014/main" id="{5F9DEC01-27A4-421C-800A-FB5CAB7A0861}"/>
              </a:ext>
            </a:extLst>
          </p:cNvPr>
          <p:cNvSpPr/>
          <p:nvPr/>
        </p:nvSpPr>
        <p:spPr>
          <a:xfrm>
            <a:off x="7257256" y="4347749"/>
            <a:ext cx="987077" cy="9385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cs typeface="Times New Roman" panose="02020603050405020304" pitchFamily="18" charset="0"/>
              </a:rPr>
              <a:t>BLD_TIN_GRID</a:t>
            </a:r>
            <a:endParaRPr lang="ko-KR" alt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E51E9CC7-31EB-441A-A21F-B0C6B0D9D2C7}"/>
              </a:ext>
            </a:extLst>
          </p:cNvPr>
          <p:cNvCxnSpPr>
            <a:cxnSpLocks/>
          </p:cNvCxnSpPr>
          <p:nvPr/>
        </p:nvCxnSpPr>
        <p:spPr>
          <a:xfrm>
            <a:off x="3706950" y="4726243"/>
            <a:ext cx="7492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1FE3424C-5E87-4FB2-B267-3C294F3DA91E}"/>
              </a:ext>
            </a:extLst>
          </p:cNvPr>
          <p:cNvCxnSpPr>
            <a:cxnSpLocks/>
          </p:cNvCxnSpPr>
          <p:nvPr/>
        </p:nvCxnSpPr>
        <p:spPr>
          <a:xfrm>
            <a:off x="6321152" y="4777379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D500F-631A-4BEA-8801-995204CB1057}"/>
              </a:ext>
            </a:extLst>
          </p:cNvPr>
          <p:cNvSpPr txBox="1"/>
          <p:nvPr/>
        </p:nvSpPr>
        <p:spPr>
          <a:xfrm>
            <a:off x="3656856" y="484556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공간연산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14B59F5-11C1-4352-8679-C57FD960FDF2}"/>
              </a:ext>
            </a:extLst>
          </p:cNvPr>
          <p:cNvSpPr txBox="1"/>
          <p:nvPr/>
        </p:nvSpPr>
        <p:spPr>
          <a:xfrm>
            <a:off x="6177350" y="4825113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유효 </a:t>
            </a:r>
            <a:r>
              <a:rPr lang="en-US" altLang="ko-KR" sz="1000" dirty="0"/>
              <a:t>Grid</a:t>
            </a:r>
            <a:r>
              <a:rPr lang="ko-KR" altLang="en-US" sz="1000" dirty="0"/>
              <a:t> 추출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DFDB36-564E-4002-B220-C6A6744F43F4}"/>
              </a:ext>
            </a:extLst>
          </p:cNvPr>
          <p:cNvSpPr/>
          <p:nvPr/>
        </p:nvSpPr>
        <p:spPr>
          <a:xfrm>
            <a:off x="7155533" y="3052666"/>
            <a:ext cx="1151021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정보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Load</a:t>
            </a:r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9A26E7BE-F8A0-4824-9DB9-DF6B4989C6F6}"/>
              </a:ext>
            </a:extLst>
          </p:cNvPr>
          <p:cNvCxnSpPr>
            <a:cxnSpLocks/>
            <a:stCxn id="79" idx="3"/>
            <a:endCxn id="227" idx="0"/>
          </p:cNvCxnSpPr>
          <p:nvPr/>
        </p:nvCxnSpPr>
        <p:spPr>
          <a:xfrm>
            <a:off x="7725352" y="2542107"/>
            <a:ext cx="5692" cy="51055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2385299E-9B15-4E0A-B046-C9C9E03CFF75}"/>
              </a:ext>
            </a:extLst>
          </p:cNvPr>
          <p:cNvCxnSpPr>
            <a:cxnSpLocks/>
            <a:stCxn id="227" idx="1"/>
            <a:endCxn id="230" idx="3"/>
          </p:cNvCxnSpPr>
          <p:nvPr/>
        </p:nvCxnSpPr>
        <p:spPr>
          <a:xfrm flipH="1" flipV="1">
            <a:off x="6321152" y="3259112"/>
            <a:ext cx="834381" cy="95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A1C0C4E-0E83-4CD3-A5F1-BFA581B9EAC9}"/>
              </a:ext>
            </a:extLst>
          </p:cNvPr>
          <p:cNvSpPr/>
          <p:nvPr/>
        </p:nvSpPr>
        <p:spPr>
          <a:xfrm>
            <a:off x="3056347" y="3043112"/>
            <a:ext cx="326480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TIN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구성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X,Y,Z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최소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최대값 범위의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3D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영역을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1m 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크기의 정육면체 공간 </a:t>
            </a:r>
            <a:r>
              <a:rPr lang="en-US" altLang="ko-KR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Grid Point</a:t>
            </a:r>
            <a:r>
              <a:rPr lang="ko-KR" altLang="en-US" sz="10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로 분할</a:t>
            </a:r>
          </a:p>
        </p:txBody>
      </p:sp>
      <p:cxnSp>
        <p:nvCxnSpPr>
          <p:cNvPr id="231" name="연결선: 꺾임 230">
            <a:extLst>
              <a:ext uri="{FF2B5EF4-FFF2-40B4-BE49-F238E27FC236}">
                <a16:creationId xmlns:a16="http://schemas.microsoft.com/office/drawing/2014/main" id="{C7122FD9-836F-4416-9508-02301E40C121}"/>
              </a:ext>
            </a:extLst>
          </p:cNvPr>
          <p:cNvCxnSpPr>
            <a:cxnSpLocks/>
            <a:stCxn id="230" idx="1"/>
            <a:endCxn id="148" idx="1"/>
          </p:cNvCxnSpPr>
          <p:nvPr/>
        </p:nvCxnSpPr>
        <p:spPr>
          <a:xfrm rot="10800000" flipV="1">
            <a:off x="2215643" y="3259112"/>
            <a:ext cx="840704" cy="1668420"/>
          </a:xfrm>
          <a:prstGeom prst="bentConnector3">
            <a:avLst>
              <a:gd name="adj1" fmla="val 12719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D791A5-E8D8-44CF-B5D1-06198104F973}"/>
              </a:ext>
            </a:extLst>
          </p:cNvPr>
          <p:cNvSpPr/>
          <p:nvPr/>
        </p:nvSpPr>
        <p:spPr>
          <a:xfrm>
            <a:off x="2458136" y="2564904"/>
            <a:ext cx="1774781" cy="28519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Batch Program (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C++ base)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C4916A-C499-487C-9AA4-2417388C3584}"/>
              </a:ext>
            </a:extLst>
          </p:cNvPr>
          <p:cNvSpPr txBox="1"/>
          <p:nvPr/>
        </p:nvSpPr>
        <p:spPr>
          <a:xfrm>
            <a:off x="2184895" y="2641179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1&gt;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30F770-B830-4EAE-B1EA-340915943000}"/>
              </a:ext>
            </a:extLst>
          </p:cNvPr>
          <p:cNvSpPr txBox="1"/>
          <p:nvPr/>
        </p:nvSpPr>
        <p:spPr>
          <a:xfrm>
            <a:off x="2318120" y="3244185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2&gt;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FABA62-3B06-48A7-8C72-67BEB089B9BC}"/>
              </a:ext>
            </a:extLst>
          </p:cNvPr>
          <p:cNvSpPr txBox="1"/>
          <p:nvPr/>
        </p:nvSpPr>
        <p:spPr>
          <a:xfrm>
            <a:off x="5214716" y="5586041"/>
            <a:ext cx="51345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※ Ref 3&gt;</a:t>
            </a:r>
          </a:p>
        </p:txBody>
      </p:sp>
    </p:spTree>
    <p:extLst>
      <p:ext uri="{BB962C8B-B14F-4D97-AF65-F5344CB8AC3E}">
        <p14:creationId xmlns:p14="http://schemas.microsoft.com/office/powerpoint/2010/main" val="2734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74069"/>
              </p:ext>
            </p:extLst>
          </p:nvPr>
        </p:nvGraphicFramePr>
        <p:xfrm>
          <a:off x="308486" y="908722"/>
          <a:ext cx="9289030" cy="3787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Ref. Item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Statements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Batch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Program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포맷을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추출된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테이블에 인서트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후보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Cubic 1x1x1m GRID  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리소스 환경에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0.5x0.5x0.5m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그 이하로 작은 규모의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생성하면 정밀도를 높게 조정할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유효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GRID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Intersection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연산으로 유효판단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ko-KR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1) Cubic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중점으로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In-Polygon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연산을 수행하거나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indent="0" algn="l" latinLnBrk="0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2) TIN&amp;GRID Intersection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중첩 면적이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면적대비 기준비율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이상일때 유효하다고 판단하는 로직 도 검토필요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37485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69354"/>
                  </a:ext>
                </a:extLst>
              </a:tr>
              <a:tr h="3691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buFont typeface="Wingdings" panose="05000000000000000000" pitchFamily="2" charset="2"/>
                        <a:buChar char="§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5915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BB6998F-E048-4554-92FE-07B6BF6CA397}"/>
              </a:ext>
            </a:extLst>
          </p:cNvPr>
          <p:cNvSpPr txBox="1">
            <a:spLocks/>
          </p:cNvSpPr>
          <p:nvPr/>
        </p:nvSpPr>
        <p:spPr>
          <a:xfrm>
            <a:off x="7534402" y="144354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Explanatory Notes</a:t>
            </a:r>
            <a:endParaRPr lang="ko-KR" altLang="en-US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A285F3F-84BB-43EE-A443-86229696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2A5B2C2-AD54-4CB1-83F1-199D16E02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71309"/>
              </p:ext>
            </p:extLst>
          </p:nvPr>
        </p:nvGraphicFramePr>
        <p:xfrm>
          <a:off x="416496" y="941819"/>
          <a:ext cx="9073008" cy="3548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200">
                  <a:extLst>
                    <a:ext uri="{9D8B030D-6E8A-4147-A177-3AD203B41FA5}">
                      <a16:colId xmlns:a16="http://schemas.microsoft.com/office/drawing/2014/main" val="3681524508"/>
                    </a:ext>
                  </a:extLst>
                </a:gridCol>
                <a:gridCol w="1109001">
                  <a:extLst>
                    <a:ext uri="{9D8B030D-6E8A-4147-A177-3AD203B41FA5}">
                      <a16:colId xmlns:a16="http://schemas.microsoft.com/office/drawing/2014/main" val="1375249780"/>
                    </a:ext>
                  </a:extLst>
                </a:gridCol>
                <a:gridCol w="1774401">
                  <a:extLst>
                    <a:ext uri="{9D8B030D-6E8A-4147-A177-3AD203B41FA5}">
                      <a16:colId xmlns:a16="http://schemas.microsoft.com/office/drawing/2014/main" val="968337652"/>
                    </a:ext>
                  </a:extLst>
                </a:gridCol>
                <a:gridCol w="371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Sub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Collection Period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 Field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Map Contents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Buildings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맵 컨텐츠 업체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(EGIS)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Initial one time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Building ID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식별자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TIN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건물 외벽을 삼각형 구조의 공간 정보로 표현한 데이터</a:t>
                      </a: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0290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19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975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598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4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926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875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CFA9043-16DA-486F-BFD2-7D15D3564BC0}"/>
              </a:ext>
            </a:extLst>
          </p:cNvPr>
          <p:cNvSpPr/>
          <p:nvPr/>
        </p:nvSpPr>
        <p:spPr>
          <a:xfrm>
            <a:off x="5889104" y="5085184"/>
            <a:ext cx="3739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latinLnBrk="0">
              <a:buFont typeface="Arial" panose="020B0604020202020204" pitchFamily="34" charset="0"/>
              <a:buChar char="•"/>
              <a:defRPr/>
            </a:pPr>
            <a:r>
              <a:rPr lang="ko-KR" altLang="en-US" sz="800" dirty="0">
                <a:latin typeface="+mn-ea"/>
              </a:rPr>
              <a:t>맵 컨텐츠는 비 주기적으로 구매 또는 수집을 통해 확보하여 적용하므로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구축 절차와 활용 프로그램은 별도의 운영자 매뉴얼을 통해 명시해야 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8ADEA80-4BB8-49A7-B046-18A5AC03E12F}"/>
              </a:ext>
            </a:extLst>
          </p:cNvPr>
          <p:cNvSpPr txBox="1">
            <a:spLocks/>
          </p:cNvSpPr>
          <p:nvPr/>
        </p:nvSpPr>
        <p:spPr>
          <a:xfrm>
            <a:off x="7523516" y="155240"/>
            <a:ext cx="2250142" cy="4320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algn="r" latinLnBrk="0"/>
            <a:r>
              <a:rPr lang="en-US" altLang="ko-KR" sz="1600" dirty="0"/>
              <a:t>Input Data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CD537C5-0D77-4D0E-97F2-5108B8B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0" y="111696"/>
            <a:ext cx="4737764" cy="432048"/>
          </a:xfrm>
        </p:spPr>
        <p:txBody>
          <a:bodyPr/>
          <a:lstStyle/>
          <a:p>
            <a:pPr latinLnBrk="0"/>
            <a:r>
              <a:rPr lang="en-US" altLang="ko-KR" dirty="0"/>
              <a:t>1.1. </a:t>
            </a:r>
            <a:r>
              <a:rPr lang="ko-KR" altLang="en-US" dirty="0"/>
              <a:t>건물 </a:t>
            </a:r>
            <a:r>
              <a:rPr lang="en-US" altLang="ko-KR" dirty="0"/>
              <a:t>TIN 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0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noFill/>
        </a:ln>
      </a:spPr>
      <a:bodyPr lIns="36000" tIns="0" rIns="36000" bIns="0" rtlCol="0" anchor="ctr"/>
      <a:lstStyle>
        <a:defPPr algn="ctr" latinLnBrk="0">
          <a:defRPr sz="1200" dirty="0" smtClean="0">
            <a:solidFill>
              <a:schemeClr val="tx1"/>
            </a:solidFill>
            <a:latin typeface="+mn-e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55407</TotalTime>
  <Words>1909</Words>
  <Application>Microsoft Office PowerPoint</Application>
  <PresentationFormat>A4 용지(210x297mm)</PresentationFormat>
  <Paragraphs>523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뫼비우스 Regular</vt:lpstr>
      <vt:lpstr>Arial</vt:lpstr>
      <vt:lpstr>Wingdings</vt:lpstr>
      <vt:lpstr>Office 테마</vt:lpstr>
      <vt:lpstr>1_Office 테마</vt:lpstr>
      <vt:lpstr>PowerPoint 프레젠테이션</vt:lpstr>
      <vt:lpstr>Table of Contents</vt:lpstr>
      <vt:lpstr>PowerPoint 프레젠테이션</vt:lpstr>
      <vt:lpstr>PowerPoint 프레젠테이션</vt:lpstr>
      <vt:lpstr>PowerPoint 프레젠테이션</vt:lpstr>
      <vt:lpstr>PowerPoint 프레젠테이션</vt:lpstr>
      <vt:lpstr>1.1. 건물 TIN Grid</vt:lpstr>
      <vt:lpstr>1.1. 건물 TIN Grid</vt:lpstr>
      <vt:lpstr>1.1. 건물 TIN Grid</vt:lpstr>
      <vt:lpstr>1.2. 가로수 TIN Grid</vt:lpstr>
      <vt:lpstr>1.2. 가로수 TIN Grid</vt:lpstr>
      <vt:lpstr>1.2. 가로수 TIN Grid</vt:lpstr>
      <vt:lpstr>1.5. 수신점 BIN (3D 분석용 2X2X3m BIN)</vt:lpstr>
      <vt:lpstr>1.5. 수신점 BIN (3D 분석용 2X2X3m BIN)</vt:lpstr>
      <vt:lpstr>1.5. 수신점 BIN (3D 분석용 2X2X3m BIN)</vt:lpstr>
      <vt:lpstr>2.1. CELL-GRID LOS</vt:lpstr>
      <vt:lpstr>2.1. CELL-GRID LOS</vt:lpstr>
      <vt:lpstr>2.1. CELL-GRID LOS</vt:lpstr>
      <vt:lpstr>2.2. 수신점 기준 LOS/NLOS</vt:lpstr>
      <vt:lpstr>2.2. 수신점 기준 LOS/NLOS</vt:lpstr>
      <vt:lpstr>2.2. 수신점 기준 LOS/NLOS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Kang Jaehyo</cp:lastModifiedBy>
  <cp:revision>4251</cp:revision>
  <cp:lastPrinted>2016-02-01T22:53:51Z</cp:lastPrinted>
  <dcterms:created xsi:type="dcterms:W3CDTF">2015-08-25T01:09:51Z</dcterms:created>
  <dcterms:modified xsi:type="dcterms:W3CDTF">2019-08-14T01:10:00Z</dcterms:modified>
</cp:coreProperties>
</file>