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9" r:id="rId2"/>
    <p:sldId id="310" r:id="rId3"/>
    <p:sldId id="308" r:id="rId4"/>
    <p:sldId id="317" r:id="rId5"/>
    <p:sldId id="313" r:id="rId6"/>
    <p:sldId id="314" r:id="rId7"/>
    <p:sldId id="316" r:id="rId8"/>
    <p:sldId id="315" r:id="rId9"/>
    <p:sldId id="320" r:id="rId10"/>
    <p:sldId id="319" r:id="rId11"/>
    <p:sldId id="295" r:id="rId12"/>
    <p:sldId id="318" r:id="rId13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36AD0-D8BF-49B5-83B4-D076C2F246B9}">
          <p14:sldIdLst>
            <p14:sldId id="309"/>
            <p14:sldId id="310"/>
            <p14:sldId id="308"/>
            <p14:sldId id="317"/>
            <p14:sldId id="313"/>
            <p14:sldId id="314"/>
            <p14:sldId id="316"/>
            <p14:sldId id="315"/>
            <p14:sldId id="320"/>
            <p14:sldId id="319"/>
            <p14:sldId id="295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>
        <p:scale>
          <a:sx n="125" d="100"/>
          <a:sy n="125" d="100"/>
        </p:scale>
        <p:origin x="2478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en-US" altLang="ko-KR" spc="-45" smtClean="0">
                <a:latin typeface="Times New Roman"/>
                <a:cs typeface="Times New Roman"/>
              </a:rPr>
              <a:t>TEOS</a:t>
            </a:r>
            <a:r>
              <a:rPr lang="en-US" altLang="ko-KR" spc="-45" baseline="0" smtClean="0">
                <a:latin typeface="Times New Roman"/>
                <a:cs typeface="Times New Roman"/>
              </a:rPr>
              <a:t> </a:t>
            </a:r>
            <a:r>
              <a:rPr lang="ko-KR" altLang="en-US" spc="-45" smtClean="0">
                <a:latin typeface="Times New Roman"/>
                <a:cs typeface="Times New Roman"/>
              </a:rPr>
              <a:t>실시간 잡스케쥴러 구성방안</a:t>
            </a:r>
            <a:endParaRPr lang="ko-KR" altLang="en-US" spc="8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페이지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페이지 내용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7194884"/>
            <a:ext cx="883011" cy="23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2895600"/>
            <a:ext cx="707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solidFill>
                  <a:schemeClr val="accent6">
                    <a:lumMod val="75000"/>
                  </a:schemeClr>
                </a:solidFill>
              </a:rPr>
              <a:t>TEOS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실시간 잡스케줄러 구성 </a:t>
            </a:r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</a:rPr>
              <a:t>방안</a:t>
            </a:r>
            <a:endParaRPr lang="en-US" altLang="ko-KR" sz="36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초안</a:t>
            </a:r>
            <a:r>
              <a:rPr lang="en-US" altLang="ko-KR" sz="36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124200"/>
            <a:ext cx="707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감사합니다</a:t>
            </a:r>
            <a:endParaRPr lang="ko-KR" altLang="en-US" sz="24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0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09600" y="3497551"/>
            <a:ext cx="12105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①</a:t>
            </a:r>
            <a:r>
              <a:rPr lang="ko-KR" altLang="en-US" sz="800" smtClean="0"/>
              <a:t>②③④⑤⑥⑦⑧⑨⑩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작업내역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1143000" y="2362200"/>
            <a:ext cx="689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마리아 </a:t>
            </a:r>
            <a:r>
              <a:rPr lang="en-US" altLang="ko-KR" sz="900" smtClean="0"/>
              <a:t>DB</a:t>
            </a:r>
            <a:endParaRPr lang="ko-KR" altLang="en-US" sz="8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62" y="2647334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71999" y="2720366"/>
            <a:ext cx="864340" cy="246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latin typeface="+mn-ea"/>
              </a:rPr>
              <a:t>SCHEDULE</a:t>
            </a:r>
          </a:p>
        </p:txBody>
      </p:sp>
      <p:cxnSp>
        <p:nvCxnSpPr>
          <p:cNvPr id="6" name="직선 연결선 5"/>
          <p:cNvCxnSpPr>
            <a:stCxn id="1036" idx="3"/>
            <a:endCxn id="4" idx="1"/>
          </p:cNvCxnSpPr>
          <p:nvPr/>
        </p:nvCxnSpPr>
        <p:spPr>
          <a:xfrm>
            <a:off x="1683948" y="2843477"/>
            <a:ext cx="388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287876" y="2530784"/>
            <a:ext cx="4539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테이블</a:t>
            </a:r>
            <a:endParaRPr lang="en-US" altLang="ko-KR" sz="700"/>
          </a:p>
        </p:txBody>
      </p:sp>
      <p:sp>
        <p:nvSpPr>
          <p:cNvPr id="7" name="직사각형 6"/>
          <p:cNvSpPr/>
          <p:nvPr/>
        </p:nvSpPr>
        <p:spPr>
          <a:xfrm>
            <a:off x="4495800" y="2687794"/>
            <a:ext cx="1841367" cy="303069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realJob01</a:t>
            </a:r>
            <a:endParaRPr lang="ko-KR" altLang="en-US" sz="1000" dirty="0" smtClean="0">
              <a:latin typeface="Noto Sans CJK JP Regular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304800" y="3810000"/>
          <a:ext cx="2563689" cy="195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896179">
                  <a:extLst>
                    <a:ext uri="{9D8B030D-6E8A-4147-A177-3AD203B41FA5}">
                      <a16:colId xmlns:a16="http://schemas.microsoft.com/office/drawing/2014/main" val="2050700029"/>
                    </a:ext>
                  </a:extLst>
                </a:gridCol>
              </a:tblGrid>
              <a:tr h="17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컬럼한글명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SCHEDULE_ID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 </a:t>
                      </a:r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TYPE_CD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</a:t>
                      </a:r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SCENARIO_ID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</a:t>
                      </a:r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PRIORITIZE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PROCESS_CD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PROCESS_MSG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메세지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VARCHAR2(1500)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2695839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MODIFY_DT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033742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RETRY_CNT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RETRY_CNT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391821"/>
                  </a:ext>
                </a:extLst>
              </a:tr>
              <a:tr h="17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RESULT_TIME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시간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3F3F3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8896612"/>
                  </a:ext>
                </a:extLst>
              </a:tr>
            </a:tbl>
          </a:graphicData>
        </a:graphic>
      </p:graphicFrame>
      <p:cxnSp>
        <p:nvCxnSpPr>
          <p:cNvPr id="9" name="꺾인 연결선 8"/>
          <p:cNvCxnSpPr>
            <a:stCxn id="4" idx="2"/>
            <a:endCxn id="67" idx="0"/>
          </p:cNvCxnSpPr>
          <p:nvPr/>
        </p:nvCxnSpPr>
        <p:spPr>
          <a:xfrm rot="5400000">
            <a:off x="1623701" y="2929531"/>
            <a:ext cx="843413" cy="917525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5229712" y="2434577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우지</a:t>
            </a:r>
            <a:endParaRPr lang="en-US" altLang="ko-KR" sz="700"/>
          </a:p>
        </p:txBody>
      </p:sp>
      <p:cxnSp>
        <p:nvCxnSpPr>
          <p:cNvPr id="23" name="직선 화살표 연결선 22"/>
          <p:cNvCxnSpPr>
            <a:stCxn id="4" idx="3"/>
            <a:endCxn id="7" idx="1"/>
          </p:cNvCxnSpPr>
          <p:nvPr/>
        </p:nvCxnSpPr>
        <p:spPr>
          <a:xfrm flipV="1">
            <a:off x="2936339" y="2839329"/>
            <a:ext cx="1559461" cy="4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7800" y="914400"/>
            <a:ext cx="7077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목  차</a:t>
            </a:r>
            <a:endParaRPr lang="ko-KR" altLang="en-US" sz="20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6761" y="2362200"/>
            <a:ext cx="707763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 기능명세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ASIS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시스템 하드웨어 구성도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 smtClean="0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시스템 하드웨어 구성도</a:t>
            </a:r>
            <a:endParaRPr lang="en-US" altLang="ko-KR" kern="120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잡스케줄 정책 테이블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kern="1200" smtClean="0">
                <a:solidFill>
                  <a:schemeClr val="accent6">
                    <a:lumMod val="75000"/>
                  </a:schemeClr>
                </a:solidFill>
              </a:rPr>
              <a:t>잡스케줄 공통 모듈</a:t>
            </a:r>
            <a:endParaRPr lang="ko-KR" altLang="en-US" kern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잡스케줄 기능명세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89219"/>
              </p:ext>
            </p:extLst>
          </p:nvPr>
        </p:nvGraphicFramePr>
        <p:xfrm>
          <a:off x="533400" y="2286000"/>
          <a:ext cx="8839199" cy="222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46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934915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7309338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337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오라클의 시나리오와 스케줄정보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, Postgre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GIS, Spark 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간에 배치 흐름에 따라 각각의 모듈을 호출해야 한다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모듈수행 필요한 정보를 전달한다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시나리오별로 수행 정책을 수립하여 무거운 잡과 가벼운 잡을 적절히 수행시킬수 있는 구조로 설계한다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스팍잡의 경우 분리되어 있는 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queue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중 적절한 곳으로 잡이 실행될수 있는 구조를 설계한다</a:t>
                      </a:r>
                      <a:r>
                        <a:rPr lang="en-US" altLang="ko-KR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로그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다단계로 잡이 수행되므로 단계별 수행되고 현황을 파악할수 있는 로그 구조를 설계한다</a:t>
                      </a:r>
                      <a:r>
                        <a:rPr lang="en-US" altLang="ko-KR" sz="1100" b="1" i="0" u="none" strike="noStrike" smtClean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스케줄 하드웨어 구성도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1219200" y="1828801"/>
            <a:ext cx="7620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88670" y="5216499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하드웨어 구성도 </a:t>
            </a:r>
            <a:r>
              <a:rPr lang="en-US" altLang="ko-KR" smtClean="0"/>
              <a:t>- A</a:t>
            </a:r>
            <a:r>
              <a:rPr lang="ko-KR" altLang="en-US" smtClean="0"/>
              <a:t>영역</a:t>
            </a:r>
            <a:r>
              <a:rPr lang="en-US" altLang="ko-KR" smtClean="0"/>
              <a:t>(ASIS</a:t>
            </a:r>
            <a:r>
              <a:rPr lang="ko-KR" altLang="en-US" smtClean="0"/>
              <a:t>동일모델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51070" y="2839597"/>
            <a:ext cx="782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</a:t>
            </a:r>
            <a:r>
              <a:rPr lang="en-US" altLang="ko-KR" sz="900" smtClean="0"/>
              <a:t>Server</a:t>
            </a:r>
            <a:endParaRPr lang="en-US" altLang="ko-KR" sz="9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7402002" y="3834560"/>
            <a:ext cx="770059" cy="5105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27636" y="34417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80132" y="3427659"/>
            <a:ext cx="440438" cy="373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15435" y="4507004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Files</a:t>
            </a:r>
            <a:endParaRPr lang="ko-KR" altLang="en-US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744218" y="44681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744218" y="3378452"/>
            <a:ext cx="400238" cy="12051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5028" y="4583557"/>
            <a:ext cx="3059190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486963" y="4583557"/>
            <a:ext cx="22572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436722" y="4583557"/>
            <a:ext cx="1307496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28863" y="4583557"/>
            <a:ext cx="415355" cy="718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743691" y="368427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(ETL)</a:t>
            </a:r>
            <a:endParaRPr lang="en-US" altLang="ko-KR" sz="900"/>
          </a:p>
        </p:txBody>
      </p:sp>
      <p:grpSp>
        <p:nvGrpSpPr>
          <p:cNvPr id="2" name="그룹 1"/>
          <p:cNvGrpSpPr/>
          <p:nvPr/>
        </p:nvGrpSpPr>
        <p:grpSpPr>
          <a:xfrm>
            <a:off x="2815701" y="2038483"/>
            <a:ext cx="832280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438868" y="3003284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553365" y="2629605"/>
            <a:ext cx="1052989" cy="76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81462" y="360464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OSS</a:t>
            </a:r>
            <a:r>
              <a:rPr lang="ko-KR" altLang="en-US" sz="900" smtClean="0"/>
              <a:t> </a:t>
            </a:r>
            <a:r>
              <a:rPr lang="en-US" altLang="ko-KR" sz="900" smtClean="0"/>
              <a:t>DB</a:t>
            </a:r>
            <a:r>
              <a:rPr lang="ko-KR" altLang="en-US" sz="900" smtClean="0"/>
              <a:t>서버</a:t>
            </a:r>
            <a:endParaRPr lang="en-US" altLang="ko-KR" sz="9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54" y="3200400"/>
            <a:ext cx="392286" cy="3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4" y="3931219"/>
            <a:ext cx="370991" cy="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561871" y="3396543"/>
            <a:ext cx="1044483" cy="69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63243" y="395063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998640" y="3396543"/>
            <a:ext cx="249281" cy="1273379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663035" y="3917684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15701" y="3890912"/>
            <a:ext cx="737664" cy="4541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19273" y="3934160"/>
            <a:ext cx="364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추출</a:t>
            </a:r>
            <a:endParaRPr lang="en-US" altLang="ko-KR" sz="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613033" y="39176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적재</a:t>
            </a:r>
            <a:endParaRPr lang="en-US" altLang="ko-KR" sz="70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10257" y="4442846"/>
            <a:ext cx="737664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4435" y="4220252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36842" y="437488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398952" y="2850884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452073" y="304212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스케줄정보</a:t>
            </a:r>
            <a:endParaRPr lang="en-US" altLang="ko-KR" sz="700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54548" y="5201797"/>
            <a:ext cx="737664" cy="45415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155470" y="5201797"/>
            <a:ext cx="737664" cy="45415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41070" y="497096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056392" y="5201797"/>
            <a:ext cx="737664" cy="45415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957314" y="5201797"/>
            <a:ext cx="737664" cy="454151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879089" y="4896997"/>
            <a:ext cx="0" cy="22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823381" y="4345063"/>
            <a:ext cx="963651" cy="137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44837" y="2939971"/>
            <a:ext cx="737664" cy="454151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30" y="566030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4" y="5662055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24" y="5663806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26" y="5665557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3254548" y="5654552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910322" y="2629606"/>
            <a:ext cx="344227" cy="3214345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2206315" y="4116715"/>
            <a:ext cx="609386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2078403" y="5546639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998640" y="3396543"/>
            <a:ext cx="1141386" cy="1773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103409" y="391474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시나리오정보</a:t>
            </a:r>
            <a:endParaRPr lang="en-US" altLang="ko-KR" sz="7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513566" y="6017381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553365" y="2629605"/>
            <a:ext cx="4229136" cy="537442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312420" y="1455420"/>
            <a:ext cx="94488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61589" y="5159808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TOBE </a:t>
            </a:r>
            <a:r>
              <a:rPr lang="ko-KR" altLang="en-US" smtClean="0"/>
              <a:t>스케줄 하드웨어 구성도 </a:t>
            </a:r>
            <a:r>
              <a:rPr lang="en-US" altLang="ko-KR" smtClean="0"/>
              <a:t>- B</a:t>
            </a:r>
            <a:r>
              <a:rPr lang="ko-KR" altLang="en-US" smtClean="0"/>
              <a:t>영역</a:t>
            </a:r>
            <a:r>
              <a:rPr lang="en-US" altLang="ko-KR" smtClean="0"/>
              <a:t>(TOBE</a:t>
            </a:r>
            <a:r>
              <a:rPr lang="ko-KR" altLang="en-US" smtClean="0"/>
              <a:t>신모델</a:t>
            </a:r>
            <a:r>
              <a:rPr lang="en-US" altLang="ko-KR" smtClean="0"/>
              <a:t>)</a:t>
            </a: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88620" y="1665290"/>
            <a:ext cx="1053146" cy="912644"/>
            <a:chOff x="1600200" y="1854599"/>
            <a:chExt cx="832280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2766649" y="2800130"/>
            <a:ext cx="1247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오라클서버</a:t>
            </a:r>
            <a:r>
              <a:rPr lang="en-US" altLang="ko-KR" sz="900" smtClean="0"/>
              <a:t>(12c)</a:t>
            </a:r>
            <a:endParaRPr lang="ko-KR" altLang="en-US" sz="800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19" y="2903220"/>
            <a:ext cx="633974" cy="5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27684" y="3649036"/>
            <a:ext cx="237419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2083176" y="4296669"/>
            <a:ext cx="933422" cy="45415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007354" y="4074075"/>
            <a:ext cx="1091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Interface</a:t>
            </a:r>
            <a:r>
              <a:rPr lang="ko-KR" altLang="en-US" sz="900" smtClean="0"/>
              <a:t> 서버</a:t>
            </a:r>
            <a:endParaRPr lang="en-US" altLang="ko-KR" sz="9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009761" y="4228707"/>
            <a:ext cx="1085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(</a:t>
            </a:r>
            <a:r>
              <a:rPr lang="ko-KR" altLang="en-US" sz="900" smtClean="0"/>
              <a:t>스케줄 모듈</a:t>
            </a:r>
            <a:r>
              <a:rPr lang="en-US" altLang="ko-KR" sz="900" smtClean="0"/>
              <a:t>)</a:t>
            </a:r>
            <a:endParaRPr lang="en-US" altLang="ko-KR" sz="90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04108" y="4649611"/>
            <a:ext cx="11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/>
            </a:lvl1pPr>
          </a:lstStyle>
          <a:p>
            <a:r>
              <a:rPr lang="en-US" altLang="ko-KR" smtClean="0"/>
              <a:t>Postgre  GIS</a:t>
            </a:r>
            <a:endParaRPr lang="en-US" altLang="ko-KR"/>
          </a:p>
          <a:p>
            <a:r>
              <a:rPr lang="en-US" altLang="ko-KR">
                <a:latin typeface="+mj-lt"/>
              </a:rPr>
              <a:t> </a:t>
            </a:r>
            <a:r>
              <a:rPr lang="ko-KR" altLang="en-US">
                <a:latin typeface="+mj-lt"/>
              </a:rPr>
              <a:t>클러스터 서버</a:t>
            </a:r>
            <a:endParaRPr lang="en-US" altLang="ko-KR">
              <a:latin typeface="+mj-lt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8288" y="4271109"/>
            <a:ext cx="1168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③ </a:t>
            </a:r>
            <a:r>
              <a:rPr lang="en-US" altLang="ko-KR" sz="700" smtClean="0"/>
              <a:t>POSTGRE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73773" y="6266776"/>
            <a:ext cx="8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Hadoop </a:t>
            </a:r>
          </a:p>
          <a:p>
            <a:r>
              <a:rPr lang="en-US" altLang="ko-KR" sz="900" smtClean="0"/>
              <a:t>Spark </a:t>
            </a:r>
            <a:r>
              <a:rPr lang="ko-KR" altLang="en-US" sz="900"/>
              <a:t>서버</a:t>
            </a:r>
            <a:endParaRPr lang="en-US" altLang="ko-KR" sz="900"/>
          </a:p>
        </p:txBody>
      </p:sp>
      <p:cxnSp>
        <p:nvCxnSpPr>
          <p:cNvPr id="22" name="꺾인 연결선 21"/>
          <p:cNvCxnSpPr>
            <a:stCxn id="124" idx="1"/>
            <a:endCxn id="112" idx="1"/>
          </p:cNvCxnSpPr>
          <p:nvPr/>
        </p:nvCxnSpPr>
        <p:spPr>
          <a:xfrm rot="10800000" flipV="1">
            <a:off x="661590" y="4523744"/>
            <a:ext cx="1421587" cy="790225"/>
          </a:xfrm>
          <a:prstGeom prst="bentConnector3">
            <a:avLst>
              <a:gd name="adj1" fmla="val 116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2" idx="3"/>
            <a:endCxn id="1036" idx="3"/>
          </p:cNvCxnSpPr>
          <p:nvPr/>
        </p:nvCxnSpPr>
        <p:spPr>
          <a:xfrm flipH="1" flipV="1">
            <a:off x="2855093" y="3153729"/>
            <a:ext cx="2532306" cy="2160241"/>
          </a:xfrm>
          <a:prstGeom prst="bentConnector3">
            <a:avLst>
              <a:gd name="adj1" fmla="val -9027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3" idx="3"/>
            <a:endCxn id="1036" idx="3"/>
          </p:cNvCxnSpPr>
          <p:nvPr/>
        </p:nvCxnSpPr>
        <p:spPr>
          <a:xfrm flipH="1" flipV="1">
            <a:off x="2855093" y="3153729"/>
            <a:ext cx="2526037" cy="2864310"/>
          </a:xfrm>
          <a:prstGeom prst="bentConnector3">
            <a:avLst>
              <a:gd name="adj1" fmla="val -9050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26" idx="2"/>
            <a:endCxn id="1036" idx="1"/>
          </p:cNvCxnSpPr>
          <p:nvPr/>
        </p:nvCxnSpPr>
        <p:spPr>
          <a:xfrm rot="16200000" flipH="1">
            <a:off x="1280260" y="2212869"/>
            <a:ext cx="575795" cy="1305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648591" y="5521532"/>
            <a:ext cx="10369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④</a:t>
            </a:r>
            <a:r>
              <a:rPr lang="ko-KR" altLang="en-US" sz="700" smtClean="0"/>
              <a:t> </a:t>
            </a:r>
            <a:r>
              <a:rPr lang="en-US" altLang="ko-KR" sz="700" smtClean="0"/>
              <a:t>SPARK </a:t>
            </a:r>
            <a:r>
              <a:rPr lang="ko-KR" altLang="en-US" sz="700" smtClean="0"/>
              <a:t>잡수행</a:t>
            </a:r>
            <a:endParaRPr lang="en-US" altLang="ko-KR" sz="700"/>
          </a:p>
        </p:txBody>
      </p:sp>
      <p:cxnSp>
        <p:nvCxnSpPr>
          <p:cNvPr id="56" name="꺾인 연결선 55"/>
          <p:cNvCxnSpPr>
            <a:stCxn id="1036" idx="2"/>
            <a:endCxn id="124" idx="3"/>
          </p:cNvCxnSpPr>
          <p:nvPr/>
        </p:nvCxnSpPr>
        <p:spPr>
          <a:xfrm rot="16200000" flipH="1">
            <a:off x="2217598" y="3724745"/>
            <a:ext cx="1119508" cy="478492"/>
          </a:xfrm>
          <a:prstGeom prst="bentConnector4">
            <a:avLst>
              <a:gd name="adj1" fmla="val 39858"/>
              <a:gd name="adj2" fmla="val 1477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735718" y="5492436"/>
            <a:ext cx="941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⑤</a:t>
            </a:r>
            <a:r>
              <a:rPr lang="ko-KR" altLang="en-US" sz="700" smtClean="0"/>
              <a:t> 잡수행정보</a:t>
            </a:r>
            <a:endParaRPr lang="en-US" altLang="ko-KR" sz="700"/>
          </a:p>
        </p:txBody>
      </p:sp>
      <p:grpSp>
        <p:nvGrpSpPr>
          <p:cNvPr id="65" name="그룹 64"/>
          <p:cNvGrpSpPr/>
          <p:nvPr/>
        </p:nvGrpSpPr>
        <p:grpSpPr>
          <a:xfrm>
            <a:off x="962817" y="2729261"/>
            <a:ext cx="1137260" cy="341625"/>
            <a:chOff x="2475498" y="2645441"/>
            <a:chExt cx="898753" cy="34162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645441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시나리오정보</a:t>
              </a:r>
              <a:endParaRPr lang="en-US" altLang="ko-KR" sz="7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smtClean="0"/>
                <a:t>①</a:t>
              </a:r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463993" y="3600439"/>
            <a:ext cx="1029267" cy="341625"/>
            <a:chOff x="2475498" y="2645441"/>
            <a:chExt cx="813409" cy="34162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5400" y="264544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스케줄정보</a:t>
              </a:r>
              <a:endParaRPr lang="en-US" altLang="ko-KR" sz="7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0BDF827-6277-44CA-BF45-32F20C6B3BFC}"/>
                </a:ext>
              </a:extLst>
            </p:cNvPr>
            <p:cNvSpPr txBox="1"/>
            <p:nvPr/>
          </p:nvSpPr>
          <p:spPr>
            <a:xfrm>
              <a:off x="2650976" y="2787011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/>
                <a:t>잡수행정보</a:t>
              </a:r>
              <a:endParaRPr lang="en-US" altLang="ko-KR" sz="7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75498" y="26940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/>
                <a:t>②</a:t>
              </a:r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621518" y="6134484"/>
            <a:ext cx="1255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smtClean="0"/>
              <a:t>⑥ 최종 분석 정보 </a:t>
            </a:r>
            <a:endParaRPr lang="en-US" altLang="ko-KR" sz="800" b="1"/>
          </a:p>
        </p:txBody>
      </p:sp>
      <p:grpSp>
        <p:nvGrpSpPr>
          <p:cNvPr id="13" name="그룹 12"/>
          <p:cNvGrpSpPr/>
          <p:nvPr/>
        </p:nvGrpSpPr>
        <p:grpSpPr>
          <a:xfrm>
            <a:off x="809474" y="5243007"/>
            <a:ext cx="3671886" cy="163284"/>
            <a:chOff x="6324601" y="5461706"/>
            <a:chExt cx="3671886" cy="163284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655320" y="5863877"/>
            <a:ext cx="4725810" cy="308323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03205" y="5947076"/>
            <a:ext cx="3671886" cy="163284"/>
            <a:chOff x="6324601" y="5461706"/>
            <a:chExt cx="3671886" cy="163284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324601" y="5461706"/>
              <a:ext cx="914400" cy="163284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7243763" y="5461706"/>
              <a:ext cx="914400" cy="163284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162925" y="5461706"/>
              <a:ext cx="914400" cy="16328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082087" y="5461706"/>
              <a:ext cx="914400" cy="163284"/>
            </a:xfrm>
            <a:prstGeom prst="rect">
              <a:avLst/>
            </a:prstGeom>
          </p:spPr>
        </p:pic>
      </p:grpSp>
      <p:cxnSp>
        <p:nvCxnSpPr>
          <p:cNvPr id="17" name="직선 화살표 연결선 16"/>
          <p:cNvCxnSpPr>
            <a:stCxn id="112" idx="2"/>
            <a:endCxn id="83" idx="0"/>
          </p:cNvCxnSpPr>
          <p:nvPr/>
        </p:nvCxnSpPr>
        <p:spPr>
          <a:xfrm flipH="1">
            <a:off x="3018225" y="5468131"/>
            <a:ext cx="6269" cy="3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894687" y="3878580"/>
            <a:ext cx="3734711" cy="1014408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6060565" y="3838004"/>
            <a:ext cx="737664" cy="454151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6961487" y="3838004"/>
            <a:ext cx="737664" cy="45415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6047087" y="360717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분석 서버</a:t>
            </a:r>
            <a:endParaRPr lang="en-US" altLang="ko-KR" sz="90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862409" y="3838004"/>
            <a:ext cx="737664" cy="454151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763331" y="3838004"/>
            <a:ext cx="737664" cy="454151"/>
          </a:xfrm>
          <a:prstGeom prst="rect">
            <a:avLst/>
          </a:prstGeom>
        </p:spPr>
      </p:pic>
      <p:pic>
        <p:nvPicPr>
          <p:cNvPr id="96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47" y="4296511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01" y="4298262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41" y="4300013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43" y="4301764"/>
            <a:ext cx="374440" cy="3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6060565" y="4290759"/>
            <a:ext cx="3440430" cy="3787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853067" y="2813900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/>
              <a:t>Result </a:t>
            </a:r>
            <a:r>
              <a:rPr lang="en-US" altLang="ko-KR" sz="900" smtClean="0"/>
              <a:t>Files(NFS)</a:t>
            </a:r>
            <a:endParaRPr lang="ko-KR" altLang="en-US" sz="9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319583" y="4653588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Local Storage</a:t>
            </a:r>
            <a:endParaRPr lang="ko-KR" altLang="en-US" sz="900"/>
          </a:p>
        </p:txBody>
      </p:sp>
      <p:cxnSp>
        <p:nvCxnSpPr>
          <p:cNvPr id="21" name="꺾인 연결선 20"/>
          <p:cNvCxnSpPr>
            <a:stCxn id="83" idx="2"/>
            <a:endCxn id="89" idx="2"/>
          </p:cNvCxnSpPr>
          <p:nvPr/>
        </p:nvCxnSpPr>
        <p:spPr>
          <a:xfrm rot="5400000" flipH="1" flipV="1">
            <a:off x="4750528" y="3160685"/>
            <a:ext cx="1279212" cy="4743818"/>
          </a:xfrm>
          <a:prstGeom prst="bentConnector3">
            <a:avLst>
              <a:gd name="adj1" fmla="val -178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9" idx="0"/>
            <a:endCxn id="15" idx="3"/>
          </p:cNvCxnSpPr>
          <p:nvPr/>
        </p:nvCxnSpPr>
        <p:spPr>
          <a:xfrm rot="16200000" flipV="1">
            <a:off x="3552968" y="-330496"/>
            <a:ext cx="2097874" cy="632027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잡스케줄러 정책 테이블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205068"/>
              </p:ext>
            </p:extLst>
          </p:nvPr>
        </p:nvGraphicFramePr>
        <p:xfrm>
          <a:off x="4114800" y="35052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워크시트" showAsIcon="1" r:id="rId3" imgW="914400" imgH="685800" progId="Excel.Sheet.12">
                  <p:embed/>
                </p:oleObj>
              </mc:Choice>
              <mc:Fallback>
                <p:oleObj name="워크시트" showAsIcon="1" r:id="rId3" imgW="914400" imgH="685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50520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2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95400" y="2552700"/>
            <a:ext cx="3429000" cy="38481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 공통모듈 </a:t>
            </a:r>
            <a:r>
              <a:rPr lang="en-US" altLang="ko-KR" smtClean="0"/>
              <a:t>- </a:t>
            </a:r>
            <a:r>
              <a:rPr lang="ko-KR" altLang="en-US" smtClean="0"/>
              <a:t>실시간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95400" y="2209800"/>
            <a:ext cx="3429000" cy="339525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</a:t>
            </a:r>
            <a:r>
              <a:rPr lang="ko-KR" altLang="en-US" sz="1000" smtClean="0">
                <a:latin typeface="Noto Sans CJK JP Regular"/>
              </a:rPr>
              <a:t>컨트롤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442855" y="2895600"/>
            <a:ext cx="69273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0200" y="27432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0200" y="33528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공간분석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0200" y="39624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00200" y="51816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00200" y="45720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00200" y="5791200"/>
            <a:ext cx="2840182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ko-KR" altLang="en-US" sz="1000" smtClean="0">
                <a:latin typeface="Noto Sans CJK JP Regular"/>
              </a:rPr>
              <a:t>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ko-KR" altLang="en-US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40180" y="2308860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22220" y="188976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cxnSp>
        <p:nvCxnSpPr>
          <p:cNvPr id="6" name="직선 화살표 연결선 5"/>
          <p:cNvCxnSpPr>
            <a:stCxn id="16" idx="2"/>
            <a:endCxn id="17" idx="0"/>
          </p:cNvCxnSpPr>
          <p:nvPr/>
        </p:nvCxnSpPr>
        <p:spPr>
          <a:xfrm>
            <a:off x="3020291" y="3124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7" idx="2"/>
            <a:endCxn id="18" idx="0"/>
          </p:cNvCxnSpPr>
          <p:nvPr/>
        </p:nvCxnSpPr>
        <p:spPr>
          <a:xfrm>
            <a:off x="3020291" y="3733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8" idx="2"/>
            <a:endCxn id="21" idx="0"/>
          </p:cNvCxnSpPr>
          <p:nvPr/>
        </p:nvCxnSpPr>
        <p:spPr>
          <a:xfrm>
            <a:off x="3020291" y="4343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2"/>
            <a:endCxn id="19" idx="0"/>
          </p:cNvCxnSpPr>
          <p:nvPr/>
        </p:nvCxnSpPr>
        <p:spPr>
          <a:xfrm>
            <a:off x="3020291" y="4953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2" idx="0"/>
          </p:cNvCxnSpPr>
          <p:nvPr/>
        </p:nvCxnSpPr>
        <p:spPr>
          <a:xfrm>
            <a:off x="3020291" y="5562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1040" y="1737360"/>
            <a:ext cx="4419600" cy="4953000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400" y="1524000"/>
            <a:ext cx="1143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Oozie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59450" y="2193345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  <p:cxnSp>
        <p:nvCxnSpPr>
          <p:cNvPr id="35" name="직선 연결선 34"/>
          <p:cNvCxnSpPr>
            <a:stCxn id="2" idx="3"/>
            <a:endCxn id="54" idx="1"/>
          </p:cNvCxnSpPr>
          <p:nvPr/>
        </p:nvCxnSpPr>
        <p:spPr>
          <a:xfrm>
            <a:off x="4724400" y="2379563"/>
            <a:ext cx="1035050" cy="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16084"/>
              </p:ext>
            </p:extLst>
          </p:nvPr>
        </p:nvGraphicFramePr>
        <p:xfrm>
          <a:off x="6089073" y="3505200"/>
          <a:ext cx="3131127" cy="148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17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1781510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267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테이블한글명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030191" y="3289756"/>
            <a:ext cx="1208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스케줄 정책 테이블</a:t>
            </a:r>
            <a:endParaRPr lang="ko-KR" altLang="en-US" sz="800"/>
          </a:p>
        </p:txBody>
      </p:sp>
      <p:cxnSp>
        <p:nvCxnSpPr>
          <p:cNvPr id="38" name="꺾인 연결선 37"/>
          <p:cNvCxnSpPr>
            <a:stCxn id="54" idx="3"/>
            <a:endCxn id="56" idx="0"/>
          </p:cNvCxnSpPr>
          <p:nvPr/>
        </p:nvCxnSpPr>
        <p:spPr>
          <a:xfrm>
            <a:off x="6661150" y="2383845"/>
            <a:ext cx="993486" cy="1121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잡스케줄 공통모듈 </a:t>
            </a:r>
            <a:r>
              <a:rPr lang="en-US" altLang="ko-KR" smtClean="0"/>
              <a:t>- </a:t>
            </a:r>
            <a:r>
              <a:rPr lang="ko-KR" altLang="en-US" smtClean="0"/>
              <a:t>실시간</a:t>
            </a:r>
            <a:endParaRPr lang="ko-KR" altLang="en-US"/>
          </a:p>
        </p:txBody>
      </p: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036014" y="1698625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95400" y="24384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분석시나리오 잡수행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3276600" y="3124200"/>
            <a:ext cx="76200" cy="45719"/>
          </a:xfrm>
          <a:prstGeom prst="triangle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5400" y="29718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Postgre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95400" y="35052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공간분석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5400" y="40386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Postgre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 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95400" y="51054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 분석 수행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95400" y="45720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오라클 데이터를 </a:t>
            </a:r>
            <a:r>
              <a:rPr lang="en-US" altLang="ko-KR" sz="1000" smtClean="0">
                <a:latin typeface="Noto Sans CJK JP Regular"/>
              </a:rPr>
              <a:t>Spark</a:t>
            </a:r>
            <a:r>
              <a:rPr lang="ko-KR" altLang="en-US" sz="1000" smtClean="0">
                <a:latin typeface="Noto Sans CJK JP Regular"/>
              </a:rPr>
              <a:t>으로</a:t>
            </a:r>
            <a:r>
              <a:rPr lang="en-US" altLang="ko-KR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95400" y="5638800"/>
            <a:ext cx="31242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Spark </a:t>
            </a:r>
            <a:r>
              <a:rPr lang="ko-KR" altLang="en-US" sz="1000" smtClean="0">
                <a:latin typeface="Noto Sans CJK JP Regular"/>
              </a:rPr>
              <a:t>데이터를 </a:t>
            </a:r>
            <a:r>
              <a:rPr lang="ko-KR" altLang="en-US" sz="1000" smtClean="0">
                <a:latin typeface="Noto Sans CJK JP Regular"/>
              </a:rPr>
              <a:t>분석서버 </a:t>
            </a:r>
            <a:r>
              <a:rPr lang="en-US" altLang="ko-KR" sz="1000" smtClean="0">
                <a:latin typeface="Noto Sans CJK JP Regular"/>
              </a:rPr>
              <a:t>NFS</a:t>
            </a:r>
            <a:r>
              <a:rPr lang="ko-KR" altLang="en-US" sz="1000" smtClean="0">
                <a:latin typeface="Noto Sans CJK JP Regular"/>
              </a:rPr>
              <a:t>로</a:t>
            </a:r>
            <a:r>
              <a:rPr lang="ko-KR" altLang="en-US" sz="1000" smtClean="0">
                <a:latin typeface="Noto Sans CJK JP Regular"/>
              </a:rPr>
              <a:t> </a:t>
            </a:r>
            <a:r>
              <a:rPr lang="ko-KR" altLang="en-US" sz="1000" smtClean="0">
                <a:latin typeface="Noto Sans CJK JP Regular"/>
              </a:rPr>
              <a:t>이관 모듈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800" y="1972944"/>
            <a:ext cx="4419600" cy="4504056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 smtClean="0">
              <a:latin typeface="Noto Sans CJK JP Regular"/>
            </a:endParaRPr>
          </a:p>
        </p:txBody>
      </p:sp>
      <p:pic>
        <p:nvPicPr>
          <p:cNvPr id="24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257461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310801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3633324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4166724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4716308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5230152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860" y="5734556"/>
            <a:ext cx="18762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3400" y="1752600"/>
            <a:ext cx="1143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smtClean="0">
                <a:latin typeface="Noto Sans CJK JP Regular"/>
              </a:rPr>
              <a:t>Oozie</a:t>
            </a:r>
            <a:endParaRPr lang="ko-KR" altLang="en-US" sz="1000" dirty="0" smtClean="0">
              <a:latin typeface="Noto Sans CJK JP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1196" y="21336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분 단위 재수행</a:t>
            </a:r>
            <a:endParaRPr lang="ko-KR" altLang="en-US" sz="80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21500" y="3129932"/>
          <a:ext cx="260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349">
                  <a:extLst>
                    <a:ext uri="{9D8B030D-6E8A-4147-A177-3AD203B41FA5}">
                      <a16:colId xmlns:a16="http://schemas.microsoft.com/office/drawing/2014/main" val="601353220"/>
                    </a:ext>
                  </a:extLst>
                </a:gridCol>
                <a:gridCol w="1198151">
                  <a:extLst>
                    <a:ext uri="{9D8B030D-6E8A-4147-A177-3AD203B41FA5}">
                      <a16:colId xmlns:a16="http://schemas.microsoft.com/office/drawing/2014/main" val="70467052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51494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86103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18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SCENARIO_GROUP_JOB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시나리오그룹잡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59976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SCENARIO_SCHEDULE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시나리오스케줄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0308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REAL_JOB_SCHEDULE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실시간잡수행현황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753373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>
            <a:endCxn id="12" idx="1"/>
          </p:cNvCxnSpPr>
          <p:nvPr/>
        </p:nvCxnSpPr>
        <p:spPr>
          <a:xfrm>
            <a:off x="6553200" y="3745938"/>
            <a:ext cx="368300" cy="1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2" idx="3"/>
          </p:cNvCxnSpPr>
          <p:nvPr/>
        </p:nvCxnSpPr>
        <p:spPr>
          <a:xfrm rot="10800000">
            <a:off x="4419600" y="2628900"/>
            <a:ext cx="1447800" cy="1117038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16" idx="3"/>
          </p:cNvCxnSpPr>
          <p:nvPr/>
        </p:nvCxnSpPr>
        <p:spPr>
          <a:xfrm rot="10800000">
            <a:off x="4419600" y="3162300"/>
            <a:ext cx="1447800" cy="583638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17" idx="3"/>
          </p:cNvCxnSpPr>
          <p:nvPr/>
        </p:nvCxnSpPr>
        <p:spPr>
          <a:xfrm rot="10800000">
            <a:off x="4419600" y="3695700"/>
            <a:ext cx="1447800" cy="50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18" idx="3"/>
          </p:cNvCxnSpPr>
          <p:nvPr/>
        </p:nvCxnSpPr>
        <p:spPr>
          <a:xfrm rot="10800000" flipV="1">
            <a:off x="4419600" y="3745938"/>
            <a:ext cx="1447800" cy="4831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21" idx="3"/>
          </p:cNvCxnSpPr>
          <p:nvPr/>
        </p:nvCxnSpPr>
        <p:spPr>
          <a:xfrm rot="10800000" flipV="1">
            <a:off x="4419600" y="3745938"/>
            <a:ext cx="1447800" cy="1016562"/>
          </a:xfrm>
          <a:prstGeom prst="bentConnector3">
            <a:avLst>
              <a:gd name="adj1" fmla="val 645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19" idx="3"/>
          </p:cNvCxnSpPr>
          <p:nvPr/>
        </p:nvCxnSpPr>
        <p:spPr>
          <a:xfrm rot="10800000" flipV="1">
            <a:off x="4419600" y="3745938"/>
            <a:ext cx="1447800" cy="15499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22" idx="3"/>
          </p:cNvCxnSpPr>
          <p:nvPr/>
        </p:nvCxnSpPr>
        <p:spPr>
          <a:xfrm rot="10800000" flipV="1">
            <a:off x="4419600" y="3745938"/>
            <a:ext cx="1447800" cy="2083362"/>
          </a:xfrm>
          <a:prstGeom prst="bentConnector3">
            <a:avLst>
              <a:gd name="adj1" fmla="val 65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7930720" y="5564356"/>
            <a:ext cx="832280" cy="912644"/>
            <a:chOff x="1600200" y="1854599"/>
            <a:chExt cx="832280" cy="91264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0200" y="1854599"/>
              <a:ext cx="832280" cy="230832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err="1" smtClean="0"/>
                <a:t>웹서버</a:t>
              </a:r>
              <a:r>
                <a:rPr lang="en-US" altLang="ko-KR" sz="900" smtClean="0"/>
                <a:t>(</a:t>
              </a:r>
              <a:r>
                <a:rPr lang="ko-KR" altLang="en-US" sz="900" err="1" smtClean="0"/>
                <a:t>톰켓</a:t>
              </a:r>
              <a:r>
                <a:rPr lang="en-US" altLang="ko-KR" sz="900" smtClean="0"/>
                <a:t>)</a:t>
              </a:r>
              <a:endParaRPr lang="en-US" altLang="ko-KR" sz="900"/>
            </a:p>
          </p:txBody>
        </p:sp>
        <p:pic>
          <p:nvPicPr>
            <p:cNvPr id="69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직선 화살표 연결선 61"/>
          <p:cNvCxnSpPr/>
          <p:nvPr/>
        </p:nvCxnSpPr>
        <p:spPr>
          <a:xfrm>
            <a:off x="8305800" y="4572000"/>
            <a:ext cx="0" cy="7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759450" y="3555437"/>
            <a:ext cx="9017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smtClean="0">
                <a:latin typeface="Noto Sans CJK JP Regular"/>
              </a:rPr>
              <a:t>수행판단</a:t>
            </a:r>
            <a:endParaRPr lang="en-US" altLang="ko-KR" sz="1000" smtClean="0">
              <a:latin typeface="Noto Sans CJK JP Regular"/>
            </a:endParaRPr>
          </a:p>
          <a:p>
            <a:pPr algn="ctr"/>
            <a:r>
              <a:rPr lang="ko-KR" altLang="en-US" sz="1000" smtClean="0">
                <a:latin typeface="Noto Sans CJK JP Regular"/>
              </a:rPr>
              <a:t>공통모듈</a:t>
            </a:r>
            <a:endParaRPr lang="ko-KR" altLang="en-US" sz="1000" dirty="0" smtClean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8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12621</TotalTime>
  <Words>455</Words>
  <Application>Microsoft Office PowerPoint</Application>
  <PresentationFormat>사용자 지정</PresentationFormat>
  <Paragraphs>195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CJK JP Regular</vt:lpstr>
      <vt:lpstr>맑은 고딕</vt:lpstr>
      <vt:lpstr>Calibri</vt:lpstr>
      <vt:lpstr>Times New Roman</vt:lpstr>
      <vt:lpstr>Office Theme</vt:lpstr>
      <vt:lpstr>워크시트</vt:lpstr>
      <vt:lpstr>PowerPoint 프레젠테이션</vt:lpstr>
      <vt:lpstr>PowerPoint 프레젠테이션</vt:lpstr>
      <vt:lpstr>TOBE 잡스케줄 기능명세</vt:lpstr>
      <vt:lpstr>ASIS 스케줄 하드웨어 구성도</vt:lpstr>
      <vt:lpstr>TOBE 스케줄 하드웨어 구성도 - A영역(ASIS동일모델)</vt:lpstr>
      <vt:lpstr>TOBE 스케줄 하드웨어 구성도 - B영역(TOBE신모델)</vt:lpstr>
      <vt:lpstr>잡스케줄러 정책 테이블</vt:lpstr>
      <vt:lpstr>잡스케줄 공통모듈 - 실시간</vt:lpstr>
      <vt:lpstr>잡스케줄 공통모듈 - 실시간</vt:lpstr>
      <vt:lpstr>PowerPoint 프레젠테이션</vt:lpstr>
      <vt:lpstr>PowerPoint 프레젠테이션</vt:lpstr>
      <vt:lpstr>작업내역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psh000</cp:lastModifiedBy>
  <cp:revision>205</cp:revision>
  <dcterms:created xsi:type="dcterms:W3CDTF">2018-03-11T02:56:37Z</dcterms:created>
  <dcterms:modified xsi:type="dcterms:W3CDTF">2019-07-31T02:14:05Z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