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bookmarkIdSeed="7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1183" r:id="rId2"/>
    <p:sldId id="1184" r:id="rId3"/>
    <p:sldId id="1185" r:id="rId4"/>
    <p:sldId id="1198" r:id="rId5"/>
    <p:sldId id="1203" r:id="rId6"/>
    <p:sldId id="1201" r:id="rId7"/>
    <p:sldId id="1204" r:id="rId8"/>
    <p:sldId id="1205" r:id="rId9"/>
  </p:sldIdLst>
  <p:sldSz cx="9906000" cy="6858000" type="A4"/>
  <p:notesSz cx="6735763" cy="9866313"/>
  <p:defaultTextStyle>
    <a:defPPr rtl="0"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6F57439A-59DB-4F15-99EE-3151CDB662BF}">
          <p14:sldIdLst>
            <p14:sldId id="1183"/>
            <p14:sldId id="1184"/>
            <p14:sldId id="1185"/>
            <p14:sldId id="1198"/>
          </p14:sldIdLst>
        </p14:section>
        <p14:section name="제목 없는 구역" id="{748B3F4C-B824-47C6-9641-028D9892AEE7}">
          <p14:sldIdLst>
            <p14:sldId id="1203"/>
            <p14:sldId id="1201"/>
          </p14:sldIdLst>
        </p14:section>
        <p14:section name="제목 없는 구역" id="{6651CF15-356C-4393-A466-A542180D6CB7}">
          <p14:sldIdLst>
            <p14:sldId id="1204"/>
            <p14:sldId id="12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709">
          <p15:clr>
            <a:srgbClr val="A4A3A4"/>
          </p15:clr>
        </p15:guide>
        <p15:guide id="3" pos="3120">
          <p15:clr>
            <a:srgbClr val="A4A3A4"/>
          </p15:clr>
        </p15:guide>
        <p15:guide id="4" pos="716">
          <p15:clr>
            <a:srgbClr val="A4A3A4"/>
          </p15:clr>
        </p15:guide>
        <p15:guide id="5" orient="horz" pos="3974">
          <p15:clr>
            <a:srgbClr val="A4A3A4"/>
          </p15:clr>
        </p15:guide>
        <p15:guide id="6" orient="horz" pos="890">
          <p15:clr>
            <a:srgbClr val="A4A3A4"/>
          </p15:clr>
        </p15:guide>
        <p15:guide id="7" orient="horz" pos="1389">
          <p15:clr>
            <a:srgbClr val="A4A3A4"/>
          </p15:clr>
        </p15:guide>
        <p15:guide id="8" orient="horz" pos="73">
          <p15:clr>
            <a:srgbClr val="A4A3A4"/>
          </p15:clr>
        </p15:guide>
        <p15:guide id="9" orient="horz" pos="346">
          <p15:clr>
            <a:srgbClr val="A4A3A4"/>
          </p15:clr>
        </p15:guide>
        <p15:guide id="10" orient="horz" pos="845">
          <p15:clr>
            <a:srgbClr val="A4A3A4"/>
          </p15:clr>
        </p15:guide>
        <p15:guide id="11" pos="6068">
          <p15:clr>
            <a:srgbClr val="A4A3A4"/>
          </p15:clr>
        </p15:guide>
        <p15:guide id="12" pos="81">
          <p15:clr>
            <a:srgbClr val="A4A3A4"/>
          </p15:clr>
        </p15:guide>
        <p15:guide id="13" pos="61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7">
          <p15:clr>
            <a:srgbClr val="A4A3A4"/>
          </p15:clr>
        </p15:guide>
        <p15:guide id="2" pos="212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1936"/>
    <a:srgbClr val="F2F2F2"/>
    <a:srgbClr val="FF6600"/>
    <a:srgbClr val="0000FF"/>
    <a:srgbClr val="DDDDDD"/>
    <a:srgbClr val="E0E0E0"/>
    <a:srgbClr val="D9D9D9"/>
    <a:srgbClr val="FFFFCC"/>
    <a:srgbClr val="F580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66" autoAdjust="0"/>
    <p:restoredTop sz="96984" autoAdjust="0"/>
  </p:normalViewPr>
  <p:slideViewPr>
    <p:cSldViewPr>
      <p:cViewPr varScale="1">
        <p:scale>
          <a:sx n="124" d="100"/>
          <a:sy n="124" d="100"/>
        </p:scale>
        <p:origin x="840" y="96"/>
      </p:cViewPr>
      <p:guideLst>
        <p:guide orient="horz" pos="2160"/>
        <p:guide orient="horz" pos="709"/>
        <p:guide pos="3120"/>
        <p:guide pos="716"/>
        <p:guide orient="horz" pos="3974"/>
        <p:guide orient="horz" pos="890"/>
        <p:guide orient="horz" pos="1389"/>
        <p:guide orient="horz" pos="73"/>
        <p:guide orient="horz" pos="346"/>
        <p:guide orient="horz" pos="845"/>
        <p:guide pos="6068"/>
        <p:guide pos="81"/>
        <p:guide pos="61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1992" y="-120"/>
      </p:cViewPr>
      <p:guideLst>
        <p:guide orient="horz" pos="3107"/>
        <p:guide pos="212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18621" cy="493237"/>
          </a:xfrm>
          <a:prstGeom prst="rect">
            <a:avLst/>
          </a:prstGeom>
        </p:spPr>
        <p:txBody>
          <a:bodyPr vert="horz" lIns="90644" tIns="45322" rIns="90644" bIns="45322" rtlCol="0"/>
          <a:lstStyle>
            <a:lvl1pPr algn="l">
              <a:defRPr sz="1200"/>
            </a:lvl1pPr>
          </a:lstStyle>
          <a:p>
            <a:pPr rt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15572" y="0"/>
            <a:ext cx="2918621" cy="493237"/>
          </a:xfrm>
          <a:prstGeom prst="rect">
            <a:avLst/>
          </a:prstGeom>
        </p:spPr>
        <p:txBody>
          <a:bodyPr vert="horz" lIns="90644" tIns="45322" rIns="90644" bIns="45322" rtlCol="0"/>
          <a:lstStyle>
            <a:lvl1pPr algn="r">
              <a:defRPr sz="1200"/>
            </a:lvl1pPr>
          </a:lstStyle>
          <a:p>
            <a:pPr rtl="0"/>
            <a:r>
              <a:rPr lang="ko"/>
              <a:t>2018-01-03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371501"/>
            <a:ext cx="2918621" cy="493236"/>
          </a:xfrm>
          <a:prstGeom prst="rect">
            <a:avLst/>
          </a:prstGeom>
        </p:spPr>
        <p:txBody>
          <a:bodyPr vert="horz" lIns="90644" tIns="45322" rIns="90644" bIns="45322" rtlCol="0" anchor="b"/>
          <a:lstStyle>
            <a:lvl1pPr algn="l">
              <a:defRPr sz="1200"/>
            </a:lvl1pPr>
          </a:lstStyle>
          <a:p>
            <a:pPr rtl="0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15572" y="9371501"/>
            <a:ext cx="2918621" cy="493236"/>
          </a:xfrm>
          <a:prstGeom prst="rect">
            <a:avLst/>
          </a:prstGeom>
        </p:spPr>
        <p:txBody>
          <a:bodyPr vert="horz" lIns="90644" tIns="45322" rIns="90644" bIns="45322" rtlCol="0" anchor="b"/>
          <a:lstStyle>
            <a:lvl1pPr algn="r">
              <a:defRPr sz="1200"/>
            </a:lvl1pPr>
          </a:lstStyle>
          <a:p>
            <a:pPr rtl="0"/>
            <a:fld id="{BAB4D369-A63D-4B3D-B20F-DC0DC7888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75067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0644" tIns="45322" rIns="90644" bIns="45322" rtlCol="0"/>
          <a:lstStyle>
            <a:lvl1pPr algn="l">
              <a:defRPr sz="1200"/>
            </a:lvl1pPr>
          </a:lstStyle>
          <a:p>
            <a:pPr rt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4" y="0"/>
            <a:ext cx="2918831" cy="493316"/>
          </a:xfrm>
          <a:prstGeom prst="rect">
            <a:avLst/>
          </a:prstGeom>
        </p:spPr>
        <p:txBody>
          <a:bodyPr vert="horz" lIns="90644" tIns="45322" rIns="90644" bIns="45322" rtlCol="0"/>
          <a:lstStyle>
            <a:lvl1pPr algn="r">
              <a:defRPr sz="1200"/>
            </a:lvl1pPr>
          </a:lstStyle>
          <a:p>
            <a:pPr rtl="0"/>
            <a:r>
              <a:rPr lang="ko"/>
              <a:t>2018-01-03</a:t>
            </a:r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98500" y="741363"/>
            <a:ext cx="5338763" cy="36972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644" tIns="45322" rIns="90644" bIns="45322" rtlCol="0" anchor="ctr"/>
          <a:lstStyle/>
          <a:p>
            <a:pPr rt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0644" tIns="45322" rIns="90644" bIns="45322" rtlCol="0"/>
          <a:lstStyle/>
          <a:p>
            <a:pPr lvl="0" rtl="0"/>
            <a:r>
              <a:rPr lang="ko"/>
              <a:t>마스터 텍스트 스타일을 편집합니다</a:t>
            </a:r>
          </a:p>
          <a:p>
            <a:pPr lvl="1" rtl="0"/>
            <a:r>
              <a:rPr lang="ko"/>
              <a:t>둘째 수준</a:t>
            </a:r>
          </a:p>
          <a:p>
            <a:pPr lvl="2" rtl="0"/>
            <a:r>
              <a:rPr lang="ko"/>
              <a:t>셋째 수준</a:t>
            </a:r>
          </a:p>
          <a:p>
            <a:pPr lvl="3" rtl="0"/>
            <a:r>
              <a:rPr lang="ko"/>
              <a:t>넷째 수준</a:t>
            </a:r>
          </a:p>
          <a:p>
            <a:pPr lvl="4" rtl="0"/>
            <a:r>
              <a:rPr lang="ko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0644" tIns="45322" rIns="90644" bIns="45322" rtlCol="0" anchor="b"/>
          <a:lstStyle>
            <a:lvl1pPr algn="l">
              <a:defRPr sz="1200"/>
            </a:lvl1pPr>
          </a:lstStyle>
          <a:p>
            <a:pPr rtl="0"/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4" y="9371285"/>
            <a:ext cx="2918831" cy="493316"/>
          </a:xfrm>
          <a:prstGeom prst="rect">
            <a:avLst/>
          </a:prstGeom>
        </p:spPr>
        <p:txBody>
          <a:bodyPr vert="horz" lIns="90644" tIns="45322" rIns="90644" bIns="45322" rtlCol="0" anchor="b"/>
          <a:lstStyle>
            <a:lvl1pPr algn="r">
              <a:defRPr sz="1200"/>
            </a:lvl1pPr>
          </a:lstStyle>
          <a:p>
            <a:pPr rtl="0"/>
            <a:fld id="{59BD0198-E5AE-4FB8-96A7-22126B1083D4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그림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58" y="9500045"/>
            <a:ext cx="843280" cy="2730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51652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9BD0198-E5AE-4FB8-96A7-22126B1083D4}" type="slidenum">
              <a:rPr lang="ko-KR" altLang="en-US" smtClean="0"/>
              <a:t>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60083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9BD0198-E5AE-4FB8-96A7-22126B1083D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75237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9BD0198-E5AE-4FB8-96A7-22126B1083D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64767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9BD0198-E5AE-4FB8-96A7-22126B1083D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6410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9124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030405991"/>
              </p:ext>
            </p:extLst>
          </p:nvPr>
        </p:nvGraphicFramePr>
        <p:xfrm>
          <a:off x="440246" y="176765"/>
          <a:ext cx="8915400" cy="9151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527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35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663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556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770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9501">
                <a:tc rowSpan="4">
                  <a:txBody>
                    <a:bodyPr/>
                    <a:lstStyle/>
                    <a:p>
                      <a:pPr algn="l" rtl="0" fontAlgn="b"/>
                      <a:r>
                        <a:rPr lang="ko" sz="11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0"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0"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0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453">
                <a:tc vMerge="1">
                  <a:txBody>
                    <a:bodyPr/>
                    <a:lstStyle/>
                    <a:p>
                      <a:pPr rtl="0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프로젝트</a:t>
                      </a:r>
                      <a:endParaRPr lang="en-US" sz="800" b="0" i="0" u="none" strike="noStrike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" sz="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T-EOS </a:t>
                      </a:r>
                      <a:r>
                        <a:rPr lang="ko-KR" altLang="en-US" sz="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성능개선</a:t>
                      </a:r>
                      <a:r>
                        <a:rPr lang="ko" sz="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　</a:t>
                      </a:r>
                      <a:endParaRPr lang="ko-KR" altLang="en-US" sz="800" b="0" i="0" u="none" strike="noStrike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단계</a:t>
                      </a:r>
                      <a:endParaRPr lang="en-US" sz="800" b="0" i="0" u="none" strike="noStrike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" sz="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5453">
                <a:tc vMerge="1">
                  <a:txBody>
                    <a:bodyPr/>
                    <a:lstStyle/>
                    <a:p>
                      <a:pPr rtl="0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시스템</a:t>
                      </a:r>
                      <a:endParaRPr lang="en-US" sz="800" b="0" i="0" u="none" strike="noStrike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문서 번호</a:t>
                      </a:r>
                      <a:endParaRPr lang="en-US" sz="800" b="0" i="0" u="none" strike="noStrike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" sz="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791">
                <a:tc vMerge="1">
                  <a:txBody>
                    <a:bodyPr/>
                    <a:lstStyle/>
                    <a:p>
                      <a:pPr rtl="0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작성자</a:t>
                      </a:r>
                      <a:endParaRPr lang="en-US" sz="800" b="0" i="0" u="none" strike="noStrike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" sz="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　</a:t>
                      </a:r>
                      <a:endParaRPr lang="ko-KR" altLang="en-US" sz="800" b="0" i="0" u="none" strike="noStrike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작성일자</a:t>
                      </a:r>
                      <a:endParaRPr lang="en-US" sz="800" b="0" i="0" u="none" strike="noStrike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7304086" y="493606"/>
            <a:ext cx="2000686" cy="15832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ko-KR" altLang="en-US" dirty="0"/>
              <a:t>설계</a:t>
            </a: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1" hasCustomPrompt="1"/>
          </p:nvPr>
        </p:nvSpPr>
        <p:spPr>
          <a:xfrm>
            <a:off x="3879850" y="908050"/>
            <a:ext cx="1908000" cy="1584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ko-KR" altLang="en-US" dirty="0"/>
              <a:t>강 재 효</a:t>
            </a:r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3" hasCustomPrompt="1"/>
          </p:nvPr>
        </p:nvSpPr>
        <p:spPr>
          <a:xfrm>
            <a:off x="3878213" y="700997"/>
            <a:ext cx="1908000" cy="180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800"/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 altLang="ko-KR" dirty="0"/>
              <a:t>T-EOS</a:t>
            </a:r>
            <a:endParaRPr lang="ko-KR" altLang="en-US" dirty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5" hasCustomPrompt="1"/>
          </p:nvPr>
        </p:nvSpPr>
        <p:spPr>
          <a:xfrm>
            <a:off x="1909763" y="207964"/>
            <a:ext cx="7429500" cy="2382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r>
              <a:rPr lang="ko-KR" altLang="en-US" b="1" dirty="0"/>
              <a:t>아키텍처 정의서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6" hasCustomPrompt="1"/>
          </p:nvPr>
        </p:nvSpPr>
        <p:spPr>
          <a:xfrm>
            <a:off x="7304086" y="692149"/>
            <a:ext cx="2001600" cy="17835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altLang="ko-KR" dirty="0"/>
              <a:t>QFPK1510</a:t>
            </a:r>
            <a:endParaRPr lang="ko-KR" altLang="en-US" dirty="0"/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7" hasCustomPrompt="1"/>
          </p:nvPr>
        </p:nvSpPr>
        <p:spPr>
          <a:xfrm>
            <a:off x="7304086" y="908050"/>
            <a:ext cx="2000686" cy="1746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altLang="ko-KR" sz="800" dirty="0"/>
              <a:t>2019-07-15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585C776-7FF1-476F-9FCB-1ADF21278B9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726" y="402531"/>
            <a:ext cx="1408815" cy="478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38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000" y="6492763"/>
            <a:ext cx="843280" cy="27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001" y="6352738"/>
            <a:ext cx="899568" cy="38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108E6FE-9F3C-4029-83BD-D4E3FE519C4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5408" y="6398705"/>
            <a:ext cx="1141179" cy="387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350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141288" y="701674"/>
            <a:ext cx="9615487" cy="62679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lang="ko-KR" altLang="en-US" b="0" dirty="0" err="1">
                <a:latin typeface="+mn-ea"/>
              </a:rPr>
              <a:t>거버닝은</a:t>
            </a:r>
            <a:r>
              <a:rPr lang="ko-KR" altLang="en-US" b="0" dirty="0">
                <a:latin typeface="+mn-ea"/>
              </a:rPr>
              <a:t> 두 줄까지 입력 가능합니다</a:t>
            </a:r>
            <a:r>
              <a:rPr lang="en-US" altLang="ko-KR" b="0" dirty="0">
                <a:latin typeface="+mn-ea"/>
              </a:rPr>
              <a:t>.  </a:t>
            </a:r>
          </a:p>
          <a:p>
            <a:r>
              <a:rPr lang="ko-KR" altLang="en-US" b="0" dirty="0" err="1">
                <a:latin typeface="+mn-ea"/>
              </a:rPr>
              <a:t>거버닝은</a:t>
            </a:r>
            <a:r>
              <a:rPr lang="ko-KR" altLang="en-US" b="0" dirty="0">
                <a:latin typeface="+mn-ea"/>
              </a:rPr>
              <a:t> 두 줄까지 입력 가능합니다</a:t>
            </a:r>
            <a:r>
              <a:rPr lang="en-US" altLang="ko-KR" b="0" dirty="0">
                <a:latin typeface="+mn-ea"/>
              </a:rPr>
              <a:t>.  </a:t>
            </a:r>
            <a:endParaRPr lang="en" altLang="ko-KR" b="0" dirty="0">
              <a:latin typeface="+mn-ea"/>
            </a:endParaRPr>
          </a:p>
          <a:p>
            <a:endParaRPr lang="en" altLang="ko-KR" b="0" dirty="0">
              <a:latin typeface="+mn-ea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28588" y="115888"/>
            <a:ext cx="9628187" cy="41910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/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" altLang="ko-KR" dirty="0">
                <a:cs typeface="Arial" panose="020B0604020202020204" pitchFamily="34" charset="0"/>
              </a:rPr>
              <a:t>제목을 입력해 주세요</a:t>
            </a:r>
            <a:endParaRPr lang="ko-KR" altLang="en-US" dirty="0">
              <a:cs typeface="Arial" panose="020B0604020202020204" pitchFamily="34" charset="0"/>
            </a:endParaRPr>
          </a:p>
        </p:txBody>
      </p:sp>
      <p:sp>
        <p:nvSpPr>
          <p:cNvPr id="7" name="Rectangle 41"/>
          <p:cNvSpPr>
            <a:spLocks noChangeArrowheads="1"/>
          </p:cNvSpPr>
          <p:nvPr userDrawn="1"/>
        </p:nvSpPr>
        <p:spPr bwMode="auto">
          <a:xfrm>
            <a:off x="4665000" y="6552962"/>
            <a:ext cx="576000" cy="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algn="ctr" rtl="0" fontAlgn="auto" latinLnBrk="0">
              <a:spcBef>
                <a:spcPts val="0"/>
              </a:spcBef>
              <a:spcAft>
                <a:spcPts val="0"/>
              </a:spcAft>
              <a:defRPr/>
            </a:pPr>
            <a:fld id="{AC206120-70BF-40EF-89F4-263E9211EEC0}" type="slidenum">
              <a:rPr kumimoji="0" lang="en-US" altLang="ko-KR" sz="900" kern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Arial" pitchFamily="34" charset="0"/>
              </a:rPr>
              <a:t>‹#›</a:t>
            </a:fld>
            <a:endParaRPr kumimoji="0" lang="ko-KR" altLang="en-US" sz="900" kern="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  <a:cs typeface="Arial" pitchFamily="34" charset="0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090" y="6451973"/>
            <a:ext cx="720079" cy="311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직사각형 13"/>
          <p:cNvSpPr/>
          <p:nvPr userDrawn="1"/>
        </p:nvSpPr>
        <p:spPr>
          <a:xfrm>
            <a:off x="165000" y="630066"/>
            <a:ext cx="9576000" cy="72000"/>
          </a:xfrm>
          <a:prstGeom prst="rect">
            <a:avLst/>
          </a:prstGeom>
          <a:gradFill>
            <a:gsLst>
              <a:gs pos="0">
                <a:srgbClr val="E31936"/>
              </a:gs>
              <a:gs pos="100000">
                <a:srgbClr val="F58025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4BB52FE-A4A9-459E-8E44-455ED4BA83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4773" y="6453336"/>
            <a:ext cx="898747" cy="305235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FFC7CBA-2B38-4572-A55F-61DA4DE6C437}"/>
              </a:ext>
            </a:extLst>
          </p:cNvPr>
          <p:cNvCxnSpPr>
            <a:cxnSpLocks/>
          </p:cNvCxnSpPr>
          <p:nvPr userDrawn="1"/>
        </p:nvCxnSpPr>
        <p:spPr>
          <a:xfrm>
            <a:off x="182756" y="6362588"/>
            <a:ext cx="94685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536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4678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56" r:id="rId3"/>
    <p:sldLayoutId id="2147483660" r:id="rId4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00025" y="332608"/>
            <a:ext cx="9649521" cy="6453336"/>
            <a:chOff x="184037" y="980728"/>
            <a:chExt cx="9700410" cy="5587307"/>
          </a:xfrm>
        </p:grpSpPr>
        <p:grpSp>
          <p:nvGrpSpPr>
            <p:cNvPr id="25" name="그룹 24"/>
            <p:cNvGrpSpPr/>
            <p:nvPr/>
          </p:nvGrpSpPr>
          <p:grpSpPr>
            <a:xfrm>
              <a:off x="184037" y="980728"/>
              <a:ext cx="9700410" cy="5587307"/>
              <a:chOff x="184037" y="980728"/>
              <a:chExt cx="9700410" cy="5587307"/>
            </a:xfrm>
          </p:grpSpPr>
          <p:sp>
            <p:nvSpPr>
              <p:cNvPr id="26" name="직사각형 25"/>
              <p:cNvSpPr/>
              <p:nvPr/>
            </p:nvSpPr>
            <p:spPr>
              <a:xfrm>
                <a:off x="680370" y="5733256"/>
                <a:ext cx="3505768" cy="371192"/>
              </a:xfrm>
              <a:prstGeom prst="rect">
                <a:avLst/>
              </a:prstGeom>
            </p:spPr>
            <p:txBody>
              <a:bodyPr wrap="none" rtlCol="0">
                <a:spAutoFit/>
              </a:bodyPr>
              <a:lstStyle/>
              <a:p>
                <a:pPr rtl="0">
                  <a:lnSpc>
                    <a:spcPct val="110000"/>
                  </a:lnSpc>
                  <a:spcBef>
                    <a:spcPts val="600"/>
                  </a:spcBef>
                  <a:buSzPct val="100000"/>
                  <a:defRPr/>
                </a:pPr>
                <a:r>
                  <a:rPr lang="ko" b="1">
                    <a:solidFill>
                      <a:schemeClr val="bg1">
                        <a:lumMod val="65000"/>
                      </a:schemeClr>
                    </a:solidFill>
                    <a:latin typeface="+mn-ea"/>
                  </a:rPr>
                  <a:t>차세대 OSS Tech. Lab장 김영궁</a:t>
                </a:r>
                <a:endParaRPr lang="en-US" altLang="ko-KR" b="1" dirty="0">
                  <a:solidFill>
                    <a:schemeClr val="bg1">
                      <a:lumMod val="65000"/>
                    </a:schemeClr>
                  </a:solidFill>
                  <a:latin typeface="+mn-ea"/>
                </a:endParaRPr>
              </a:p>
            </p:txBody>
          </p:sp>
          <p:pic>
            <p:nvPicPr>
              <p:cNvPr id="27" name="Picture 2"/>
              <p:cNvPicPr preferRelativeResize="0">
                <a:picLocks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037" y="980728"/>
                <a:ext cx="9700410" cy="5587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8" name="직사각형 27"/>
              <p:cNvSpPr/>
              <p:nvPr/>
            </p:nvSpPr>
            <p:spPr>
              <a:xfrm>
                <a:off x="200472" y="2060575"/>
                <a:ext cx="3672408" cy="3528665"/>
              </a:xfrm>
              <a:prstGeom prst="rect">
                <a:avLst/>
              </a:pr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rtlCol="0" anchor="ctr"/>
              <a:lstStyle/>
              <a:p>
                <a:pPr algn="ctr" rtl="0" latinLnBrk="0"/>
                <a:endParaRPr lang="ko-KR" altLang="en-US" sz="1200" dirty="0">
                  <a:solidFill>
                    <a:schemeClr val="tx1"/>
                  </a:solidFill>
                  <a:latin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1136576" y="2029933"/>
                <a:ext cx="6192688" cy="1039027"/>
              </a:xfrm>
              <a:prstGeom prst="rect">
                <a:avLst/>
              </a:pr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rtlCol="0" anchor="ctr"/>
              <a:lstStyle/>
              <a:p>
                <a:pPr algn="ctr" rtl="0" latinLnBrk="0"/>
                <a:endParaRPr lang="ko-KR" altLang="en-US" sz="1200" dirty="0">
                  <a:solidFill>
                    <a:schemeClr val="tx1"/>
                  </a:solidFill>
                  <a:latin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835976" y="1506901"/>
                <a:ext cx="6493288" cy="1039027"/>
              </a:xfrm>
              <a:prstGeom prst="rect">
                <a:avLst/>
              </a:pr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rtlCol="0" anchor="ctr"/>
              <a:lstStyle/>
              <a:p>
                <a:pPr algn="ctr" rtl="0" latinLnBrk="0"/>
                <a:endParaRPr lang="ko-KR" altLang="en-US" sz="1200" dirty="0">
                  <a:solidFill>
                    <a:schemeClr val="tx1"/>
                  </a:solidFill>
                  <a:latin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992560" y="2636912"/>
                <a:ext cx="576064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rtl="0" latinLnBrk="0"/>
                <a:endParaRPr lang="ko-KR" altLang="en-US" sz="1200" dirty="0"/>
              </a:p>
            </p:txBody>
          </p:sp>
        </p:grpSp>
        <p:pic>
          <p:nvPicPr>
            <p:cNvPr id="14" name="Picture 2"/>
            <p:cNvPicPr preferRelativeResize="0">
              <a:picLocks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676" t="18571" r="74679" b="74633"/>
            <a:stretch/>
          </p:blipFill>
          <p:spPr bwMode="auto">
            <a:xfrm>
              <a:off x="261813" y="6030642"/>
              <a:ext cx="1080879" cy="348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" name="직사각형 2"/>
          <p:cNvSpPr/>
          <p:nvPr/>
        </p:nvSpPr>
        <p:spPr>
          <a:xfrm>
            <a:off x="296467" y="419955"/>
            <a:ext cx="6438257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>
                <a:latin typeface="+mj-lt"/>
                <a:ea typeface="+mj-ea"/>
                <a:cs typeface="Arial" panose="020B0604020202020204" pitchFamily="34" charset="0"/>
              </a:rPr>
              <a:t>Spark </a:t>
            </a:r>
            <a:r>
              <a:rPr lang="ko-KR" altLang="en-US" sz="3500" b="1">
                <a:latin typeface="+mj-lt"/>
                <a:ea typeface="+mj-ea"/>
                <a:cs typeface="Arial" panose="020B0604020202020204" pitchFamily="34" charset="0"/>
              </a:rPr>
              <a:t>스케줄러 운영자 매뉴얼</a:t>
            </a:r>
            <a:endParaRPr lang="ko-KR" altLang="en-US" sz="3500" b="1" dirty="0">
              <a:latin typeface="+mj-lt"/>
              <a:ea typeface="+mj-ea"/>
              <a:cs typeface="Arial" panose="020B0604020202020204" pitchFamily="34" charset="0"/>
            </a:endParaRPr>
          </a:p>
          <a:p>
            <a:pPr rtl="0"/>
            <a:endParaRPr lang="ko-KR" altLang="ko-KR" dirty="0">
              <a:latin typeface="+mj-lt"/>
              <a:cs typeface="Arial" panose="020B0604020202020204" pitchFamily="34" charset="0"/>
            </a:endParaRPr>
          </a:p>
          <a:p>
            <a:pPr rtl="0"/>
            <a:r>
              <a:rPr lang="ko" dirty="0">
                <a:latin typeface="+mj-lt"/>
                <a:cs typeface="Arial" panose="020B0604020202020204" pitchFamily="34" charset="0"/>
              </a:rPr>
              <a:t> </a:t>
            </a:r>
            <a:endParaRPr lang="ko-KR" altLang="ko-KR" dirty="0">
              <a:latin typeface="+mj-lt"/>
              <a:cs typeface="Arial" panose="020B0604020202020204" pitchFamily="34" charset="0"/>
            </a:endParaRPr>
          </a:p>
          <a:p>
            <a:pPr rtl="0"/>
            <a:r>
              <a:rPr lang="en-US" altLang="ko" sz="2700" b="1" i="1" dirty="0">
                <a:latin typeface="+mj-lt"/>
                <a:cs typeface="Arial" panose="020B0604020202020204" pitchFamily="34" charset="0"/>
              </a:rPr>
              <a:t>T-</a:t>
            </a:r>
            <a:r>
              <a:rPr lang="en-US" altLang="ko" sz="2700" b="1" i="1" dirty="0" err="1">
                <a:latin typeface="+mj-lt"/>
                <a:cs typeface="Arial" panose="020B0604020202020204" pitchFamily="34" charset="0"/>
              </a:rPr>
              <a:t>EoS</a:t>
            </a:r>
            <a:r>
              <a:rPr lang="en-US" altLang="ko" sz="2700" b="1" i="1" dirty="0">
                <a:latin typeface="+mj-lt"/>
                <a:cs typeface="Arial" panose="020B0604020202020204" pitchFamily="34" charset="0"/>
              </a:rPr>
              <a:t> </a:t>
            </a:r>
            <a:r>
              <a:rPr lang="ko-KR" altLang="en-US" sz="2700" b="1" i="1" dirty="0">
                <a:latin typeface="+mj-lt"/>
                <a:cs typeface="Arial" panose="020B0604020202020204" pitchFamily="34" charset="0"/>
              </a:rPr>
              <a:t>성능개선</a:t>
            </a:r>
            <a:r>
              <a:rPr lang="ko" sz="2700" b="1" i="1" dirty="0">
                <a:latin typeface="+mj-lt"/>
                <a:cs typeface="Arial" panose="020B0604020202020204" pitchFamily="34" charset="0"/>
              </a:rPr>
              <a:t> Project</a:t>
            </a:r>
          </a:p>
          <a:p>
            <a:pPr rtl="0"/>
            <a:r>
              <a:rPr lang="ko" b="1" dirty="0">
                <a:latin typeface="+mj-lt"/>
                <a:cs typeface="Arial" panose="020B0604020202020204" pitchFamily="34" charset="0"/>
              </a:rPr>
              <a:t> </a:t>
            </a:r>
            <a:endParaRPr lang="ko-KR" altLang="ko-KR" dirty="0">
              <a:latin typeface="+mj-lt"/>
              <a:cs typeface="Arial" panose="020B0604020202020204" pitchFamily="34" charset="0"/>
            </a:endParaRPr>
          </a:p>
          <a:p>
            <a:pPr rtl="0"/>
            <a:endParaRPr lang="en-US" altLang="ko-KR" sz="2000" dirty="0">
              <a:latin typeface="+mj-lt"/>
              <a:cs typeface="Arial" panose="020B0604020202020204" pitchFamily="34" charset="0"/>
            </a:endParaRPr>
          </a:p>
          <a:p>
            <a:pPr rtl="0"/>
            <a:r>
              <a:rPr lang="ko" sz="2000" dirty="0">
                <a:latin typeface="+mj-lt"/>
                <a:cs typeface="Arial" panose="020B0604020202020204" pitchFamily="34" charset="0"/>
              </a:rPr>
              <a:t>문서 번호: </a:t>
            </a:r>
            <a:r>
              <a:rPr lang="en-US" altLang="ko" sz="2000" dirty="0">
                <a:latin typeface="+mj-lt"/>
                <a:cs typeface="Arial" panose="020B0604020202020204" pitchFamily="34" charset="0"/>
              </a:rPr>
              <a:t>QFPK1510</a:t>
            </a:r>
            <a:endParaRPr lang="ko-KR" altLang="ko-KR" sz="2000" dirty="0">
              <a:latin typeface="+mj-lt"/>
              <a:cs typeface="Arial" panose="020B0604020202020204" pitchFamily="34" charset="0"/>
            </a:endParaRPr>
          </a:p>
          <a:p>
            <a:pPr rtl="0"/>
            <a:r>
              <a:rPr lang="ko" dirty="0">
                <a:latin typeface="+mj-lt"/>
                <a:cs typeface="Arial" panose="020B0604020202020204" pitchFamily="34" charset="0"/>
              </a:rPr>
              <a:t> </a:t>
            </a:r>
            <a:endParaRPr lang="ko-KR" altLang="ko-KR" dirty="0">
              <a:latin typeface="+mj-lt"/>
              <a:cs typeface="Arial" panose="020B0604020202020204" pitchFamily="34" charset="0"/>
            </a:endParaRPr>
          </a:p>
          <a:p>
            <a:pPr rtl="0"/>
            <a:r>
              <a:rPr lang="ko" dirty="0">
                <a:latin typeface="+mj-lt"/>
                <a:cs typeface="Arial" panose="020B0604020202020204" pitchFamily="34" charset="0"/>
              </a:rPr>
              <a:t> </a:t>
            </a:r>
            <a:endParaRPr lang="ko-KR" altLang="ko-KR" dirty="0">
              <a:latin typeface="+mj-lt"/>
              <a:cs typeface="Arial" panose="020B0604020202020204" pitchFamily="34" charset="0"/>
            </a:endParaRPr>
          </a:p>
          <a:p>
            <a:pPr rtl="0"/>
            <a:r>
              <a:rPr lang="ko" sz="2600" b="1">
                <a:latin typeface="+mj-lt"/>
                <a:cs typeface="Arial" panose="020B0604020202020204" pitchFamily="34" charset="0"/>
              </a:rPr>
              <a:t>Version </a:t>
            </a:r>
            <a:r>
              <a:rPr lang="en-US" altLang="ko" sz="2600" b="1">
                <a:latin typeface="+mj-lt"/>
                <a:cs typeface="Arial" panose="020B0604020202020204" pitchFamily="34" charset="0"/>
              </a:rPr>
              <a:t>1</a:t>
            </a:r>
            <a:r>
              <a:rPr lang="ko" sz="2600" b="1" i="1">
                <a:latin typeface="+mj-lt"/>
                <a:cs typeface="Arial" panose="020B0604020202020204" pitchFamily="34" charset="0"/>
              </a:rPr>
              <a:t>.</a:t>
            </a:r>
            <a:r>
              <a:rPr lang="en-US" altLang="ko" sz="2600" b="1" i="1">
                <a:latin typeface="+mj-lt"/>
                <a:cs typeface="Arial" panose="020B0604020202020204" pitchFamily="34" charset="0"/>
              </a:rPr>
              <a:t>0</a:t>
            </a:r>
            <a:endParaRPr lang="ko-KR" altLang="ko-KR" sz="2600" dirty="0">
              <a:latin typeface="+mj-lt"/>
              <a:cs typeface="Arial" panose="020B0604020202020204" pitchFamily="34" charset="0"/>
            </a:endParaRPr>
          </a:p>
          <a:p>
            <a:pPr rtl="0"/>
            <a:r>
              <a:rPr lang="ko" dirty="0">
                <a:latin typeface="+mj-lt"/>
                <a:cs typeface="Arial" panose="020B0604020202020204" pitchFamily="34" charset="0"/>
              </a:rPr>
              <a:t> </a:t>
            </a:r>
            <a:endParaRPr lang="ko-KR" altLang="ko-KR" dirty="0">
              <a:latin typeface="+mj-lt"/>
              <a:cs typeface="Arial" panose="020B0604020202020204" pitchFamily="34" charset="0"/>
            </a:endParaRPr>
          </a:p>
          <a:p>
            <a:pPr rtl="0"/>
            <a:r>
              <a:rPr lang="ko" sz="2000" b="1" dirty="0">
                <a:latin typeface="+mj-lt"/>
                <a:cs typeface="Arial" panose="020B0604020202020204" pitchFamily="34" charset="0"/>
              </a:rPr>
              <a:t>201</a:t>
            </a:r>
            <a:r>
              <a:rPr lang="en-US" altLang="ko" sz="2000" b="1">
                <a:latin typeface="+mj-lt"/>
                <a:cs typeface="Arial" panose="020B0604020202020204" pitchFamily="34" charset="0"/>
              </a:rPr>
              <a:t>9</a:t>
            </a:r>
            <a:r>
              <a:rPr lang="ko" sz="2000" b="1">
                <a:latin typeface="+mj-lt"/>
                <a:cs typeface="Arial" panose="020B0604020202020204" pitchFamily="34" charset="0"/>
              </a:rPr>
              <a:t>-</a:t>
            </a:r>
            <a:r>
              <a:rPr lang="en-US" altLang="ko" sz="2000" b="1">
                <a:latin typeface="+mj-lt"/>
                <a:cs typeface="Arial" panose="020B0604020202020204" pitchFamily="34" charset="0"/>
              </a:rPr>
              <a:t>11-14</a:t>
            </a:r>
            <a:endParaRPr lang="ko-KR" altLang="ko-KR" sz="2000" dirty="0">
              <a:latin typeface="+mj-lt"/>
              <a:cs typeface="Arial" panose="020B0604020202020204" pitchFamily="34" charset="0"/>
            </a:endParaRPr>
          </a:p>
        </p:txBody>
      </p:sp>
      <p:pic>
        <p:nvPicPr>
          <p:cNvPr id="17" name="그림 16" descr="텔레콤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6616" y="6165255"/>
            <a:ext cx="765175" cy="2971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91" y="6165255"/>
            <a:ext cx="932787" cy="402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602" y="6152618"/>
            <a:ext cx="909189" cy="493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3370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88504" y="1556792"/>
            <a:ext cx="8928992" cy="450892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rtl="0"/>
            <a:r>
              <a:rPr lang="ko" sz="3500" b="1" dirty="0">
                <a:latin typeface="+mj-lt"/>
                <a:cs typeface="Arial" panose="020B0604020202020204" pitchFamily="34" charset="0"/>
              </a:rPr>
              <a:t>사 용 권 한</a:t>
            </a:r>
          </a:p>
          <a:p>
            <a:pPr rtl="0"/>
            <a:endParaRPr lang="en-US" altLang="ko-KR" sz="1200" b="1" dirty="0">
              <a:latin typeface="+mj-lt"/>
              <a:cs typeface="Arial" panose="020B0604020202020204" pitchFamily="34" charset="0"/>
            </a:endParaRPr>
          </a:p>
          <a:p>
            <a:pPr algn="ctr" rtl="0"/>
            <a:r>
              <a:rPr lang="ko" sz="1200" dirty="0">
                <a:latin typeface="+mj-lt"/>
                <a:cs typeface="Arial" panose="020B0604020202020204" pitchFamily="34" charset="0"/>
              </a:rPr>
              <a:t>본 문서에 대한 서명은 </a:t>
            </a:r>
            <a:r>
              <a:rPr lang="ko-KR" altLang="en-US" sz="1200" dirty="0" err="1">
                <a:latin typeface="+mj-lt"/>
                <a:cs typeface="Arial" panose="020B0604020202020204" pitchFamily="34" charset="0"/>
              </a:rPr>
              <a:t>에스씨컴즈</a:t>
            </a:r>
            <a:r>
              <a:rPr lang="ko-KR" altLang="en-US" sz="1200" dirty="0">
                <a:latin typeface="+mj-lt"/>
                <a:cs typeface="Arial" panose="020B0604020202020204" pitchFamily="34" charset="0"/>
              </a:rPr>
              <a:t>㈜ </a:t>
            </a:r>
            <a:r>
              <a:rPr lang="ko" sz="1200" dirty="0">
                <a:latin typeface="+mj-lt"/>
                <a:cs typeface="Arial" panose="020B0604020202020204" pitchFamily="34" charset="0"/>
              </a:rPr>
              <a:t>내부에서 본 문서에 대하여 수행 및 유지관리의 책임이 있음을 인정하는 것임.</a:t>
            </a:r>
            <a:endParaRPr lang="ko-KR" altLang="ko-KR" sz="1200" dirty="0">
              <a:latin typeface="+mj-lt"/>
              <a:cs typeface="Arial" panose="020B0604020202020204" pitchFamily="34" charset="0"/>
            </a:endParaRPr>
          </a:p>
          <a:p>
            <a:pPr algn="ctr" rtl="0"/>
            <a:r>
              <a:rPr lang="ko" sz="1200" dirty="0">
                <a:latin typeface="+mj-lt"/>
                <a:cs typeface="Arial" panose="020B0604020202020204" pitchFamily="34" charset="0"/>
              </a:rPr>
              <a:t>	</a:t>
            </a:r>
            <a:endParaRPr lang="ko-KR" altLang="ko-KR" sz="1200" dirty="0">
              <a:latin typeface="+mj-lt"/>
              <a:cs typeface="Arial" panose="020B0604020202020204" pitchFamily="34" charset="0"/>
            </a:endParaRPr>
          </a:p>
          <a:p>
            <a:pPr algn="ctr" rtl="0"/>
            <a:r>
              <a:rPr lang="ko" sz="1200" i="1" dirty="0">
                <a:latin typeface="+mj-lt"/>
                <a:cs typeface="Arial" panose="020B0604020202020204" pitchFamily="34" charset="0"/>
              </a:rPr>
              <a:t>본 문서는 작성, 검토, 승인하여 승인된 원본을 보관한다...</a:t>
            </a:r>
          </a:p>
          <a:p>
            <a:pPr algn="ctr" rtl="0"/>
            <a:endParaRPr lang="en-US" altLang="ko-KR" sz="1200" i="1" dirty="0">
              <a:latin typeface="+mj-lt"/>
              <a:cs typeface="Arial" panose="020B0604020202020204" pitchFamily="34" charset="0"/>
            </a:endParaRPr>
          </a:p>
          <a:p>
            <a:pPr algn="ctr" rtl="0"/>
            <a:endParaRPr lang="en-US" altLang="ko-KR" sz="1200" i="1" dirty="0">
              <a:latin typeface="+mj-lt"/>
              <a:cs typeface="Arial" panose="020B0604020202020204" pitchFamily="34" charset="0"/>
            </a:endParaRPr>
          </a:p>
          <a:p>
            <a:pPr algn="ctr" rtl="0"/>
            <a:r>
              <a:rPr lang="ko" sz="1200" b="1" i="1" dirty="0">
                <a:latin typeface="+mj-lt"/>
                <a:cs typeface="Arial" panose="020B0604020202020204" pitchFamily="34" charset="0"/>
              </a:rPr>
              <a:t>작성자: </a:t>
            </a:r>
            <a:r>
              <a:rPr lang="ko" sz="1200" b="1" i="1">
                <a:latin typeface="+mj-lt"/>
                <a:cs typeface="Arial" panose="020B0604020202020204" pitchFamily="34" charset="0"/>
              </a:rPr>
              <a:t>	</a:t>
            </a:r>
            <a:r>
              <a:rPr lang="ko-KR" altLang="en-US" sz="1200" b="1" i="1">
                <a:latin typeface="+mj-lt"/>
                <a:cs typeface="Arial" panose="020B0604020202020204" pitchFamily="34" charset="0"/>
              </a:rPr>
              <a:t>피 승 현</a:t>
            </a:r>
            <a:r>
              <a:rPr lang="ko" sz="1200" b="1" i="1" dirty="0">
                <a:latin typeface="+mj-lt"/>
                <a:cs typeface="Arial" panose="020B0604020202020204" pitchFamily="34" charset="0"/>
              </a:rPr>
              <a:t>				일자:	</a:t>
            </a:r>
            <a:r>
              <a:rPr lang="en-US" altLang="ko" sz="1200" b="1" i="1" dirty="0">
                <a:latin typeface="+mj-lt"/>
                <a:cs typeface="Arial" panose="020B0604020202020204" pitchFamily="34" charset="0"/>
              </a:rPr>
              <a:t>2019</a:t>
            </a:r>
            <a:r>
              <a:rPr lang="en-US" altLang="ko" sz="1200" b="1" i="1">
                <a:latin typeface="+mj-lt"/>
                <a:cs typeface="Arial" panose="020B0604020202020204" pitchFamily="34" charset="0"/>
              </a:rPr>
              <a:t>. 10. 10</a:t>
            </a:r>
            <a:r>
              <a:rPr lang="ko" sz="1200" b="1" i="1" dirty="0">
                <a:latin typeface="+mj-lt"/>
                <a:cs typeface="Arial" panose="020B0604020202020204" pitchFamily="34" charset="0"/>
              </a:rPr>
              <a:t>		</a:t>
            </a:r>
          </a:p>
          <a:p>
            <a:pPr algn="ctr" rtl="0"/>
            <a:endParaRPr lang="en-US" altLang="ko-KR" sz="1200" b="1" i="1" dirty="0">
              <a:latin typeface="+mj-lt"/>
              <a:cs typeface="Arial" panose="020B0604020202020204" pitchFamily="34" charset="0"/>
            </a:endParaRPr>
          </a:p>
          <a:p>
            <a:pPr algn="ctr" rtl="0"/>
            <a:r>
              <a:rPr lang="ko" sz="1200" b="1" i="1" dirty="0">
                <a:latin typeface="+mj-lt"/>
                <a:cs typeface="Arial" panose="020B0604020202020204" pitchFamily="34" charset="0"/>
              </a:rPr>
              <a:t>검토자: 					일자:			</a:t>
            </a:r>
            <a:endParaRPr lang="en-US" altLang="ko-KR" sz="1200" b="1" i="1" dirty="0">
              <a:latin typeface="+mj-lt"/>
              <a:cs typeface="Arial" panose="020B0604020202020204" pitchFamily="34" charset="0"/>
            </a:endParaRPr>
          </a:p>
          <a:p>
            <a:pPr algn="ctr" rtl="0"/>
            <a:endParaRPr lang="en-US" altLang="ko-KR" sz="1200" b="1" i="1" dirty="0">
              <a:latin typeface="+mj-lt"/>
              <a:cs typeface="Arial" panose="020B0604020202020204" pitchFamily="34" charset="0"/>
            </a:endParaRPr>
          </a:p>
          <a:p>
            <a:pPr algn="ctr" rtl="0"/>
            <a:endParaRPr lang="en-US" altLang="ko-KR" sz="1200" b="1" i="1" dirty="0">
              <a:latin typeface="+mj-lt"/>
              <a:cs typeface="Arial" panose="020B0604020202020204" pitchFamily="34" charset="0"/>
            </a:endParaRPr>
          </a:p>
          <a:p>
            <a:pPr algn="ctr" rtl="0"/>
            <a:endParaRPr lang="en-US" altLang="ko-KR" sz="1200" b="1" i="1" dirty="0">
              <a:latin typeface="+mj-lt"/>
              <a:cs typeface="Arial" panose="020B0604020202020204" pitchFamily="34" charset="0"/>
            </a:endParaRPr>
          </a:p>
          <a:p>
            <a:pPr algn="ctr" rtl="0"/>
            <a:endParaRPr lang="en-US" altLang="ko-KR" sz="1200" b="1" i="1" dirty="0">
              <a:latin typeface="+mj-lt"/>
              <a:cs typeface="Arial" panose="020B0604020202020204" pitchFamily="34" charset="0"/>
            </a:endParaRPr>
          </a:p>
          <a:p>
            <a:pPr algn="ctr" rtl="0"/>
            <a:endParaRPr lang="en-US" altLang="ko-KR" sz="1200" b="1" i="1" dirty="0">
              <a:latin typeface="+mj-lt"/>
              <a:cs typeface="Arial" panose="020B0604020202020204" pitchFamily="34" charset="0"/>
            </a:endParaRPr>
          </a:p>
          <a:p>
            <a:pPr algn="ctr" rtl="0"/>
            <a:endParaRPr lang="en-US" altLang="ko-KR" sz="1200" b="1" i="1" dirty="0">
              <a:latin typeface="+mj-lt"/>
              <a:cs typeface="Arial" panose="020B0604020202020204" pitchFamily="34" charset="0"/>
            </a:endParaRPr>
          </a:p>
          <a:p>
            <a:pPr algn="ctr" rtl="0"/>
            <a:endParaRPr lang="en-US" altLang="ko-KR" sz="1200" i="1" dirty="0">
              <a:latin typeface="+mj-lt"/>
              <a:cs typeface="Arial" panose="020B0604020202020204" pitchFamily="34" charset="0"/>
            </a:endParaRPr>
          </a:p>
          <a:p>
            <a:pPr algn="ctr" rtl="0"/>
            <a:r>
              <a:rPr lang="ko" sz="1200" dirty="0">
                <a:latin typeface="+mj-lt"/>
                <a:cs typeface="Arial" panose="020B0604020202020204" pitchFamily="34" charset="0"/>
              </a:rPr>
              <a:t>본인은 서명으로써 본 문서가 </a:t>
            </a:r>
            <a:r>
              <a:rPr lang="ko-KR" altLang="en-US" sz="1200" dirty="0" err="1">
                <a:latin typeface="+mj-lt"/>
                <a:cs typeface="Arial" panose="020B0604020202020204" pitchFamily="34" charset="0"/>
              </a:rPr>
              <a:t>에스씨컴즈</a:t>
            </a:r>
            <a:r>
              <a:rPr lang="ko-KR" altLang="en-US" sz="1200" dirty="0">
                <a:latin typeface="+mj-lt"/>
                <a:cs typeface="Arial" panose="020B0604020202020204" pitchFamily="34" charset="0"/>
              </a:rPr>
              <a:t>㈜</a:t>
            </a:r>
            <a:r>
              <a:rPr lang="ko" sz="1200" dirty="0">
                <a:latin typeface="+mj-lt"/>
                <a:cs typeface="Arial" panose="020B0604020202020204" pitchFamily="34" charset="0"/>
              </a:rPr>
              <a:t>의 업무활동 범위 내에서 사용될 것을 인가함.</a:t>
            </a:r>
            <a:endParaRPr lang="ko-KR" altLang="ko-KR" sz="1200" dirty="0">
              <a:latin typeface="+mj-lt"/>
              <a:cs typeface="Arial" panose="020B0604020202020204" pitchFamily="34" charset="0"/>
            </a:endParaRPr>
          </a:p>
          <a:p>
            <a:pPr rtl="0"/>
            <a:r>
              <a:rPr lang="ko" sz="1200" i="1" dirty="0">
                <a:latin typeface="+mj-lt"/>
                <a:cs typeface="Arial" panose="020B0604020202020204" pitchFamily="34" charset="0"/>
              </a:rPr>
              <a:t>	</a:t>
            </a:r>
            <a:endParaRPr lang="en-US" altLang="ko-KR" sz="1200" dirty="0">
              <a:latin typeface="+mj-lt"/>
            </a:endParaRPr>
          </a:p>
          <a:p>
            <a:pPr algn="ctr"/>
            <a:r>
              <a:rPr lang="ko-KR" altLang="en-US" sz="1200" b="1" i="1" dirty="0">
                <a:cs typeface="Arial" panose="020B0604020202020204" pitchFamily="34" charset="0"/>
              </a:rPr>
              <a:t>승인</a:t>
            </a:r>
            <a:r>
              <a:rPr lang="ko" altLang="ko-KR" sz="1200" b="1" i="1" dirty="0">
                <a:cs typeface="Arial" panose="020B0604020202020204" pitchFamily="34" charset="0"/>
              </a:rPr>
              <a:t>자: 					일자:			</a:t>
            </a:r>
            <a:endParaRPr lang="en-US" altLang="ko-KR" sz="1200" b="1" i="1" dirty="0">
              <a:cs typeface="Arial" panose="020B0604020202020204" pitchFamily="34" charset="0"/>
            </a:endParaRPr>
          </a:p>
          <a:p>
            <a:pPr algn="ctr"/>
            <a:endParaRPr lang="en-US" altLang="ko-KR" sz="1200" b="1" i="1" dirty="0">
              <a:cs typeface="Arial" panose="020B0604020202020204" pitchFamily="34" charset="0"/>
            </a:endParaRPr>
          </a:p>
          <a:p>
            <a:pPr rtl="0"/>
            <a:endParaRPr lang="ko-KR" altLang="ko-KR" sz="1200" i="1" dirty="0">
              <a:latin typeface="+mj-lt"/>
              <a:cs typeface="Arial" panose="020B0604020202020204" pitchFamily="34" charset="0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632520" y="3212976"/>
            <a:ext cx="85689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632520" y="3573016"/>
            <a:ext cx="85689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668524" y="5373216"/>
            <a:ext cx="85689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/>
              <a:t>피 승 현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878213" y="700997"/>
            <a:ext cx="1908000" cy="18000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 b="1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ko-KR"/>
              <a:t>2019-11-14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1621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8504" y="1340768"/>
            <a:ext cx="8928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ko" sz="2400" b="1" dirty="0">
                <a:latin typeface="+mj-lt"/>
                <a:cs typeface="Arial" panose="020B0604020202020204" pitchFamily="34" charset="0"/>
              </a:rPr>
              <a:t>제.개정 이력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1987662"/>
              </p:ext>
            </p:extLst>
          </p:nvPr>
        </p:nvGraphicFramePr>
        <p:xfrm>
          <a:off x="457672" y="2060848"/>
          <a:ext cx="8887816" cy="401379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45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45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43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30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100" b="1" dirty="0">
                          <a:effectLst/>
                          <a:latin typeface="+mj-lt"/>
                          <a:cs typeface="Arial" panose="020B0604020202020204" pitchFamily="34" charset="0"/>
                        </a:rPr>
                        <a:t>버전</a:t>
                      </a:r>
                      <a:endParaRPr lang="ko-KR" sz="1100" b="1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100" b="1" dirty="0">
                          <a:effectLst/>
                          <a:latin typeface="+mj-lt"/>
                          <a:cs typeface="Arial" panose="020B0604020202020204" pitchFamily="34" charset="0"/>
                        </a:rPr>
                        <a:t>변경일자</a:t>
                      </a:r>
                      <a:endParaRPr lang="ko-KR" sz="1100" b="1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100" b="1" dirty="0">
                          <a:effectLst/>
                          <a:latin typeface="+mj-lt"/>
                          <a:cs typeface="Arial" panose="020B0604020202020204" pitchFamily="34" charset="0"/>
                        </a:rPr>
                        <a:t>제.개정 내용</a:t>
                      </a:r>
                      <a:endParaRPr lang="ko-KR" sz="1100" b="1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100" b="1">
                          <a:effectLst/>
                          <a:latin typeface="+mj-lt"/>
                          <a:cs typeface="Arial" panose="020B0604020202020204" pitchFamily="34" charset="0"/>
                        </a:rPr>
                        <a:t>작성자</a:t>
                      </a:r>
                      <a:endParaRPr lang="ko-KR" sz="1100" b="1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335">
                <a:tc>
                  <a:txBody>
                    <a:bodyPr/>
                    <a:lstStyle/>
                    <a:p>
                      <a:pPr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 dirty="0">
                          <a:effectLst/>
                          <a:latin typeface="+mj-lt"/>
                          <a:cs typeface="Arial" panose="020B0604020202020204" pitchFamily="34" charset="0"/>
                        </a:rPr>
                        <a:t>1.0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 dirty="0">
                          <a:effectLst/>
                          <a:latin typeface="+mj-lt"/>
                          <a:cs typeface="Arial" panose="020B0604020202020204" pitchFamily="34" charset="0"/>
                        </a:rPr>
                        <a:t>201</a:t>
                      </a:r>
                      <a:r>
                        <a:rPr lang="en-US" alt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9</a:t>
                      </a: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-</a:t>
                      </a:r>
                      <a:r>
                        <a:rPr lang="en-US" alt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11-14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 dirty="0">
                          <a:effectLst/>
                          <a:latin typeface="+mj-lt"/>
                          <a:cs typeface="Arial" panose="020B0604020202020204" pitchFamily="34" charset="0"/>
                        </a:rPr>
                        <a:t>최초작성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0955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r>
                        <a:rPr lang="ko-KR" altLang="en-US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피 승 현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335">
                <a:tc>
                  <a:txBody>
                    <a:bodyPr/>
                    <a:lstStyle/>
                    <a:p>
                      <a:pPr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0955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335">
                <a:tc>
                  <a:txBody>
                    <a:bodyPr/>
                    <a:lstStyle/>
                    <a:p>
                      <a:pPr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0955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335">
                <a:tc>
                  <a:txBody>
                    <a:bodyPr/>
                    <a:lstStyle/>
                    <a:p>
                      <a:pPr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0955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335">
                <a:tc>
                  <a:txBody>
                    <a:bodyPr/>
                    <a:lstStyle/>
                    <a:p>
                      <a:pPr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0955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335">
                <a:tc>
                  <a:txBody>
                    <a:bodyPr/>
                    <a:lstStyle/>
                    <a:p>
                      <a:pPr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0955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335">
                <a:tc>
                  <a:txBody>
                    <a:bodyPr/>
                    <a:lstStyle/>
                    <a:p>
                      <a:pPr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0955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0335">
                <a:tc>
                  <a:txBody>
                    <a:bodyPr/>
                    <a:lstStyle/>
                    <a:p>
                      <a:pPr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0955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0335">
                <a:tc>
                  <a:txBody>
                    <a:bodyPr/>
                    <a:lstStyle/>
                    <a:p>
                      <a:pPr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0955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0335">
                <a:tc>
                  <a:txBody>
                    <a:bodyPr/>
                    <a:lstStyle/>
                    <a:p>
                      <a:pPr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0955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0335">
                <a:tc>
                  <a:txBody>
                    <a:bodyPr/>
                    <a:lstStyle/>
                    <a:p>
                      <a:pPr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0955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9732">
                <a:tc>
                  <a:txBody>
                    <a:bodyPr/>
                    <a:lstStyle/>
                    <a:p>
                      <a:pPr algn="ctr" rtl="0" hangingPunct="0">
                        <a:lnSpc>
                          <a:spcPts val="1400"/>
                        </a:lnSpc>
                        <a:spcBef>
                          <a:spcPts val="27500"/>
                        </a:spcBef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000">
                        <a:effectLst/>
                        <a:latin typeface="+mj-lt"/>
                        <a:ea typeface="바탕체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0955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0335">
                <a:tc>
                  <a:txBody>
                    <a:bodyPr/>
                    <a:lstStyle/>
                    <a:p>
                      <a:pPr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 dirty="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0955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 dirty="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1"/>
          </p:nvPr>
        </p:nvSpPr>
        <p:spPr>
          <a:xfrm>
            <a:off x="3879850" y="908050"/>
            <a:ext cx="1908000" cy="158400"/>
          </a:xfrm>
        </p:spPr>
        <p:txBody>
          <a:bodyPr/>
          <a:lstStyle/>
          <a:p>
            <a:r>
              <a:rPr lang="ko-KR" altLang="en-US"/>
              <a:t>피 승 현</a:t>
            </a:r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 b="1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ko-KR"/>
              <a:t>2019-11-14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9810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CDAA5FC4-0CDB-42A4-B8F4-3B58C45A1EDB}"/>
              </a:ext>
            </a:extLst>
          </p:cNvPr>
          <p:cNvSpPr txBox="1">
            <a:spLocks noChangeArrowheads="1"/>
          </p:cNvSpPr>
          <p:nvPr/>
        </p:nvSpPr>
        <p:spPr>
          <a:xfrm>
            <a:off x="581458" y="764704"/>
            <a:ext cx="4788491" cy="8576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rtlCol="0" anchor="ctr" anchorCtr="0">
            <a:scene3d>
              <a:camera prst="orthographicFront"/>
              <a:lightRig rig="brightRoom" dir="tl"/>
            </a:scene3d>
            <a:sp3d prstMaterial="flat">
              <a:bevelT w="0" h="0" prst="artDeco"/>
              <a:extrusionClr>
                <a:schemeClr val="bg1"/>
              </a:extrusionClr>
              <a:contourClr>
                <a:schemeClr val="bg1"/>
              </a:contourClr>
            </a:sp3d>
          </a:bodyPr>
          <a:lstStyle/>
          <a:p>
            <a:pPr defTabSz="839573" rtl="0">
              <a:tabLst>
                <a:tab pos="2666831" algn="l"/>
              </a:tabLst>
              <a:defRPr/>
            </a:pPr>
            <a:r>
              <a:rPr lang="ko-KR" altLang="en-US" sz="2900" b="1" spc="-28" dirty="0">
                <a:solidFill>
                  <a:srgbClr val="F689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목 차</a:t>
            </a:r>
            <a:endParaRPr lang="en-US" altLang="ko-KR" sz="3700" b="1" spc="-28" dirty="0">
              <a:solidFill>
                <a:srgbClr val="E3183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그룹 101">
            <a:extLst>
              <a:ext uri="{FF2B5EF4-FFF2-40B4-BE49-F238E27FC236}">
                <a16:creationId xmlns:a16="http://schemas.microsoft.com/office/drawing/2014/main" id="{9AFA9A7B-6858-4996-A72B-96FEBE8CC3B3}"/>
              </a:ext>
            </a:extLst>
          </p:cNvPr>
          <p:cNvGrpSpPr/>
          <p:nvPr/>
        </p:nvGrpSpPr>
        <p:grpSpPr>
          <a:xfrm>
            <a:off x="344488" y="1409579"/>
            <a:ext cx="9001000" cy="45719"/>
            <a:chOff x="5166680" y="1836415"/>
            <a:chExt cx="9716465" cy="85424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F2C2FB8A-C02F-44FC-BAE0-279D7D069ADA}"/>
                </a:ext>
              </a:extLst>
            </p:cNvPr>
            <p:cNvSpPr/>
            <p:nvPr/>
          </p:nvSpPr>
          <p:spPr>
            <a:xfrm>
              <a:off x="5166680" y="1871432"/>
              <a:ext cx="9716465" cy="50407"/>
            </a:xfrm>
            <a:prstGeom prst="rect">
              <a:avLst/>
            </a:prstGeom>
            <a:solidFill>
              <a:srgbClr val="F689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39480" rtl="0"/>
              <a:endParaRPr lang="ko-KR" altLang="en-US" sz="1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DE24E0E-8EC5-4814-9C46-DE27770C1FED}"/>
                </a:ext>
              </a:extLst>
            </p:cNvPr>
            <p:cNvSpPr/>
            <p:nvPr/>
          </p:nvSpPr>
          <p:spPr>
            <a:xfrm>
              <a:off x="5166680" y="1836415"/>
              <a:ext cx="1692000" cy="45818"/>
            </a:xfrm>
            <a:prstGeom prst="rect">
              <a:avLst/>
            </a:prstGeom>
            <a:solidFill>
              <a:srgbClr val="DE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39480" rtl="0"/>
              <a:endParaRPr lang="ko-KR" altLang="en-US" sz="1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0E762951-B7E0-4014-B386-B0679A2DE431}"/>
              </a:ext>
            </a:extLst>
          </p:cNvPr>
          <p:cNvSpPr txBox="1"/>
          <p:nvPr/>
        </p:nvSpPr>
        <p:spPr>
          <a:xfrm>
            <a:off x="1456761" y="2002160"/>
            <a:ext cx="7077639" cy="388215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ko-KR" altLang="en-US">
                <a:solidFill>
                  <a:schemeClr val="accent6">
                    <a:lumMod val="75000"/>
                  </a:schemeClr>
                </a:solidFill>
              </a:rPr>
              <a:t>스케줄러 구성도 </a:t>
            </a:r>
            <a:endParaRPr lang="en-US" altLang="ko-KR" dirty="0">
              <a:solidFill>
                <a:schemeClr val="accent6">
                  <a:lumMod val="75000"/>
                </a:schemeClr>
              </a:solidFill>
            </a:endParaRP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altLang="ko-KR" kern="1200">
                <a:solidFill>
                  <a:schemeClr val="accent6">
                    <a:lumMod val="75000"/>
                  </a:schemeClr>
                </a:solidFill>
              </a:rPr>
              <a:t>Spark TEOS </a:t>
            </a:r>
            <a:r>
              <a:rPr lang="ko-KR" altLang="en-US" kern="1200">
                <a:solidFill>
                  <a:schemeClr val="accent6">
                    <a:lumMod val="75000"/>
                  </a:schemeClr>
                </a:solidFill>
              </a:rPr>
              <a:t>패키지 구성도</a:t>
            </a:r>
            <a:r>
              <a:rPr lang="en-US" altLang="ko-KR" kern="120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ko-KR" altLang="en-US" kern="1200">
                <a:solidFill>
                  <a:schemeClr val="accent6">
                    <a:lumMod val="75000"/>
                  </a:schemeClr>
                </a:solidFill>
              </a:rPr>
              <a:t>패키지 목록</a:t>
            </a:r>
            <a:endParaRPr lang="en-US" altLang="ko-KR" kern="1200">
              <a:solidFill>
                <a:schemeClr val="accent6">
                  <a:lumMod val="75000"/>
                </a:schemeClr>
              </a:solidFill>
            </a:endParaRP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ko-KR" altLang="en-US">
                <a:solidFill>
                  <a:schemeClr val="accent6">
                    <a:lumMod val="75000"/>
                  </a:schemeClr>
                </a:solidFill>
              </a:rPr>
              <a:t>개발환경 설정</a:t>
            </a:r>
            <a:endParaRPr lang="en-US" altLang="ko-KR">
              <a:solidFill>
                <a:schemeClr val="accent6">
                  <a:lumMod val="75000"/>
                </a:schemeClr>
              </a:solidFill>
            </a:endParaRP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ko-KR" altLang="en-US" kern="1200">
                <a:solidFill>
                  <a:schemeClr val="accent6">
                    <a:lumMod val="75000"/>
                  </a:schemeClr>
                </a:solidFill>
              </a:rPr>
              <a:t>스케줄러 기동 방법</a:t>
            </a:r>
            <a:endParaRPr lang="en-US" altLang="ko-KR" kern="1200">
              <a:solidFill>
                <a:schemeClr val="accent6">
                  <a:lumMod val="75000"/>
                </a:schemeClr>
              </a:solidFill>
            </a:endParaRP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ko-KR" altLang="en-US">
                <a:solidFill>
                  <a:schemeClr val="accent6">
                    <a:lumMod val="75000"/>
                  </a:schemeClr>
                </a:solidFill>
              </a:rPr>
              <a:t>스케줄러 </a:t>
            </a:r>
            <a:r>
              <a:rPr lang="en-US" altLang="ko-KR">
                <a:solidFill>
                  <a:schemeClr val="accent6">
                    <a:lumMod val="75000"/>
                  </a:schemeClr>
                </a:solidFill>
              </a:rPr>
              <a:t>UI</a:t>
            </a:r>
          </a:p>
          <a:p>
            <a:pPr>
              <a:lnSpc>
                <a:spcPct val="200000"/>
              </a:lnSpc>
            </a:pPr>
            <a:r>
              <a:rPr lang="ko-KR" altLang="en-US">
                <a:solidFill>
                  <a:schemeClr val="accent6">
                    <a:lumMod val="75000"/>
                  </a:schemeClr>
                </a:solidFill>
              </a:rPr>
              <a:t>별첨</a:t>
            </a:r>
            <a:r>
              <a:rPr lang="en-US" altLang="ko-KR">
                <a:solidFill>
                  <a:schemeClr val="accent6">
                    <a:lumMod val="75000"/>
                  </a:schemeClr>
                </a:solidFill>
              </a:rPr>
              <a:t>1 : </a:t>
            </a:r>
            <a:r>
              <a:rPr lang="ko-KR" altLang="en-US">
                <a:solidFill>
                  <a:schemeClr val="accent6">
                    <a:lumMod val="75000"/>
                  </a:schemeClr>
                </a:solidFill>
              </a:rPr>
              <a:t>테이블목록</a:t>
            </a:r>
            <a:r>
              <a:rPr lang="en-US" altLang="ko-KR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ko-KR" altLang="en-US">
                <a:solidFill>
                  <a:schemeClr val="accent6">
                    <a:lumMod val="75000"/>
                  </a:schemeClr>
                </a:solidFill>
              </a:rPr>
              <a:t>코드목록</a:t>
            </a:r>
            <a:endParaRPr lang="en-US" altLang="ko-KR" kern="12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0099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>
            <a:extLst>
              <a:ext uri="{FF2B5EF4-FFF2-40B4-BE49-F238E27FC236}">
                <a16:creationId xmlns:a16="http://schemas.microsoft.com/office/drawing/2014/main" id="{C0004262-B916-44B5-847B-4C246BCF4CE4}"/>
              </a:ext>
            </a:extLst>
          </p:cNvPr>
          <p:cNvSpPr/>
          <p:nvPr/>
        </p:nvSpPr>
        <p:spPr>
          <a:xfrm>
            <a:off x="5756619" y="1341054"/>
            <a:ext cx="3807691" cy="494261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endParaRPr lang="ko-KR" alt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A9D9E3EB-A24B-49B0-8655-5F220BE9B48A}"/>
              </a:ext>
            </a:extLst>
          </p:cNvPr>
          <p:cNvSpPr/>
          <p:nvPr/>
        </p:nvSpPr>
        <p:spPr>
          <a:xfrm>
            <a:off x="257676" y="1341054"/>
            <a:ext cx="5328592" cy="49426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endParaRPr kumimoji="1" lang="en-US" altLang="ko-KR" sz="1600" b="1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128588" y="115888"/>
            <a:ext cx="9628187" cy="419100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ko-KR" altLang="en-US">
                <a:solidFill>
                  <a:schemeClr val="accent6">
                    <a:lumMod val="75000"/>
                  </a:schemeClr>
                </a:solidFill>
              </a:rPr>
              <a:t>잡스케줄러 구성도</a:t>
            </a:r>
            <a:endParaRPr lang="ko-KR" altLang="en-US" dirty="0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5A614E8F-1B54-4B24-B370-CE3DB1ACF8C4}"/>
              </a:ext>
            </a:extLst>
          </p:cNvPr>
          <p:cNvSpPr/>
          <p:nvPr/>
        </p:nvSpPr>
        <p:spPr>
          <a:xfrm>
            <a:off x="2128881" y="1831976"/>
            <a:ext cx="3351471" cy="26506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36000" rtlCol="0" anchor="t"/>
          <a:lstStyle/>
          <a:p>
            <a:pPr algn="ctr"/>
            <a:endParaRPr lang="en-US" altLang="ko-KR" sz="1200" b="1" u="sng" dirty="0">
              <a:solidFill>
                <a:prstClr val="black"/>
              </a:solidFill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540D8BEB-1E68-4B20-A26A-5518345E0BE5}"/>
              </a:ext>
            </a:extLst>
          </p:cNvPr>
          <p:cNvSpPr/>
          <p:nvPr/>
        </p:nvSpPr>
        <p:spPr>
          <a:xfrm>
            <a:off x="2147267" y="1835556"/>
            <a:ext cx="1080123" cy="216000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  <a:cs typeface="Times New Roman" panose="02020603050405020304" pitchFamily="18" charset="0"/>
              </a:rPr>
              <a:t>SHCHEDULE</a:t>
            </a:r>
            <a:endParaRPr lang="ko-KR" altLang="en-US" sz="1200" b="1" dirty="0">
              <a:solidFill>
                <a:prstClr val="white"/>
              </a:solidFill>
              <a:cs typeface="Times New Roman" panose="02020603050405020304" pitchFamily="18" charset="0"/>
            </a:endParaRPr>
          </a:p>
        </p:txBody>
      </p:sp>
      <p:sp>
        <p:nvSpPr>
          <p:cNvPr id="120" name="모서리가 둥근 직사각형 24">
            <a:extLst>
              <a:ext uri="{FF2B5EF4-FFF2-40B4-BE49-F238E27FC236}">
                <a16:creationId xmlns:a16="http://schemas.microsoft.com/office/drawing/2014/main" id="{0296415D-2AC7-4358-8B4B-01CD77BDDFFD}"/>
              </a:ext>
            </a:extLst>
          </p:cNvPr>
          <p:cNvSpPr/>
          <p:nvPr/>
        </p:nvSpPr>
        <p:spPr>
          <a:xfrm>
            <a:off x="394096" y="1834596"/>
            <a:ext cx="1512000" cy="2650626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216000" rIns="0" bIns="0" rtlCol="0" anchor="t">
            <a:noAutofit/>
          </a:bodyPr>
          <a:lstStyle/>
          <a:p>
            <a:pPr algn="ctr"/>
            <a:endParaRPr lang="en-US" altLang="ko-KR" sz="1200" b="1" u="sng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EB2B5706-F9EE-4EDF-BC2A-33A882C5641B}"/>
              </a:ext>
            </a:extLst>
          </p:cNvPr>
          <p:cNvSpPr/>
          <p:nvPr/>
        </p:nvSpPr>
        <p:spPr>
          <a:xfrm>
            <a:off x="394095" y="1834598"/>
            <a:ext cx="492073" cy="216000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1200" b="1">
                <a:solidFill>
                  <a:prstClr val="white"/>
                </a:solidFill>
                <a:cs typeface="Times New Roman" panose="02020603050405020304" pitchFamily="18" charset="0"/>
              </a:rPr>
              <a:t>ETL</a:t>
            </a:r>
            <a:endParaRPr lang="ko-KR" altLang="en-US" sz="1200" b="1" dirty="0">
              <a:solidFill>
                <a:prstClr val="white"/>
              </a:solidFill>
              <a:cs typeface="Times New Roman" panose="02020603050405020304" pitchFamily="18" charset="0"/>
            </a:endParaRPr>
          </a:p>
        </p:txBody>
      </p:sp>
      <p:sp>
        <p:nvSpPr>
          <p:cNvPr id="122" name="모서리가 둥근 직사각형 27">
            <a:extLst>
              <a:ext uri="{FF2B5EF4-FFF2-40B4-BE49-F238E27FC236}">
                <a16:creationId xmlns:a16="http://schemas.microsoft.com/office/drawing/2014/main" id="{32CCF0AC-EE9D-4044-B2F6-8225F6C30EFB}"/>
              </a:ext>
            </a:extLst>
          </p:cNvPr>
          <p:cNvSpPr/>
          <p:nvPr/>
        </p:nvSpPr>
        <p:spPr>
          <a:xfrm>
            <a:off x="526110" y="2119896"/>
            <a:ext cx="1260000" cy="1618123"/>
          </a:xfrm>
          <a:prstGeom prst="roundRect">
            <a:avLst>
              <a:gd name="adj" fmla="val 2468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t"/>
          <a:lstStyle/>
          <a:p>
            <a:pPr algn="ctr"/>
            <a:r>
              <a:rPr lang="en-US" altLang="ko-KR" sz="1050" b="1">
                <a:solidFill>
                  <a:prstClr val="black"/>
                </a:solidFill>
                <a:cs typeface="Times New Roman" panose="02020603050405020304" pitchFamily="18" charset="0"/>
              </a:rPr>
              <a:t>Module</a:t>
            </a:r>
            <a:endParaRPr lang="ko-KR" altLang="en-US" sz="8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E8633159-EC07-427E-BA0D-5BC62B57445E}"/>
              </a:ext>
            </a:extLst>
          </p:cNvPr>
          <p:cNvSpPr/>
          <p:nvPr/>
        </p:nvSpPr>
        <p:spPr>
          <a:xfrm>
            <a:off x="587322" y="2382388"/>
            <a:ext cx="1116000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>
                <a:solidFill>
                  <a:prstClr val="black"/>
                </a:solidFill>
                <a:cs typeface="Times New Roman" panose="02020603050405020304" pitchFamily="18" charset="0"/>
              </a:rPr>
              <a:t>Ora To Post</a:t>
            </a:r>
            <a:endParaRPr lang="ko-KR" altLang="en-US" sz="9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A26F55E0-98F5-4418-AC4A-F862DAF224CF}"/>
              </a:ext>
            </a:extLst>
          </p:cNvPr>
          <p:cNvSpPr/>
          <p:nvPr/>
        </p:nvSpPr>
        <p:spPr>
          <a:xfrm>
            <a:off x="587322" y="2601457"/>
            <a:ext cx="1116000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>
                <a:solidFill>
                  <a:prstClr val="black"/>
                </a:solidFill>
                <a:cs typeface="Times New Roman" panose="02020603050405020304" pitchFamily="18" charset="0"/>
              </a:rPr>
              <a:t>Post To </a:t>
            </a:r>
            <a:r>
              <a:rPr lang="en-US" altLang="ko-KR" sz="900" dirty="0" err="1">
                <a:solidFill>
                  <a:prstClr val="black"/>
                </a:solidFill>
                <a:cs typeface="Times New Roman" panose="02020603050405020304" pitchFamily="18" charset="0"/>
              </a:rPr>
              <a:t>Hdfs</a:t>
            </a:r>
            <a:endParaRPr lang="ko-KR" altLang="en-US" sz="9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19E23CFA-D0AB-4C6C-8FB8-99D83296C35F}"/>
              </a:ext>
            </a:extLst>
          </p:cNvPr>
          <p:cNvSpPr/>
          <p:nvPr/>
        </p:nvSpPr>
        <p:spPr>
          <a:xfrm>
            <a:off x="587322" y="2814658"/>
            <a:ext cx="1116000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>
                <a:solidFill>
                  <a:prstClr val="black"/>
                </a:solidFill>
                <a:cs typeface="Times New Roman" panose="02020603050405020304" pitchFamily="18" charset="0"/>
              </a:rPr>
              <a:t>Ora To </a:t>
            </a:r>
            <a:r>
              <a:rPr lang="en-US" altLang="ko-KR" sz="900" dirty="0" err="1">
                <a:solidFill>
                  <a:prstClr val="black"/>
                </a:solidFill>
                <a:cs typeface="Times New Roman" panose="02020603050405020304" pitchFamily="18" charset="0"/>
              </a:rPr>
              <a:t>Hdfs</a:t>
            </a:r>
            <a:endParaRPr lang="ko-KR" altLang="en-US" sz="9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0E59E5BB-FD60-4C9F-9363-404EF07D3B36}"/>
              </a:ext>
            </a:extLst>
          </p:cNvPr>
          <p:cNvSpPr/>
          <p:nvPr/>
        </p:nvSpPr>
        <p:spPr>
          <a:xfrm>
            <a:off x="587322" y="3033727"/>
            <a:ext cx="1116000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 err="1">
                <a:solidFill>
                  <a:prstClr val="black"/>
                </a:solidFill>
                <a:cs typeface="Times New Roman" panose="02020603050405020304" pitchFamily="18" charset="0"/>
              </a:rPr>
              <a:t>Hdfs</a:t>
            </a:r>
            <a:r>
              <a:rPr lang="en-US" altLang="ko-KR" sz="900" dirty="0">
                <a:solidFill>
                  <a:prstClr val="black"/>
                </a:solidFill>
                <a:cs typeface="Times New Roman" panose="02020603050405020304" pitchFamily="18" charset="0"/>
              </a:rPr>
              <a:t> To Ora</a:t>
            </a:r>
            <a:endParaRPr lang="ko-KR" altLang="en-US" sz="9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A687313D-2A5D-4F8E-B5D1-7C70E8377619}"/>
              </a:ext>
            </a:extLst>
          </p:cNvPr>
          <p:cNvSpPr/>
          <p:nvPr/>
        </p:nvSpPr>
        <p:spPr>
          <a:xfrm>
            <a:off x="587322" y="3252457"/>
            <a:ext cx="1116000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>
                <a:solidFill>
                  <a:prstClr val="black"/>
                </a:solidFill>
                <a:cs typeface="Times New Roman" panose="02020603050405020304" pitchFamily="18" charset="0"/>
              </a:rPr>
              <a:t>Hdfs To Local</a:t>
            </a:r>
            <a:endParaRPr lang="ko-KR" altLang="en-US" sz="9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1AFB8779-4AFA-4955-B48A-A57873D1B526}"/>
              </a:ext>
            </a:extLst>
          </p:cNvPr>
          <p:cNvSpPr/>
          <p:nvPr/>
        </p:nvSpPr>
        <p:spPr>
          <a:xfrm>
            <a:off x="587322" y="3471526"/>
            <a:ext cx="1116000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>
                <a:solidFill>
                  <a:prstClr val="black"/>
                </a:solidFill>
                <a:cs typeface="Times New Roman" panose="02020603050405020304" pitchFamily="18" charset="0"/>
              </a:rPr>
              <a:t>File To File</a:t>
            </a:r>
            <a:endParaRPr lang="ko-KR" altLang="en-US" sz="9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32" name="모서리가 둥근 직사각형 24">
            <a:extLst>
              <a:ext uri="{FF2B5EF4-FFF2-40B4-BE49-F238E27FC236}">
                <a16:creationId xmlns:a16="http://schemas.microsoft.com/office/drawing/2014/main" id="{28A3E8E3-C542-4226-9E82-88CE2E9FCFD4}"/>
              </a:ext>
            </a:extLst>
          </p:cNvPr>
          <p:cNvSpPr/>
          <p:nvPr/>
        </p:nvSpPr>
        <p:spPr>
          <a:xfrm>
            <a:off x="2129885" y="4562538"/>
            <a:ext cx="1512000" cy="1569496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216000" rIns="0" bIns="0" rtlCol="0" anchor="t">
            <a:noAutofit/>
          </a:bodyPr>
          <a:lstStyle/>
          <a:p>
            <a:pPr algn="ctr"/>
            <a:endParaRPr lang="en-US" altLang="ko-KR" sz="1200" b="1" u="sng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342541D0-552B-43AE-9F31-EF6758C5948D}"/>
              </a:ext>
            </a:extLst>
          </p:cNvPr>
          <p:cNvSpPr/>
          <p:nvPr/>
        </p:nvSpPr>
        <p:spPr>
          <a:xfrm>
            <a:off x="2129884" y="4562540"/>
            <a:ext cx="492073" cy="216000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1200" b="1">
                <a:solidFill>
                  <a:prstClr val="white"/>
                </a:solidFill>
                <a:cs typeface="Times New Roman" panose="02020603050405020304" pitchFamily="18" charset="0"/>
              </a:rPr>
              <a:t>Log</a:t>
            </a:r>
            <a:endParaRPr lang="ko-KR" altLang="en-US" sz="1200" b="1" dirty="0">
              <a:solidFill>
                <a:prstClr val="white"/>
              </a:solidFill>
              <a:cs typeface="Times New Roman" panose="02020603050405020304" pitchFamily="18" charset="0"/>
            </a:endParaRPr>
          </a:p>
        </p:txBody>
      </p:sp>
      <p:sp>
        <p:nvSpPr>
          <p:cNvPr id="134" name="모서리가 둥근 직사각형 27">
            <a:extLst>
              <a:ext uri="{FF2B5EF4-FFF2-40B4-BE49-F238E27FC236}">
                <a16:creationId xmlns:a16="http://schemas.microsoft.com/office/drawing/2014/main" id="{6622EC09-A7C9-4892-AD4D-D1F78548DD90}"/>
              </a:ext>
            </a:extLst>
          </p:cNvPr>
          <p:cNvSpPr/>
          <p:nvPr/>
        </p:nvSpPr>
        <p:spPr>
          <a:xfrm>
            <a:off x="2261899" y="4847838"/>
            <a:ext cx="1260000" cy="729519"/>
          </a:xfrm>
          <a:prstGeom prst="roundRect">
            <a:avLst>
              <a:gd name="adj" fmla="val 2468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t"/>
          <a:lstStyle/>
          <a:p>
            <a:pPr algn="ctr"/>
            <a:r>
              <a:rPr lang="en-US" altLang="ko-KR" sz="1050" b="1">
                <a:solidFill>
                  <a:prstClr val="black"/>
                </a:solidFill>
                <a:cs typeface="Times New Roman" panose="02020603050405020304" pitchFamily="18" charset="0"/>
              </a:rPr>
              <a:t>LogWriter</a:t>
            </a:r>
            <a:endParaRPr lang="ko-KR" altLang="en-US" sz="8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A7CDDE07-AC08-4AEE-BF02-A1269BD9C54A}"/>
              </a:ext>
            </a:extLst>
          </p:cNvPr>
          <p:cNvSpPr/>
          <p:nvPr/>
        </p:nvSpPr>
        <p:spPr>
          <a:xfrm>
            <a:off x="2323111" y="5110330"/>
            <a:ext cx="1116000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>
                <a:solidFill>
                  <a:prstClr val="black"/>
                </a:solidFill>
                <a:cs typeface="Times New Roman" panose="02020603050405020304" pitchFamily="18" charset="0"/>
              </a:rPr>
              <a:t>Job Logger</a:t>
            </a:r>
            <a:endParaRPr lang="ko-KR" altLang="en-US" sz="9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BD45B226-6D5D-4863-A13F-950F8EFAC75C}"/>
              </a:ext>
            </a:extLst>
          </p:cNvPr>
          <p:cNvSpPr/>
          <p:nvPr/>
        </p:nvSpPr>
        <p:spPr>
          <a:xfrm>
            <a:off x="2323111" y="5329399"/>
            <a:ext cx="1116000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>
                <a:solidFill>
                  <a:prstClr val="black"/>
                </a:solidFill>
                <a:cs typeface="Times New Roman" panose="02020603050405020304" pitchFamily="18" charset="0"/>
              </a:rPr>
              <a:t>Module Logger</a:t>
            </a:r>
            <a:endParaRPr lang="ko-KR" altLang="en-US" sz="9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41" name="순서도: 자기 디스크 140">
            <a:extLst>
              <a:ext uri="{FF2B5EF4-FFF2-40B4-BE49-F238E27FC236}">
                <a16:creationId xmlns:a16="http://schemas.microsoft.com/office/drawing/2014/main" id="{7712E40F-37F6-439B-A69F-D20D64387F41}"/>
              </a:ext>
            </a:extLst>
          </p:cNvPr>
          <p:cNvSpPr/>
          <p:nvPr/>
        </p:nvSpPr>
        <p:spPr>
          <a:xfrm>
            <a:off x="2602641" y="5625345"/>
            <a:ext cx="591244" cy="283684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0" rtlCol="0" anchor="ctr"/>
          <a:lstStyle/>
          <a:p>
            <a:pPr algn="ctr"/>
            <a:r>
              <a:rPr lang="en-US" altLang="ko-KR" sz="1000" b="1">
                <a:solidFill>
                  <a:prstClr val="black">
                    <a:lumMod val="75000"/>
                    <a:lumOff val="25000"/>
                  </a:prstClr>
                </a:solidFill>
                <a:cs typeface="Times New Roman" panose="02020603050405020304" pitchFamily="18" charset="0"/>
              </a:rPr>
              <a:t>Oracle</a:t>
            </a:r>
            <a:endParaRPr lang="en-US" altLang="ko-KR" sz="1000" b="1" dirty="0">
              <a:solidFill>
                <a:prstClr val="black">
                  <a:lumMod val="75000"/>
                  <a:lumOff val="25000"/>
                </a:prstClr>
              </a:solidFill>
              <a:cs typeface="Times New Roman" panose="02020603050405020304" pitchFamily="18" charset="0"/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302933D8-5CAD-4E6C-BEA8-198D9CC5DF40}"/>
              </a:ext>
            </a:extLst>
          </p:cNvPr>
          <p:cNvSpPr/>
          <p:nvPr/>
        </p:nvSpPr>
        <p:spPr>
          <a:xfrm>
            <a:off x="2487365" y="5909029"/>
            <a:ext cx="827471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600">
                <a:solidFill>
                  <a:prstClr val="black"/>
                </a:solidFill>
                <a:cs typeface="Times New Roman" panose="02020603050405020304" pitchFamily="18" charset="0"/>
              </a:rPr>
              <a:t>시나리오 수행로그</a:t>
            </a:r>
            <a:endParaRPr lang="ko-KR" altLang="en-US" sz="6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43" name="순서도: 자기 디스크 142">
            <a:extLst>
              <a:ext uri="{FF2B5EF4-FFF2-40B4-BE49-F238E27FC236}">
                <a16:creationId xmlns:a16="http://schemas.microsoft.com/office/drawing/2014/main" id="{2810B446-C390-40D2-B8F9-1875222C89E6}"/>
              </a:ext>
            </a:extLst>
          </p:cNvPr>
          <p:cNvSpPr/>
          <p:nvPr/>
        </p:nvSpPr>
        <p:spPr>
          <a:xfrm>
            <a:off x="508851" y="3833223"/>
            <a:ext cx="591244" cy="283684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0" rtlCol="0" anchor="ctr"/>
          <a:lstStyle/>
          <a:p>
            <a:pPr algn="ctr"/>
            <a:r>
              <a:rPr lang="en-US" altLang="ko-KR" sz="1000" b="1">
                <a:solidFill>
                  <a:prstClr val="black">
                    <a:lumMod val="75000"/>
                    <a:lumOff val="25000"/>
                  </a:prstClr>
                </a:solidFill>
                <a:cs typeface="Times New Roman" panose="02020603050405020304" pitchFamily="18" charset="0"/>
              </a:rPr>
              <a:t>Oracle</a:t>
            </a:r>
            <a:endParaRPr lang="en-US" altLang="ko-KR" sz="1000" b="1" dirty="0">
              <a:solidFill>
                <a:prstClr val="black">
                  <a:lumMod val="75000"/>
                  <a:lumOff val="25000"/>
                </a:prstClr>
              </a:solidFill>
              <a:cs typeface="Times New Roman" panose="02020603050405020304" pitchFamily="18" charset="0"/>
            </a:endParaRPr>
          </a:p>
        </p:txBody>
      </p:sp>
      <p:sp>
        <p:nvSpPr>
          <p:cNvPr id="144" name="순서도: 자기 디스크 143">
            <a:extLst>
              <a:ext uri="{FF2B5EF4-FFF2-40B4-BE49-F238E27FC236}">
                <a16:creationId xmlns:a16="http://schemas.microsoft.com/office/drawing/2014/main" id="{37D776C2-C670-41AB-991F-0A9570140389}"/>
              </a:ext>
            </a:extLst>
          </p:cNvPr>
          <p:cNvSpPr/>
          <p:nvPr/>
        </p:nvSpPr>
        <p:spPr>
          <a:xfrm>
            <a:off x="1213751" y="3828875"/>
            <a:ext cx="591244" cy="283684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0" rtlCol="0" anchor="ctr"/>
          <a:lstStyle/>
          <a:p>
            <a:pPr algn="ctr"/>
            <a:r>
              <a:rPr lang="en-US" altLang="ko-KR" sz="1000" b="1">
                <a:solidFill>
                  <a:prstClr val="black">
                    <a:lumMod val="75000"/>
                    <a:lumOff val="25000"/>
                  </a:prstClr>
                </a:solidFill>
                <a:cs typeface="Times New Roman" panose="02020603050405020304" pitchFamily="18" charset="0"/>
              </a:rPr>
              <a:t>Postgre</a:t>
            </a:r>
            <a:endParaRPr lang="en-US" altLang="ko-KR" sz="1000" b="1" dirty="0">
              <a:solidFill>
                <a:prstClr val="black">
                  <a:lumMod val="75000"/>
                  <a:lumOff val="25000"/>
                </a:prstClr>
              </a:solidFill>
              <a:cs typeface="Times New Roman" panose="02020603050405020304" pitchFamily="18" charset="0"/>
            </a:endParaRPr>
          </a:p>
        </p:txBody>
      </p:sp>
      <p:sp>
        <p:nvSpPr>
          <p:cNvPr id="145" name="순서도: 자기 디스크 144">
            <a:extLst>
              <a:ext uri="{FF2B5EF4-FFF2-40B4-BE49-F238E27FC236}">
                <a16:creationId xmlns:a16="http://schemas.microsoft.com/office/drawing/2014/main" id="{A53CEEBC-C717-43AF-B820-0A17461376F6}"/>
              </a:ext>
            </a:extLst>
          </p:cNvPr>
          <p:cNvSpPr/>
          <p:nvPr/>
        </p:nvSpPr>
        <p:spPr>
          <a:xfrm>
            <a:off x="509993" y="4128570"/>
            <a:ext cx="591244" cy="283684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0" rtlCol="0" anchor="ctr"/>
          <a:lstStyle/>
          <a:p>
            <a:pPr algn="ctr"/>
            <a:r>
              <a:rPr lang="en-US" altLang="ko-KR" sz="1000" b="1">
                <a:solidFill>
                  <a:prstClr val="black">
                    <a:lumMod val="75000"/>
                    <a:lumOff val="25000"/>
                  </a:prstClr>
                </a:solidFill>
                <a:cs typeface="Times New Roman" panose="02020603050405020304" pitchFamily="18" charset="0"/>
              </a:rPr>
              <a:t>HDFS</a:t>
            </a:r>
            <a:endParaRPr lang="en-US" altLang="ko-KR" sz="1000" b="1" dirty="0">
              <a:solidFill>
                <a:prstClr val="black">
                  <a:lumMod val="75000"/>
                  <a:lumOff val="25000"/>
                </a:prstClr>
              </a:solidFill>
              <a:cs typeface="Times New Roman" panose="02020603050405020304" pitchFamily="18" charset="0"/>
            </a:endParaRPr>
          </a:p>
        </p:txBody>
      </p:sp>
      <p:sp>
        <p:nvSpPr>
          <p:cNvPr id="146" name="순서도: 자기 디스크 145">
            <a:extLst>
              <a:ext uri="{FF2B5EF4-FFF2-40B4-BE49-F238E27FC236}">
                <a16:creationId xmlns:a16="http://schemas.microsoft.com/office/drawing/2014/main" id="{8A8F64DE-AA23-400E-888D-C23C384B33C3}"/>
              </a:ext>
            </a:extLst>
          </p:cNvPr>
          <p:cNvSpPr/>
          <p:nvPr/>
        </p:nvSpPr>
        <p:spPr>
          <a:xfrm>
            <a:off x="1214893" y="4138852"/>
            <a:ext cx="591244" cy="283684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0" rtlCol="0" anchor="ctr"/>
          <a:lstStyle/>
          <a:p>
            <a:pPr algn="ctr"/>
            <a:r>
              <a:rPr lang="en-US" altLang="ko-KR" sz="1000" b="1">
                <a:solidFill>
                  <a:prstClr val="black">
                    <a:lumMod val="75000"/>
                    <a:lumOff val="25000"/>
                  </a:prstClr>
                </a:solidFill>
                <a:cs typeface="Times New Roman" panose="02020603050405020304" pitchFamily="18" charset="0"/>
              </a:rPr>
              <a:t>Local</a:t>
            </a:r>
            <a:endParaRPr lang="en-US" altLang="ko-KR" sz="1000" b="1" dirty="0">
              <a:solidFill>
                <a:prstClr val="black">
                  <a:lumMod val="75000"/>
                  <a:lumOff val="25000"/>
                </a:prstClr>
              </a:solidFill>
              <a:cs typeface="Times New Roman" panose="02020603050405020304" pitchFamily="18" charset="0"/>
            </a:endParaRPr>
          </a:p>
        </p:txBody>
      </p:sp>
      <p:sp>
        <p:nvSpPr>
          <p:cNvPr id="106" name="모서리가 둥근 직사각형 24">
            <a:extLst>
              <a:ext uri="{FF2B5EF4-FFF2-40B4-BE49-F238E27FC236}">
                <a16:creationId xmlns:a16="http://schemas.microsoft.com/office/drawing/2014/main" id="{C8459C9E-2DEA-4B0D-8ACD-DCFB0E675C51}"/>
              </a:ext>
            </a:extLst>
          </p:cNvPr>
          <p:cNvSpPr/>
          <p:nvPr/>
        </p:nvSpPr>
        <p:spPr>
          <a:xfrm>
            <a:off x="3786069" y="4562537"/>
            <a:ext cx="1687692" cy="1569495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216000" rIns="0" bIns="0" rtlCol="0" anchor="t">
            <a:noAutofit/>
          </a:bodyPr>
          <a:lstStyle/>
          <a:p>
            <a:pPr algn="ctr"/>
            <a:endParaRPr lang="en-US" altLang="ko-KR" sz="1200" b="1" u="sng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230C4313-E36D-4556-B8AB-1FDAFC317344}"/>
              </a:ext>
            </a:extLst>
          </p:cNvPr>
          <p:cNvSpPr/>
          <p:nvPr/>
        </p:nvSpPr>
        <p:spPr>
          <a:xfrm>
            <a:off x="3786068" y="4562538"/>
            <a:ext cx="549251" cy="215553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1200" b="1">
                <a:solidFill>
                  <a:prstClr val="white"/>
                </a:solidFill>
                <a:cs typeface="Times New Roman" panose="02020603050405020304" pitchFamily="18" charset="0"/>
              </a:rPr>
              <a:t>Util</a:t>
            </a:r>
            <a:endParaRPr lang="ko-KR" altLang="en-US" sz="1200" b="1" dirty="0">
              <a:solidFill>
                <a:prstClr val="white"/>
              </a:solidFill>
              <a:cs typeface="Times New Roman" panose="02020603050405020304" pitchFamily="18" charset="0"/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937D78BD-F54E-4BE2-A48F-372092C48CAF}"/>
              </a:ext>
            </a:extLst>
          </p:cNvPr>
          <p:cNvSpPr/>
          <p:nvPr/>
        </p:nvSpPr>
        <p:spPr>
          <a:xfrm>
            <a:off x="4002092" y="5692333"/>
            <a:ext cx="375146" cy="25359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>
                <a:solidFill>
                  <a:prstClr val="black"/>
                </a:solidFill>
                <a:cs typeface="Times New Roman" panose="02020603050405020304" pitchFamily="18" charset="0"/>
              </a:rPr>
              <a:t>JDBC</a:t>
            </a:r>
            <a:endParaRPr lang="ko-KR" altLang="en-US" sz="800" b="1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F26CDA8E-BC36-4C02-852F-274B60FFD900}"/>
              </a:ext>
            </a:extLst>
          </p:cNvPr>
          <p:cNvSpPr/>
          <p:nvPr/>
        </p:nvSpPr>
        <p:spPr bwMode="auto">
          <a:xfrm>
            <a:off x="6882412" y="1437909"/>
            <a:ext cx="2520000" cy="74519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56319" lvl="1" indent="-173875" defTabSz="845393" latinLnBrk="0">
              <a:lnSpc>
                <a:spcPct val="90000"/>
              </a:lnSpc>
              <a:spcBef>
                <a:spcPts val="567"/>
              </a:spcBef>
              <a:buSzPct val="120000"/>
              <a:buFont typeface="Arial" panose="020B0604020202020204" pitchFamily="34" charset="0"/>
              <a:buChar char="•"/>
            </a:pPr>
            <a:r>
              <a:rPr lang="ko-KR" altLang="en-US" sz="1000">
                <a:solidFill>
                  <a:prstClr val="black"/>
                </a:solidFill>
                <a:sym typeface="Wingdings" panose="05000000000000000000" pitchFamily="2" charset="2"/>
              </a:rPr>
              <a:t>오라클 시나리오 정보 이관</a:t>
            </a:r>
            <a:endParaRPr lang="en-US" altLang="ko-KR" sz="1000" dirty="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pPr marL="256319" lvl="1" indent="-173875" defTabSz="845393" latinLnBrk="0">
              <a:lnSpc>
                <a:spcPct val="90000"/>
              </a:lnSpc>
              <a:spcBef>
                <a:spcPts val="567"/>
              </a:spcBef>
              <a:buSzPct val="120000"/>
              <a:buFont typeface="Arial" panose="020B0604020202020204" pitchFamily="34" charset="0"/>
              <a:buChar char="•"/>
            </a:pPr>
            <a:r>
              <a:rPr lang="ko-KR" altLang="en-US" sz="1000">
                <a:solidFill>
                  <a:prstClr val="black"/>
                </a:solidFill>
                <a:sym typeface="Wingdings" panose="05000000000000000000" pitchFamily="2" charset="2"/>
              </a:rPr>
              <a:t>공간분석정보 </a:t>
            </a:r>
            <a:r>
              <a:rPr lang="en-US" altLang="ko-KR" sz="1000">
                <a:solidFill>
                  <a:prstClr val="black"/>
                </a:solidFill>
                <a:sym typeface="Wingdings" panose="05000000000000000000" pitchFamily="2" charset="2"/>
              </a:rPr>
              <a:t>HDFS </a:t>
            </a:r>
            <a:r>
              <a:rPr lang="ko-KR" altLang="en-US" sz="1000">
                <a:solidFill>
                  <a:prstClr val="black"/>
                </a:solidFill>
                <a:sym typeface="Wingdings" panose="05000000000000000000" pitchFamily="2" charset="2"/>
              </a:rPr>
              <a:t>이관</a:t>
            </a:r>
            <a:endParaRPr lang="en-US" altLang="ko-KR" sz="1000" dirty="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pPr marL="256319" lvl="1" indent="-173875" defTabSz="845393" latinLnBrk="0">
              <a:lnSpc>
                <a:spcPct val="90000"/>
              </a:lnSpc>
              <a:spcBef>
                <a:spcPts val="567"/>
              </a:spcBef>
              <a:buSzPct val="120000"/>
              <a:buFont typeface="Arial" panose="020B0604020202020204" pitchFamily="34" charset="0"/>
              <a:buChar char="•"/>
            </a:pPr>
            <a:r>
              <a:rPr lang="ko-KR" altLang="en-US" sz="1000">
                <a:solidFill>
                  <a:prstClr val="black"/>
                </a:solidFill>
                <a:sym typeface="Wingdings" panose="05000000000000000000" pitchFamily="2" charset="2"/>
              </a:rPr>
              <a:t>사이트</a:t>
            </a:r>
            <a:r>
              <a:rPr lang="en-US" altLang="ko-KR" sz="1000">
                <a:solidFill>
                  <a:prstClr val="black"/>
                </a:solidFill>
                <a:sym typeface="Wingdings" panose="05000000000000000000" pitchFamily="2" charset="2"/>
              </a:rPr>
              <a:t>, </a:t>
            </a:r>
            <a:r>
              <a:rPr lang="ko-KR" altLang="en-US" sz="1000">
                <a:solidFill>
                  <a:prstClr val="black"/>
                </a:solidFill>
                <a:sym typeface="Wingdings" panose="05000000000000000000" pitchFamily="2" charset="2"/>
              </a:rPr>
              <a:t>시나리오 분석 결과 로컬저장소로 이관</a:t>
            </a:r>
            <a:r>
              <a:rPr lang="en-US" altLang="ko-KR" sz="100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endParaRPr lang="en-US" altLang="ko-KR" sz="1000" dirty="0">
              <a:solidFill>
                <a:prstClr val="black"/>
              </a:solidFill>
              <a:sym typeface="Wingdings" panose="05000000000000000000" pitchFamily="2" charset="2"/>
            </a:endParaRPr>
          </a:p>
        </p:txBody>
      </p:sp>
      <p:cxnSp>
        <p:nvCxnSpPr>
          <p:cNvPr id="151" name="직선 연결선 150">
            <a:extLst>
              <a:ext uri="{FF2B5EF4-FFF2-40B4-BE49-F238E27FC236}">
                <a16:creationId xmlns:a16="http://schemas.microsoft.com/office/drawing/2014/main" id="{463C597C-5B73-4105-A270-261B2CB8ADFA}"/>
              </a:ext>
            </a:extLst>
          </p:cNvPr>
          <p:cNvCxnSpPr>
            <a:cxnSpLocks/>
          </p:cNvCxnSpPr>
          <p:nvPr/>
        </p:nvCxnSpPr>
        <p:spPr bwMode="auto">
          <a:xfrm>
            <a:off x="5884584" y="2376875"/>
            <a:ext cx="3374092" cy="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24EE981F-943E-41D8-A00D-0C063C45E418}"/>
              </a:ext>
            </a:extLst>
          </p:cNvPr>
          <p:cNvSpPr/>
          <p:nvPr/>
        </p:nvSpPr>
        <p:spPr bwMode="auto">
          <a:xfrm>
            <a:off x="6882412" y="2482134"/>
            <a:ext cx="2520000" cy="147784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56319" lvl="1" indent="-173875" defTabSz="845393" latinLnBrk="0">
              <a:lnSpc>
                <a:spcPct val="90000"/>
              </a:lnSpc>
              <a:spcBef>
                <a:spcPts val="567"/>
              </a:spcBef>
              <a:buSzPct val="120000"/>
              <a:buFont typeface="Arial" panose="020B0604020202020204" pitchFamily="34" charset="0"/>
              <a:buChar char="•"/>
            </a:pPr>
            <a:r>
              <a:rPr lang="ko-KR" altLang="en-US" sz="1000" spc="100">
                <a:latin typeface="Noto Sans CJK JP Regular"/>
                <a:cs typeface="Noto Sans CJK JP Regular"/>
              </a:rPr>
              <a:t>시나리오 생성 상시 모니터링</a:t>
            </a:r>
            <a:endParaRPr lang="ko-KR" altLang="en-US" sz="1000">
              <a:latin typeface="Noto Sans CJK JP Regular"/>
              <a:cs typeface="Noto Sans CJK JP Regular"/>
            </a:endParaRPr>
          </a:p>
          <a:p>
            <a:pPr marL="256319" lvl="1" indent="-173875" defTabSz="845393" latinLnBrk="0">
              <a:lnSpc>
                <a:spcPct val="90000"/>
              </a:lnSpc>
              <a:spcBef>
                <a:spcPts val="567"/>
              </a:spcBef>
              <a:buSzPct val="120000"/>
              <a:buFont typeface="Arial" panose="020B0604020202020204" pitchFamily="34" charset="0"/>
              <a:buChar char="•"/>
            </a:pPr>
            <a:r>
              <a:rPr lang="en-US" altLang="ko-KR" sz="1000" spc="100">
                <a:latin typeface="Noto Sans CJK JP Regular"/>
                <a:cs typeface="Noto Sans CJK JP Regular"/>
              </a:rPr>
              <a:t>Heavy Job</a:t>
            </a:r>
            <a:r>
              <a:rPr lang="ko-KR" altLang="en-US" sz="1000" spc="100">
                <a:latin typeface="Noto Sans CJK JP Regular"/>
                <a:cs typeface="Noto Sans CJK JP Regular"/>
              </a:rPr>
              <a:t>과 </a:t>
            </a:r>
            <a:r>
              <a:rPr lang="en-US" altLang="ko-KR" sz="1000" spc="100">
                <a:latin typeface="Noto Sans CJK JP Regular"/>
                <a:cs typeface="Noto Sans CJK JP Regular"/>
              </a:rPr>
              <a:t>Light Job</a:t>
            </a:r>
            <a:r>
              <a:rPr lang="ko-KR" altLang="en-US" sz="1000" spc="100">
                <a:latin typeface="Noto Sans CJK JP Regular"/>
                <a:cs typeface="Noto Sans CJK JP Regular"/>
              </a:rPr>
              <a:t>이 동시에 실행될수 있도록 구성</a:t>
            </a:r>
            <a:endParaRPr lang="ko-KR" altLang="en-US" sz="1000">
              <a:latin typeface="Noto Sans CJK JP Regular"/>
              <a:cs typeface="Noto Sans CJK JP Regular"/>
            </a:endParaRPr>
          </a:p>
          <a:p>
            <a:pPr marL="256319" lvl="1" indent="-173875" defTabSz="845393" latinLnBrk="0">
              <a:lnSpc>
                <a:spcPct val="90000"/>
              </a:lnSpc>
              <a:spcBef>
                <a:spcPts val="567"/>
              </a:spcBef>
              <a:buSzPct val="120000"/>
              <a:buFont typeface="Arial" panose="020B0604020202020204" pitchFamily="34" charset="0"/>
              <a:buChar char="•"/>
            </a:pPr>
            <a:r>
              <a:rPr lang="ko-KR" altLang="en-US" sz="1000" spc="100">
                <a:latin typeface="Noto Sans CJK JP Regular"/>
                <a:cs typeface="Noto Sans CJK JP Regular"/>
              </a:rPr>
              <a:t>시나리오 유형별 수행 우선순위 부여</a:t>
            </a:r>
          </a:p>
          <a:p>
            <a:pPr marL="256319" lvl="1" indent="-173875" defTabSz="845393" latinLnBrk="0">
              <a:lnSpc>
                <a:spcPct val="90000"/>
              </a:lnSpc>
              <a:spcBef>
                <a:spcPts val="567"/>
              </a:spcBef>
              <a:buSzPct val="120000"/>
              <a:buFont typeface="Arial" panose="020B0604020202020204" pitchFamily="34" charset="0"/>
              <a:buChar char="•"/>
            </a:pPr>
            <a:r>
              <a:rPr lang="ko-KR" altLang="en-US" sz="1000" spc="100">
                <a:latin typeface="Noto Sans CJK JP Regular"/>
                <a:cs typeface="Noto Sans CJK JP Regular"/>
              </a:rPr>
              <a:t>시나리오 설정별로 수행경로 설정</a:t>
            </a:r>
            <a:endParaRPr lang="en-US" altLang="ko-KR" sz="1000" spc="100">
              <a:latin typeface="Noto Sans CJK JP Regular"/>
              <a:cs typeface="Noto Sans CJK JP Regular"/>
            </a:endParaRPr>
          </a:p>
          <a:p>
            <a:pPr marL="256319" lvl="1" indent="-173875" defTabSz="845393" latinLnBrk="0">
              <a:lnSpc>
                <a:spcPct val="90000"/>
              </a:lnSpc>
              <a:spcBef>
                <a:spcPts val="567"/>
              </a:spcBef>
              <a:buSzPct val="120000"/>
              <a:buFont typeface="Arial" panose="020B0604020202020204" pitchFamily="34" charset="0"/>
              <a:buChar char="•"/>
            </a:pPr>
            <a:r>
              <a:rPr lang="ko-KR" altLang="en-US" sz="1000" spc="100">
                <a:latin typeface="Noto Sans CJK JP Regular"/>
                <a:cs typeface="Noto Sans CJK JP Regular"/>
              </a:rPr>
              <a:t>단계별 처리현황 로그 기록</a:t>
            </a:r>
            <a:endParaRPr lang="en-US" altLang="ko-KR" sz="1000" spc="100">
              <a:latin typeface="Noto Sans CJK JP Regular"/>
              <a:cs typeface="Noto Sans CJK JP Regular"/>
            </a:endParaRPr>
          </a:p>
          <a:p>
            <a:pPr marL="256319" lvl="1" indent="-173875" defTabSz="845393" latinLnBrk="0">
              <a:lnSpc>
                <a:spcPct val="90000"/>
              </a:lnSpc>
              <a:spcBef>
                <a:spcPts val="567"/>
              </a:spcBef>
              <a:buSzPct val="120000"/>
              <a:buFont typeface="Arial" panose="020B0604020202020204" pitchFamily="34" charset="0"/>
              <a:buChar char="•"/>
            </a:pPr>
            <a:r>
              <a:rPr lang="ko-KR" altLang="en-US" sz="1000" spc="100">
                <a:solidFill>
                  <a:prstClr val="black"/>
                </a:solidFill>
                <a:latin typeface="Noto Sans CJK JP Regular"/>
                <a:sym typeface="Wingdings" panose="05000000000000000000" pitchFamily="2" charset="2"/>
              </a:rPr>
              <a:t>재수행시 기존 수행잡 스킵처리</a:t>
            </a:r>
            <a:endParaRPr lang="en-US" altLang="ko-KR" sz="1000" dirty="0">
              <a:solidFill>
                <a:prstClr val="black"/>
              </a:solidFill>
              <a:sym typeface="Wingdings" panose="05000000000000000000" pitchFamily="2" charset="2"/>
            </a:endParaRPr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52F798DE-BA8E-463F-87B0-741DF6ED5ABC}"/>
              </a:ext>
            </a:extLst>
          </p:cNvPr>
          <p:cNvSpPr/>
          <p:nvPr/>
        </p:nvSpPr>
        <p:spPr bwMode="auto">
          <a:xfrm>
            <a:off x="5874300" y="1432013"/>
            <a:ext cx="936000" cy="86787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3992" tIns="67983" rIns="33992" bIns="33992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863379" latinLnBrk="0">
              <a:lnSpc>
                <a:spcPct val="90000"/>
              </a:lnSpc>
            </a:pPr>
            <a:endParaRPr lang="en-US" altLang="ko-KR" sz="1050" b="1">
              <a:solidFill>
                <a:prstClr val="black"/>
              </a:solidFill>
              <a:cs typeface="Arials"/>
            </a:endParaRPr>
          </a:p>
          <a:p>
            <a:pPr algn="ctr" defTabSz="863379" latinLnBrk="0">
              <a:lnSpc>
                <a:spcPct val="90000"/>
              </a:lnSpc>
            </a:pPr>
            <a:r>
              <a:rPr lang="en-US" altLang="ko-KR" sz="1050" b="1">
                <a:solidFill>
                  <a:prstClr val="black"/>
                </a:solidFill>
                <a:cs typeface="Arials"/>
              </a:rPr>
              <a:t>DB</a:t>
            </a:r>
            <a:r>
              <a:rPr lang="ko-KR" altLang="en-US" sz="1050" b="1">
                <a:solidFill>
                  <a:prstClr val="black"/>
                </a:solidFill>
                <a:cs typeface="Arials"/>
              </a:rPr>
              <a:t>간 적재</a:t>
            </a:r>
            <a:endParaRPr lang="en-US" altLang="ko-KR" sz="1050" b="1">
              <a:solidFill>
                <a:prstClr val="black"/>
              </a:solidFill>
              <a:cs typeface="Arials"/>
            </a:endParaRPr>
          </a:p>
          <a:p>
            <a:pPr algn="ctr" defTabSz="863379" latinLnBrk="0">
              <a:lnSpc>
                <a:spcPct val="90000"/>
              </a:lnSpc>
            </a:pPr>
            <a:r>
              <a:rPr lang="en-US" altLang="ko-KR" sz="1050" b="1">
                <a:solidFill>
                  <a:prstClr val="black"/>
                </a:solidFill>
                <a:cs typeface="Arials"/>
              </a:rPr>
              <a:t>HDFS</a:t>
            </a:r>
            <a:r>
              <a:rPr lang="ko-KR" altLang="en-US" sz="1050" b="1">
                <a:solidFill>
                  <a:prstClr val="black"/>
                </a:solidFill>
                <a:cs typeface="Arials"/>
              </a:rPr>
              <a:t>적재</a:t>
            </a:r>
            <a:endParaRPr lang="en-US" altLang="ko-KR" sz="1050" b="1">
              <a:solidFill>
                <a:prstClr val="black"/>
              </a:solidFill>
              <a:cs typeface="Arials"/>
            </a:endParaRPr>
          </a:p>
          <a:p>
            <a:pPr algn="ctr" defTabSz="863379" latinLnBrk="0">
              <a:lnSpc>
                <a:spcPct val="90000"/>
              </a:lnSpc>
            </a:pPr>
            <a:r>
              <a:rPr lang="ko-KR" altLang="en-US" sz="1050" b="1">
                <a:solidFill>
                  <a:prstClr val="black"/>
                </a:solidFill>
                <a:cs typeface="Arials"/>
              </a:rPr>
              <a:t>로컬 적재</a:t>
            </a:r>
            <a:endParaRPr lang="ko-KR" altLang="en-US" sz="1050" b="1" dirty="0">
              <a:solidFill>
                <a:prstClr val="black"/>
              </a:solidFill>
              <a:cs typeface="Arials"/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DB2CE78C-DE7F-4D94-BDF6-A1953EA2EED9}"/>
              </a:ext>
            </a:extLst>
          </p:cNvPr>
          <p:cNvSpPr/>
          <p:nvPr/>
        </p:nvSpPr>
        <p:spPr bwMode="auto">
          <a:xfrm>
            <a:off x="5874300" y="3975986"/>
            <a:ext cx="936000" cy="576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3992" tIns="67983" rIns="33992" bIns="33992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863379" latinLnBrk="0">
              <a:lnSpc>
                <a:spcPct val="90000"/>
              </a:lnSpc>
            </a:pPr>
            <a:endParaRPr lang="en-US" altLang="ko-KR" sz="1050" b="1">
              <a:solidFill>
                <a:prstClr val="black"/>
              </a:solidFill>
              <a:cs typeface="Arials"/>
            </a:endParaRPr>
          </a:p>
          <a:p>
            <a:pPr algn="ctr" defTabSz="863379" latinLnBrk="0">
              <a:lnSpc>
                <a:spcPct val="90000"/>
              </a:lnSpc>
            </a:pPr>
            <a:r>
              <a:rPr lang="ko-KR" altLang="en-US" sz="1050" b="1">
                <a:solidFill>
                  <a:prstClr val="black"/>
                </a:solidFill>
                <a:cs typeface="Arials"/>
              </a:rPr>
              <a:t>단계별 로그기록</a:t>
            </a:r>
            <a:endParaRPr lang="en-US" altLang="ko-KR" sz="1050" b="1" dirty="0">
              <a:solidFill>
                <a:prstClr val="black"/>
              </a:solidFill>
              <a:cs typeface="Arials"/>
            </a:endParaRP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7BB8CB86-A753-471F-A27F-55C278561682}"/>
              </a:ext>
            </a:extLst>
          </p:cNvPr>
          <p:cNvSpPr/>
          <p:nvPr/>
        </p:nvSpPr>
        <p:spPr bwMode="auto">
          <a:xfrm>
            <a:off x="6892456" y="3988454"/>
            <a:ext cx="2520000" cy="576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256319" lvl="1" indent="-173875" defTabSz="845393" latinLnBrk="0">
              <a:lnSpc>
                <a:spcPct val="90000"/>
              </a:lnSpc>
              <a:spcBef>
                <a:spcPts val="567"/>
              </a:spcBef>
              <a:buSzPct val="120000"/>
              <a:buFont typeface="Arial" panose="020B0604020202020204" pitchFamily="34" charset="0"/>
              <a:buChar char="•"/>
            </a:pPr>
            <a:r>
              <a:rPr lang="ko-KR" altLang="en-US" sz="1000">
                <a:solidFill>
                  <a:prstClr val="black"/>
                </a:solidFill>
                <a:sym typeface="Wingdings" panose="05000000000000000000" pitchFamily="2" charset="2"/>
              </a:rPr>
              <a:t>작업수행시작과 종료시 로그 기록</a:t>
            </a:r>
            <a:endParaRPr lang="en-US" altLang="ko-KR" sz="1000" dirty="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pPr marL="256319" lvl="1" indent="-173875" defTabSz="845393" latinLnBrk="0">
              <a:lnSpc>
                <a:spcPct val="90000"/>
              </a:lnSpc>
              <a:spcBef>
                <a:spcPts val="567"/>
              </a:spcBef>
              <a:buSzPct val="120000"/>
              <a:buFont typeface="Arial" panose="020B0604020202020204" pitchFamily="34" charset="0"/>
              <a:buChar char="•"/>
            </a:pPr>
            <a:r>
              <a:rPr lang="ko-KR" altLang="en-US" sz="1000">
                <a:solidFill>
                  <a:prstClr val="black"/>
                </a:solidFill>
                <a:sym typeface="Wingdings" panose="05000000000000000000" pitchFamily="2" charset="2"/>
              </a:rPr>
              <a:t>잡수행시 특정단계 사용자정의 로그 기록</a:t>
            </a:r>
            <a:r>
              <a:rPr lang="en-US" altLang="ko-KR" sz="100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endParaRPr lang="en-US" altLang="ko-KR" sz="1000" dirty="0">
              <a:solidFill>
                <a:prstClr val="black"/>
              </a:solidFill>
              <a:sym typeface="Wingdings" panose="05000000000000000000" pitchFamily="2" charset="2"/>
            </a:endParaRPr>
          </a:p>
        </p:txBody>
      </p:sp>
      <p:cxnSp>
        <p:nvCxnSpPr>
          <p:cNvPr id="158" name="직선 연결선 157">
            <a:extLst>
              <a:ext uri="{FF2B5EF4-FFF2-40B4-BE49-F238E27FC236}">
                <a16:creationId xmlns:a16="http://schemas.microsoft.com/office/drawing/2014/main" id="{2A04EA6A-055E-4167-8049-4BB15AA1CC5C}"/>
              </a:ext>
            </a:extLst>
          </p:cNvPr>
          <p:cNvCxnSpPr>
            <a:cxnSpLocks/>
          </p:cNvCxnSpPr>
          <p:nvPr/>
        </p:nvCxnSpPr>
        <p:spPr bwMode="auto">
          <a:xfrm flipV="1">
            <a:off x="5874300" y="4627930"/>
            <a:ext cx="3538156" cy="11368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4FCA187F-E8F2-4287-92D2-E23CB8EE4A9C}"/>
              </a:ext>
            </a:extLst>
          </p:cNvPr>
          <p:cNvSpPr/>
          <p:nvPr/>
        </p:nvSpPr>
        <p:spPr>
          <a:xfrm>
            <a:off x="5883862" y="1432015"/>
            <a:ext cx="926438" cy="216000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1200" b="1">
                <a:solidFill>
                  <a:prstClr val="white"/>
                </a:solidFill>
                <a:cs typeface="Times New Roman" panose="02020603050405020304" pitchFamily="18" charset="0"/>
              </a:rPr>
              <a:t>ETL</a:t>
            </a:r>
            <a:endParaRPr lang="ko-KR" altLang="en-US" sz="1200" b="1" dirty="0">
              <a:solidFill>
                <a:prstClr val="white"/>
              </a:solidFill>
              <a:cs typeface="Times New Roman" panose="02020603050405020304" pitchFamily="18" charset="0"/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1B568422-4790-4D34-BE98-6DF68AEFE9E9}"/>
              </a:ext>
            </a:extLst>
          </p:cNvPr>
          <p:cNvSpPr/>
          <p:nvPr/>
        </p:nvSpPr>
        <p:spPr>
          <a:xfrm>
            <a:off x="5882321" y="3975986"/>
            <a:ext cx="930013" cy="216000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1200" b="1">
                <a:solidFill>
                  <a:prstClr val="white"/>
                </a:solidFill>
                <a:cs typeface="Times New Roman" panose="02020603050405020304" pitchFamily="18" charset="0"/>
              </a:rPr>
              <a:t>LOG</a:t>
            </a:r>
            <a:endParaRPr lang="ko-KR" altLang="en-US" sz="1200" b="1" dirty="0">
              <a:solidFill>
                <a:prstClr val="white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162" name="직선 연결선 161">
            <a:extLst>
              <a:ext uri="{FF2B5EF4-FFF2-40B4-BE49-F238E27FC236}">
                <a16:creationId xmlns:a16="http://schemas.microsoft.com/office/drawing/2014/main" id="{7B88C11D-5A63-4D23-95DE-BDA96F3D529C}"/>
              </a:ext>
            </a:extLst>
          </p:cNvPr>
          <p:cNvCxnSpPr>
            <a:cxnSpLocks/>
          </p:cNvCxnSpPr>
          <p:nvPr/>
        </p:nvCxnSpPr>
        <p:spPr bwMode="auto">
          <a:xfrm>
            <a:off x="5874300" y="3888738"/>
            <a:ext cx="3528112" cy="20961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AC8822EA-97AE-474E-A85A-258797703A08}"/>
              </a:ext>
            </a:extLst>
          </p:cNvPr>
          <p:cNvSpPr/>
          <p:nvPr/>
        </p:nvSpPr>
        <p:spPr bwMode="auto">
          <a:xfrm>
            <a:off x="5874300" y="2463819"/>
            <a:ext cx="936000" cy="132754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3992" tIns="67983" rIns="33992" bIns="33992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863379" latinLnBrk="0">
              <a:lnSpc>
                <a:spcPct val="90000"/>
              </a:lnSpc>
            </a:pPr>
            <a:r>
              <a:rPr lang="ko-KR" altLang="en-US" sz="1050" b="1">
                <a:solidFill>
                  <a:prstClr val="black"/>
                </a:solidFill>
                <a:cs typeface="Arials"/>
              </a:rPr>
              <a:t>지능형</a:t>
            </a:r>
            <a:endParaRPr lang="en-US" altLang="ko-KR" sz="1050" b="1">
              <a:solidFill>
                <a:prstClr val="black"/>
              </a:solidFill>
              <a:cs typeface="Arials"/>
            </a:endParaRPr>
          </a:p>
          <a:p>
            <a:pPr algn="ctr" defTabSz="863379" latinLnBrk="0">
              <a:lnSpc>
                <a:spcPct val="90000"/>
              </a:lnSpc>
            </a:pPr>
            <a:r>
              <a:rPr lang="ko-KR" altLang="en-US" sz="1050" b="1">
                <a:solidFill>
                  <a:prstClr val="black"/>
                </a:solidFill>
                <a:cs typeface="Arials"/>
              </a:rPr>
              <a:t>로드밸런싱</a:t>
            </a:r>
            <a:endParaRPr lang="en-US" altLang="ko-KR" sz="1050" b="1">
              <a:solidFill>
                <a:prstClr val="black"/>
              </a:solidFill>
              <a:cs typeface="Arials"/>
            </a:endParaRPr>
          </a:p>
          <a:p>
            <a:pPr algn="ctr" defTabSz="863379" latinLnBrk="0">
              <a:lnSpc>
                <a:spcPct val="90000"/>
              </a:lnSpc>
            </a:pPr>
            <a:r>
              <a:rPr lang="ko-KR" altLang="en-US" sz="1050" b="1">
                <a:solidFill>
                  <a:prstClr val="black"/>
                </a:solidFill>
                <a:cs typeface="Arials"/>
              </a:rPr>
              <a:t>잡수행관리</a:t>
            </a:r>
            <a:endParaRPr lang="ko-KR" altLang="en-US" sz="1050" b="1" dirty="0">
              <a:solidFill>
                <a:prstClr val="black"/>
              </a:solidFill>
              <a:cs typeface="Arials"/>
            </a:endParaRPr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1806FF65-FE62-4FC6-A7D8-05D56E85678E}"/>
              </a:ext>
            </a:extLst>
          </p:cNvPr>
          <p:cNvSpPr/>
          <p:nvPr/>
        </p:nvSpPr>
        <p:spPr>
          <a:xfrm>
            <a:off x="5887571" y="2463818"/>
            <a:ext cx="907980" cy="216000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1100" b="1">
                <a:solidFill>
                  <a:prstClr val="white"/>
                </a:solidFill>
                <a:cs typeface="Times New Roman" panose="02020603050405020304" pitchFamily="18" charset="0"/>
              </a:rPr>
              <a:t>SHCHEDULE</a:t>
            </a:r>
            <a:endParaRPr lang="ko-KR" altLang="en-US" sz="1100" b="1" dirty="0">
              <a:solidFill>
                <a:prstClr val="white"/>
              </a:solidFill>
              <a:cs typeface="Times New Roman" panose="02020603050405020304" pitchFamily="18" charset="0"/>
            </a:endParaRP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03ABF85B-DD35-431D-8C31-A9B2020542C4}"/>
              </a:ext>
            </a:extLst>
          </p:cNvPr>
          <p:cNvSpPr/>
          <p:nvPr/>
        </p:nvSpPr>
        <p:spPr>
          <a:xfrm>
            <a:off x="4434140" y="5692333"/>
            <a:ext cx="375146" cy="25359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>
                <a:solidFill>
                  <a:prstClr val="black"/>
                </a:solidFill>
                <a:cs typeface="Times New Roman" panose="02020603050405020304" pitchFamily="18" charset="0"/>
              </a:rPr>
              <a:t>HDFS</a:t>
            </a:r>
            <a:endParaRPr lang="ko-KR" altLang="en-US" sz="800" b="1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2642E362-CF4E-475F-98C2-B9AA04A8B3F6}"/>
              </a:ext>
            </a:extLst>
          </p:cNvPr>
          <p:cNvSpPr/>
          <p:nvPr/>
        </p:nvSpPr>
        <p:spPr>
          <a:xfrm>
            <a:off x="4890135" y="5692333"/>
            <a:ext cx="375146" cy="25359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>
                <a:solidFill>
                  <a:prstClr val="black"/>
                </a:solidFill>
                <a:cs typeface="Times New Roman" panose="02020603050405020304" pitchFamily="18" charset="0"/>
              </a:rPr>
              <a:t>FTP</a:t>
            </a:r>
            <a:endParaRPr lang="ko-KR" altLang="en-US" sz="800" b="1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69" name="오른쪽 화살표 47">
            <a:extLst>
              <a:ext uri="{FF2B5EF4-FFF2-40B4-BE49-F238E27FC236}">
                <a16:creationId xmlns:a16="http://schemas.microsoft.com/office/drawing/2014/main" id="{34EDF1E4-4405-4A10-9A3F-58A8663CFEAC}"/>
              </a:ext>
            </a:extLst>
          </p:cNvPr>
          <p:cNvSpPr/>
          <p:nvPr/>
        </p:nvSpPr>
        <p:spPr>
          <a:xfrm>
            <a:off x="1913860" y="2849026"/>
            <a:ext cx="227048" cy="432000"/>
          </a:xfrm>
          <a:prstGeom prst="rightArrow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endParaRPr lang="ko-KR" altLang="en-US" sz="12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70" name="텍스트 개체 틀 1">
            <a:extLst>
              <a:ext uri="{FF2B5EF4-FFF2-40B4-BE49-F238E27FC236}">
                <a16:creationId xmlns:a16="http://schemas.microsoft.com/office/drawing/2014/main" id="{F75FF0AB-FDB5-4976-A6B3-B68401119D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1288" y="818561"/>
            <a:ext cx="9615487" cy="522207"/>
          </a:xfrm>
        </p:spPr>
        <p:txBody>
          <a:bodyPr/>
          <a:lstStyle/>
          <a:p>
            <a:r>
              <a:rPr lang="ko-KR" altLang="en-US" sz="1200"/>
              <a:t>시나리오 수행로그를 상시 모니터링하며 로드밸러싱을 고려하여 요청 시나리오를 순차적으로 실행시키며 단계별로 작업로그를 생성하여 실시간 작업진행상태를 확인할수 있습니다</a:t>
            </a:r>
            <a:r>
              <a:rPr lang="en-US" altLang="ko-KR" sz="1200"/>
              <a:t>.</a:t>
            </a:r>
            <a:endParaRPr lang="ko-KR" altLang="en-US" sz="1200" dirty="0"/>
          </a:p>
        </p:txBody>
      </p:sp>
      <p:sp>
        <p:nvSpPr>
          <p:cNvPr id="171" name="모서리가 둥근 직사각형 24">
            <a:extLst>
              <a:ext uri="{FF2B5EF4-FFF2-40B4-BE49-F238E27FC236}">
                <a16:creationId xmlns:a16="http://schemas.microsoft.com/office/drawing/2014/main" id="{6559363B-6D93-4108-9F97-316C74188208}"/>
              </a:ext>
            </a:extLst>
          </p:cNvPr>
          <p:cNvSpPr/>
          <p:nvPr/>
        </p:nvSpPr>
        <p:spPr>
          <a:xfrm>
            <a:off x="401693" y="4562538"/>
            <a:ext cx="1512000" cy="1569496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216000" rIns="0" bIns="0" rtlCol="0" anchor="t">
            <a:noAutofit/>
          </a:bodyPr>
          <a:lstStyle/>
          <a:p>
            <a:pPr algn="ctr"/>
            <a:endParaRPr lang="en-US" altLang="ko-KR" sz="1200" b="1" u="sng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053D64D3-F77D-42F4-A97C-EB6944351D70}"/>
              </a:ext>
            </a:extLst>
          </p:cNvPr>
          <p:cNvSpPr/>
          <p:nvPr/>
        </p:nvSpPr>
        <p:spPr>
          <a:xfrm>
            <a:off x="401692" y="4562540"/>
            <a:ext cx="492073" cy="216000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1200" b="1">
                <a:solidFill>
                  <a:prstClr val="white"/>
                </a:solidFill>
                <a:cs typeface="Times New Roman" panose="02020603050405020304" pitchFamily="18" charset="0"/>
              </a:rPr>
              <a:t>UI</a:t>
            </a:r>
            <a:endParaRPr lang="ko-KR" altLang="en-US" sz="1200" b="1" dirty="0">
              <a:solidFill>
                <a:prstClr val="white"/>
              </a:solidFill>
              <a:cs typeface="Times New Roman" panose="02020603050405020304" pitchFamily="18" charset="0"/>
            </a:endParaRPr>
          </a:p>
        </p:txBody>
      </p:sp>
      <p:sp>
        <p:nvSpPr>
          <p:cNvPr id="173" name="모서리가 둥근 직사각형 27">
            <a:extLst>
              <a:ext uri="{FF2B5EF4-FFF2-40B4-BE49-F238E27FC236}">
                <a16:creationId xmlns:a16="http://schemas.microsoft.com/office/drawing/2014/main" id="{467AAE87-4E46-4EB6-8AEF-17000F54A83D}"/>
              </a:ext>
            </a:extLst>
          </p:cNvPr>
          <p:cNvSpPr/>
          <p:nvPr/>
        </p:nvSpPr>
        <p:spPr>
          <a:xfrm>
            <a:off x="533707" y="4847838"/>
            <a:ext cx="1260000" cy="729519"/>
          </a:xfrm>
          <a:prstGeom prst="roundRect">
            <a:avLst>
              <a:gd name="adj" fmla="val 2468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t"/>
          <a:lstStyle/>
          <a:p>
            <a:pPr algn="ctr"/>
            <a:r>
              <a:rPr lang="en-US" altLang="ko-KR" sz="1050" b="1">
                <a:solidFill>
                  <a:prstClr val="black"/>
                </a:solidFill>
                <a:cs typeface="Times New Roman" panose="02020603050405020304" pitchFamily="18" charset="0"/>
              </a:rPr>
              <a:t>TEOS</a:t>
            </a:r>
            <a:endParaRPr lang="ko-KR" altLang="en-US" sz="8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989C2BD2-D174-4316-AB1F-E01115D3FED5}"/>
              </a:ext>
            </a:extLst>
          </p:cNvPr>
          <p:cNvSpPr/>
          <p:nvPr/>
        </p:nvSpPr>
        <p:spPr>
          <a:xfrm>
            <a:off x="594919" y="5110330"/>
            <a:ext cx="1116000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>
                <a:solidFill>
                  <a:prstClr val="black"/>
                </a:solidFill>
                <a:cs typeface="Times New Roman" panose="02020603050405020304" pitchFamily="18" charset="0"/>
              </a:rPr>
              <a:t>시나리오별 수행현황</a:t>
            </a:r>
            <a:endParaRPr lang="ko-KR" altLang="en-US" sz="9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E9F0138B-1747-4232-A468-666562E2FE9B}"/>
              </a:ext>
            </a:extLst>
          </p:cNvPr>
          <p:cNvSpPr/>
          <p:nvPr/>
        </p:nvSpPr>
        <p:spPr>
          <a:xfrm>
            <a:off x="594919" y="5329399"/>
            <a:ext cx="1116000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>
                <a:solidFill>
                  <a:prstClr val="black"/>
                </a:solidFill>
                <a:cs typeface="Times New Roman" panose="02020603050405020304" pitchFamily="18" charset="0"/>
              </a:rPr>
              <a:t>수행현황 상세</a:t>
            </a:r>
            <a:endParaRPr lang="ko-KR" altLang="en-US" sz="9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76" name="순서도: 자기 디스크 175">
            <a:extLst>
              <a:ext uri="{FF2B5EF4-FFF2-40B4-BE49-F238E27FC236}">
                <a16:creationId xmlns:a16="http://schemas.microsoft.com/office/drawing/2014/main" id="{A6916A82-EA6B-49F3-8A85-E10998FE4573}"/>
              </a:ext>
            </a:extLst>
          </p:cNvPr>
          <p:cNvSpPr/>
          <p:nvPr/>
        </p:nvSpPr>
        <p:spPr>
          <a:xfrm>
            <a:off x="874449" y="5625345"/>
            <a:ext cx="591244" cy="283684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0" rtlCol="0" anchor="ctr"/>
          <a:lstStyle/>
          <a:p>
            <a:pPr algn="ctr"/>
            <a:r>
              <a:rPr lang="en-US" altLang="ko-KR" sz="1000" b="1">
                <a:solidFill>
                  <a:prstClr val="black">
                    <a:lumMod val="75000"/>
                    <a:lumOff val="25000"/>
                  </a:prstClr>
                </a:solidFill>
                <a:cs typeface="Times New Roman" panose="02020603050405020304" pitchFamily="18" charset="0"/>
              </a:rPr>
              <a:t>Oracle</a:t>
            </a:r>
            <a:endParaRPr lang="en-US" altLang="ko-KR" sz="1000" b="1" dirty="0">
              <a:solidFill>
                <a:prstClr val="black">
                  <a:lumMod val="75000"/>
                  <a:lumOff val="25000"/>
                </a:prstClr>
              </a:solidFill>
              <a:cs typeface="Times New Roman" panose="02020603050405020304" pitchFamily="18" charset="0"/>
            </a:endParaRPr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6E0C579F-032A-448D-AA58-AAA35D92B9E7}"/>
              </a:ext>
            </a:extLst>
          </p:cNvPr>
          <p:cNvSpPr/>
          <p:nvPr/>
        </p:nvSpPr>
        <p:spPr>
          <a:xfrm>
            <a:off x="759173" y="5909029"/>
            <a:ext cx="827471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600">
                <a:solidFill>
                  <a:prstClr val="black"/>
                </a:solidFill>
                <a:cs typeface="Times New Roman" panose="02020603050405020304" pitchFamily="18" charset="0"/>
              </a:rPr>
              <a:t>시나리오 수행로그</a:t>
            </a:r>
            <a:endParaRPr lang="ko-KR" altLang="en-US" sz="6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78" name="오른쪽 화살표 47">
            <a:extLst>
              <a:ext uri="{FF2B5EF4-FFF2-40B4-BE49-F238E27FC236}">
                <a16:creationId xmlns:a16="http://schemas.microsoft.com/office/drawing/2014/main" id="{07DF160C-F07F-411C-B246-BAC70ABA8B5C}"/>
              </a:ext>
            </a:extLst>
          </p:cNvPr>
          <p:cNvSpPr/>
          <p:nvPr/>
        </p:nvSpPr>
        <p:spPr>
          <a:xfrm rot="9155911">
            <a:off x="1809281" y="4310706"/>
            <a:ext cx="329454" cy="340416"/>
          </a:xfrm>
          <a:prstGeom prst="rightArrow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endParaRPr lang="ko-KR" altLang="en-US" sz="12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79" name="모서리가 둥근 직사각형 27">
            <a:extLst>
              <a:ext uri="{FF2B5EF4-FFF2-40B4-BE49-F238E27FC236}">
                <a16:creationId xmlns:a16="http://schemas.microsoft.com/office/drawing/2014/main" id="{F4B56EB7-0BAB-468C-86CD-357940162DEE}"/>
              </a:ext>
            </a:extLst>
          </p:cNvPr>
          <p:cNvSpPr/>
          <p:nvPr/>
        </p:nvSpPr>
        <p:spPr>
          <a:xfrm>
            <a:off x="3988354" y="4847838"/>
            <a:ext cx="1260000" cy="729519"/>
          </a:xfrm>
          <a:prstGeom prst="roundRect">
            <a:avLst>
              <a:gd name="adj" fmla="val 2468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t"/>
          <a:lstStyle/>
          <a:p>
            <a:pPr algn="ctr"/>
            <a:r>
              <a:rPr lang="en-US" altLang="ko-KR" sz="1050" b="1">
                <a:solidFill>
                  <a:prstClr val="black"/>
                </a:solidFill>
                <a:cs typeface="Times New Roman" panose="02020603050405020304" pitchFamily="18" charset="0"/>
              </a:rPr>
              <a:t>Module</a:t>
            </a:r>
            <a:endParaRPr lang="ko-KR" altLang="en-US" sz="8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8BBD639A-4A9A-4CDE-BECD-4332823610A2}"/>
              </a:ext>
            </a:extLst>
          </p:cNvPr>
          <p:cNvSpPr/>
          <p:nvPr/>
        </p:nvSpPr>
        <p:spPr>
          <a:xfrm>
            <a:off x="4049566" y="5110330"/>
            <a:ext cx="1116000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>
                <a:solidFill>
                  <a:prstClr val="black"/>
                </a:solidFill>
                <a:cs typeface="Times New Roman" panose="02020603050405020304" pitchFamily="18" charset="0"/>
              </a:rPr>
              <a:t>Connect</a:t>
            </a:r>
            <a:endParaRPr lang="ko-KR" altLang="en-US" sz="9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75FD85DE-BAE7-4897-80E3-8C22CADB9E6A}"/>
              </a:ext>
            </a:extLst>
          </p:cNvPr>
          <p:cNvSpPr/>
          <p:nvPr/>
        </p:nvSpPr>
        <p:spPr>
          <a:xfrm>
            <a:off x="4049566" y="5329399"/>
            <a:ext cx="1116000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>
                <a:solidFill>
                  <a:prstClr val="black"/>
                </a:solidFill>
                <a:cs typeface="Times New Roman" panose="02020603050405020304" pitchFamily="18" charset="0"/>
              </a:rPr>
              <a:t>String,Date,File</a:t>
            </a:r>
            <a:endParaRPr lang="ko-KR" altLang="en-US" sz="9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82" name="오른쪽 화살표 47">
            <a:extLst>
              <a:ext uri="{FF2B5EF4-FFF2-40B4-BE49-F238E27FC236}">
                <a16:creationId xmlns:a16="http://schemas.microsoft.com/office/drawing/2014/main" id="{3EDCAB1B-8644-4E7F-BC2B-64FDC4DF7202}"/>
              </a:ext>
            </a:extLst>
          </p:cNvPr>
          <p:cNvSpPr/>
          <p:nvPr/>
        </p:nvSpPr>
        <p:spPr>
          <a:xfrm rot="16200000">
            <a:off x="2982956" y="4274554"/>
            <a:ext cx="227048" cy="432000"/>
          </a:xfrm>
          <a:prstGeom prst="rightArrow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endParaRPr lang="ko-KR" altLang="en-US" sz="12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83" name="오른쪽 화살표 47">
            <a:extLst>
              <a:ext uri="{FF2B5EF4-FFF2-40B4-BE49-F238E27FC236}">
                <a16:creationId xmlns:a16="http://schemas.microsoft.com/office/drawing/2014/main" id="{E3955F1E-D31F-42BB-BF0C-26BF95FAE7E4}"/>
              </a:ext>
            </a:extLst>
          </p:cNvPr>
          <p:cNvSpPr/>
          <p:nvPr/>
        </p:nvSpPr>
        <p:spPr>
          <a:xfrm rot="16200000">
            <a:off x="4657820" y="4282162"/>
            <a:ext cx="227048" cy="432000"/>
          </a:xfrm>
          <a:prstGeom prst="rightArrow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endParaRPr lang="ko-KR" altLang="en-US" sz="12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79" name="모서리가 둥근 직사각형 19">
            <a:extLst>
              <a:ext uri="{FF2B5EF4-FFF2-40B4-BE49-F238E27FC236}">
                <a16:creationId xmlns:a16="http://schemas.microsoft.com/office/drawing/2014/main" id="{47BF4796-D6D6-413A-B2B3-05510EABAE53}"/>
              </a:ext>
            </a:extLst>
          </p:cNvPr>
          <p:cNvSpPr/>
          <p:nvPr/>
        </p:nvSpPr>
        <p:spPr>
          <a:xfrm>
            <a:off x="4433137" y="2076166"/>
            <a:ext cx="979028" cy="1661853"/>
          </a:xfrm>
          <a:prstGeom prst="roundRect">
            <a:avLst>
              <a:gd name="adj" fmla="val 2468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endParaRPr lang="ko-KR" altLang="en-US" sz="1050" b="1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B647690F-0E99-4618-8F4B-C2DBB3044458}"/>
              </a:ext>
            </a:extLst>
          </p:cNvPr>
          <p:cNvSpPr/>
          <p:nvPr/>
        </p:nvSpPr>
        <p:spPr>
          <a:xfrm>
            <a:off x="4527530" y="2438940"/>
            <a:ext cx="792000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ko-KR" sz="900">
                <a:solidFill>
                  <a:prstClr val="black"/>
                </a:solidFill>
                <a:cs typeface="Times New Roman" panose="02020603050405020304" pitchFamily="18" charset="0"/>
              </a:rPr>
              <a:t>      ETL</a:t>
            </a:r>
            <a:endParaRPr lang="ko-KR" altLang="en-US" sz="9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82" name="오른쪽 화살표 48">
            <a:extLst>
              <a:ext uri="{FF2B5EF4-FFF2-40B4-BE49-F238E27FC236}">
                <a16:creationId xmlns:a16="http://schemas.microsoft.com/office/drawing/2014/main" id="{0FFB44A5-2A48-424E-ACBD-2E0951F5DBF4}"/>
              </a:ext>
            </a:extLst>
          </p:cNvPr>
          <p:cNvSpPr/>
          <p:nvPr/>
        </p:nvSpPr>
        <p:spPr>
          <a:xfrm rot="16200000">
            <a:off x="4705509" y="3243481"/>
            <a:ext cx="180000" cy="432000"/>
          </a:xfrm>
          <a:prstGeom prst="rightArrow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endParaRPr lang="ko-KR" altLang="en-US" sz="12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02AC428D-D98C-425E-92B8-7A2C0CC908A8}"/>
              </a:ext>
            </a:extLst>
          </p:cNvPr>
          <p:cNvSpPr/>
          <p:nvPr/>
        </p:nvSpPr>
        <p:spPr>
          <a:xfrm>
            <a:off x="4561735" y="2162700"/>
            <a:ext cx="72911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100" b="1">
                <a:solidFill>
                  <a:prstClr val="black"/>
                </a:solidFill>
                <a:cs typeface="Times New Roman" panose="02020603050405020304" pitchFamily="18" charset="0"/>
              </a:rPr>
              <a:t>Job</a:t>
            </a:r>
            <a:endParaRPr lang="ko-KR" altLang="en-US" sz="110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355CFA93-F921-4806-BFA1-147FED7C0AFD}"/>
              </a:ext>
            </a:extLst>
          </p:cNvPr>
          <p:cNvSpPr/>
          <p:nvPr/>
        </p:nvSpPr>
        <p:spPr>
          <a:xfrm>
            <a:off x="4527530" y="2741059"/>
            <a:ext cx="792000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900">
                <a:solidFill>
                  <a:prstClr val="black"/>
                </a:solidFill>
                <a:cs typeface="Times New Roman" panose="02020603050405020304" pitchFamily="18" charset="0"/>
              </a:rPr>
              <a:t>      공간분석</a:t>
            </a:r>
            <a:endParaRPr lang="ko-KR" altLang="en-US" sz="9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34FC78BD-6F6C-4A7B-A6F5-E75C5A22C567}"/>
              </a:ext>
            </a:extLst>
          </p:cNvPr>
          <p:cNvSpPr/>
          <p:nvPr/>
        </p:nvSpPr>
        <p:spPr>
          <a:xfrm>
            <a:off x="4534845" y="3043721"/>
            <a:ext cx="792000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900">
                <a:solidFill>
                  <a:prstClr val="black"/>
                </a:solidFill>
                <a:cs typeface="Times New Roman" panose="02020603050405020304" pitchFamily="18" charset="0"/>
              </a:rPr>
              <a:t>      사이트</a:t>
            </a:r>
            <a:endParaRPr lang="ko-KR" altLang="en-US" sz="9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18A76598-60DA-4497-936D-C6229DEE3C02}"/>
              </a:ext>
            </a:extLst>
          </p:cNvPr>
          <p:cNvSpPr/>
          <p:nvPr/>
        </p:nvSpPr>
        <p:spPr>
          <a:xfrm>
            <a:off x="4541098" y="3339068"/>
            <a:ext cx="792000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900">
                <a:solidFill>
                  <a:prstClr val="black"/>
                </a:solidFill>
                <a:cs typeface="Times New Roman" panose="02020603050405020304" pitchFamily="18" charset="0"/>
              </a:rPr>
              <a:t>     시나리오</a:t>
            </a:r>
            <a:endParaRPr lang="ko-KR" altLang="en-US" sz="9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C13DA693-F441-43AE-9965-A9C0C60918C7}"/>
              </a:ext>
            </a:extLst>
          </p:cNvPr>
          <p:cNvGrpSpPr/>
          <p:nvPr/>
        </p:nvGrpSpPr>
        <p:grpSpPr>
          <a:xfrm>
            <a:off x="2270940" y="2201424"/>
            <a:ext cx="854000" cy="1474158"/>
            <a:chOff x="2222359" y="2242874"/>
            <a:chExt cx="854000" cy="1474158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3A5D6B28-610B-4D57-A29C-5E17C5397714}"/>
                </a:ext>
              </a:extLst>
            </p:cNvPr>
            <p:cNvSpPr/>
            <p:nvPr/>
          </p:nvSpPr>
          <p:spPr>
            <a:xfrm>
              <a:off x="2222359" y="2242874"/>
              <a:ext cx="850757" cy="147415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900" dirty="0">
                <a:solidFill>
                  <a:prstClr val="black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83" name="순서도: 자기 디스크 82">
              <a:extLst>
                <a:ext uri="{FF2B5EF4-FFF2-40B4-BE49-F238E27FC236}">
                  <a16:creationId xmlns:a16="http://schemas.microsoft.com/office/drawing/2014/main" id="{FE552483-26CD-4034-AF09-64E50831E163}"/>
                </a:ext>
              </a:extLst>
            </p:cNvPr>
            <p:cNvSpPr/>
            <p:nvPr/>
          </p:nvSpPr>
          <p:spPr>
            <a:xfrm>
              <a:off x="2364164" y="3012333"/>
              <a:ext cx="591244" cy="283684"/>
            </a:xfrm>
            <a:prstGeom prst="flowChartMagneticDisk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0" rtlCol="0" anchor="ctr"/>
            <a:lstStyle/>
            <a:p>
              <a:pPr algn="ctr"/>
              <a:r>
                <a:rPr lang="en-US" altLang="ko-KR" sz="1050" b="1">
                  <a:solidFill>
                    <a:prstClr val="black">
                      <a:lumMod val="75000"/>
                      <a:lumOff val="25000"/>
                    </a:prstClr>
                  </a:solidFill>
                  <a:cs typeface="Times New Roman" panose="02020603050405020304" pitchFamily="18" charset="0"/>
                </a:rPr>
                <a:t>Oracle</a:t>
              </a:r>
              <a:endParaRPr lang="en-US" altLang="ko-KR" sz="1050" b="1" dirty="0">
                <a:solidFill>
                  <a:prstClr val="black">
                    <a:lumMod val="75000"/>
                    <a:lumOff val="25000"/>
                  </a:prstClr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8B083122-6941-42F9-8487-8FC95BE82267}"/>
                </a:ext>
              </a:extLst>
            </p:cNvPr>
            <p:cNvSpPr/>
            <p:nvPr/>
          </p:nvSpPr>
          <p:spPr>
            <a:xfrm>
              <a:off x="2248888" y="3329925"/>
              <a:ext cx="827471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600">
                  <a:solidFill>
                    <a:prstClr val="black"/>
                  </a:solidFill>
                  <a:cs typeface="Times New Roman" panose="02020603050405020304" pitchFamily="18" charset="0"/>
                </a:rPr>
                <a:t>시나리오 수행로그</a:t>
              </a:r>
              <a:endParaRPr lang="en-US" altLang="ko-KR" sz="600">
                <a:solidFill>
                  <a:prstClr val="black"/>
                </a:solidFill>
                <a:cs typeface="Times New Roman" panose="02020603050405020304" pitchFamily="18" charset="0"/>
              </a:endParaRPr>
            </a:p>
            <a:p>
              <a:pPr algn="ctr"/>
              <a:r>
                <a:rPr lang="ko-KR" altLang="en-US" sz="600">
                  <a:solidFill>
                    <a:prstClr val="black"/>
                  </a:solidFill>
                  <a:cs typeface="Times New Roman" panose="02020603050405020304" pitchFamily="18" charset="0"/>
                </a:rPr>
                <a:t>및 정책</a:t>
              </a:r>
              <a:endParaRPr lang="ko-KR" altLang="en-US" sz="600" dirty="0">
                <a:solidFill>
                  <a:prstClr val="black"/>
                </a:solidFill>
                <a:cs typeface="Times New Roman" panose="02020603050405020304" pitchFamily="18" charset="0"/>
              </a:endParaRPr>
            </a:p>
          </p:txBody>
        </p:sp>
        <p:pic>
          <p:nvPicPr>
            <p:cNvPr id="89" name="Picture 22" descr="REPEAT iconì ëí ì´ë¯¸ì§ ê²ìê²°ê³¼">
              <a:extLst>
                <a:ext uri="{FF2B5EF4-FFF2-40B4-BE49-F238E27FC236}">
                  <a16:creationId xmlns:a16="http://schemas.microsoft.com/office/drawing/2014/main" id="{C20BDA26-F488-43D2-9847-20572D5030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2535208" y="2686060"/>
              <a:ext cx="237419" cy="2071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5E2DC9BF-303B-4C24-A581-18E01DF88923}"/>
                </a:ext>
              </a:extLst>
            </p:cNvPr>
            <p:cNvSpPr/>
            <p:nvPr/>
          </p:nvSpPr>
          <p:spPr>
            <a:xfrm>
              <a:off x="2314992" y="2252042"/>
              <a:ext cx="68159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000" b="1">
                  <a:solidFill>
                    <a:prstClr val="black"/>
                  </a:solidFill>
                  <a:cs typeface="Times New Roman" panose="02020603050405020304" pitchFamily="18" charset="0"/>
                </a:rPr>
                <a:t>Job</a:t>
              </a:r>
            </a:p>
            <a:p>
              <a:pPr algn="ctr"/>
              <a:r>
                <a:rPr lang="en-US" altLang="ko-KR" sz="1000" b="1">
                  <a:solidFill>
                    <a:prstClr val="black"/>
                  </a:solidFill>
                  <a:cs typeface="Times New Roman" panose="02020603050405020304" pitchFamily="18" charset="0"/>
                </a:rPr>
                <a:t>Monitor</a:t>
              </a:r>
              <a:endParaRPr lang="ko-KR" altLang="en-US" sz="1000"/>
            </a:p>
          </p:txBody>
        </p:sp>
      </p:grpSp>
      <p:sp>
        <p:nvSpPr>
          <p:cNvPr id="91" name="모서리가 둥근 직사각형 61">
            <a:extLst>
              <a:ext uri="{FF2B5EF4-FFF2-40B4-BE49-F238E27FC236}">
                <a16:creationId xmlns:a16="http://schemas.microsoft.com/office/drawing/2014/main" id="{DE5FED21-567A-4387-AFB0-80DC26B74CCF}"/>
              </a:ext>
            </a:extLst>
          </p:cNvPr>
          <p:cNvSpPr/>
          <p:nvPr/>
        </p:nvSpPr>
        <p:spPr>
          <a:xfrm>
            <a:off x="3362542" y="2220182"/>
            <a:ext cx="782563" cy="201324"/>
          </a:xfrm>
          <a:prstGeom prst="roundRect">
            <a:avLst>
              <a:gd name="adj" fmla="val 2468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1000">
                <a:solidFill>
                  <a:prstClr val="black"/>
                </a:solidFill>
                <a:cs typeface="Times New Roman" panose="02020603050405020304" pitchFamily="18" charset="0"/>
              </a:rPr>
              <a:t>Heavy Job</a:t>
            </a:r>
            <a:endParaRPr lang="ko-KR" altLang="en-US" sz="1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92" name="모서리가 둥근 직사각형 61">
            <a:extLst>
              <a:ext uri="{FF2B5EF4-FFF2-40B4-BE49-F238E27FC236}">
                <a16:creationId xmlns:a16="http://schemas.microsoft.com/office/drawing/2014/main" id="{171AE652-93E0-4F0D-AF82-4D3C8372F312}"/>
              </a:ext>
            </a:extLst>
          </p:cNvPr>
          <p:cNvSpPr/>
          <p:nvPr/>
        </p:nvSpPr>
        <p:spPr>
          <a:xfrm>
            <a:off x="3353017" y="2522914"/>
            <a:ext cx="782563" cy="201324"/>
          </a:xfrm>
          <a:prstGeom prst="roundRect">
            <a:avLst>
              <a:gd name="adj" fmla="val 2468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1000">
                <a:solidFill>
                  <a:prstClr val="black"/>
                </a:solidFill>
                <a:cs typeface="Times New Roman" panose="02020603050405020304" pitchFamily="18" charset="0"/>
              </a:rPr>
              <a:t>Heavy Job</a:t>
            </a:r>
            <a:endParaRPr lang="ko-KR" altLang="en-US" sz="1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93" name="모서리가 둥근 직사각형 61">
            <a:extLst>
              <a:ext uri="{FF2B5EF4-FFF2-40B4-BE49-F238E27FC236}">
                <a16:creationId xmlns:a16="http://schemas.microsoft.com/office/drawing/2014/main" id="{25D3603E-EB14-42A7-B33C-78DF7CF03220}"/>
              </a:ext>
            </a:extLst>
          </p:cNvPr>
          <p:cNvSpPr/>
          <p:nvPr/>
        </p:nvSpPr>
        <p:spPr>
          <a:xfrm>
            <a:off x="3353017" y="2810946"/>
            <a:ext cx="782563" cy="201324"/>
          </a:xfrm>
          <a:prstGeom prst="roundRect">
            <a:avLst>
              <a:gd name="adj" fmla="val 2468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1000">
                <a:solidFill>
                  <a:prstClr val="black"/>
                </a:solidFill>
                <a:cs typeface="Times New Roman" panose="02020603050405020304" pitchFamily="18" charset="0"/>
              </a:rPr>
              <a:t>Light Job</a:t>
            </a:r>
            <a:endParaRPr lang="ko-KR" altLang="en-US" sz="1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95" name="모서리가 둥근 직사각형 61">
            <a:extLst>
              <a:ext uri="{FF2B5EF4-FFF2-40B4-BE49-F238E27FC236}">
                <a16:creationId xmlns:a16="http://schemas.microsoft.com/office/drawing/2014/main" id="{E6D485A3-8662-47C5-849F-FC4CC33E37F6}"/>
              </a:ext>
            </a:extLst>
          </p:cNvPr>
          <p:cNvSpPr/>
          <p:nvPr/>
        </p:nvSpPr>
        <p:spPr>
          <a:xfrm>
            <a:off x="3353017" y="3098978"/>
            <a:ext cx="782563" cy="201324"/>
          </a:xfrm>
          <a:prstGeom prst="roundRect">
            <a:avLst>
              <a:gd name="adj" fmla="val 2468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1000">
                <a:solidFill>
                  <a:prstClr val="black"/>
                </a:solidFill>
                <a:cs typeface="Times New Roman" panose="02020603050405020304" pitchFamily="18" charset="0"/>
              </a:rPr>
              <a:t>Light Job</a:t>
            </a:r>
            <a:endParaRPr lang="ko-KR" altLang="en-US" sz="1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96" name="모서리가 둥근 직사각형 61">
            <a:extLst>
              <a:ext uri="{FF2B5EF4-FFF2-40B4-BE49-F238E27FC236}">
                <a16:creationId xmlns:a16="http://schemas.microsoft.com/office/drawing/2014/main" id="{CE0F0C7A-B568-4D3E-AE0A-91AEF63F5B21}"/>
              </a:ext>
            </a:extLst>
          </p:cNvPr>
          <p:cNvSpPr/>
          <p:nvPr/>
        </p:nvSpPr>
        <p:spPr>
          <a:xfrm>
            <a:off x="3353017" y="3387010"/>
            <a:ext cx="782563" cy="201324"/>
          </a:xfrm>
          <a:prstGeom prst="roundRect">
            <a:avLst>
              <a:gd name="adj" fmla="val 2468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1000">
                <a:solidFill>
                  <a:prstClr val="black"/>
                </a:solidFill>
                <a:cs typeface="Times New Roman" panose="02020603050405020304" pitchFamily="18" charset="0"/>
              </a:rPr>
              <a:t>Light Job</a:t>
            </a:r>
            <a:endParaRPr lang="ko-KR" altLang="en-US" sz="1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97" name="사다리꼴 96">
            <a:extLst>
              <a:ext uri="{FF2B5EF4-FFF2-40B4-BE49-F238E27FC236}">
                <a16:creationId xmlns:a16="http://schemas.microsoft.com/office/drawing/2014/main" id="{0AF0AF5E-D638-4D21-A433-A41E0764EE07}"/>
              </a:ext>
            </a:extLst>
          </p:cNvPr>
          <p:cNvSpPr/>
          <p:nvPr/>
        </p:nvSpPr>
        <p:spPr>
          <a:xfrm rot="16200000">
            <a:off x="3444789" y="2776483"/>
            <a:ext cx="1661852" cy="261219"/>
          </a:xfrm>
          <a:prstGeom prst="trapezoid">
            <a:avLst>
              <a:gd name="adj" fmla="val 295065"/>
            </a:avLst>
          </a:prstGeom>
          <a:gradFill flip="none" rotWithShape="1">
            <a:gsLst>
              <a:gs pos="0">
                <a:schemeClr val="bg1">
                  <a:lumMod val="50000"/>
                  <a:alpha val="20000"/>
                </a:schemeClr>
              </a:gs>
              <a:gs pos="46000">
                <a:schemeClr val="bg1">
                  <a:lumMod val="50000"/>
                  <a:alpha val="50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endParaRPr lang="ko-KR" alt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F66C87A9-0A57-45A2-AE80-570123EDC0B9}"/>
              </a:ext>
            </a:extLst>
          </p:cNvPr>
          <p:cNvCxnSpPr>
            <a:stCxn id="80" idx="3"/>
            <a:endCxn id="91" idx="1"/>
          </p:cNvCxnSpPr>
          <p:nvPr/>
        </p:nvCxnSpPr>
        <p:spPr>
          <a:xfrm flipV="1">
            <a:off x="3121697" y="2320844"/>
            <a:ext cx="240845" cy="61765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69661B5F-744E-4EF7-95E4-DFB3BCB33013}"/>
              </a:ext>
            </a:extLst>
          </p:cNvPr>
          <p:cNvCxnSpPr>
            <a:stCxn id="80" idx="3"/>
            <a:endCxn id="92" idx="1"/>
          </p:cNvCxnSpPr>
          <p:nvPr/>
        </p:nvCxnSpPr>
        <p:spPr>
          <a:xfrm flipV="1">
            <a:off x="3121697" y="2623576"/>
            <a:ext cx="231320" cy="3149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95AF3E77-886F-41DD-8890-FD81ADFF05DB}"/>
              </a:ext>
            </a:extLst>
          </p:cNvPr>
          <p:cNvCxnSpPr>
            <a:stCxn id="80" idx="3"/>
            <a:endCxn id="93" idx="1"/>
          </p:cNvCxnSpPr>
          <p:nvPr/>
        </p:nvCxnSpPr>
        <p:spPr>
          <a:xfrm flipV="1">
            <a:off x="3121697" y="2911608"/>
            <a:ext cx="231320" cy="268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3A7F69A7-2923-4D99-8841-9AA5C652F405}"/>
              </a:ext>
            </a:extLst>
          </p:cNvPr>
          <p:cNvCxnSpPr>
            <a:stCxn id="80" idx="3"/>
            <a:endCxn id="95" idx="1"/>
          </p:cNvCxnSpPr>
          <p:nvPr/>
        </p:nvCxnSpPr>
        <p:spPr>
          <a:xfrm>
            <a:off x="3121697" y="2938503"/>
            <a:ext cx="231320" cy="26113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3D57FAD4-D808-4BBC-A8D1-4E66036271C5}"/>
              </a:ext>
            </a:extLst>
          </p:cNvPr>
          <p:cNvCxnSpPr>
            <a:stCxn id="80" idx="3"/>
            <a:endCxn id="96" idx="1"/>
          </p:cNvCxnSpPr>
          <p:nvPr/>
        </p:nvCxnSpPr>
        <p:spPr>
          <a:xfrm>
            <a:off x="3121697" y="2938503"/>
            <a:ext cx="231320" cy="54916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순서도: 자기 디스크 117">
            <a:extLst>
              <a:ext uri="{FF2B5EF4-FFF2-40B4-BE49-F238E27FC236}">
                <a16:creationId xmlns:a16="http://schemas.microsoft.com/office/drawing/2014/main" id="{8BA76B66-8002-4A84-9CAE-8AAFC27D952A}"/>
              </a:ext>
            </a:extLst>
          </p:cNvPr>
          <p:cNvSpPr/>
          <p:nvPr/>
        </p:nvSpPr>
        <p:spPr>
          <a:xfrm>
            <a:off x="2286995" y="3759558"/>
            <a:ext cx="591244" cy="283684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0" rtlCol="0" anchor="ctr"/>
          <a:lstStyle/>
          <a:p>
            <a:pPr algn="ctr"/>
            <a:r>
              <a:rPr lang="en-US" altLang="ko-KR" sz="1000" b="1">
                <a:solidFill>
                  <a:prstClr val="black">
                    <a:lumMod val="75000"/>
                    <a:lumOff val="25000"/>
                  </a:prstClr>
                </a:solidFill>
                <a:cs typeface="Times New Roman" panose="02020603050405020304" pitchFamily="18" charset="0"/>
              </a:rPr>
              <a:t>Oracle</a:t>
            </a:r>
            <a:endParaRPr lang="en-US" altLang="ko-KR" sz="1000" b="1" dirty="0">
              <a:solidFill>
                <a:prstClr val="black">
                  <a:lumMod val="75000"/>
                  <a:lumOff val="25000"/>
                </a:prstClr>
              </a:solidFill>
              <a:cs typeface="Times New Roman" panose="02020603050405020304" pitchFamily="18" charset="0"/>
            </a:endParaRPr>
          </a:p>
        </p:txBody>
      </p:sp>
      <p:sp>
        <p:nvSpPr>
          <p:cNvPr id="119" name="순서도: 자기 디스크 118">
            <a:extLst>
              <a:ext uri="{FF2B5EF4-FFF2-40B4-BE49-F238E27FC236}">
                <a16:creationId xmlns:a16="http://schemas.microsoft.com/office/drawing/2014/main" id="{82F730E1-7D7D-481B-B891-371AA396C45F}"/>
              </a:ext>
            </a:extLst>
          </p:cNvPr>
          <p:cNvSpPr/>
          <p:nvPr/>
        </p:nvSpPr>
        <p:spPr>
          <a:xfrm>
            <a:off x="2991895" y="3755210"/>
            <a:ext cx="591244" cy="283684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0" rtlCol="0" anchor="ctr"/>
          <a:lstStyle/>
          <a:p>
            <a:pPr algn="ctr"/>
            <a:r>
              <a:rPr lang="en-US" altLang="ko-KR" sz="1000" b="1">
                <a:solidFill>
                  <a:prstClr val="black">
                    <a:lumMod val="75000"/>
                    <a:lumOff val="25000"/>
                  </a:prstClr>
                </a:solidFill>
                <a:cs typeface="Times New Roman" panose="02020603050405020304" pitchFamily="18" charset="0"/>
              </a:rPr>
              <a:t>Postgre</a:t>
            </a:r>
            <a:endParaRPr lang="en-US" altLang="ko-KR" sz="1000" b="1" dirty="0">
              <a:solidFill>
                <a:prstClr val="black">
                  <a:lumMod val="75000"/>
                  <a:lumOff val="25000"/>
                </a:prstClr>
              </a:solidFill>
              <a:cs typeface="Times New Roman" panose="02020603050405020304" pitchFamily="18" charset="0"/>
            </a:endParaRPr>
          </a:p>
        </p:txBody>
      </p:sp>
      <p:sp>
        <p:nvSpPr>
          <p:cNvPr id="137" name="순서도: 자기 디스크 136">
            <a:extLst>
              <a:ext uri="{FF2B5EF4-FFF2-40B4-BE49-F238E27FC236}">
                <a16:creationId xmlns:a16="http://schemas.microsoft.com/office/drawing/2014/main" id="{9422FB56-6565-4DDC-B992-987E47CC79D6}"/>
              </a:ext>
            </a:extLst>
          </p:cNvPr>
          <p:cNvSpPr/>
          <p:nvPr/>
        </p:nvSpPr>
        <p:spPr>
          <a:xfrm>
            <a:off x="2288137" y="4054905"/>
            <a:ext cx="591244" cy="283684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0" rtlCol="0" anchor="ctr"/>
          <a:lstStyle/>
          <a:p>
            <a:pPr algn="ctr"/>
            <a:r>
              <a:rPr lang="en-US" altLang="ko-KR" sz="1000" b="1">
                <a:solidFill>
                  <a:prstClr val="black">
                    <a:lumMod val="75000"/>
                    <a:lumOff val="25000"/>
                  </a:prstClr>
                </a:solidFill>
                <a:cs typeface="Times New Roman" panose="02020603050405020304" pitchFamily="18" charset="0"/>
              </a:rPr>
              <a:t>HDFS</a:t>
            </a:r>
            <a:endParaRPr lang="en-US" altLang="ko-KR" sz="1000" b="1" dirty="0">
              <a:solidFill>
                <a:prstClr val="black">
                  <a:lumMod val="75000"/>
                  <a:lumOff val="25000"/>
                </a:prstClr>
              </a:solidFill>
              <a:cs typeface="Times New Roman" panose="02020603050405020304" pitchFamily="18" charset="0"/>
            </a:endParaRPr>
          </a:p>
        </p:txBody>
      </p:sp>
      <p:sp>
        <p:nvSpPr>
          <p:cNvPr id="138" name="순서도: 자기 디스크 137">
            <a:extLst>
              <a:ext uri="{FF2B5EF4-FFF2-40B4-BE49-F238E27FC236}">
                <a16:creationId xmlns:a16="http://schemas.microsoft.com/office/drawing/2014/main" id="{68AA3E47-61F4-4045-8747-C3E926BF10CF}"/>
              </a:ext>
            </a:extLst>
          </p:cNvPr>
          <p:cNvSpPr/>
          <p:nvPr/>
        </p:nvSpPr>
        <p:spPr>
          <a:xfrm>
            <a:off x="2993037" y="4065187"/>
            <a:ext cx="591244" cy="283684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0" rtlCol="0" anchor="ctr"/>
          <a:lstStyle/>
          <a:p>
            <a:pPr algn="ctr"/>
            <a:r>
              <a:rPr lang="en-US" altLang="ko-KR" sz="1000" b="1">
                <a:solidFill>
                  <a:prstClr val="black">
                    <a:lumMod val="75000"/>
                    <a:lumOff val="25000"/>
                  </a:prstClr>
                </a:solidFill>
                <a:cs typeface="Times New Roman" panose="02020603050405020304" pitchFamily="18" charset="0"/>
              </a:rPr>
              <a:t>Local</a:t>
            </a:r>
            <a:endParaRPr lang="en-US" altLang="ko-KR" sz="1000" b="1" dirty="0">
              <a:solidFill>
                <a:prstClr val="black">
                  <a:lumMod val="75000"/>
                  <a:lumOff val="25000"/>
                </a:prstClr>
              </a:solidFill>
              <a:cs typeface="Times New Roman" panose="02020603050405020304" pitchFamily="18" charset="0"/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691E1581-C049-4CDF-B762-962196078BB7}"/>
              </a:ext>
            </a:extLst>
          </p:cNvPr>
          <p:cNvSpPr/>
          <p:nvPr/>
        </p:nvSpPr>
        <p:spPr>
          <a:xfrm>
            <a:off x="3929081" y="3948901"/>
            <a:ext cx="375146" cy="25359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>
                <a:solidFill>
                  <a:prstClr val="black"/>
                </a:solidFill>
                <a:cs typeface="Times New Roman" panose="02020603050405020304" pitchFamily="18" charset="0"/>
              </a:rPr>
              <a:t>JDBC</a:t>
            </a:r>
            <a:endParaRPr lang="ko-KR" altLang="en-US" sz="800" b="1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8CA4170B-E12C-4D10-88BC-6A3CB13851B6}"/>
              </a:ext>
            </a:extLst>
          </p:cNvPr>
          <p:cNvSpPr/>
          <p:nvPr/>
        </p:nvSpPr>
        <p:spPr>
          <a:xfrm>
            <a:off x="4361129" y="3948901"/>
            <a:ext cx="375146" cy="25359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>
                <a:solidFill>
                  <a:prstClr val="black"/>
                </a:solidFill>
                <a:cs typeface="Times New Roman" panose="02020603050405020304" pitchFamily="18" charset="0"/>
              </a:rPr>
              <a:t>HDFS</a:t>
            </a:r>
            <a:endParaRPr lang="ko-KR" altLang="en-US" sz="800" b="1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9506D938-0E40-4C55-A0E6-1416444B54BF}"/>
              </a:ext>
            </a:extLst>
          </p:cNvPr>
          <p:cNvSpPr/>
          <p:nvPr/>
        </p:nvSpPr>
        <p:spPr>
          <a:xfrm>
            <a:off x="4817124" y="3948901"/>
            <a:ext cx="375146" cy="25359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>
                <a:solidFill>
                  <a:prstClr val="black"/>
                </a:solidFill>
                <a:cs typeface="Times New Roman" panose="02020603050405020304" pitchFamily="18" charset="0"/>
              </a:rPr>
              <a:t>FTP</a:t>
            </a:r>
            <a:endParaRPr lang="ko-KR" altLang="en-US" sz="800" b="1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658930B-25F4-4531-813C-A9C6E4C18862}"/>
              </a:ext>
            </a:extLst>
          </p:cNvPr>
          <p:cNvSpPr/>
          <p:nvPr/>
        </p:nvSpPr>
        <p:spPr>
          <a:xfrm>
            <a:off x="1857092" y="1387126"/>
            <a:ext cx="23519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b="1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 &amp; Shchedule</a:t>
            </a:r>
            <a:endParaRPr kumimoji="1" lang="en-US" altLang="ko-KR" b="1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2E455EA7-A0B6-4EB9-BF11-CEA552579A85}"/>
              </a:ext>
            </a:extLst>
          </p:cNvPr>
          <p:cNvSpPr/>
          <p:nvPr/>
        </p:nvSpPr>
        <p:spPr bwMode="auto">
          <a:xfrm>
            <a:off x="5874300" y="4714630"/>
            <a:ext cx="936000" cy="576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3992" tIns="67983" rIns="33992" bIns="33992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863379" latinLnBrk="0">
              <a:lnSpc>
                <a:spcPct val="90000"/>
              </a:lnSpc>
            </a:pPr>
            <a:endParaRPr lang="en-US" altLang="ko-KR" sz="1050" b="1">
              <a:solidFill>
                <a:prstClr val="black"/>
              </a:solidFill>
              <a:cs typeface="Arials"/>
            </a:endParaRPr>
          </a:p>
          <a:p>
            <a:pPr algn="ctr" defTabSz="863379" latinLnBrk="0">
              <a:lnSpc>
                <a:spcPct val="90000"/>
              </a:lnSpc>
            </a:pPr>
            <a:r>
              <a:rPr lang="en-US" altLang="ko-KR" sz="1050" b="1">
                <a:solidFill>
                  <a:prstClr val="black"/>
                </a:solidFill>
                <a:cs typeface="Arials"/>
              </a:rPr>
              <a:t>JDBC,FTP</a:t>
            </a:r>
            <a:endParaRPr lang="en-US" altLang="ko-KR" sz="1050" b="1" dirty="0">
              <a:solidFill>
                <a:prstClr val="black"/>
              </a:solidFill>
              <a:cs typeface="Arials"/>
            </a:endParaRP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5D41430B-8BE9-450F-9D97-F0F1A2B36E3B}"/>
              </a:ext>
            </a:extLst>
          </p:cNvPr>
          <p:cNvSpPr/>
          <p:nvPr/>
        </p:nvSpPr>
        <p:spPr bwMode="auto">
          <a:xfrm>
            <a:off x="6892456" y="4727098"/>
            <a:ext cx="2520000" cy="576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256319" lvl="1" indent="-173875" defTabSz="845393" latinLnBrk="0">
              <a:lnSpc>
                <a:spcPct val="90000"/>
              </a:lnSpc>
              <a:spcBef>
                <a:spcPts val="567"/>
              </a:spcBef>
              <a:buSzPct val="120000"/>
              <a:buFont typeface="Arial" panose="020B0604020202020204" pitchFamily="34" charset="0"/>
              <a:buChar char="•"/>
            </a:pPr>
            <a:r>
              <a:rPr lang="en-US" altLang="ko-KR" sz="1000">
                <a:solidFill>
                  <a:prstClr val="black"/>
                </a:solidFill>
                <a:sym typeface="Wingdings" panose="05000000000000000000" pitchFamily="2" charset="2"/>
              </a:rPr>
              <a:t>DB </a:t>
            </a:r>
            <a:r>
              <a:rPr lang="ko-KR" altLang="en-US" sz="1000">
                <a:solidFill>
                  <a:prstClr val="black"/>
                </a:solidFill>
                <a:sym typeface="Wingdings" panose="05000000000000000000" pitchFamily="2" charset="2"/>
              </a:rPr>
              <a:t>및 </a:t>
            </a:r>
            <a:r>
              <a:rPr lang="en-US" altLang="ko-KR" sz="1000">
                <a:solidFill>
                  <a:prstClr val="black"/>
                </a:solidFill>
                <a:sym typeface="Wingdings" panose="05000000000000000000" pitchFamily="2" charset="2"/>
              </a:rPr>
              <a:t>HDFS </a:t>
            </a:r>
            <a:r>
              <a:rPr lang="ko-KR" altLang="en-US" sz="1000">
                <a:solidFill>
                  <a:prstClr val="black"/>
                </a:solidFill>
                <a:sym typeface="Wingdings" panose="05000000000000000000" pitchFamily="2" charset="2"/>
              </a:rPr>
              <a:t>연결</a:t>
            </a:r>
            <a:endParaRPr lang="en-US" altLang="ko-KR" sz="1000" dirty="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pPr marL="256319" lvl="1" indent="-173875" defTabSz="845393" latinLnBrk="0">
              <a:lnSpc>
                <a:spcPct val="90000"/>
              </a:lnSpc>
              <a:spcBef>
                <a:spcPts val="567"/>
              </a:spcBef>
              <a:buSzPct val="120000"/>
              <a:buFont typeface="Arial" panose="020B0604020202020204" pitchFamily="34" charset="0"/>
              <a:buChar char="•"/>
            </a:pPr>
            <a:r>
              <a:rPr lang="ko-KR" altLang="en-US" sz="1000">
                <a:solidFill>
                  <a:prstClr val="black"/>
                </a:solidFill>
                <a:sym typeface="Wingdings" panose="05000000000000000000" pitchFamily="2" charset="2"/>
              </a:rPr>
              <a:t>문자열 및 날짜형 데이터 가공</a:t>
            </a:r>
            <a:endParaRPr lang="en-US" altLang="ko-KR" sz="100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pPr marL="256319" lvl="1" indent="-173875" defTabSz="845393" latinLnBrk="0">
              <a:lnSpc>
                <a:spcPct val="90000"/>
              </a:lnSpc>
              <a:spcBef>
                <a:spcPts val="567"/>
              </a:spcBef>
              <a:buSzPct val="120000"/>
              <a:buFont typeface="Arial" panose="020B0604020202020204" pitchFamily="34" charset="0"/>
              <a:buChar char="•"/>
            </a:pPr>
            <a:r>
              <a:rPr lang="en-US" altLang="ko-KR" sz="1000">
                <a:solidFill>
                  <a:prstClr val="black"/>
                </a:solidFill>
                <a:sym typeface="Wingdings" panose="05000000000000000000" pitchFamily="2" charset="2"/>
              </a:rPr>
              <a:t>FTP </a:t>
            </a:r>
            <a:r>
              <a:rPr lang="ko-KR" altLang="en-US" sz="1000">
                <a:solidFill>
                  <a:prstClr val="black"/>
                </a:solidFill>
                <a:sym typeface="Wingdings" panose="05000000000000000000" pitchFamily="2" charset="2"/>
              </a:rPr>
              <a:t>기능 구현</a:t>
            </a:r>
            <a:endParaRPr lang="en-US" altLang="ko-KR" sz="1000" dirty="0">
              <a:solidFill>
                <a:prstClr val="black"/>
              </a:solidFill>
              <a:sym typeface="Wingdings" panose="05000000000000000000" pitchFamily="2" charset="2"/>
            </a:endParaRPr>
          </a:p>
        </p:txBody>
      </p:sp>
      <p:cxnSp>
        <p:nvCxnSpPr>
          <p:cNvPr id="166" name="직선 연결선 165">
            <a:extLst>
              <a:ext uri="{FF2B5EF4-FFF2-40B4-BE49-F238E27FC236}">
                <a16:creationId xmlns:a16="http://schemas.microsoft.com/office/drawing/2014/main" id="{381A0BB8-CEF0-4337-A6C6-A914B4BB75BD}"/>
              </a:ext>
            </a:extLst>
          </p:cNvPr>
          <p:cNvCxnSpPr>
            <a:cxnSpLocks/>
          </p:cNvCxnSpPr>
          <p:nvPr/>
        </p:nvCxnSpPr>
        <p:spPr bwMode="auto">
          <a:xfrm flipV="1">
            <a:off x="5874300" y="5358954"/>
            <a:ext cx="3538156" cy="11368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9495D0FF-9E1A-4023-A6FB-578CF168FA27}"/>
              </a:ext>
            </a:extLst>
          </p:cNvPr>
          <p:cNvSpPr/>
          <p:nvPr/>
        </p:nvSpPr>
        <p:spPr>
          <a:xfrm>
            <a:off x="5882321" y="4714630"/>
            <a:ext cx="930013" cy="216000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1200" b="1">
                <a:solidFill>
                  <a:prstClr val="white"/>
                </a:solidFill>
                <a:cs typeface="Times New Roman" panose="02020603050405020304" pitchFamily="18" charset="0"/>
              </a:rPr>
              <a:t>UTIL</a:t>
            </a:r>
            <a:endParaRPr lang="ko-KR" altLang="en-US" sz="1200" b="1" dirty="0">
              <a:solidFill>
                <a:prstClr val="white"/>
              </a:solidFill>
              <a:cs typeface="Times New Roman" panose="02020603050405020304" pitchFamily="18" charset="0"/>
            </a:endParaRPr>
          </a:p>
        </p:txBody>
      </p: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A5945784-E3F0-4B1B-B71F-D9F9EFAD397E}"/>
              </a:ext>
            </a:extLst>
          </p:cNvPr>
          <p:cNvSpPr/>
          <p:nvPr/>
        </p:nvSpPr>
        <p:spPr bwMode="auto">
          <a:xfrm>
            <a:off x="5874300" y="5457146"/>
            <a:ext cx="936000" cy="576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3992" tIns="67983" rIns="33992" bIns="33992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863379" latinLnBrk="0">
              <a:lnSpc>
                <a:spcPct val="90000"/>
              </a:lnSpc>
            </a:pPr>
            <a:endParaRPr lang="en-US" altLang="ko-KR" sz="1050" b="1">
              <a:solidFill>
                <a:prstClr val="black"/>
              </a:solidFill>
              <a:cs typeface="Arials"/>
            </a:endParaRPr>
          </a:p>
          <a:p>
            <a:pPr algn="ctr" defTabSz="863379" latinLnBrk="0">
              <a:lnSpc>
                <a:spcPct val="90000"/>
              </a:lnSpc>
            </a:pPr>
            <a:r>
              <a:rPr lang="ko-KR" altLang="en-US" sz="1050" b="1">
                <a:solidFill>
                  <a:prstClr val="black"/>
                </a:solidFill>
                <a:cs typeface="Arials"/>
              </a:rPr>
              <a:t>수행현황</a:t>
            </a:r>
            <a:endParaRPr lang="en-US" altLang="ko-KR" sz="1050" b="1" dirty="0">
              <a:solidFill>
                <a:prstClr val="black"/>
              </a:solidFill>
              <a:cs typeface="Arials"/>
            </a:endParaRPr>
          </a:p>
        </p:txBody>
      </p: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5650FFAF-62F8-4FB7-A638-B238DF11566B}"/>
              </a:ext>
            </a:extLst>
          </p:cNvPr>
          <p:cNvSpPr/>
          <p:nvPr/>
        </p:nvSpPr>
        <p:spPr bwMode="auto">
          <a:xfrm>
            <a:off x="6892456" y="5469614"/>
            <a:ext cx="2520000" cy="576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256319" lvl="1" indent="-173875" defTabSz="845393" latinLnBrk="0">
              <a:lnSpc>
                <a:spcPct val="90000"/>
              </a:lnSpc>
              <a:spcBef>
                <a:spcPts val="567"/>
              </a:spcBef>
              <a:buSzPct val="120000"/>
              <a:buFont typeface="Arial" panose="020B0604020202020204" pitchFamily="34" charset="0"/>
              <a:buChar char="•"/>
            </a:pPr>
            <a:r>
              <a:rPr lang="ko-KR" altLang="en-US" sz="1000">
                <a:solidFill>
                  <a:prstClr val="black"/>
                </a:solidFill>
                <a:sym typeface="Wingdings" panose="05000000000000000000" pitchFamily="2" charset="2"/>
              </a:rPr>
              <a:t>시나리오별 검색기능 제공</a:t>
            </a:r>
            <a:endParaRPr lang="en-US" altLang="ko-KR" sz="1000" dirty="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pPr marL="256319" lvl="1" indent="-173875" defTabSz="845393" latinLnBrk="0">
              <a:lnSpc>
                <a:spcPct val="90000"/>
              </a:lnSpc>
              <a:spcBef>
                <a:spcPts val="567"/>
              </a:spcBef>
              <a:buSzPct val="120000"/>
              <a:buFont typeface="Arial" panose="020B0604020202020204" pitchFamily="34" charset="0"/>
              <a:buChar char="•"/>
            </a:pPr>
            <a:r>
              <a:rPr lang="ko-KR" altLang="en-US" sz="1000">
                <a:solidFill>
                  <a:prstClr val="black"/>
                </a:solidFill>
                <a:sym typeface="Wingdings" panose="05000000000000000000" pitchFamily="2" charset="2"/>
              </a:rPr>
              <a:t>시나리오 작업들의 실시간 현황 확인</a:t>
            </a:r>
            <a:endParaRPr lang="en-US" altLang="ko-KR" sz="100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pPr marL="256319" lvl="1" indent="-173875" defTabSz="845393" latinLnBrk="0">
              <a:lnSpc>
                <a:spcPct val="90000"/>
              </a:lnSpc>
              <a:spcBef>
                <a:spcPts val="567"/>
              </a:spcBef>
              <a:buSzPct val="120000"/>
              <a:buFont typeface="Arial" panose="020B0604020202020204" pitchFamily="34" charset="0"/>
              <a:buChar char="•"/>
            </a:pPr>
            <a:r>
              <a:rPr lang="ko-KR" altLang="en-US" sz="1000">
                <a:solidFill>
                  <a:prstClr val="black"/>
                </a:solidFill>
                <a:sym typeface="Wingdings" panose="05000000000000000000" pitchFamily="2" charset="2"/>
              </a:rPr>
              <a:t>시나리오 수행 이력 조회</a:t>
            </a:r>
            <a:endParaRPr lang="en-US" altLang="ko-KR" sz="1000" dirty="0">
              <a:solidFill>
                <a:prstClr val="black"/>
              </a:solidFill>
              <a:sym typeface="Wingdings" panose="05000000000000000000" pitchFamily="2" charset="2"/>
            </a:endParaRPr>
          </a:p>
        </p:txBody>
      </p:sp>
      <p:sp>
        <p:nvSpPr>
          <p:cNvPr id="195" name="직사각형 194">
            <a:extLst>
              <a:ext uri="{FF2B5EF4-FFF2-40B4-BE49-F238E27FC236}">
                <a16:creationId xmlns:a16="http://schemas.microsoft.com/office/drawing/2014/main" id="{15328015-A6B4-486D-85A1-ABF2241A3931}"/>
              </a:ext>
            </a:extLst>
          </p:cNvPr>
          <p:cNvSpPr/>
          <p:nvPr/>
        </p:nvSpPr>
        <p:spPr>
          <a:xfrm>
            <a:off x="5882321" y="5457146"/>
            <a:ext cx="930013" cy="216000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1200" b="1">
                <a:solidFill>
                  <a:prstClr val="white"/>
                </a:solidFill>
                <a:cs typeface="Times New Roman" panose="02020603050405020304" pitchFamily="18" charset="0"/>
              </a:rPr>
              <a:t>UI</a:t>
            </a:r>
            <a:endParaRPr lang="ko-KR" altLang="en-US" sz="1200" b="1" dirty="0">
              <a:solidFill>
                <a:prstClr val="white"/>
              </a:solidFill>
              <a:cs typeface="Times New Roman" panose="02020603050405020304" pitchFamily="18" charset="0"/>
            </a:endParaRPr>
          </a:p>
        </p:txBody>
      </p:sp>
      <p:pic>
        <p:nvPicPr>
          <p:cNvPr id="1026" name="Picture 2" descr="complete iconì ëí ì´ë¯¸ì§ ê²ìê²°ê³¼">
            <a:extLst>
              <a:ext uri="{FF2B5EF4-FFF2-40B4-BE49-F238E27FC236}">
                <a16:creationId xmlns:a16="http://schemas.microsoft.com/office/drawing/2014/main" id="{D3235402-9A6B-4B4A-BA1A-4B12E66025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8156" y="2516394"/>
            <a:ext cx="123152" cy="121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6" name="Picture 2" descr="complete iconì ëí ì´ë¯¸ì§ ê²ìê²°ê³¼">
            <a:extLst>
              <a:ext uri="{FF2B5EF4-FFF2-40B4-BE49-F238E27FC236}">
                <a16:creationId xmlns:a16="http://schemas.microsoft.com/office/drawing/2014/main" id="{4395B2E8-8AC8-45E1-9282-2440AF4A39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8156" y="2811685"/>
            <a:ext cx="123152" cy="121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rogress iconì ëí ì´ë¯¸ì§ ê²ìê²°ê³¼">
            <a:extLst>
              <a:ext uri="{FF2B5EF4-FFF2-40B4-BE49-F238E27FC236}">
                <a16:creationId xmlns:a16="http://schemas.microsoft.com/office/drawing/2014/main" id="{EFC36DD7-153A-4E1F-B356-89F3596EA5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4248" y="3074606"/>
            <a:ext cx="184523" cy="184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609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>
                <a:solidFill>
                  <a:schemeClr val="accent6">
                    <a:lumMod val="75000"/>
                  </a:schemeClr>
                </a:solidFill>
              </a:rPr>
              <a:t>2. Spark TEOS </a:t>
            </a:r>
            <a:r>
              <a:rPr lang="ko-KR" altLang="en-US">
                <a:solidFill>
                  <a:schemeClr val="accent6">
                    <a:lumMod val="75000"/>
                  </a:schemeClr>
                </a:solidFill>
              </a:rPr>
              <a:t>패키지 구성도</a:t>
            </a:r>
            <a:endParaRPr lang="ko-KR" altLang="en-US" dirty="0"/>
          </a:p>
        </p:txBody>
      </p:sp>
      <p:sp>
        <p:nvSpPr>
          <p:cNvPr id="88" name="텍스트 개체 틀 1">
            <a:extLst>
              <a:ext uri="{FF2B5EF4-FFF2-40B4-BE49-F238E27FC236}">
                <a16:creationId xmlns:a16="http://schemas.microsoft.com/office/drawing/2014/main" id="{C80DD77B-D251-436A-8887-F7A3B8D658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1288" y="818561"/>
            <a:ext cx="9492232" cy="522207"/>
          </a:xfrm>
        </p:spPr>
        <p:txBody>
          <a:bodyPr/>
          <a:lstStyle/>
          <a:p>
            <a:r>
              <a:rPr lang="ko-KR" altLang="en-US" sz="1200"/>
              <a:t>스케줄러</a:t>
            </a:r>
            <a:r>
              <a:rPr lang="en-US" altLang="ko-KR" sz="1200"/>
              <a:t>, </a:t>
            </a:r>
            <a:r>
              <a:rPr lang="ko-KR" altLang="en-US" sz="1200"/>
              <a:t>인터페이스</a:t>
            </a:r>
            <a:r>
              <a:rPr lang="en-US" altLang="ko-KR" sz="1200"/>
              <a:t>, ENG</a:t>
            </a:r>
            <a:r>
              <a:rPr lang="ko-KR" altLang="en-US" sz="1200"/>
              <a:t>분석 모듈은 </a:t>
            </a:r>
            <a:r>
              <a:rPr lang="en-US" altLang="ko-KR" sz="1200"/>
              <a:t>Spark </a:t>
            </a:r>
            <a:r>
              <a:rPr lang="ko-KR" altLang="en-US" sz="1200"/>
              <a:t>어플리케이션으로 개발되어 있으며</a:t>
            </a:r>
            <a:r>
              <a:rPr lang="en-US" altLang="ko-KR" sz="1200"/>
              <a:t>, Scala</a:t>
            </a:r>
            <a:r>
              <a:rPr lang="ko-KR" altLang="en-US" sz="1200"/>
              <a:t>를 기반으로 </a:t>
            </a:r>
            <a:r>
              <a:rPr lang="en-US" altLang="ko-KR" sz="1200"/>
              <a:t>Java </a:t>
            </a:r>
            <a:r>
              <a:rPr lang="ko-KR" altLang="en-US" sz="1200"/>
              <a:t>모듈을 호출할수 있도록 구성되어 있습니다</a:t>
            </a:r>
            <a:r>
              <a:rPr lang="en-US" altLang="ko-KR" sz="1200"/>
              <a:t>.</a:t>
            </a:r>
            <a:endParaRPr lang="ko-KR" altLang="en-US" sz="1200" dirty="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26E20CC5-826D-4F57-98A2-08DDA85F7BB8}"/>
              </a:ext>
            </a:extLst>
          </p:cNvPr>
          <p:cNvSpPr/>
          <p:nvPr/>
        </p:nvSpPr>
        <p:spPr>
          <a:xfrm>
            <a:off x="306672" y="1340768"/>
            <a:ext cx="4355066" cy="49426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endParaRPr kumimoji="1" lang="en-US" altLang="ko-KR" sz="1600" b="1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모서리가 둥근 직사각형 24">
            <a:extLst>
              <a:ext uri="{FF2B5EF4-FFF2-40B4-BE49-F238E27FC236}">
                <a16:creationId xmlns:a16="http://schemas.microsoft.com/office/drawing/2014/main" id="{954E5426-178B-405C-AF9D-0BEFE3391E50}"/>
              </a:ext>
            </a:extLst>
          </p:cNvPr>
          <p:cNvSpPr/>
          <p:nvPr/>
        </p:nvSpPr>
        <p:spPr>
          <a:xfrm>
            <a:off x="488504" y="1852145"/>
            <a:ext cx="2915772" cy="418729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216000" rIns="0" bIns="0" rtlCol="0" anchor="t">
            <a:noAutofit/>
          </a:bodyPr>
          <a:lstStyle/>
          <a:p>
            <a:pPr algn="ctr"/>
            <a:endParaRPr lang="en-US" altLang="ko-KR" sz="1400" b="1" u="sng" dirty="0">
              <a:solidFill>
                <a:schemeClr val="tx1"/>
              </a:solidFill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C21CC15A-FEC2-4830-BFF3-E3AD1EF10A97}"/>
              </a:ext>
            </a:extLst>
          </p:cNvPr>
          <p:cNvSpPr/>
          <p:nvPr/>
        </p:nvSpPr>
        <p:spPr>
          <a:xfrm>
            <a:off x="308705" y="1436155"/>
            <a:ext cx="435626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400" b="1" i="1">
                <a:solidFill>
                  <a:schemeClr val="bg1"/>
                </a:solidFill>
              </a:rPr>
              <a:t>Spark Application(2.4)</a:t>
            </a:r>
            <a:endParaRPr kumimoji="1" lang="en-US" altLang="ko-KR" sz="1600" b="1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F1312153-5DCE-4C16-8F98-16B20DCD23AD}"/>
              </a:ext>
            </a:extLst>
          </p:cNvPr>
          <p:cNvSpPr/>
          <p:nvPr/>
        </p:nvSpPr>
        <p:spPr>
          <a:xfrm>
            <a:off x="488504" y="1843085"/>
            <a:ext cx="2915772" cy="2585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>
            <a:spAutoFit/>
          </a:bodyPr>
          <a:lstStyle/>
          <a:p>
            <a:pPr algn="ctr" defTabSz="1388882">
              <a:lnSpc>
                <a:spcPct val="90000"/>
              </a:lnSpc>
              <a:defRPr/>
            </a:pPr>
            <a:r>
              <a:rPr lang="en-US" altLang="ko-KR" sz="1200" b="1">
                <a:solidFill>
                  <a:schemeClr val="bg1"/>
                </a:solidFill>
                <a:latin typeface="맑은 고딕" pitchFamily="50" charset="-127"/>
              </a:rPr>
              <a:t>Scala(2.11)</a:t>
            </a:r>
            <a:endParaRPr lang="ko-KR" altLang="en-US" sz="1200" b="1" dirty="0">
              <a:solidFill>
                <a:schemeClr val="bg1"/>
              </a:solidFill>
              <a:latin typeface="맑은 고딕" pitchFamily="50" charset="-127"/>
            </a:endParaRPr>
          </a:p>
        </p:txBody>
      </p:sp>
      <p:sp>
        <p:nvSpPr>
          <p:cNvPr id="127" name="모서리가 둥근 직사각형 24">
            <a:extLst>
              <a:ext uri="{FF2B5EF4-FFF2-40B4-BE49-F238E27FC236}">
                <a16:creationId xmlns:a16="http://schemas.microsoft.com/office/drawing/2014/main" id="{A1619C88-8446-496A-8689-A29EC23D9E6F}"/>
              </a:ext>
            </a:extLst>
          </p:cNvPr>
          <p:cNvSpPr/>
          <p:nvPr/>
        </p:nvSpPr>
        <p:spPr>
          <a:xfrm>
            <a:off x="516709" y="2134559"/>
            <a:ext cx="1423162" cy="2373419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216000" rIns="0" bIns="0" rtlCol="0" anchor="t">
            <a:noAutofit/>
          </a:bodyPr>
          <a:lstStyle/>
          <a:p>
            <a:pPr algn="ctr"/>
            <a:endParaRPr lang="en-US" altLang="ko-KR" sz="1400" b="1" u="sng" dirty="0">
              <a:solidFill>
                <a:schemeClr val="tx1"/>
              </a:solidFill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D9A3C2C8-8A9C-4569-9BA2-D32450470934}"/>
              </a:ext>
            </a:extLst>
          </p:cNvPr>
          <p:cNvSpPr/>
          <p:nvPr/>
        </p:nvSpPr>
        <p:spPr>
          <a:xfrm>
            <a:off x="677921" y="3019270"/>
            <a:ext cx="683952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>
                <a:solidFill>
                  <a:prstClr val="black"/>
                </a:solidFill>
                <a:cs typeface="Times New Roman" panose="02020603050405020304" pitchFamily="18" charset="0"/>
              </a:rPr>
              <a:t>ETL</a:t>
            </a:r>
            <a:endParaRPr lang="ko-KR" altLang="en-US" sz="9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FE6EFAF0-E492-41B5-8315-4E4DE9FEEC60}"/>
              </a:ext>
            </a:extLst>
          </p:cNvPr>
          <p:cNvSpPr/>
          <p:nvPr/>
        </p:nvSpPr>
        <p:spPr>
          <a:xfrm>
            <a:off x="1129745" y="3251291"/>
            <a:ext cx="683952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>
                <a:solidFill>
                  <a:prstClr val="black"/>
                </a:solidFill>
                <a:cs typeface="Times New Roman" panose="02020603050405020304" pitchFamily="18" charset="0"/>
              </a:rPr>
              <a:t>Extract</a:t>
            </a:r>
            <a:endParaRPr lang="ko-KR" altLang="en-US" sz="9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07045204-15B2-4041-A5F1-37EFB26C414A}"/>
              </a:ext>
            </a:extLst>
          </p:cNvPr>
          <p:cNvSpPr/>
          <p:nvPr/>
        </p:nvSpPr>
        <p:spPr>
          <a:xfrm>
            <a:off x="1129745" y="3489240"/>
            <a:ext cx="683952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>
                <a:solidFill>
                  <a:prstClr val="black"/>
                </a:solidFill>
                <a:cs typeface="Times New Roman" panose="02020603050405020304" pitchFamily="18" charset="0"/>
              </a:rPr>
              <a:t>Load</a:t>
            </a:r>
            <a:endParaRPr lang="ko-KR" altLang="en-US" sz="9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100" name="연결선: 꺾임 99">
            <a:extLst>
              <a:ext uri="{FF2B5EF4-FFF2-40B4-BE49-F238E27FC236}">
                <a16:creationId xmlns:a16="http://schemas.microsoft.com/office/drawing/2014/main" id="{C6CE4DF8-7EAB-4565-A94F-F46876A1F0C6}"/>
              </a:ext>
            </a:extLst>
          </p:cNvPr>
          <p:cNvCxnSpPr>
            <a:stCxn id="97" idx="2"/>
            <a:endCxn id="98" idx="1"/>
          </p:cNvCxnSpPr>
          <p:nvPr/>
        </p:nvCxnSpPr>
        <p:spPr>
          <a:xfrm rot="16200000" flipH="1">
            <a:off x="1003811" y="3215356"/>
            <a:ext cx="142021" cy="10984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연결선: 꺾임 100">
            <a:extLst>
              <a:ext uri="{FF2B5EF4-FFF2-40B4-BE49-F238E27FC236}">
                <a16:creationId xmlns:a16="http://schemas.microsoft.com/office/drawing/2014/main" id="{8958588B-DEBF-4DB2-922E-AEB2DDC77556}"/>
              </a:ext>
            </a:extLst>
          </p:cNvPr>
          <p:cNvCxnSpPr>
            <a:stCxn id="97" idx="2"/>
            <a:endCxn id="99" idx="1"/>
          </p:cNvCxnSpPr>
          <p:nvPr/>
        </p:nvCxnSpPr>
        <p:spPr>
          <a:xfrm rot="16200000" flipH="1">
            <a:off x="884836" y="3334331"/>
            <a:ext cx="379970" cy="10984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5C4A7A7E-579C-41AF-BD42-C6189F6993FA}"/>
              </a:ext>
            </a:extLst>
          </p:cNvPr>
          <p:cNvSpPr/>
          <p:nvPr/>
        </p:nvSpPr>
        <p:spPr>
          <a:xfrm>
            <a:off x="677921" y="2227182"/>
            <a:ext cx="683952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>
                <a:solidFill>
                  <a:prstClr val="black"/>
                </a:solidFill>
                <a:cs typeface="Times New Roman" panose="02020603050405020304" pitchFamily="18" charset="0"/>
              </a:rPr>
              <a:t>Schedule</a:t>
            </a:r>
            <a:endParaRPr lang="ko-KR" altLang="en-US" sz="9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25DCFAA7-C757-4567-A9FB-523358FC6685}"/>
              </a:ext>
            </a:extLst>
          </p:cNvPr>
          <p:cNvSpPr/>
          <p:nvPr/>
        </p:nvSpPr>
        <p:spPr>
          <a:xfrm>
            <a:off x="1129745" y="2459203"/>
            <a:ext cx="683952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>
                <a:solidFill>
                  <a:prstClr val="black"/>
                </a:solidFill>
                <a:cs typeface="Times New Roman" panose="02020603050405020304" pitchFamily="18" charset="0"/>
              </a:rPr>
              <a:t>Real</a:t>
            </a:r>
            <a:endParaRPr lang="ko-KR" altLang="en-US" sz="9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369F0E18-3B7B-4490-AB74-5B8E91277605}"/>
              </a:ext>
            </a:extLst>
          </p:cNvPr>
          <p:cNvSpPr/>
          <p:nvPr/>
        </p:nvSpPr>
        <p:spPr>
          <a:xfrm>
            <a:off x="1129745" y="2697152"/>
            <a:ext cx="683952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>
                <a:solidFill>
                  <a:prstClr val="black"/>
                </a:solidFill>
                <a:cs typeface="Times New Roman" panose="02020603050405020304" pitchFamily="18" charset="0"/>
              </a:rPr>
              <a:t>Batch</a:t>
            </a:r>
            <a:endParaRPr lang="ko-KR" altLang="en-US" sz="9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106" name="연결선: 꺾임 105">
            <a:extLst>
              <a:ext uri="{FF2B5EF4-FFF2-40B4-BE49-F238E27FC236}">
                <a16:creationId xmlns:a16="http://schemas.microsoft.com/office/drawing/2014/main" id="{05F179F1-833A-4C6B-B9B2-CD04160049FB}"/>
              </a:ext>
            </a:extLst>
          </p:cNvPr>
          <p:cNvCxnSpPr>
            <a:stCxn id="103" idx="2"/>
            <a:endCxn id="104" idx="1"/>
          </p:cNvCxnSpPr>
          <p:nvPr/>
        </p:nvCxnSpPr>
        <p:spPr>
          <a:xfrm rot="16200000" flipH="1">
            <a:off x="1003811" y="2423268"/>
            <a:ext cx="142021" cy="10984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연결선: 꺾임 106">
            <a:extLst>
              <a:ext uri="{FF2B5EF4-FFF2-40B4-BE49-F238E27FC236}">
                <a16:creationId xmlns:a16="http://schemas.microsoft.com/office/drawing/2014/main" id="{2B9ACAD3-FDA1-4EAC-A236-CC304E2BEE8A}"/>
              </a:ext>
            </a:extLst>
          </p:cNvPr>
          <p:cNvCxnSpPr>
            <a:stCxn id="103" idx="2"/>
            <a:endCxn id="105" idx="1"/>
          </p:cNvCxnSpPr>
          <p:nvPr/>
        </p:nvCxnSpPr>
        <p:spPr>
          <a:xfrm rot="16200000" flipH="1">
            <a:off x="884836" y="2542243"/>
            <a:ext cx="379970" cy="10984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A35FF5E8-623A-458C-A262-EAD378F32619}"/>
              </a:ext>
            </a:extLst>
          </p:cNvPr>
          <p:cNvSpPr/>
          <p:nvPr/>
        </p:nvSpPr>
        <p:spPr>
          <a:xfrm>
            <a:off x="677921" y="3849280"/>
            <a:ext cx="683952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>
                <a:solidFill>
                  <a:prstClr val="black"/>
                </a:solidFill>
                <a:cs typeface="Times New Roman" panose="02020603050405020304" pitchFamily="18" charset="0"/>
              </a:rPr>
              <a:t>Schema</a:t>
            </a:r>
            <a:endParaRPr lang="ko-KR" altLang="en-US" sz="9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3067DE64-9525-46CE-B34C-531FE34F5958}"/>
              </a:ext>
            </a:extLst>
          </p:cNvPr>
          <p:cNvSpPr/>
          <p:nvPr/>
        </p:nvSpPr>
        <p:spPr>
          <a:xfrm>
            <a:off x="677921" y="4209320"/>
            <a:ext cx="683952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>
                <a:solidFill>
                  <a:prstClr val="black"/>
                </a:solidFill>
                <a:cs typeface="Times New Roman" panose="02020603050405020304" pitchFamily="18" charset="0"/>
              </a:rPr>
              <a:t>Shell</a:t>
            </a:r>
            <a:endParaRPr lang="ko-KR" altLang="en-US" sz="9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28" name="모서리가 둥근 직사각형 24">
            <a:extLst>
              <a:ext uri="{FF2B5EF4-FFF2-40B4-BE49-F238E27FC236}">
                <a16:creationId xmlns:a16="http://schemas.microsoft.com/office/drawing/2014/main" id="{E8C1C2A2-3620-46D5-97A1-7313E82C5DAA}"/>
              </a:ext>
            </a:extLst>
          </p:cNvPr>
          <p:cNvSpPr/>
          <p:nvPr/>
        </p:nvSpPr>
        <p:spPr>
          <a:xfrm>
            <a:off x="1973799" y="2132034"/>
            <a:ext cx="1423162" cy="2373419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216000" rIns="0" bIns="0" rtlCol="0" anchor="t">
            <a:noAutofit/>
          </a:bodyPr>
          <a:lstStyle/>
          <a:p>
            <a:pPr algn="ctr"/>
            <a:endParaRPr lang="en-US" altLang="ko-KR" sz="1400" b="1" u="sng" dirty="0">
              <a:solidFill>
                <a:schemeClr val="tx1"/>
              </a:solidFill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565B1CFC-945A-4922-BFB6-200AE2C82550}"/>
              </a:ext>
            </a:extLst>
          </p:cNvPr>
          <p:cNvSpPr/>
          <p:nvPr/>
        </p:nvSpPr>
        <p:spPr>
          <a:xfrm>
            <a:off x="2017689" y="2225994"/>
            <a:ext cx="683952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>
                <a:solidFill>
                  <a:prstClr val="black"/>
                </a:solidFill>
                <a:cs typeface="Times New Roman" panose="02020603050405020304" pitchFamily="18" charset="0"/>
              </a:rPr>
              <a:t>Eng</a:t>
            </a:r>
            <a:endParaRPr lang="ko-KR" altLang="en-US" sz="9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9CD7D765-5995-467B-AB08-91B0A834DDDC}"/>
              </a:ext>
            </a:extLst>
          </p:cNvPr>
          <p:cNvSpPr/>
          <p:nvPr/>
        </p:nvSpPr>
        <p:spPr>
          <a:xfrm>
            <a:off x="2469513" y="2458015"/>
            <a:ext cx="683952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>
                <a:solidFill>
                  <a:prstClr val="black"/>
                </a:solidFill>
                <a:cs typeface="Times New Roman" panose="02020603050405020304" pitchFamily="18" charset="0"/>
              </a:rPr>
              <a:t>Los</a:t>
            </a:r>
            <a:endParaRPr lang="ko-KR" altLang="en-US" sz="9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F3B04024-3D26-440E-A5AF-2CCDC8361B5E}"/>
              </a:ext>
            </a:extLst>
          </p:cNvPr>
          <p:cNvSpPr/>
          <p:nvPr/>
        </p:nvSpPr>
        <p:spPr>
          <a:xfrm>
            <a:off x="2469513" y="2717909"/>
            <a:ext cx="683952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>
                <a:solidFill>
                  <a:prstClr val="black"/>
                </a:solidFill>
                <a:cs typeface="Times New Roman" panose="02020603050405020304" pitchFamily="18" charset="0"/>
              </a:rPr>
              <a:t>PathLoss</a:t>
            </a:r>
            <a:endParaRPr lang="ko-KR" altLang="en-US" sz="9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114" name="연결선: 꺾임 113">
            <a:extLst>
              <a:ext uri="{FF2B5EF4-FFF2-40B4-BE49-F238E27FC236}">
                <a16:creationId xmlns:a16="http://schemas.microsoft.com/office/drawing/2014/main" id="{3A21E87A-79B6-4B25-BFBB-434EDE15200B}"/>
              </a:ext>
            </a:extLst>
          </p:cNvPr>
          <p:cNvCxnSpPr>
            <a:stCxn id="111" idx="2"/>
            <a:endCxn id="112" idx="1"/>
          </p:cNvCxnSpPr>
          <p:nvPr/>
        </p:nvCxnSpPr>
        <p:spPr>
          <a:xfrm rot="16200000" flipH="1">
            <a:off x="2343579" y="2422080"/>
            <a:ext cx="142021" cy="10984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연결선: 꺾임 114">
            <a:extLst>
              <a:ext uri="{FF2B5EF4-FFF2-40B4-BE49-F238E27FC236}">
                <a16:creationId xmlns:a16="http://schemas.microsoft.com/office/drawing/2014/main" id="{765F26C0-83CA-4EF5-8AE7-D932C18244DA}"/>
              </a:ext>
            </a:extLst>
          </p:cNvPr>
          <p:cNvCxnSpPr>
            <a:stCxn id="111" idx="2"/>
            <a:endCxn id="113" idx="1"/>
          </p:cNvCxnSpPr>
          <p:nvPr/>
        </p:nvCxnSpPr>
        <p:spPr>
          <a:xfrm rot="16200000" flipH="1">
            <a:off x="2213632" y="2552027"/>
            <a:ext cx="401915" cy="10984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4E12E8F2-41BC-45FD-86CA-30218293E55D}"/>
              </a:ext>
            </a:extLst>
          </p:cNvPr>
          <p:cNvSpPr/>
          <p:nvPr/>
        </p:nvSpPr>
        <p:spPr>
          <a:xfrm>
            <a:off x="2462645" y="2964932"/>
            <a:ext cx="683952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>
                <a:solidFill>
                  <a:prstClr val="black"/>
                </a:solidFill>
                <a:cs typeface="Times New Roman" panose="02020603050405020304" pitchFamily="18" charset="0"/>
              </a:rPr>
              <a:t>BestServer</a:t>
            </a:r>
            <a:endParaRPr lang="ko-KR" altLang="en-US" sz="9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ECAB6EA3-13D4-434E-9C75-55B4BF88C0E9}"/>
              </a:ext>
            </a:extLst>
          </p:cNvPr>
          <p:cNvSpPr/>
          <p:nvPr/>
        </p:nvSpPr>
        <p:spPr>
          <a:xfrm>
            <a:off x="2455777" y="3204640"/>
            <a:ext cx="683952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>
                <a:solidFill>
                  <a:prstClr val="black"/>
                </a:solidFill>
                <a:cs typeface="Times New Roman" panose="02020603050405020304" pitchFamily="18" charset="0"/>
              </a:rPr>
              <a:t>RSRP</a:t>
            </a:r>
            <a:endParaRPr lang="ko-KR" altLang="en-US" sz="9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B751239B-3CB9-45B0-B796-7D6B2E8302E6}"/>
              </a:ext>
            </a:extLst>
          </p:cNvPr>
          <p:cNvSpPr/>
          <p:nvPr/>
        </p:nvSpPr>
        <p:spPr>
          <a:xfrm>
            <a:off x="2448909" y="3442808"/>
            <a:ext cx="683952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>
                <a:solidFill>
                  <a:prstClr val="black"/>
                </a:solidFill>
                <a:cs typeface="Times New Roman" panose="02020603050405020304" pitchFamily="18" charset="0"/>
              </a:rPr>
              <a:t>RSSI</a:t>
            </a:r>
            <a:endParaRPr lang="ko-KR" altLang="en-US" sz="9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436FC906-0C7F-4792-8F05-F5B786D58375}"/>
              </a:ext>
            </a:extLst>
          </p:cNvPr>
          <p:cNvSpPr/>
          <p:nvPr/>
        </p:nvSpPr>
        <p:spPr>
          <a:xfrm>
            <a:off x="2442041" y="3688092"/>
            <a:ext cx="683952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>
                <a:solidFill>
                  <a:prstClr val="black"/>
                </a:solidFill>
                <a:cs typeface="Times New Roman" panose="02020603050405020304" pitchFamily="18" charset="0"/>
              </a:rPr>
              <a:t>SINR</a:t>
            </a:r>
            <a:endParaRPr lang="ko-KR" altLang="en-US" sz="9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D5584CF5-7D45-4C89-9BF1-D00189EFABF9}"/>
              </a:ext>
            </a:extLst>
          </p:cNvPr>
          <p:cNvSpPr/>
          <p:nvPr/>
        </p:nvSpPr>
        <p:spPr>
          <a:xfrm>
            <a:off x="2435173" y="3938394"/>
            <a:ext cx="683952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>
                <a:solidFill>
                  <a:prstClr val="black"/>
                </a:solidFill>
                <a:cs typeface="Times New Roman" panose="02020603050405020304" pitchFamily="18" charset="0"/>
              </a:rPr>
              <a:t>Throughput</a:t>
            </a:r>
            <a:endParaRPr lang="ko-KR" altLang="en-US" sz="9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121" name="연결선: 꺾임 120">
            <a:extLst>
              <a:ext uri="{FF2B5EF4-FFF2-40B4-BE49-F238E27FC236}">
                <a16:creationId xmlns:a16="http://schemas.microsoft.com/office/drawing/2014/main" id="{2297D4E4-2A56-4058-84A4-52B139D95151}"/>
              </a:ext>
            </a:extLst>
          </p:cNvPr>
          <p:cNvCxnSpPr>
            <a:stCxn id="111" idx="2"/>
            <a:endCxn id="116" idx="1"/>
          </p:cNvCxnSpPr>
          <p:nvPr/>
        </p:nvCxnSpPr>
        <p:spPr>
          <a:xfrm rot="16200000" flipH="1">
            <a:off x="2086686" y="2678973"/>
            <a:ext cx="648938" cy="10298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연결선: 꺾임 121">
            <a:extLst>
              <a:ext uri="{FF2B5EF4-FFF2-40B4-BE49-F238E27FC236}">
                <a16:creationId xmlns:a16="http://schemas.microsoft.com/office/drawing/2014/main" id="{FB4FF931-07FE-40EB-A9CC-ACB8C6A4652F}"/>
              </a:ext>
            </a:extLst>
          </p:cNvPr>
          <p:cNvCxnSpPr>
            <a:stCxn id="111" idx="2"/>
            <a:endCxn id="117" idx="1"/>
          </p:cNvCxnSpPr>
          <p:nvPr/>
        </p:nvCxnSpPr>
        <p:spPr>
          <a:xfrm rot="16200000" flipH="1">
            <a:off x="1963398" y="2802261"/>
            <a:ext cx="888646" cy="9611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연결선: 꺾임 122">
            <a:extLst>
              <a:ext uri="{FF2B5EF4-FFF2-40B4-BE49-F238E27FC236}">
                <a16:creationId xmlns:a16="http://schemas.microsoft.com/office/drawing/2014/main" id="{DC21866D-A9DB-4084-8875-98F340CFE095}"/>
              </a:ext>
            </a:extLst>
          </p:cNvPr>
          <p:cNvCxnSpPr>
            <a:stCxn id="111" idx="2"/>
            <a:endCxn id="118" idx="1"/>
          </p:cNvCxnSpPr>
          <p:nvPr/>
        </p:nvCxnSpPr>
        <p:spPr>
          <a:xfrm rot="16200000" flipH="1">
            <a:off x="1840880" y="2924779"/>
            <a:ext cx="1126814" cy="8924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연결선: 꺾임 123">
            <a:extLst>
              <a:ext uri="{FF2B5EF4-FFF2-40B4-BE49-F238E27FC236}">
                <a16:creationId xmlns:a16="http://schemas.microsoft.com/office/drawing/2014/main" id="{94DFEDEE-A1C4-44D7-AB2B-A56C4002B4A6}"/>
              </a:ext>
            </a:extLst>
          </p:cNvPr>
          <p:cNvCxnSpPr>
            <a:stCxn id="111" idx="2"/>
            <a:endCxn id="119" idx="1"/>
          </p:cNvCxnSpPr>
          <p:nvPr/>
        </p:nvCxnSpPr>
        <p:spPr>
          <a:xfrm rot="16200000" flipH="1">
            <a:off x="1714804" y="3050855"/>
            <a:ext cx="1372098" cy="8237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연결선: 꺾임 124">
            <a:extLst>
              <a:ext uri="{FF2B5EF4-FFF2-40B4-BE49-F238E27FC236}">
                <a16:creationId xmlns:a16="http://schemas.microsoft.com/office/drawing/2014/main" id="{17B965F0-D0FE-43BB-A8C9-CE3F5D7327CA}"/>
              </a:ext>
            </a:extLst>
          </p:cNvPr>
          <p:cNvCxnSpPr>
            <a:stCxn id="111" idx="2"/>
            <a:endCxn id="120" idx="1"/>
          </p:cNvCxnSpPr>
          <p:nvPr/>
        </p:nvCxnSpPr>
        <p:spPr>
          <a:xfrm rot="16200000" flipH="1">
            <a:off x="1586219" y="3179440"/>
            <a:ext cx="1622400" cy="7550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74FEFC85-FEB2-4E25-BFB2-9D15CCBEC54C}"/>
              </a:ext>
            </a:extLst>
          </p:cNvPr>
          <p:cNvSpPr/>
          <p:nvPr/>
        </p:nvSpPr>
        <p:spPr>
          <a:xfrm>
            <a:off x="2033377" y="4253399"/>
            <a:ext cx="683952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>
                <a:solidFill>
                  <a:prstClr val="black"/>
                </a:solidFill>
                <a:cs typeface="Times New Roman" panose="02020603050405020304" pitchFamily="18" charset="0"/>
              </a:rPr>
              <a:t>BinaryFile</a:t>
            </a:r>
            <a:endParaRPr lang="ko-KR" altLang="en-US" sz="9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29" name="모서리가 둥근 직사각형 24">
            <a:extLst>
              <a:ext uri="{FF2B5EF4-FFF2-40B4-BE49-F238E27FC236}">
                <a16:creationId xmlns:a16="http://schemas.microsoft.com/office/drawing/2014/main" id="{B6D42DBF-88CD-46F5-8CBA-BEC5D2257638}"/>
              </a:ext>
            </a:extLst>
          </p:cNvPr>
          <p:cNvSpPr/>
          <p:nvPr/>
        </p:nvSpPr>
        <p:spPr>
          <a:xfrm>
            <a:off x="573836" y="4610388"/>
            <a:ext cx="2723067" cy="1301224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216000" rIns="0" bIns="0" rtlCol="0" anchor="t">
            <a:noAutofit/>
          </a:bodyPr>
          <a:lstStyle/>
          <a:p>
            <a:pPr algn="ctr"/>
            <a:endParaRPr lang="en-US" altLang="ko-KR" sz="1400" b="1" u="sng" dirty="0">
              <a:solidFill>
                <a:schemeClr val="tx1"/>
              </a:solidFill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5EDAB16B-6A94-4A7F-8DE7-793A4C05BCDD}"/>
              </a:ext>
            </a:extLst>
          </p:cNvPr>
          <p:cNvSpPr/>
          <p:nvPr/>
        </p:nvSpPr>
        <p:spPr>
          <a:xfrm>
            <a:off x="573836" y="4618322"/>
            <a:ext cx="2723067" cy="2585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>
            <a:spAutoFit/>
          </a:bodyPr>
          <a:lstStyle/>
          <a:p>
            <a:pPr algn="ctr" defTabSz="1388882">
              <a:lnSpc>
                <a:spcPct val="90000"/>
              </a:lnSpc>
              <a:defRPr/>
            </a:pPr>
            <a:r>
              <a:rPr lang="en-US" altLang="ko-KR" sz="1200" b="1">
                <a:solidFill>
                  <a:schemeClr val="bg1"/>
                </a:solidFill>
                <a:latin typeface="맑은 고딕" pitchFamily="50" charset="-127"/>
              </a:rPr>
              <a:t>Java(1.8)</a:t>
            </a:r>
            <a:endParaRPr lang="ko-KR" altLang="en-US" sz="1200" b="1" dirty="0">
              <a:solidFill>
                <a:schemeClr val="bg1"/>
              </a:solidFill>
              <a:latin typeface="맑은 고딕" pitchFamily="50" charset="-127"/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9CFCF148-F4A5-43DE-9DB6-8C7BB0B65180}"/>
              </a:ext>
            </a:extLst>
          </p:cNvPr>
          <p:cNvSpPr/>
          <p:nvPr/>
        </p:nvSpPr>
        <p:spPr>
          <a:xfrm>
            <a:off x="807262" y="5035500"/>
            <a:ext cx="1116000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>
                <a:solidFill>
                  <a:prstClr val="black"/>
                </a:solidFill>
                <a:cs typeface="Times New Roman" panose="02020603050405020304" pitchFamily="18" charset="0"/>
              </a:rPr>
              <a:t>공통유틸</a:t>
            </a:r>
            <a:endParaRPr lang="ko-KR" altLang="en-US" sz="9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DF7F1DE2-45C8-4AEE-9CD6-18BE464B902D}"/>
              </a:ext>
            </a:extLst>
          </p:cNvPr>
          <p:cNvSpPr/>
          <p:nvPr/>
        </p:nvSpPr>
        <p:spPr>
          <a:xfrm>
            <a:off x="2086950" y="5035500"/>
            <a:ext cx="1116000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>
                <a:solidFill>
                  <a:prstClr val="black"/>
                </a:solidFill>
                <a:cs typeface="Times New Roman" panose="02020603050405020304" pitchFamily="18" charset="0"/>
              </a:rPr>
              <a:t>바이너리 생성 모듈</a:t>
            </a:r>
            <a:endParaRPr lang="ko-KR" altLang="en-US" sz="9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9758ECA7-5C88-4D98-A522-D339CAE26DC9}"/>
              </a:ext>
            </a:extLst>
          </p:cNvPr>
          <p:cNvSpPr/>
          <p:nvPr/>
        </p:nvSpPr>
        <p:spPr>
          <a:xfrm>
            <a:off x="2086950" y="5646297"/>
            <a:ext cx="1116000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>
                <a:solidFill>
                  <a:schemeClr val="tx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</a:rPr>
              <a:t>사용자 </a:t>
            </a:r>
            <a:r>
              <a:rPr lang="en-US" altLang="ko-KR" sz="900">
                <a:solidFill>
                  <a:schemeClr val="tx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</a:rPr>
              <a:t>OOP </a:t>
            </a:r>
            <a:r>
              <a:rPr lang="ko-KR" altLang="en-US" sz="900">
                <a:solidFill>
                  <a:schemeClr val="tx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</a:rPr>
              <a:t>모듈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EFE1725D-965A-40FB-B96A-D0E47A8F9B19}"/>
              </a:ext>
            </a:extLst>
          </p:cNvPr>
          <p:cNvSpPr/>
          <p:nvPr/>
        </p:nvSpPr>
        <p:spPr>
          <a:xfrm>
            <a:off x="2073011" y="5360289"/>
            <a:ext cx="1116000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>
                <a:solidFill>
                  <a:schemeClr val="tx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</a:rPr>
              <a:t>공간분석</a:t>
            </a:r>
            <a:r>
              <a:rPr lang="en-US" altLang="ko-KR" sz="900">
                <a:solidFill>
                  <a:schemeClr val="tx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ko-KR" altLang="en-US" sz="900">
                <a:solidFill>
                  <a:schemeClr val="tx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</a:rPr>
              <a:t>모듈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0602A33A-7F9D-4C7E-8BCD-41AE4D09F8E7}"/>
              </a:ext>
            </a:extLst>
          </p:cNvPr>
          <p:cNvSpPr/>
          <p:nvPr/>
        </p:nvSpPr>
        <p:spPr>
          <a:xfrm>
            <a:off x="805712" y="5360289"/>
            <a:ext cx="1116000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>
                <a:solidFill>
                  <a:schemeClr val="tx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</a:rPr>
              <a:t>3DS </a:t>
            </a:r>
            <a:r>
              <a:rPr lang="ko-KR" altLang="en-US" sz="900">
                <a:solidFill>
                  <a:schemeClr val="tx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</a:rPr>
              <a:t>분석</a:t>
            </a:r>
            <a:r>
              <a:rPr lang="en-US" altLang="ko-KR" sz="900">
                <a:solidFill>
                  <a:schemeClr val="tx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ko-KR" altLang="en-US" sz="900">
                <a:solidFill>
                  <a:schemeClr val="tx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</a:rPr>
              <a:t>모듈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786F17F1-5F6B-4EB5-A2FB-BBB5376E1EC3}"/>
              </a:ext>
            </a:extLst>
          </p:cNvPr>
          <p:cNvSpPr/>
          <p:nvPr/>
        </p:nvSpPr>
        <p:spPr>
          <a:xfrm>
            <a:off x="805712" y="5646297"/>
            <a:ext cx="1116000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>
                <a:solidFill>
                  <a:schemeClr val="tx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</a:rPr>
              <a:t>JNI </a:t>
            </a:r>
            <a:r>
              <a:rPr lang="ko-KR" altLang="en-US" sz="900">
                <a:solidFill>
                  <a:schemeClr val="tx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</a:rPr>
              <a:t>모듈</a:t>
            </a:r>
            <a:r>
              <a:rPr lang="en-US" altLang="ko-KR" sz="900">
                <a:solidFill>
                  <a:schemeClr val="tx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</a:rPr>
              <a:t>(C</a:t>
            </a:r>
            <a:r>
              <a:rPr lang="ko-KR" altLang="en-US" sz="900">
                <a:solidFill>
                  <a:schemeClr val="tx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</a:rPr>
              <a:t>모듈 호출</a:t>
            </a:r>
            <a:r>
              <a:rPr lang="en-US" altLang="ko-KR" sz="900">
                <a:solidFill>
                  <a:schemeClr val="tx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</a:rPr>
              <a:t>)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150" name="모서리가 둥근 직사각형 27">
            <a:extLst>
              <a:ext uri="{FF2B5EF4-FFF2-40B4-BE49-F238E27FC236}">
                <a16:creationId xmlns:a16="http://schemas.microsoft.com/office/drawing/2014/main" id="{63FE8BC8-C10A-419A-AEFE-EE89F5B78AA3}"/>
              </a:ext>
            </a:extLst>
          </p:cNvPr>
          <p:cNvSpPr/>
          <p:nvPr/>
        </p:nvSpPr>
        <p:spPr>
          <a:xfrm>
            <a:off x="6307125" y="2165318"/>
            <a:ext cx="853380" cy="1263682"/>
          </a:xfrm>
          <a:prstGeom prst="roundRect">
            <a:avLst>
              <a:gd name="adj" fmla="val 2468"/>
            </a:avLst>
          </a:prstGeom>
          <a:solidFill>
            <a:schemeClr val="bg1">
              <a:lumMod val="95000"/>
            </a:schemeClr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t"/>
          <a:lstStyle/>
          <a:p>
            <a:pPr algn="ctr"/>
            <a:endParaRPr lang="ko-KR" altLang="en-US" sz="8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55" name="모서리가 둥근 직사각형 24">
            <a:extLst>
              <a:ext uri="{FF2B5EF4-FFF2-40B4-BE49-F238E27FC236}">
                <a16:creationId xmlns:a16="http://schemas.microsoft.com/office/drawing/2014/main" id="{8CB9081C-510B-4A6A-82A0-CB455B03251D}"/>
              </a:ext>
            </a:extLst>
          </p:cNvPr>
          <p:cNvSpPr/>
          <p:nvPr/>
        </p:nvSpPr>
        <p:spPr>
          <a:xfrm>
            <a:off x="3521790" y="1844824"/>
            <a:ext cx="927540" cy="1056855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216000" rIns="0" bIns="0" rtlCol="0" anchor="t">
            <a:noAutofit/>
          </a:bodyPr>
          <a:lstStyle/>
          <a:p>
            <a:pPr algn="ctr"/>
            <a:endParaRPr lang="en-US" altLang="ko-KR" sz="1400" b="1" u="sng" dirty="0">
              <a:solidFill>
                <a:schemeClr val="tx1"/>
              </a:solidFill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B281AAB1-5117-4A58-BE8C-AD14A083D592}"/>
              </a:ext>
            </a:extLst>
          </p:cNvPr>
          <p:cNvSpPr/>
          <p:nvPr/>
        </p:nvSpPr>
        <p:spPr>
          <a:xfrm>
            <a:off x="3520242" y="1844824"/>
            <a:ext cx="927539" cy="2446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ctr" defTabSz="1388882">
              <a:lnSpc>
                <a:spcPct val="90000"/>
              </a:lnSpc>
              <a:defRPr/>
            </a:pPr>
            <a:r>
              <a:rPr lang="en-US" altLang="ko-KR" sz="1050" b="1">
                <a:solidFill>
                  <a:schemeClr val="bg1"/>
                </a:solidFill>
                <a:latin typeface="맑은 고딕" pitchFamily="50" charset="-127"/>
              </a:rPr>
              <a:t>JDBC</a:t>
            </a:r>
            <a:endParaRPr lang="ko-KR" altLang="en-US" sz="1050" b="1" dirty="0">
              <a:solidFill>
                <a:schemeClr val="bg1"/>
              </a:solidFill>
              <a:latin typeface="맑은 고딕" pitchFamily="50" charset="-127"/>
            </a:endParaRPr>
          </a:p>
        </p:txBody>
      </p:sp>
      <p:sp>
        <p:nvSpPr>
          <p:cNvPr id="152" name="순서도: 자기 디스크 151">
            <a:extLst>
              <a:ext uri="{FF2B5EF4-FFF2-40B4-BE49-F238E27FC236}">
                <a16:creationId xmlns:a16="http://schemas.microsoft.com/office/drawing/2014/main" id="{A87CCC0E-1621-4136-A288-87058489806F}"/>
              </a:ext>
            </a:extLst>
          </p:cNvPr>
          <p:cNvSpPr/>
          <p:nvPr/>
        </p:nvSpPr>
        <p:spPr>
          <a:xfrm>
            <a:off x="3664258" y="2147238"/>
            <a:ext cx="591244" cy="283684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0" rtlCol="0" anchor="ctr"/>
          <a:lstStyle/>
          <a:p>
            <a:pPr algn="ctr"/>
            <a:r>
              <a:rPr lang="en-US" altLang="ko-KR" sz="1050" b="1">
                <a:solidFill>
                  <a:prstClr val="black">
                    <a:lumMod val="75000"/>
                    <a:lumOff val="25000"/>
                  </a:prstClr>
                </a:solidFill>
                <a:cs typeface="Times New Roman" panose="02020603050405020304" pitchFamily="18" charset="0"/>
              </a:rPr>
              <a:t>Oracle</a:t>
            </a:r>
            <a:endParaRPr lang="en-US" altLang="ko-KR" sz="1050" b="1" dirty="0">
              <a:solidFill>
                <a:prstClr val="black">
                  <a:lumMod val="75000"/>
                  <a:lumOff val="25000"/>
                </a:prstClr>
              </a:solidFill>
              <a:cs typeface="Times New Roman" panose="02020603050405020304" pitchFamily="18" charset="0"/>
            </a:endParaRPr>
          </a:p>
        </p:txBody>
      </p:sp>
      <p:sp>
        <p:nvSpPr>
          <p:cNvPr id="154" name="순서도: 자기 디스크 153">
            <a:extLst>
              <a:ext uri="{FF2B5EF4-FFF2-40B4-BE49-F238E27FC236}">
                <a16:creationId xmlns:a16="http://schemas.microsoft.com/office/drawing/2014/main" id="{B5F9FA2C-9943-492A-96F9-062DACA7D691}"/>
              </a:ext>
            </a:extLst>
          </p:cNvPr>
          <p:cNvSpPr/>
          <p:nvPr/>
        </p:nvSpPr>
        <p:spPr>
          <a:xfrm>
            <a:off x="3679438" y="2542539"/>
            <a:ext cx="591244" cy="283684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0" rtlCol="0" anchor="ctr"/>
          <a:lstStyle/>
          <a:p>
            <a:pPr algn="ctr"/>
            <a:r>
              <a:rPr lang="en-US" altLang="ko-KR" sz="1050" b="1">
                <a:solidFill>
                  <a:prstClr val="black">
                    <a:lumMod val="75000"/>
                    <a:lumOff val="25000"/>
                  </a:prstClr>
                </a:solidFill>
                <a:cs typeface="Times New Roman" panose="02020603050405020304" pitchFamily="18" charset="0"/>
              </a:rPr>
              <a:t>Postgre</a:t>
            </a:r>
            <a:endParaRPr lang="en-US" altLang="ko-KR" sz="1050" b="1" dirty="0">
              <a:solidFill>
                <a:prstClr val="black">
                  <a:lumMod val="75000"/>
                  <a:lumOff val="25000"/>
                </a:prstClr>
              </a:solidFill>
              <a:cs typeface="Times New Roman" panose="02020603050405020304" pitchFamily="18" charset="0"/>
            </a:endParaRPr>
          </a:p>
        </p:txBody>
      </p:sp>
      <p:sp>
        <p:nvSpPr>
          <p:cNvPr id="156" name="모서리가 둥근 직사각형 24">
            <a:extLst>
              <a:ext uri="{FF2B5EF4-FFF2-40B4-BE49-F238E27FC236}">
                <a16:creationId xmlns:a16="http://schemas.microsoft.com/office/drawing/2014/main" id="{10C3EC08-78FB-4709-BA25-0812DDB78718}"/>
              </a:ext>
            </a:extLst>
          </p:cNvPr>
          <p:cNvSpPr/>
          <p:nvPr/>
        </p:nvSpPr>
        <p:spPr>
          <a:xfrm>
            <a:off x="3521790" y="2996952"/>
            <a:ext cx="927540" cy="3042486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216000" rIns="0" bIns="0" rtlCol="0" anchor="t">
            <a:noAutofit/>
          </a:bodyPr>
          <a:lstStyle/>
          <a:p>
            <a:pPr algn="ctr"/>
            <a:endParaRPr lang="en-US" altLang="ko-KR" sz="1400" b="1" u="sng" dirty="0">
              <a:solidFill>
                <a:schemeClr val="tx1"/>
              </a:solidFill>
            </a:endParaRP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67D73D25-8FCA-4077-96CA-E5E73170B4EA}"/>
              </a:ext>
            </a:extLst>
          </p:cNvPr>
          <p:cNvSpPr/>
          <p:nvPr/>
        </p:nvSpPr>
        <p:spPr>
          <a:xfrm>
            <a:off x="3520242" y="2996952"/>
            <a:ext cx="927539" cy="23775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ctr" defTabSz="1388882">
              <a:lnSpc>
                <a:spcPct val="90000"/>
              </a:lnSpc>
              <a:defRPr/>
            </a:pPr>
            <a:r>
              <a:rPr lang="en-US" altLang="ko-KR" sz="1050" b="1">
                <a:solidFill>
                  <a:schemeClr val="bg1"/>
                </a:solidFill>
                <a:latin typeface="맑은 고딕" pitchFamily="50" charset="-127"/>
              </a:rPr>
              <a:t>Spark-sql</a:t>
            </a:r>
            <a:endParaRPr lang="ko-KR" altLang="en-US" sz="1050" b="1" dirty="0">
              <a:solidFill>
                <a:schemeClr val="bg1"/>
              </a:solidFill>
              <a:latin typeface="맑은 고딕" pitchFamily="50" charset="-127"/>
            </a:endParaRPr>
          </a:p>
        </p:txBody>
      </p:sp>
      <p:sp>
        <p:nvSpPr>
          <p:cNvPr id="158" name="순서도: 자기 디스크 157">
            <a:extLst>
              <a:ext uri="{FF2B5EF4-FFF2-40B4-BE49-F238E27FC236}">
                <a16:creationId xmlns:a16="http://schemas.microsoft.com/office/drawing/2014/main" id="{F9E761FE-144E-4087-B9E2-514811D24357}"/>
              </a:ext>
            </a:extLst>
          </p:cNvPr>
          <p:cNvSpPr/>
          <p:nvPr/>
        </p:nvSpPr>
        <p:spPr>
          <a:xfrm>
            <a:off x="3690456" y="3356991"/>
            <a:ext cx="591244" cy="382503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0" rtlCol="0" anchor="ctr"/>
          <a:lstStyle/>
          <a:p>
            <a:pPr algn="ctr"/>
            <a:r>
              <a:rPr lang="en-US" altLang="ko-KR" sz="1050" b="1">
                <a:solidFill>
                  <a:prstClr val="black">
                    <a:lumMod val="75000"/>
                    <a:lumOff val="25000"/>
                  </a:prstClr>
                </a:solidFill>
                <a:cs typeface="Times New Roman" panose="02020603050405020304" pitchFamily="18" charset="0"/>
              </a:rPr>
              <a:t>HDFS 1</a:t>
            </a:r>
            <a:endParaRPr lang="en-US" altLang="ko-KR" sz="1050" b="1" dirty="0">
              <a:solidFill>
                <a:prstClr val="black">
                  <a:lumMod val="75000"/>
                  <a:lumOff val="25000"/>
                </a:prstClr>
              </a:solidFill>
              <a:cs typeface="Times New Roman" panose="02020603050405020304" pitchFamily="18" charset="0"/>
            </a:endParaRPr>
          </a:p>
        </p:txBody>
      </p:sp>
      <p:sp>
        <p:nvSpPr>
          <p:cNvPr id="159" name="순서도: 자기 디스크 158">
            <a:extLst>
              <a:ext uri="{FF2B5EF4-FFF2-40B4-BE49-F238E27FC236}">
                <a16:creationId xmlns:a16="http://schemas.microsoft.com/office/drawing/2014/main" id="{AD48C36D-D812-41AF-A2F4-3FAD747E1941}"/>
              </a:ext>
            </a:extLst>
          </p:cNvPr>
          <p:cNvSpPr/>
          <p:nvPr/>
        </p:nvSpPr>
        <p:spPr>
          <a:xfrm>
            <a:off x="3705636" y="5494769"/>
            <a:ext cx="591244" cy="382503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0" rtlCol="0" anchor="ctr"/>
          <a:lstStyle/>
          <a:p>
            <a:pPr algn="ctr"/>
            <a:r>
              <a:rPr lang="en-US" altLang="ko-KR" sz="1050" b="1">
                <a:solidFill>
                  <a:prstClr val="black">
                    <a:lumMod val="75000"/>
                    <a:lumOff val="25000"/>
                  </a:prstClr>
                </a:solidFill>
                <a:cs typeface="Times New Roman" panose="02020603050405020304" pitchFamily="18" charset="0"/>
              </a:rPr>
              <a:t>HDFS N</a:t>
            </a:r>
            <a:endParaRPr lang="en-US" altLang="ko-KR" sz="1050" b="1" dirty="0">
              <a:solidFill>
                <a:prstClr val="black">
                  <a:lumMod val="75000"/>
                  <a:lumOff val="25000"/>
                </a:prstClr>
              </a:solidFill>
              <a:cs typeface="Times New Roman" panose="02020603050405020304" pitchFamily="18" charset="0"/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A38263E5-DAFD-4AEE-B4F3-65C317C94525}"/>
              </a:ext>
            </a:extLst>
          </p:cNvPr>
          <p:cNvSpPr/>
          <p:nvPr/>
        </p:nvSpPr>
        <p:spPr>
          <a:xfrm>
            <a:off x="4723764" y="1341054"/>
            <a:ext cx="4765740" cy="494261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endParaRPr lang="ko-KR" alt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1F16C18B-CF5E-49C6-80C8-61E5F273EA4F}"/>
              </a:ext>
            </a:extLst>
          </p:cNvPr>
          <p:cNvSpPr/>
          <p:nvPr/>
        </p:nvSpPr>
        <p:spPr bwMode="auto">
          <a:xfrm>
            <a:off x="5777548" y="1437908"/>
            <a:ext cx="3567940" cy="120010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56319" lvl="1" indent="-173875" defTabSz="845393" latinLnBrk="0">
              <a:lnSpc>
                <a:spcPct val="90000"/>
              </a:lnSpc>
              <a:spcBef>
                <a:spcPts val="567"/>
              </a:spcBef>
              <a:buSzPct val="120000"/>
              <a:buFont typeface="Arial" panose="020B0604020202020204" pitchFamily="34" charset="0"/>
              <a:buChar char="•"/>
            </a:pPr>
            <a:r>
              <a:rPr lang="ko-KR" altLang="en-US" sz="1000">
                <a:solidFill>
                  <a:prstClr val="black"/>
                </a:solidFill>
                <a:sym typeface="Wingdings" panose="05000000000000000000" pitchFamily="2" charset="2"/>
              </a:rPr>
              <a:t>신규 스케줄 정보 모니터링후 </a:t>
            </a:r>
            <a:r>
              <a:rPr lang="en-US" altLang="ko-KR" sz="1000">
                <a:solidFill>
                  <a:prstClr val="black"/>
                </a:solidFill>
                <a:sym typeface="Wingdings" panose="05000000000000000000" pitchFamily="2" charset="2"/>
              </a:rPr>
              <a:t>Bin X,Y,</a:t>
            </a:r>
            <a:r>
              <a:rPr lang="ko-KR" altLang="en-US" sz="1000">
                <a:solidFill>
                  <a:prstClr val="black"/>
                </a:solidFill>
                <a:sym typeface="Wingdings" panose="05000000000000000000" pitchFamily="2" charset="2"/>
              </a:rPr>
              <a:t>잡가중치 산출하고 잡임계치를 확인하여 수행여부 결정</a:t>
            </a:r>
            <a:endParaRPr lang="en-US" altLang="ko-KR" sz="100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pPr marL="256319" lvl="1" indent="-173875" defTabSz="845393" latinLnBrk="0">
              <a:lnSpc>
                <a:spcPct val="90000"/>
              </a:lnSpc>
              <a:spcBef>
                <a:spcPts val="567"/>
              </a:spcBef>
              <a:buSzPct val="120000"/>
              <a:buFont typeface="Arial" panose="020B0604020202020204" pitchFamily="34" charset="0"/>
              <a:buChar char="•"/>
            </a:pPr>
            <a:r>
              <a:rPr lang="en-US" altLang="ko-KR" sz="1000">
                <a:solidFill>
                  <a:prstClr val="black"/>
                </a:solidFill>
                <a:sym typeface="Wingdings" panose="05000000000000000000" pitchFamily="2" charset="2"/>
              </a:rPr>
              <a:t>Postgre </a:t>
            </a:r>
            <a:r>
              <a:rPr lang="ko-KR" altLang="en-US" sz="1000">
                <a:solidFill>
                  <a:prstClr val="black"/>
                </a:solidFill>
                <a:sym typeface="Wingdings" panose="05000000000000000000" pitchFamily="2" charset="2"/>
              </a:rPr>
              <a:t>및</a:t>
            </a:r>
            <a:r>
              <a:rPr lang="en-US" altLang="ko-KR" sz="1000">
                <a:solidFill>
                  <a:prstClr val="black"/>
                </a:solidFill>
                <a:sym typeface="Wingdings" panose="05000000000000000000" pitchFamily="2" charset="2"/>
              </a:rPr>
              <a:t> HDFS</a:t>
            </a:r>
            <a:r>
              <a:rPr lang="ko-KR" altLang="en-US" sz="1000">
                <a:solidFill>
                  <a:prstClr val="black"/>
                </a:solidFill>
                <a:sym typeface="Wingdings" panose="05000000000000000000" pitchFamily="2" charset="2"/>
              </a:rPr>
              <a:t>로 시나리오 및 </a:t>
            </a:r>
            <a:r>
              <a:rPr lang="en-US" altLang="ko-KR" sz="1000">
                <a:solidFill>
                  <a:prstClr val="black"/>
                </a:solidFill>
                <a:sym typeface="Wingdings" panose="05000000000000000000" pitchFamily="2" charset="2"/>
              </a:rPr>
              <a:t>RU</a:t>
            </a:r>
            <a:r>
              <a:rPr lang="ko-KR" altLang="en-US" sz="1000">
                <a:solidFill>
                  <a:prstClr val="black"/>
                </a:solidFill>
                <a:sym typeface="Wingdings" panose="05000000000000000000" pitchFamily="2" charset="2"/>
              </a:rPr>
              <a:t>정보 이관</a:t>
            </a:r>
            <a:endParaRPr lang="en-US" altLang="ko-KR" sz="1000" dirty="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pPr marL="256319" lvl="1" indent="-173875" defTabSz="845393" latinLnBrk="0">
              <a:lnSpc>
                <a:spcPct val="90000"/>
              </a:lnSpc>
              <a:spcBef>
                <a:spcPts val="567"/>
              </a:spcBef>
              <a:buSzPct val="120000"/>
              <a:buFont typeface="Arial" panose="020B0604020202020204" pitchFamily="34" charset="0"/>
              <a:buChar char="•"/>
            </a:pPr>
            <a:r>
              <a:rPr lang="en-US" altLang="ko-KR" sz="1000">
                <a:solidFill>
                  <a:prstClr val="black"/>
                </a:solidFill>
                <a:sym typeface="Wingdings" panose="05000000000000000000" pitchFamily="2" charset="2"/>
              </a:rPr>
              <a:t>Postgre </a:t>
            </a:r>
            <a:r>
              <a:rPr lang="ko-KR" altLang="en-US" sz="1000">
                <a:solidFill>
                  <a:prstClr val="black"/>
                </a:solidFill>
                <a:sym typeface="Wingdings" panose="05000000000000000000" pitchFamily="2" charset="2"/>
              </a:rPr>
              <a:t>분석 기동후 </a:t>
            </a:r>
            <a:r>
              <a:rPr lang="en-US" altLang="ko-KR" sz="1000">
                <a:solidFill>
                  <a:prstClr val="black"/>
                </a:solidFill>
                <a:sym typeface="Wingdings" panose="05000000000000000000" pitchFamily="2" charset="2"/>
              </a:rPr>
              <a:t>LOS </a:t>
            </a:r>
            <a:r>
              <a:rPr lang="ko-KR" altLang="en-US" sz="1000">
                <a:solidFill>
                  <a:prstClr val="black"/>
                </a:solidFill>
                <a:sym typeface="Wingdings" panose="05000000000000000000" pitchFamily="2" charset="2"/>
              </a:rPr>
              <a:t>결과파일을 </a:t>
            </a:r>
            <a:r>
              <a:rPr lang="en-US" altLang="ko-KR" sz="1000">
                <a:solidFill>
                  <a:prstClr val="black"/>
                </a:solidFill>
                <a:sym typeface="Wingdings" panose="05000000000000000000" pitchFamily="2" charset="2"/>
              </a:rPr>
              <a:t>HDFS</a:t>
            </a:r>
            <a:r>
              <a:rPr lang="ko-KR" altLang="en-US" sz="1000">
                <a:solidFill>
                  <a:prstClr val="black"/>
                </a:solidFill>
                <a:sym typeface="Wingdings" panose="05000000000000000000" pitchFamily="2" charset="2"/>
              </a:rPr>
              <a:t>로 이관</a:t>
            </a:r>
            <a:endParaRPr lang="en-US" altLang="ko-KR" sz="100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pPr marL="256319" lvl="1" indent="-173875" defTabSz="845393" latinLnBrk="0">
              <a:lnSpc>
                <a:spcPct val="90000"/>
              </a:lnSpc>
              <a:spcBef>
                <a:spcPts val="567"/>
              </a:spcBef>
              <a:buSzPct val="120000"/>
              <a:buFont typeface="Arial" panose="020B0604020202020204" pitchFamily="34" charset="0"/>
              <a:buChar char="•"/>
            </a:pPr>
            <a:r>
              <a:rPr lang="en-US" altLang="ko-KR" sz="1000">
                <a:solidFill>
                  <a:prstClr val="black"/>
                </a:solidFill>
                <a:sym typeface="Wingdings" panose="05000000000000000000" pitchFamily="2" charset="2"/>
              </a:rPr>
              <a:t>Spark-Sql</a:t>
            </a:r>
            <a:r>
              <a:rPr lang="ko-KR" altLang="en-US" sz="1000">
                <a:solidFill>
                  <a:prstClr val="black"/>
                </a:solidFill>
                <a:sym typeface="Wingdings" panose="05000000000000000000" pitchFamily="2" charset="2"/>
              </a:rPr>
              <a:t>로 </a:t>
            </a:r>
            <a:r>
              <a:rPr lang="en-US" altLang="ko-KR" sz="1000">
                <a:solidFill>
                  <a:prstClr val="black"/>
                </a:solidFill>
                <a:sym typeface="Wingdings" panose="05000000000000000000" pitchFamily="2" charset="2"/>
              </a:rPr>
              <a:t>Eng</a:t>
            </a:r>
            <a:r>
              <a:rPr lang="ko-KR" altLang="en-US" sz="1000">
                <a:solidFill>
                  <a:prstClr val="black"/>
                </a:solidFill>
                <a:sym typeface="Wingdings" panose="05000000000000000000" pitchFamily="2" charset="2"/>
              </a:rPr>
              <a:t>분석 수행</a:t>
            </a:r>
            <a:endParaRPr lang="en-US" altLang="ko-KR" sz="100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pPr marL="256319" lvl="1" indent="-173875" defTabSz="845393" latinLnBrk="0">
              <a:lnSpc>
                <a:spcPct val="90000"/>
              </a:lnSpc>
              <a:spcBef>
                <a:spcPts val="567"/>
              </a:spcBef>
              <a:buSzPct val="120000"/>
              <a:buFont typeface="Arial" panose="020B0604020202020204" pitchFamily="34" charset="0"/>
              <a:buChar char="•"/>
            </a:pPr>
            <a:r>
              <a:rPr lang="en-US" altLang="ko-KR" sz="1000">
                <a:solidFill>
                  <a:prstClr val="black"/>
                </a:solidFill>
                <a:sym typeface="Wingdings" panose="05000000000000000000" pitchFamily="2" charset="2"/>
              </a:rPr>
              <a:t>Eng</a:t>
            </a:r>
            <a:r>
              <a:rPr lang="ko-KR" altLang="en-US" sz="1000">
                <a:solidFill>
                  <a:prstClr val="black"/>
                </a:solidFill>
                <a:sym typeface="Wingdings" panose="05000000000000000000" pitchFamily="2" charset="2"/>
              </a:rPr>
              <a:t>분석결과를 </a:t>
            </a:r>
            <a:r>
              <a:rPr lang="en-US" altLang="ko-KR" sz="1000">
                <a:solidFill>
                  <a:prstClr val="black"/>
                </a:solidFill>
                <a:sym typeface="Wingdings" panose="05000000000000000000" pitchFamily="2" charset="2"/>
              </a:rPr>
              <a:t>BinFile</a:t>
            </a:r>
            <a:r>
              <a:rPr lang="ko-KR" altLang="en-US" sz="1000">
                <a:solidFill>
                  <a:prstClr val="black"/>
                </a:solidFill>
                <a:sym typeface="Wingdings" panose="05000000000000000000" pitchFamily="2" charset="2"/>
              </a:rPr>
              <a:t>로 생성</a:t>
            </a:r>
            <a:r>
              <a:rPr lang="en-US" altLang="ko-KR" sz="100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endParaRPr lang="en-US" altLang="ko-KR" sz="1000" dirty="0">
              <a:solidFill>
                <a:prstClr val="black"/>
              </a:solidFill>
              <a:sym typeface="Wingdings" panose="05000000000000000000" pitchFamily="2" charset="2"/>
            </a:endParaRP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59F8A2CC-41A3-4459-B27B-A616B7FAF240}"/>
              </a:ext>
            </a:extLst>
          </p:cNvPr>
          <p:cNvSpPr/>
          <p:nvPr/>
        </p:nvSpPr>
        <p:spPr bwMode="auto">
          <a:xfrm>
            <a:off x="4769437" y="2784922"/>
            <a:ext cx="936000" cy="123117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3992" tIns="67983" rIns="33992" bIns="33992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863379" latinLnBrk="0">
              <a:lnSpc>
                <a:spcPct val="90000"/>
              </a:lnSpc>
            </a:pPr>
            <a:endParaRPr lang="en-US" altLang="ko-KR" sz="1050" b="1">
              <a:solidFill>
                <a:prstClr val="black"/>
              </a:solidFill>
              <a:cs typeface="Arials"/>
            </a:endParaRPr>
          </a:p>
          <a:p>
            <a:pPr algn="ctr" defTabSz="863379" latinLnBrk="0">
              <a:lnSpc>
                <a:spcPct val="90000"/>
              </a:lnSpc>
            </a:pPr>
            <a:r>
              <a:rPr lang="ko-KR" altLang="en-US" sz="1050" b="1">
                <a:solidFill>
                  <a:prstClr val="black"/>
                </a:solidFill>
                <a:cs typeface="Arials"/>
              </a:rPr>
              <a:t>추출 및 로딩</a:t>
            </a:r>
            <a:endParaRPr lang="en-US" altLang="ko-KR" sz="1050" b="1" dirty="0">
              <a:solidFill>
                <a:prstClr val="black"/>
              </a:solidFill>
              <a:cs typeface="Arials"/>
            </a:endParaRPr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FF83022F-0819-45E1-8DBF-884374D08829}"/>
              </a:ext>
            </a:extLst>
          </p:cNvPr>
          <p:cNvSpPr/>
          <p:nvPr/>
        </p:nvSpPr>
        <p:spPr bwMode="auto">
          <a:xfrm>
            <a:off x="4769437" y="1432013"/>
            <a:ext cx="936000" cy="115426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3992" tIns="67983" rIns="33992" bIns="33992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863379" latinLnBrk="0">
              <a:lnSpc>
                <a:spcPct val="90000"/>
              </a:lnSpc>
            </a:pPr>
            <a:endParaRPr lang="en-US" altLang="ko-KR" sz="1050" b="1">
              <a:solidFill>
                <a:prstClr val="black"/>
              </a:solidFill>
              <a:cs typeface="Arials"/>
            </a:endParaRPr>
          </a:p>
          <a:p>
            <a:pPr algn="ctr" defTabSz="863379" latinLnBrk="0">
              <a:lnSpc>
                <a:spcPct val="90000"/>
              </a:lnSpc>
            </a:pPr>
            <a:r>
              <a:rPr lang="ko-KR" altLang="en-US" sz="1050" b="1">
                <a:solidFill>
                  <a:prstClr val="black"/>
                </a:solidFill>
                <a:cs typeface="Arials"/>
              </a:rPr>
              <a:t>실시간</a:t>
            </a:r>
            <a:endParaRPr lang="en-US" altLang="ko-KR" sz="1050" b="1">
              <a:solidFill>
                <a:prstClr val="black"/>
              </a:solidFill>
              <a:cs typeface="Arials"/>
            </a:endParaRPr>
          </a:p>
          <a:p>
            <a:pPr algn="ctr" defTabSz="863379" latinLnBrk="0">
              <a:lnSpc>
                <a:spcPct val="90000"/>
              </a:lnSpc>
            </a:pPr>
            <a:r>
              <a:rPr lang="en-US" altLang="ko-KR" sz="1050" b="1">
                <a:solidFill>
                  <a:prstClr val="black"/>
                </a:solidFill>
                <a:cs typeface="Arials"/>
              </a:rPr>
              <a:t>(Real)</a:t>
            </a:r>
            <a:endParaRPr lang="ko-KR" altLang="en-US" sz="1050" b="1" dirty="0">
              <a:solidFill>
                <a:prstClr val="black"/>
              </a:solidFill>
              <a:cs typeface="Arials"/>
            </a:endParaRPr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36DE82DE-4C36-4C5C-A230-767E3552C1AB}"/>
              </a:ext>
            </a:extLst>
          </p:cNvPr>
          <p:cNvSpPr/>
          <p:nvPr/>
        </p:nvSpPr>
        <p:spPr>
          <a:xfrm>
            <a:off x="4778999" y="1432016"/>
            <a:ext cx="926438" cy="262849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1100" b="1">
                <a:solidFill>
                  <a:prstClr val="white"/>
                </a:solidFill>
                <a:cs typeface="Times New Roman" panose="02020603050405020304" pitchFamily="18" charset="0"/>
              </a:rPr>
              <a:t>SHCHEDULE</a:t>
            </a:r>
            <a:endParaRPr lang="ko-KR" altLang="en-US" sz="1100" b="1" dirty="0">
              <a:solidFill>
                <a:prstClr val="white"/>
              </a:solidFill>
              <a:cs typeface="Times New Roman" panose="02020603050405020304" pitchFamily="18" charset="0"/>
            </a:endParaRPr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F5CC579B-27EC-43B0-BBFA-3491C367A197}"/>
              </a:ext>
            </a:extLst>
          </p:cNvPr>
          <p:cNvSpPr/>
          <p:nvPr/>
        </p:nvSpPr>
        <p:spPr>
          <a:xfrm>
            <a:off x="4777458" y="2784923"/>
            <a:ext cx="930013" cy="216000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1200" b="1">
                <a:solidFill>
                  <a:prstClr val="white"/>
                </a:solidFill>
                <a:cs typeface="Times New Roman" panose="02020603050405020304" pitchFamily="18" charset="0"/>
              </a:rPr>
              <a:t>ETL</a:t>
            </a:r>
            <a:endParaRPr lang="ko-KR" altLang="en-US" sz="1200" b="1" dirty="0">
              <a:solidFill>
                <a:prstClr val="white"/>
              </a:solidFill>
              <a:cs typeface="Times New Roman" panose="02020603050405020304" pitchFamily="18" charset="0"/>
            </a:endParaRPr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C5D7213D-2BA8-4E07-829A-E1E464614C7D}"/>
              </a:ext>
            </a:extLst>
          </p:cNvPr>
          <p:cNvSpPr/>
          <p:nvPr/>
        </p:nvSpPr>
        <p:spPr>
          <a:xfrm>
            <a:off x="3876985" y="3818300"/>
            <a:ext cx="24003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b="1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b="1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b="1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b="1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b="1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b="1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b="1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b="1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1" lang="en-US" altLang="ko-KR" sz="1200" b="1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B52FA489-F42C-4A9A-B367-C2B1DF5A8CC2}"/>
              </a:ext>
            </a:extLst>
          </p:cNvPr>
          <p:cNvSpPr/>
          <p:nvPr/>
        </p:nvSpPr>
        <p:spPr bwMode="auto">
          <a:xfrm>
            <a:off x="5777548" y="2784923"/>
            <a:ext cx="3567940" cy="123118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56319" lvl="1" indent="-173875" defTabSz="845393" latinLnBrk="0">
              <a:lnSpc>
                <a:spcPct val="90000"/>
              </a:lnSpc>
              <a:spcBef>
                <a:spcPts val="567"/>
              </a:spcBef>
              <a:buSzPct val="120000"/>
              <a:buFont typeface="Arial" panose="020B0604020202020204" pitchFamily="34" charset="0"/>
              <a:buChar char="•"/>
            </a:pPr>
            <a:r>
              <a:rPr lang="ko-KR" altLang="en-US" sz="1000">
                <a:solidFill>
                  <a:prstClr val="black"/>
                </a:solidFill>
                <a:sym typeface="Wingdings" panose="05000000000000000000" pitchFamily="2" charset="2"/>
              </a:rPr>
              <a:t>오라클에서 </a:t>
            </a:r>
            <a:r>
              <a:rPr lang="en-US" altLang="ko-KR" sz="1000">
                <a:solidFill>
                  <a:prstClr val="black"/>
                </a:solidFill>
                <a:sym typeface="Wingdings" panose="05000000000000000000" pitchFamily="2" charset="2"/>
              </a:rPr>
              <a:t>HDFS </a:t>
            </a:r>
            <a:r>
              <a:rPr lang="ko-KR" altLang="en-US" sz="1000">
                <a:solidFill>
                  <a:prstClr val="black"/>
                </a:solidFill>
                <a:sym typeface="Wingdings" panose="05000000000000000000" pitchFamily="2" charset="2"/>
              </a:rPr>
              <a:t>이관용 </a:t>
            </a:r>
            <a:r>
              <a:rPr lang="en-US" altLang="ko-KR" sz="1000">
                <a:solidFill>
                  <a:prstClr val="black"/>
                </a:solidFill>
                <a:sym typeface="Wingdings" panose="05000000000000000000" pitchFamily="2" charset="2"/>
              </a:rPr>
              <a:t>CSV </a:t>
            </a:r>
            <a:r>
              <a:rPr lang="ko-KR" altLang="en-US" sz="1000">
                <a:solidFill>
                  <a:prstClr val="black"/>
                </a:solidFill>
                <a:sym typeface="Wingdings" panose="05000000000000000000" pitchFamily="2" charset="2"/>
              </a:rPr>
              <a:t>생성</a:t>
            </a:r>
            <a:r>
              <a:rPr lang="en-US" altLang="ko-KR" sz="100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endParaRPr lang="en-US" altLang="ko-KR" sz="1000" dirty="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pPr marL="256319" lvl="1" indent="-173875" defTabSz="845393" latinLnBrk="0">
              <a:lnSpc>
                <a:spcPct val="90000"/>
              </a:lnSpc>
              <a:spcBef>
                <a:spcPts val="567"/>
              </a:spcBef>
              <a:buSzPct val="120000"/>
              <a:buFont typeface="Arial" panose="020B0604020202020204" pitchFamily="34" charset="0"/>
              <a:buChar char="•"/>
            </a:pPr>
            <a:r>
              <a:rPr lang="ko-KR" altLang="en-US" sz="1000">
                <a:solidFill>
                  <a:prstClr val="black"/>
                </a:solidFill>
                <a:sym typeface="Wingdings" panose="05000000000000000000" pitchFamily="2" charset="2"/>
              </a:rPr>
              <a:t>오라클에서 </a:t>
            </a:r>
            <a:r>
              <a:rPr lang="en-US" altLang="ko-KR" sz="1000">
                <a:solidFill>
                  <a:prstClr val="black"/>
                </a:solidFill>
                <a:sym typeface="Wingdings" panose="05000000000000000000" pitchFamily="2" charset="2"/>
              </a:rPr>
              <a:t>Postgre </a:t>
            </a:r>
            <a:r>
              <a:rPr lang="ko-KR" altLang="en-US" sz="1000">
                <a:solidFill>
                  <a:prstClr val="black"/>
                </a:solidFill>
                <a:sym typeface="Wingdings" panose="05000000000000000000" pitchFamily="2" charset="2"/>
              </a:rPr>
              <a:t>이관용 데이터</a:t>
            </a:r>
            <a:r>
              <a:rPr lang="en-US" altLang="ko-KR" sz="100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ko-KR" altLang="en-US" sz="1000">
                <a:solidFill>
                  <a:prstClr val="black"/>
                </a:solidFill>
                <a:sym typeface="Wingdings" panose="05000000000000000000" pitchFamily="2" charset="2"/>
              </a:rPr>
              <a:t>생성</a:t>
            </a:r>
            <a:r>
              <a:rPr lang="en-US" altLang="ko-KR" sz="100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</a:p>
          <a:p>
            <a:pPr marL="256319" lvl="1" indent="-173875" defTabSz="845393" latinLnBrk="0">
              <a:lnSpc>
                <a:spcPct val="90000"/>
              </a:lnSpc>
              <a:spcBef>
                <a:spcPts val="567"/>
              </a:spcBef>
              <a:buSzPct val="120000"/>
              <a:buFont typeface="Arial" panose="020B0604020202020204" pitchFamily="34" charset="0"/>
              <a:buChar char="•"/>
            </a:pPr>
            <a:r>
              <a:rPr lang="en-US" altLang="ko-KR" sz="1000">
                <a:solidFill>
                  <a:prstClr val="black"/>
                </a:solidFill>
                <a:sym typeface="Wingdings" panose="05000000000000000000" pitchFamily="2" charset="2"/>
              </a:rPr>
              <a:t>HDFS</a:t>
            </a:r>
            <a:r>
              <a:rPr lang="ko-KR" altLang="en-US" sz="1000">
                <a:solidFill>
                  <a:prstClr val="black"/>
                </a:solidFill>
                <a:sym typeface="Wingdings" panose="05000000000000000000" pitchFamily="2" charset="2"/>
              </a:rPr>
              <a:t>저장시 스케줄별 파티션 처리</a:t>
            </a:r>
            <a:endParaRPr lang="en-US" altLang="ko-KR" sz="100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pPr marL="256319" lvl="1" indent="-173875" defTabSz="845393" latinLnBrk="0">
              <a:lnSpc>
                <a:spcPct val="90000"/>
              </a:lnSpc>
              <a:spcBef>
                <a:spcPts val="567"/>
              </a:spcBef>
              <a:buSzPct val="120000"/>
              <a:buFont typeface="Arial" panose="020B0604020202020204" pitchFamily="34" charset="0"/>
              <a:buChar char="•"/>
            </a:pPr>
            <a:r>
              <a:rPr lang="en-US" altLang="ko-KR" sz="1000">
                <a:solidFill>
                  <a:prstClr val="black"/>
                </a:solidFill>
                <a:sym typeface="Wingdings" panose="05000000000000000000" pitchFamily="2" charset="2"/>
              </a:rPr>
              <a:t>LOS_RESULT</a:t>
            </a:r>
            <a:r>
              <a:rPr lang="ko-KR" altLang="en-US" sz="1000">
                <a:solidFill>
                  <a:prstClr val="black"/>
                </a:solidFill>
                <a:sym typeface="Wingdings" panose="05000000000000000000" pitchFamily="2" charset="2"/>
              </a:rPr>
              <a:t>는 스케줄</a:t>
            </a:r>
            <a:r>
              <a:rPr lang="en-US" altLang="ko-KR" sz="1000">
                <a:solidFill>
                  <a:prstClr val="black"/>
                </a:solidFill>
                <a:sym typeface="Wingdings" panose="05000000000000000000" pitchFamily="2" charset="2"/>
              </a:rPr>
              <a:t>, RU</a:t>
            </a:r>
            <a:r>
              <a:rPr lang="ko-KR" altLang="en-US" sz="1000">
                <a:solidFill>
                  <a:prstClr val="black"/>
                </a:solidFill>
                <a:sym typeface="Wingdings" panose="05000000000000000000" pitchFamily="2" charset="2"/>
              </a:rPr>
              <a:t>별 파티션 처리</a:t>
            </a:r>
            <a:endParaRPr lang="en-US" altLang="ko-KR" sz="100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pPr marL="256319" lvl="1" indent="-173875" defTabSz="845393" latinLnBrk="0">
              <a:lnSpc>
                <a:spcPct val="90000"/>
              </a:lnSpc>
              <a:spcBef>
                <a:spcPts val="567"/>
              </a:spcBef>
              <a:buSzPct val="120000"/>
              <a:buFont typeface="Arial" panose="020B0604020202020204" pitchFamily="34" charset="0"/>
              <a:buChar char="•"/>
            </a:pPr>
            <a:r>
              <a:rPr lang="en-US" altLang="ko-KR" sz="1000">
                <a:solidFill>
                  <a:prstClr val="black"/>
                </a:solidFill>
                <a:sym typeface="Wingdings" panose="05000000000000000000" pitchFamily="2" charset="2"/>
              </a:rPr>
              <a:t>Spark parquet </a:t>
            </a:r>
            <a:r>
              <a:rPr lang="ko-KR" altLang="en-US" sz="1000">
                <a:solidFill>
                  <a:prstClr val="black"/>
                </a:solidFill>
                <a:sym typeface="Wingdings" panose="05000000000000000000" pitchFamily="2" charset="2"/>
              </a:rPr>
              <a:t>기능으로 열단위로 저장</a:t>
            </a:r>
            <a:endParaRPr lang="en-US" altLang="ko-KR" sz="100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pPr marL="256319" lvl="1" indent="-173875" defTabSz="845393" latinLnBrk="0">
              <a:lnSpc>
                <a:spcPct val="90000"/>
              </a:lnSpc>
              <a:spcBef>
                <a:spcPts val="567"/>
              </a:spcBef>
              <a:buSzPct val="120000"/>
              <a:buFont typeface="Arial" panose="020B0604020202020204" pitchFamily="34" charset="0"/>
              <a:buChar char="•"/>
            </a:pPr>
            <a:r>
              <a:rPr lang="en-US" altLang="ko-KR" sz="1000">
                <a:solidFill>
                  <a:prstClr val="black"/>
                </a:solidFill>
                <a:sym typeface="Wingdings" panose="05000000000000000000" pitchFamily="2" charset="2"/>
              </a:rPr>
              <a:t>Hive </a:t>
            </a:r>
            <a:r>
              <a:rPr lang="ko-KR" altLang="en-US" sz="1000">
                <a:solidFill>
                  <a:prstClr val="black"/>
                </a:solidFill>
                <a:sym typeface="Wingdings" panose="05000000000000000000" pitchFamily="2" charset="2"/>
              </a:rPr>
              <a:t>메타스토어 파티션정보 추가</a:t>
            </a:r>
            <a:endParaRPr lang="en-US" altLang="ko-KR" sz="1000" dirty="0">
              <a:solidFill>
                <a:prstClr val="black"/>
              </a:solidFill>
              <a:sym typeface="Wingdings" panose="05000000000000000000" pitchFamily="2" charset="2"/>
            </a:endParaRPr>
          </a:p>
        </p:txBody>
      </p:sp>
      <p:cxnSp>
        <p:nvCxnSpPr>
          <p:cNvPr id="204" name="직선 연결선 203">
            <a:extLst>
              <a:ext uri="{FF2B5EF4-FFF2-40B4-BE49-F238E27FC236}">
                <a16:creationId xmlns:a16="http://schemas.microsoft.com/office/drawing/2014/main" id="{2205934C-6A00-4E88-BB22-A9F6E46FCA6E}"/>
              </a:ext>
            </a:extLst>
          </p:cNvPr>
          <p:cNvCxnSpPr>
            <a:cxnSpLocks/>
          </p:cNvCxnSpPr>
          <p:nvPr/>
        </p:nvCxnSpPr>
        <p:spPr bwMode="auto">
          <a:xfrm flipV="1">
            <a:off x="4793870" y="2678692"/>
            <a:ext cx="4648059" cy="14934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05" name="직선 연결선 204">
            <a:extLst>
              <a:ext uri="{FF2B5EF4-FFF2-40B4-BE49-F238E27FC236}">
                <a16:creationId xmlns:a16="http://schemas.microsoft.com/office/drawing/2014/main" id="{BC72E947-ADB3-477C-A1D7-B5625C61E5F5}"/>
              </a:ext>
            </a:extLst>
          </p:cNvPr>
          <p:cNvCxnSpPr>
            <a:cxnSpLocks/>
          </p:cNvCxnSpPr>
          <p:nvPr/>
        </p:nvCxnSpPr>
        <p:spPr bwMode="auto">
          <a:xfrm flipV="1">
            <a:off x="4769437" y="4103738"/>
            <a:ext cx="4648059" cy="14934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206" name="직사각형 205">
            <a:extLst>
              <a:ext uri="{FF2B5EF4-FFF2-40B4-BE49-F238E27FC236}">
                <a16:creationId xmlns:a16="http://schemas.microsoft.com/office/drawing/2014/main" id="{20E42DCA-68AB-4432-B905-D2D76734F307}"/>
              </a:ext>
            </a:extLst>
          </p:cNvPr>
          <p:cNvSpPr/>
          <p:nvPr/>
        </p:nvSpPr>
        <p:spPr bwMode="auto">
          <a:xfrm>
            <a:off x="4769437" y="4206407"/>
            <a:ext cx="936000" cy="194396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3992" tIns="67983" rIns="33992" bIns="33992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863379" latinLnBrk="0">
              <a:lnSpc>
                <a:spcPct val="90000"/>
              </a:lnSpc>
            </a:pPr>
            <a:endParaRPr lang="en-US" altLang="ko-KR" sz="1050" b="1">
              <a:solidFill>
                <a:prstClr val="black"/>
              </a:solidFill>
              <a:cs typeface="Arials"/>
            </a:endParaRPr>
          </a:p>
          <a:p>
            <a:pPr algn="ctr" defTabSz="863379" latinLnBrk="0">
              <a:lnSpc>
                <a:spcPct val="90000"/>
              </a:lnSpc>
            </a:pPr>
            <a:r>
              <a:rPr lang="ko-KR" altLang="en-US" sz="1050" b="1">
                <a:solidFill>
                  <a:prstClr val="black"/>
                </a:solidFill>
                <a:cs typeface="Arials"/>
              </a:rPr>
              <a:t>분석</a:t>
            </a:r>
            <a:endParaRPr lang="en-US" altLang="ko-KR" sz="1050" b="1" dirty="0">
              <a:solidFill>
                <a:prstClr val="black"/>
              </a:solidFill>
              <a:cs typeface="Arials"/>
            </a:endParaRPr>
          </a:p>
        </p:txBody>
      </p:sp>
      <p:sp>
        <p:nvSpPr>
          <p:cNvPr id="207" name="직사각형 206">
            <a:extLst>
              <a:ext uri="{FF2B5EF4-FFF2-40B4-BE49-F238E27FC236}">
                <a16:creationId xmlns:a16="http://schemas.microsoft.com/office/drawing/2014/main" id="{4FA0716E-B51F-4E6C-9022-50993CC64895}"/>
              </a:ext>
            </a:extLst>
          </p:cNvPr>
          <p:cNvSpPr/>
          <p:nvPr/>
        </p:nvSpPr>
        <p:spPr>
          <a:xfrm>
            <a:off x="4777458" y="4206408"/>
            <a:ext cx="930013" cy="216000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1200" b="1">
                <a:solidFill>
                  <a:prstClr val="white"/>
                </a:solidFill>
                <a:cs typeface="Times New Roman" panose="02020603050405020304" pitchFamily="18" charset="0"/>
              </a:rPr>
              <a:t>ENG</a:t>
            </a:r>
            <a:endParaRPr lang="ko-KR" altLang="en-US" sz="1200" b="1" dirty="0">
              <a:solidFill>
                <a:prstClr val="white"/>
              </a:solidFill>
              <a:cs typeface="Times New Roman" panose="02020603050405020304" pitchFamily="18" charset="0"/>
            </a:endParaRPr>
          </a:p>
        </p:txBody>
      </p:sp>
      <p:sp>
        <p:nvSpPr>
          <p:cNvPr id="208" name="직사각형 207">
            <a:extLst>
              <a:ext uri="{FF2B5EF4-FFF2-40B4-BE49-F238E27FC236}">
                <a16:creationId xmlns:a16="http://schemas.microsoft.com/office/drawing/2014/main" id="{14A4B7FF-7644-4221-871A-4847BDA636B8}"/>
              </a:ext>
            </a:extLst>
          </p:cNvPr>
          <p:cNvSpPr/>
          <p:nvPr/>
        </p:nvSpPr>
        <p:spPr bwMode="auto">
          <a:xfrm>
            <a:off x="5777548" y="4206407"/>
            <a:ext cx="3567940" cy="195889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56319" lvl="1" indent="-173875" defTabSz="845393" latinLnBrk="0">
              <a:lnSpc>
                <a:spcPct val="90000"/>
              </a:lnSpc>
              <a:spcBef>
                <a:spcPts val="567"/>
              </a:spcBef>
              <a:buSzPct val="120000"/>
              <a:buFont typeface="Arial" panose="020B0604020202020204" pitchFamily="34" charset="0"/>
              <a:buChar char="•"/>
            </a:pPr>
            <a:r>
              <a:rPr lang="en-US" altLang="ko-KR" sz="1000">
                <a:solidFill>
                  <a:prstClr val="black"/>
                </a:solidFill>
                <a:sym typeface="Wingdings" panose="05000000000000000000" pitchFamily="2" charset="2"/>
              </a:rPr>
              <a:t>Los, PathLoss, BestServr, RSRP, RSSI, SINR, Troughput</a:t>
            </a:r>
            <a:endParaRPr lang="en-US" altLang="ko-KR" sz="1000" dirty="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pPr marL="256319" lvl="1" indent="-173875" defTabSz="845393" latinLnBrk="0">
              <a:lnSpc>
                <a:spcPct val="90000"/>
              </a:lnSpc>
              <a:spcBef>
                <a:spcPts val="567"/>
              </a:spcBef>
              <a:buSzPct val="120000"/>
              <a:buFont typeface="Arial" panose="020B0604020202020204" pitchFamily="34" charset="0"/>
              <a:buChar char="•"/>
            </a:pPr>
            <a:r>
              <a:rPr lang="ko-KR" altLang="en-US" sz="1000">
                <a:solidFill>
                  <a:prstClr val="black"/>
                </a:solidFill>
                <a:sym typeface="Wingdings" panose="05000000000000000000" pitchFamily="2" charset="2"/>
              </a:rPr>
              <a:t>섹터별 </a:t>
            </a:r>
            <a:r>
              <a:rPr lang="en-US" altLang="ko-KR" sz="1000">
                <a:solidFill>
                  <a:prstClr val="black"/>
                </a:solidFill>
                <a:sym typeface="Wingdings" panose="05000000000000000000" pitchFamily="2" charset="2"/>
              </a:rPr>
              <a:t>RU</a:t>
            </a:r>
            <a:r>
              <a:rPr lang="ko-KR" altLang="en-US" sz="1000">
                <a:solidFill>
                  <a:prstClr val="black"/>
                </a:solidFill>
                <a:sym typeface="Wingdings" panose="05000000000000000000" pitchFamily="2" charset="2"/>
              </a:rPr>
              <a:t>별 결과 정보 생성</a:t>
            </a:r>
            <a:r>
              <a:rPr lang="en-US" altLang="ko-KR" sz="100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</a:p>
          <a:p>
            <a:pPr marL="256319" lvl="1" indent="-173875" defTabSz="845393" latinLnBrk="0">
              <a:lnSpc>
                <a:spcPct val="90000"/>
              </a:lnSpc>
              <a:spcBef>
                <a:spcPts val="567"/>
              </a:spcBef>
              <a:buSzPct val="120000"/>
              <a:buFont typeface="Arial" panose="020B0604020202020204" pitchFamily="34" charset="0"/>
              <a:buChar char="•"/>
            </a:pPr>
            <a:endParaRPr lang="en-US" altLang="ko-KR" sz="100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pPr marL="82444" lvl="1" defTabSz="845393" latinLnBrk="0">
              <a:lnSpc>
                <a:spcPct val="90000"/>
              </a:lnSpc>
              <a:spcBef>
                <a:spcPts val="567"/>
              </a:spcBef>
              <a:buSzPct val="120000"/>
            </a:pPr>
            <a:r>
              <a:rPr lang="en-US" altLang="ko-KR" sz="1000">
                <a:solidFill>
                  <a:prstClr val="black"/>
                </a:solidFill>
                <a:sym typeface="Wingdings" panose="05000000000000000000" pitchFamily="2" charset="2"/>
              </a:rPr>
              <a:t>Spark </a:t>
            </a:r>
            <a:r>
              <a:rPr lang="ko-KR" altLang="en-US" sz="1000">
                <a:solidFill>
                  <a:prstClr val="black"/>
                </a:solidFill>
                <a:sym typeface="Wingdings" panose="05000000000000000000" pitchFamily="2" charset="2"/>
              </a:rPr>
              <a:t>모듈 확대 방안</a:t>
            </a:r>
            <a:endParaRPr lang="en-US" altLang="ko-KR" sz="100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pPr marL="256319" lvl="1" indent="-173875" defTabSz="845393" latinLnBrk="0">
              <a:lnSpc>
                <a:spcPct val="90000"/>
              </a:lnSpc>
              <a:spcBef>
                <a:spcPts val="567"/>
              </a:spcBef>
              <a:buSzPct val="120000"/>
              <a:buFont typeface="Arial" panose="020B0604020202020204" pitchFamily="34" charset="0"/>
              <a:buChar char="•"/>
            </a:pPr>
            <a:r>
              <a:rPr lang="en-US" altLang="ko-KR" sz="1000">
                <a:solidFill>
                  <a:prstClr val="black"/>
                </a:solidFill>
                <a:sym typeface="Wingdings" panose="05000000000000000000" pitchFamily="2" charset="2"/>
              </a:rPr>
              <a:t>LOS </a:t>
            </a:r>
            <a:r>
              <a:rPr lang="ko-KR" altLang="en-US" sz="1000">
                <a:solidFill>
                  <a:prstClr val="black"/>
                </a:solidFill>
                <a:sym typeface="Wingdings" panose="05000000000000000000" pitchFamily="2" charset="2"/>
              </a:rPr>
              <a:t>판단 모듈 추가</a:t>
            </a:r>
            <a:endParaRPr lang="en-US" altLang="ko-KR" sz="100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pPr marL="256319" lvl="1" indent="-173875" defTabSz="845393" latinLnBrk="0">
              <a:lnSpc>
                <a:spcPct val="90000"/>
              </a:lnSpc>
              <a:spcBef>
                <a:spcPts val="567"/>
              </a:spcBef>
              <a:buSzPct val="120000"/>
              <a:buFont typeface="Arial" panose="020B0604020202020204" pitchFamily="34" charset="0"/>
              <a:buChar char="•"/>
            </a:pPr>
            <a:r>
              <a:rPr lang="en-US" altLang="ko-KR" sz="1000">
                <a:solidFill>
                  <a:prstClr val="black"/>
                </a:solidFill>
                <a:sym typeface="Wingdings" panose="05000000000000000000" pitchFamily="2" charset="2"/>
              </a:rPr>
              <a:t>Spark </a:t>
            </a:r>
            <a:r>
              <a:rPr lang="ko-KR" altLang="en-US" sz="1000">
                <a:solidFill>
                  <a:prstClr val="black"/>
                </a:solidFill>
                <a:sym typeface="Wingdings" panose="05000000000000000000" pitchFamily="2" charset="2"/>
              </a:rPr>
              <a:t>메모리 상주 테이블 도출</a:t>
            </a:r>
            <a:endParaRPr lang="en-US" altLang="ko-KR" sz="100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pPr marL="256319" lvl="1" indent="-173875" defTabSz="845393" latinLnBrk="0">
              <a:lnSpc>
                <a:spcPct val="90000"/>
              </a:lnSpc>
              <a:spcBef>
                <a:spcPts val="567"/>
              </a:spcBef>
              <a:buSzPct val="120000"/>
              <a:buFont typeface="Arial" panose="020B0604020202020204" pitchFamily="34" charset="0"/>
              <a:buChar char="•"/>
            </a:pPr>
            <a:r>
              <a:rPr lang="ko-KR" altLang="en-US" sz="1000">
                <a:solidFill>
                  <a:prstClr val="black"/>
                </a:solidFill>
                <a:sym typeface="Wingdings" panose="05000000000000000000" pitchFamily="2" charset="2"/>
              </a:rPr>
              <a:t>작업의 크기에 따른 메모리 상주 테이블 규모 결정</a:t>
            </a:r>
            <a:endParaRPr lang="en-US" altLang="ko-KR" sz="100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pPr marL="256319" lvl="1" indent="-173875" defTabSz="845393" latinLnBrk="0">
              <a:lnSpc>
                <a:spcPct val="90000"/>
              </a:lnSpc>
              <a:spcBef>
                <a:spcPts val="567"/>
              </a:spcBef>
              <a:buSzPct val="120000"/>
              <a:buFont typeface="Arial" panose="020B0604020202020204" pitchFamily="34" charset="0"/>
              <a:buChar char="•"/>
            </a:pPr>
            <a:r>
              <a:rPr lang="ko-KR" altLang="en-US" sz="1000">
                <a:solidFill>
                  <a:prstClr val="black"/>
                </a:solidFill>
                <a:sym typeface="Wingdings" panose="05000000000000000000" pitchFamily="2" charset="2"/>
              </a:rPr>
              <a:t>섹터별 </a:t>
            </a:r>
            <a:r>
              <a:rPr lang="en-US" altLang="ko-KR" sz="1000">
                <a:solidFill>
                  <a:prstClr val="black"/>
                </a:solidFill>
                <a:sym typeface="Wingdings" panose="05000000000000000000" pitchFamily="2" charset="2"/>
              </a:rPr>
              <a:t>RU</a:t>
            </a:r>
            <a:r>
              <a:rPr lang="ko-KR" altLang="en-US" sz="1000">
                <a:solidFill>
                  <a:prstClr val="black"/>
                </a:solidFill>
                <a:sym typeface="Wingdings" panose="05000000000000000000" pitchFamily="2" charset="2"/>
              </a:rPr>
              <a:t>별 결과 정보 생성시 </a:t>
            </a:r>
            <a:r>
              <a:rPr lang="en-US" altLang="ko-KR" sz="1000">
                <a:solidFill>
                  <a:prstClr val="black"/>
                </a:solidFill>
                <a:sym typeface="Wingdings" panose="05000000000000000000" pitchFamily="2" charset="2"/>
              </a:rPr>
              <a:t>BinFile </a:t>
            </a:r>
            <a:r>
              <a:rPr lang="ko-KR" altLang="en-US" sz="1000">
                <a:solidFill>
                  <a:prstClr val="black"/>
                </a:solidFill>
                <a:sym typeface="Wingdings" panose="05000000000000000000" pitchFamily="2" charset="2"/>
              </a:rPr>
              <a:t>생성</a:t>
            </a:r>
            <a:endParaRPr lang="en-US" altLang="ko-KR" sz="100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pPr marL="256319" lvl="1" indent="-173875" defTabSz="845393" latinLnBrk="0">
              <a:lnSpc>
                <a:spcPct val="90000"/>
              </a:lnSpc>
              <a:spcBef>
                <a:spcPts val="567"/>
              </a:spcBef>
              <a:buSzPct val="120000"/>
              <a:buFont typeface="Arial" panose="020B0604020202020204" pitchFamily="34" charset="0"/>
              <a:buChar char="•"/>
            </a:pPr>
            <a:r>
              <a:rPr lang="ko-KR" altLang="en-US" sz="1000">
                <a:solidFill>
                  <a:prstClr val="black"/>
                </a:solidFill>
                <a:sym typeface="Wingdings" panose="05000000000000000000" pitchFamily="2" charset="2"/>
              </a:rPr>
              <a:t>작업의 규모에 따라 수행 큐를 전략 수립</a:t>
            </a:r>
            <a:endParaRPr lang="en-US" altLang="ko-KR" sz="100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pPr marL="256319" lvl="1" indent="-173875" defTabSz="845393" latinLnBrk="0">
              <a:lnSpc>
                <a:spcPct val="90000"/>
              </a:lnSpc>
              <a:spcBef>
                <a:spcPts val="567"/>
              </a:spcBef>
              <a:buSzPct val="120000"/>
              <a:buFont typeface="Arial" panose="020B0604020202020204" pitchFamily="34" charset="0"/>
              <a:buChar char="•"/>
            </a:pPr>
            <a:endParaRPr lang="en-US" altLang="ko-KR" sz="1000" dirty="0">
              <a:solidFill>
                <a:prstClr val="black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466637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>
                <a:solidFill>
                  <a:schemeClr val="accent6">
                    <a:lumMod val="75000"/>
                  </a:schemeClr>
                </a:solidFill>
              </a:rPr>
              <a:t>3. </a:t>
            </a:r>
            <a:r>
              <a:rPr lang="ko-KR" altLang="en-US">
                <a:solidFill>
                  <a:schemeClr val="accent6">
                    <a:lumMod val="75000"/>
                  </a:schemeClr>
                </a:solidFill>
              </a:rPr>
              <a:t>패키지 목록 </a:t>
            </a:r>
            <a:r>
              <a:rPr lang="en-US" altLang="ko-KR">
                <a:solidFill>
                  <a:schemeClr val="accent6">
                    <a:lumMod val="75000"/>
                  </a:schemeClr>
                </a:solidFill>
              </a:rPr>
              <a:t>A</a:t>
            </a:r>
            <a:endParaRPr lang="ko-KR" altLang="en-US" dirty="0"/>
          </a:p>
        </p:txBody>
      </p:sp>
      <p:sp>
        <p:nvSpPr>
          <p:cNvPr id="88" name="텍스트 개체 틀 1">
            <a:extLst>
              <a:ext uri="{FF2B5EF4-FFF2-40B4-BE49-F238E27FC236}">
                <a16:creationId xmlns:a16="http://schemas.microsoft.com/office/drawing/2014/main" id="{C80DD77B-D251-436A-8887-F7A3B8D658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1288" y="818561"/>
            <a:ext cx="9492232" cy="522207"/>
          </a:xfrm>
        </p:spPr>
        <p:txBody>
          <a:bodyPr/>
          <a:lstStyle/>
          <a:p>
            <a:r>
              <a:rPr lang="ko-KR" altLang="en-US" sz="1200"/>
              <a:t>시나리오의 </a:t>
            </a:r>
            <a:r>
              <a:rPr lang="en-US" altLang="ko-KR" sz="1200"/>
              <a:t>RU</a:t>
            </a:r>
            <a:r>
              <a:rPr lang="ko-KR" altLang="en-US" sz="1200"/>
              <a:t>갯수와 </a:t>
            </a:r>
            <a:r>
              <a:rPr lang="en-US" altLang="ko-KR" sz="1200"/>
              <a:t>BIN</a:t>
            </a:r>
            <a:r>
              <a:rPr lang="ko-KR" altLang="en-US" sz="1200"/>
              <a:t>갯수와 빌딩면적으로 해당 시나리오의 수행시간이 높은 잡인지 낮은 잡인지 판단하기 위한 가중치 및 임계치 정보를 세팅합니다</a:t>
            </a:r>
            <a:r>
              <a:rPr lang="en-US" altLang="ko-KR" sz="1200"/>
              <a:t>.</a:t>
            </a:r>
            <a:endParaRPr lang="ko-KR" altLang="en-US" sz="1200" dirty="0"/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F2FFCE2-DF90-46A2-AA25-8A6249A054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8823620"/>
              </p:ext>
            </p:extLst>
          </p:nvPr>
        </p:nvGraphicFramePr>
        <p:xfrm>
          <a:off x="272480" y="1484784"/>
          <a:ext cx="9289032" cy="3066752"/>
        </p:xfrm>
        <a:graphic>
          <a:graphicData uri="http://schemas.openxmlformats.org/drawingml/2006/table">
            <a:tbl>
              <a:tblPr/>
              <a:tblGrid>
                <a:gridCol w="2107596">
                  <a:extLst>
                    <a:ext uri="{9D8B030D-6E8A-4147-A177-3AD203B41FA5}">
                      <a16:colId xmlns:a16="http://schemas.microsoft.com/office/drawing/2014/main" val="1375784862"/>
                    </a:ext>
                  </a:extLst>
                </a:gridCol>
                <a:gridCol w="2107596">
                  <a:extLst>
                    <a:ext uri="{9D8B030D-6E8A-4147-A177-3AD203B41FA5}">
                      <a16:colId xmlns:a16="http://schemas.microsoft.com/office/drawing/2014/main" val="2852861507"/>
                    </a:ext>
                  </a:extLst>
                </a:gridCol>
                <a:gridCol w="5073840">
                  <a:extLst>
                    <a:ext uri="{9D8B030D-6E8A-4147-A177-3AD203B41FA5}">
                      <a16:colId xmlns:a16="http://schemas.microsoft.com/office/drawing/2014/main" val="3425179803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Package</a:t>
                      </a: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Program</a:t>
                      </a: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기능</a:t>
                      </a:r>
                      <a:endParaRPr lang="en-US" sz="1000" b="0" kern="120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0002368"/>
                  </a:ext>
                </a:extLst>
              </a:tr>
              <a:tr h="397530">
                <a:tc>
                  <a:txBody>
                    <a:bodyPr/>
                    <a:lstStyle/>
                    <a:p>
                      <a:pPr marL="457200" lvl="1" indent="-365125" algn="l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scala.schedule.real</a:t>
                      </a: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lvl="1" indent="-365125"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ScheduleDaemon.scala</a:t>
                      </a: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lvl="1" indent="-365125" algn="l" fontAlgn="ctr"/>
                      <a:r>
                        <a:rPr lang="ko-KR" altLang="en-US" sz="1000" kern="120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실시간으로 신규 스케줄 정보 모니터링후 잡가중치 산출하고 잡임계치를 확인하여 </a:t>
                      </a:r>
                      <a:endParaRPr lang="en-US" altLang="ko-KR" sz="1000" kern="120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  <a:p>
                      <a:pPr marL="457200" lvl="1" indent="-365125" algn="l" fontAlgn="ctr"/>
                      <a:r>
                        <a:rPr lang="ko-KR" altLang="en-US" sz="1000" kern="120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작업 수행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8225003"/>
                  </a:ext>
                </a:extLst>
              </a:tr>
              <a:tr h="364573">
                <a:tc>
                  <a:txBody>
                    <a:bodyPr/>
                    <a:lstStyle/>
                    <a:p>
                      <a:pPr marL="457200" lvl="1" indent="-365125" algn="l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scala.schedule.real</a:t>
                      </a: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lvl="1" indent="-365125"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ExcuteJob.scala</a:t>
                      </a: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lvl="1" indent="-365125" algn="l" fontAlgn="ctr"/>
                      <a:r>
                        <a:rPr lang="ko-KR" altLang="en-US" sz="1000" u="none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스케줄정보 </a:t>
                      </a:r>
                      <a:r>
                        <a:rPr lang="en-US" altLang="ko-KR" sz="1000" u="none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ETL </a:t>
                      </a:r>
                      <a:r>
                        <a:rPr lang="ko-KR" altLang="en-US" sz="1000" u="none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및 </a:t>
                      </a:r>
                      <a:r>
                        <a:rPr lang="en-US" altLang="ko-KR" sz="1000" u="none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Postgre LOS </a:t>
                      </a:r>
                      <a:r>
                        <a:rPr lang="ko-KR" altLang="en-US" sz="1000" u="none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분석 수행 및 </a:t>
                      </a:r>
                      <a:r>
                        <a:rPr lang="en-US" altLang="ko-KR" sz="1000" u="none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Spark</a:t>
                      </a:r>
                      <a:r>
                        <a:rPr lang="ko-KR" altLang="en-US" sz="1000" u="none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으로 </a:t>
                      </a:r>
                      <a:r>
                        <a:rPr lang="en-US" altLang="ko-KR" sz="1000" u="none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Eng</a:t>
                      </a:r>
                      <a:r>
                        <a:rPr lang="ko-KR" altLang="en-US" sz="1000" u="none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분석 수행후 </a:t>
                      </a:r>
                      <a:endParaRPr lang="en-US" altLang="ko-KR" sz="1000" u="none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lvl="1" indent="-365125" algn="l" fontAlgn="ctr"/>
                      <a:r>
                        <a:rPr lang="en-US" altLang="ko-KR" sz="1000" u="none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Binary File </a:t>
                      </a:r>
                      <a:r>
                        <a:rPr lang="ko-KR" altLang="en-US" sz="1000" u="none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생성</a:t>
                      </a:r>
                      <a:endParaRPr lang="en-US" altLang="ko-KR" sz="4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1333238"/>
                  </a:ext>
                </a:extLst>
              </a:tr>
              <a:tr h="318017">
                <a:tc>
                  <a:txBody>
                    <a:bodyPr/>
                    <a:lstStyle/>
                    <a:p>
                      <a:pPr marL="457200" lvl="1" indent="-365125" algn="l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scala.schedule.batch</a:t>
                      </a: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lvl="1" indent="-365125"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BatchJob.scala</a:t>
                      </a: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lvl="1" indent="-365125" algn="l" fontAlgn="ctr"/>
                      <a:endParaRPr lang="en-US" altLang="ko-KR" sz="1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8012634"/>
                  </a:ext>
                </a:extLst>
              </a:tr>
              <a:tr h="256960">
                <a:tc>
                  <a:txBody>
                    <a:bodyPr/>
                    <a:lstStyle/>
                    <a:p>
                      <a:pPr marL="457200" lvl="1" indent="-365125" algn="l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scala.etl.load</a:t>
                      </a: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lvl="1" indent="-365125"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lvl="1" indent="-365125" algn="l" fontAlgn="ctr"/>
                      <a:endParaRPr lang="en-US" altLang="ko-KR" sz="1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70020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7200" lvl="1" indent="-365125" algn="l" fontAlgn="ctr"/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lvl="1" indent="-365125"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lvl="1" indent="-365125" algn="l" fontAlgn="ctr"/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14062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7200" lvl="1" indent="-365125" algn="l" fontAlgn="ctr"/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lvl="1" indent="-365125"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lvl="1" indent="-365125" algn="l" fontAlgn="ctr"/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52067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7200" lvl="1" indent="-365125" algn="l" fontAlgn="ctr"/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lvl="1" indent="-365125"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lvl="1" indent="-365125" algn="l" fontAlgn="ctr"/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59068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7200" lvl="1" indent="-365125" algn="l" fontAlgn="ctr"/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lvl="1" indent="-365125"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lvl="1" indent="-365125" algn="l" fontAlgn="ctr"/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21374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7200" lvl="1" indent="-365125" algn="l" fontAlgn="ctr"/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lvl="1" indent="-365125"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lvl="1" indent="-365125" algn="l" fontAlgn="ctr"/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45424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7200" lvl="1" indent="-365125" algn="l" fontAlgn="ctr"/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lvl="1" indent="-365125"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lvl="1" indent="-365125" algn="l" fontAlgn="ctr"/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8886248"/>
                  </a:ext>
                </a:extLst>
              </a:tr>
              <a:tr h="324776">
                <a:tc>
                  <a:txBody>
                    <a:bodyPr/>
                    <a:lstStyle/>
                    <a:p>
                      <a:pPr marL="457200" lvl="1" indent="-365125" algn="l" fontAlgn="ctr"/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lvl="1" indent="-365125"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lvl="1" indent="-365125" algn="l" fontAlgn="ctr"/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5216997"/>
                  </a:ext>
                </a:extLst>
              </a:tr>
              <a:tr h="157338"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13503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1195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>
                <a:solidFill>
                  <a:schemeClr val="accent6">
                    <a:lumMod val="75000"/>
                  </a:schemeClr>
                </a:solidFill>
              </a:rPr>
              <a:t>1. </a:t>
            </a:r>
            <a:r>
              <a:rPr lang="ko-KR" altLang="en-US">
                <a:solidFill>
                  <a:schemeClr val="accent6">
                    <a:lumMod val="75000"/>
                  </a:schemeClr>
                </a:solidFill>
              </a:rPr>
              <a:t>스케줄 가중치</a:t>
            </a:r>
            <a:endParaRPr lang="ko-KR" altLang="en-US" dirty="0"/>
          </a:p>
        </p:txBody>
      </p:sp>
      <p:graphicFrame>
        <p:nvGraphicFramePr>
          <p:cNvPr id="52" name="표 51">
            <a:extLst>
              <a:ext uri="{FF2B5EF4-FFF2-40B4-BE49-F238E27FC236}">
                <a16:creationId xmlns:a16="http://schemas.microsoft.com/office/drawing/2014/main" id="{2BF702B1-C0DC-4A0C-9AE4-B54A98C07AD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01456" y="2078199"/>
          <a:ext cx="1775070" cy="829240"/>
        </p:xfrm>
        <a:graphic>
          <a:graphicData uri="http://schemas.openxmlformats.org/drawingml/2006/table">
            <a:tbl>
              <a:tblPr firstRow="1" bandRow="1"/>
              <a:tblGrid>
                <a:gridCol w="11269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3440055658"/>
                    </a:ext>
                  </a:extLst>
                </a:gridCol>
              </a:tblGrid>
              <a:tr h="193146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기준일시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등록자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146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2019.10.10 11:00:00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김태용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3309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2019.10.09 11:00:00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김태용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3309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2019.10.08 11:00:00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김태용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4" name="직사각형 63">
            <a:extLst>
              <a:ext uri="{FF2B5EF4-FFF2-40B4-BE49-F238E27FC236}">
                <a16:creationId xmlns:a16="http://schemas.microsoft.com/office/drawing/2014/main" id="{BF85DE7B-9C8C-4700-A0F6-1C7A2B781A5C}"/>
              </a:ext>
            </a:extLst>
          </p:cNvPr>
          <p:cNvSpPr/>
          <p:nvPr/>
        </p:nvSpPr>
        <p:spPr>
          <a:xfrm>
            <a:off x="1288568" y="1817383"/>
            <a:ext cx="973470" cy="198840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9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2D95BE42-005C-429A-AEF9-D04E09665CF6}"/>
              </a:ext>
            </a:extLst>
          </p:cNvPr>
          <p:cNvSpPr/>
          <p:nvPr/>
        </p:nvSpPr>
        <p:spPr>
          <a:xfrm>
            <a:off x="493396" y="1817383"/>
            <a:ext cx="760530" cy="19884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>
                <a:solidFill>
                  <a:prstClr val="black"/>
                </a:solidFill>
                <a:cs typeface="Times New Roman" panose="02020603050405020304" pitchFamily="18" charset="0"/>
              </a:rPr>
              <a:t>기준일자</a:t>
            </a:r>
            <a:endParaRPr lang="ko-KR" altLang="en-US" sz="8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graphicFrame>
        <p:nvGraphicFramePr>
          <p:cNvPr id="71" name="표 70">
            <a:extLst>
              <a:ext uri="{FF2B5EF4-FFF2-40B4-BE49-F238E27FC236}">
                <a16:creationId xmlns:a16="http://schemas.microsoft.com/office/drawing/2014/main" id="{4C6C235A-5E7C-434E-A780-2D835E59262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817889" y="2759340"/>
          <a:ext cx="3431253" cy="813096"/>
        </p:xfrm>
        <a:graphic>
          <a:graphicData uri="http://schemas.openxmlformats.org/drawingml/2006/table">
            <a:tbl>
              <a:tblPr firstRow="1" bandRow="1"/>
              <a:tblGrid>
                <a:gridCol w="11990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3440055658"/>
                    </a:ext>
                  </a:extLst>
                </a:gridCol>
                <a:gridCol w="1440158">
                  <a:extLst>
                    <a:ext uri="{9D8B030D-6E8A-4147-A177-3AD203B41FA5}">
                      <a16:colId xmlns:a16="http://schemas.microsoft.com/office/drawing/2014/main" val="808354863"/>
                    </a:ext>
                  </a:extLst>
                </a:gridCol>
              </a:tblGrid>
              <a:tr h="203274">
                <a:tc gridSpan="3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>
                          <a:solidFill>
                            <a:prstClr val="black"/>
                          </a:solidFill>
                          <a:cs typeface="Times New Roman" panose="02020603050405020304" pitchFamily="18" charset="0"/>
                        </a:rPr>
                        <a:t>잡 임계치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3274">
                <a:tc>
                  <a:txBody>
                    <a:bodyPr/>
                    <a:lstStyle/>
                    <a:p>
                      <a:pPr marL="0" marR="0" lvl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하이잡임계치</a:t>
                      </a:r>
                      <a:r>
                        <a:rPr lang="en-US" altLang="ko-KR" sz="8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(H)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5,000,000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5,000,000 </a:t>
                      </a:r>
                      <a:r>
                        <a:rPr lang="ko-KR" altLang="en-US" sz="8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이상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3274">
                <a:tc>
                  <a:txBody>
                    <a:bodyPr/>
                    <a:lstStyle/>
                    <a:p>
                      <a:pPr marL="0" marR="0" lvl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미들잡임계치</a:t>
                      </a:r>
                      <a:r>
                        <a:rPr lang="en-US" altLang="ko-KR" sz="8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(M)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1,000,000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1,000,000 ~ 4,999,999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3274">
                <a:tc>
                  <a:txBody>
                    <a:bodyPr/>
                    <a:lstStyle/>
                    <a:p>
                      <a:pPr marL="0" marR="0" lvl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로우잡임계치</a:t>
                      </a:r>
                      <a:r>
                        <a:rPr lang="en-US" altLang="ko-KR" sz="8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(L)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1,000,000 </a:t>
                      </a:r>
                      <a:r>
                        <a:rPr lang="ko-KR" altLang="en-US" sz="8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미만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2" name="표 71">
            <a:extLst>
              <a:ext uri="{FF2B5EF4-FFF2-40B4-BE49-F238E27FC236}">
                <a16:creationId xmlns:a16="http://schemas.microsoft.com/office/drawing/2014/main" id="{C13113EC-1289-40F9-85D8-4F88C4D429C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792760" y="4005064"/>
          <a:ext cx="1728192" cy="813096"/>
        </p:xfrm>
        <a:graphic>
          <a:graphicData uri="http://schemas.openxmlformats.org/drawingml/2006/table">
            <a:tbl>
              <a:tblPr firstRow="1" bandRow="1"/>
              <a:tblGrid>
                <a:gridCol w="11874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777">
                  <a:extLst>
                    <a:ext uri="{9D8B030D-6E8A-4147-A177-3AD203B41FA5}">
                      <a16:colId xmlns:a16="http://schemas.microsoft.com/office/drawing/2014/main" val="3440055658"/>
                    </a:ext>
                  </a:extLst>
                </a:gridCol>
              </a:tblGrid>
              <a:tr h="203274">
                <a:tc grid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>
                          <a:solidFill>
                            <a:prstClr val="black"/>
                          </a:solidFill>
                          <a:cs typeface="Times New Roman" panose="02020603050405020304" pitchFamily="18" charset="0"/>
                        </a:rPr>
                        <a:t>잡 실행 최대 갯수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3274">
                <a:tc>
                  <a:txBody>
                    <a:bodyPr/>
                    <a:lstStyle/>
                    <a:p>
                      <a:pPr marL="0" marR="0" lvl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>
                          <a:solidFill>
                            <a:prstClr val="black"/>
                          </a:solidFill>
                          <a:cs typeface="Times New Roman" panose="02020603050405020304" pitchFamily="18" charset="0"/>
                        </a:rPr>
                        <a:t>하이잡실행최대갯수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3274">
                <a:tc>
                  <a:txBody>
                    <a:bodyPr/>
                    <a:lstStyle/>
                    <a:p>
                      <a:pPr marL="0" marR="0" lvl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미들잡실행최대갯수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3274">
                <a:tc>
                  <a:txBody>
                    <a:bodyPr/>
                    <a:lstStyle/>
                    <a:p>
                      <a:pPr marL="0" marR="0" lvl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로우잡실행최대갯수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891EA54A-6C88-4F83-832A-A54F2BF1C6ED}"/>
              </a:ext>
            </a:extLst>
          </p:cNvPr>
          <p:cNvSpPr/>
          <p:nvPr/>
        </p:nvSpPr>
        <p:spPr>
          <a:xfrm>
            <a:off x="2850838" y="1775266"/>
            <a:ext cx="3686329" cy="20313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defTabSz="1388882">
              <a:lnSpc>
                <a:spcPct val="90000"/>
              </a:lnSpc>
              <a:defRPr/>
            </a:pPr>
            <a:r>
              <a:rPr lang="en-US" altLang="ko-KR" sz="800" b="1">
                <a:latin typeface="맑은 고딕" pitchFamily="50" charset="-127"/>
              </a:rPr>
              <a:t>2D : RU</a:t>
            </a:r>
            <a:r>
              <a:rPr lang="ko-KR" altLang="en-US" sz="800" b="1">
                <a:latin typeface="맑은 고딕" pitchFamily="50" charset="-127"/>
              </a:rPr>
              <a:t>갯수 </a:t>
            </a:r>
            <a:r>
              <a:rPr lang="en-US" altLang="ko-KR" sz="800" b="1">
                <a:latin typeface="맑은 고딕" pitchFamily="50" charset="-127"/>
              </a:rPr>
              <a:t>* BIN</a:t>
            </a:r>
            <a:r>
              <a:rPr lang="ko-KR" altLang="en-US" sz="800" b="1">
                <a:latin typeface="맑은 고딕" pitchFamily="50" charset="-127"/>
              </a:rPr>
              <a:t>갯수</a:t>
            </a:r>
            <a:endParaRPr lang="ko-KR" altLang="en-US" sz="800" b="1" dirty="0">
              <a:latin typeface="맑은 고딕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E4B403-C34F-46E4-8EDD-1A0C4B16FBC2}"/>
              </a:ext>
            </a:extLst>
          </p:cNvPr>
          <p:cNvSpPr/>
          <p:nvPr/>
        </p:nvSpPr>
        <p:spPr>
          <a:xfrm>
            <a:off x="2722824" y="3785625"/>
            <a:ext cx="136608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latin typeface="맑은 고딕" pitchFamily="50" charset="-127"/>
              </a:rPr>
              <a:t>&gt;&gt; </a:t>
            </a:r>
            <a:r>
              <a:rPr lang="ko-KR" altLang="en-US" sz="800" b="1">
                <a:latin typeface="맑은 고딕" pitchFamily="50" charset="-127"/>
              </a:rPr>
              <a:t>시나리오 가중치 세팅</a:t>
            </a:r>
            <a:endParaRPr lang="ko-KR" altLang="en-US" sz="800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4156E9B6-2F0A-45A6-BF21-690024C38001}"/>
              </a:ext>
            </a:extLst>
          </p:cNvPr>
          <p:cNvSpPr/>
          <p:nvPr/>
        </p:nvSpPr>
        <p:spPr>
          <a:xfrm>
            <a:off x="2720752" y="2492896"/>
            <a:ext cx="181331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latin typeface="맑은 고딕" pitchFamily="50" charset="-127"/>
              </a:rPr>
              <a:t>&gt;&gt; </a:t>
            </a:r>
            <a:r>
              <a:rPr lang="ko-KR" altLang="en-US" sz="800" b="1">
                <a:latin typeface="맑은 고딕" pitchFamily="50" charset="-127"/>
              </a:rPr>
              <a:t>시나리오 가중치별 실행잡 세팅</a:t>
            </a:r>
            <a:endParaRPr lang="ko-KR" altLang="en-US" sz="80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48B5F496-4C79-4B31-9900-1028735B403E}"/>
              </a:ext>
            </a:extLst>
          </p:cNvPr>
          <p:cNvSpPr/>
          <p:nvPr/>
        </p:nvSpPr>
        <p:spPr>
          <a:xfrm>
            <a:off x="389830" y="1550406"/>
            <a:ext cx="1124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latin typeface="맑은 고딕" pitchFamily="50" charset="-127"/>
              </a:rPr>
              <a:t>&gt;&gt; </a:t>
            </a:r>
            <a:r>
              <a:rPr lang="ko-KR" altLang="en-US" sz="800" b="1">
                <a:latin typeface="맑은 고딕" pitchFamily="50" charset="-127"/>
              </a:rPr>
              <a:t>기준일자별 검색</a:t>
            </a:r>
            <a:endParaRPr lang="ko-KR" altLang="en-US" sz="800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BAFB1556-CB3B-4540-B6D2-06A340276798}"/>
              </a:ext>
            </a:extLst>
          </p:cNvPr>
          <p:cNvSpPr/>
          <p:nvPr/>
        </p:nvSpPr>
        <p:spPr>
          <a:xfrm>
            <a:off x="4381828" y="5030360"/>
            <a:ext cx="760530" cy="19884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>
                <a:solidFill>
                  <a:schemeClr val="bg1"/>
                </a:solidFill>
                <a:cs typeface="Times New Roman" panose="02020603050405020304" pitchFamily="18" charset="0"/>
              </a:rPr>
              <a:t>저장</a:t>
            </a:r>
            <a:endParaRPr lang="ko-KR" altLang="en-US" sz="800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F5FA5A3-362D-4ECC-9C7F-FC549F1AE3BE}"/>
              </a:ext>
            </a:extLst>
          </p:cNvPr>
          <p:cNvCxnSpPr>
            <a:cxnSpLocks/>
          </p:cNvCxnSpPr>
          <p:nvPr/>
        </p:nvCxnSpPr>
        <p:spPr>
          <a:xfrm>
            <a:off x="2550070" y="1427890"/>
            <a:ext cx="0" cy="474497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텍스트 개체 틀 1">
            <a:extLst>
              <a:ext uri="{FF2B5EF4-FFF2-40B4-BE49-F238E27FC236}">
                <a16:creationId xmlns:a16="http://schemas.microsoft.com/office/drawing/2014/main" id="{C80DD77B-D251-436A-8887-F7A3B8D658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1288" y="818561"/>
            <a:ext cx="9492232" cy="522207"/>
          </a:xfrm>
        </p:spPr>
        <p:txBody>
          <a:bodyPr/>
          <a:lstStyle/>
          <a:p>
            <a:r>
              <a:rPr lang="ko-KR" altLang="en-US" sz="1200"/>
              <a:t>시나리오의 </a:t>
            </a:r>
            <a:r>
              <a:rPr lang="en-US" altLang="ko-KR" sz="1200"/>
              <a:t>RU</a:t>
            </a:r>
            <a:r>
              <a:rPr lang="ko-KR" altLang="en-US" sz="1200"/>
              <a:t>갯수와 </a:t>
            </a:r>
            <a:r>
              <a:rPr lang="en-US" altLang="ko-KR" sz="1200"/>
              <a:t>BIN</a:t>
            </a:r>
            <a:r>
              <a:rPr lang="ko-KR" altLang="en-US" sz="1200"/>
              <a:t>갯수와 빌딩면적으로 해당 시나리오의 수행시간이 높은 잡인지 낮은 잡인지 판단하기 위한 가중치 및 임계치 정보를 세팅합니다</a:t>
            </a:r>
            <a:r>
              <a:rPr lang="en-US" altLang="ko-KR" sz="1200"/>
              <a:t>.</a:t>
            </a:r>
            <a:endParaRPr lang="ko-KR" altLang="en-US" sz="1200" dirty="0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05599A9A-8C44-4DA0-8CD9-A56A4DBAA48B}"/>
              </a:ext>
            </a:extLst>
          </p:cNvPr>
          <p:cNvSpPr/>
          <p:nvPr/>
        </p:nvSpPr>
        <p:spPr>
          <a:xfrm>
            <a:off x="200471" y="1359435"/>
            <a:ext cx="9361037" cy="4877877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9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2375553C-1960-4921-AF1A-007F026C57E7}"/>
              </a:ext>
            </a:extLst>
          </p:cNvPr>
          <p:cNvCxnSpPr>
            <a:cxnSpLocks/>
          </p:cNvCxnSpPr>
          <p:nvPr/>
        </p:nvCxnSpPr>
        <p:spPr>
          <a:xfrm>
            <a:off x="6961604" y="1359435"/>
            <a:ext cx="0" cy="48778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EDF63A7-D18F-4FA7-A04B-779A43ACCCED}"/>
              </a:ext>
            </a:extLst>
          </p:cNvPr>
          <p:cNvSpPr txBox="1"/>
          <p:nvPr/>
        </p:nvSpPr>
        <p:spPr>
          <a:xfrm>
            <a:off x="6961604" y="1378102"/>
            <a:ext cx="2599904" cy="48778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altLang="ko-KR" sz="1050"/>
          </a:p>
          <a:p>
            <a:r>
              <a:rPr lang="en-US" altLang="ko-KR" sz="800"/>
              <a:t>&lt;</a:t>
            </a:r>
            <a:r>
              <a:rPr lang="ko-KR" altLang="en-US" sz="800"/>
              <a:t>예시</a:t>
            </a:r>
            <a:r>
              <a:rPr lang="en-US" altLang="ko-KR" sz="800"/>
              <a:t>1&gt;</a:t>
            </a:r>
            <a:endParaRPr lang="en-US" altLang="ko-KR" sz="800">
              <a:sym typeface="Wingdings" panose="05000000000000000000" pitchFamily="2" charset="2"/>
            </a:endParaRPr>
          </a:p>
          <a:p>
            <a:endParaRPr lang="en-US" altLang="ko-KR" sz="800">
              <a:sym typeface="Wingdings" panose="05000000000000000000" pitchFamily="2" charset="2"/>
            </a:endParaRPr>
          </a:p>
          <a:p>
            <a:endParaRPr lang="en-US" altLang="ko-KR" sz="800">
              <a:sym typeface="Wingdings" panose="05000000000000000000" pitchFamily="2" charset="2"/>
            </a:endParaRPr>
          </a:p>
          <a:p>
            <a:endParaRPr lang="en-US" altLang="ko-KR" sz="800">
              <a:sym typeface="Wingdings" panose="05000000000000000000" pitchFamily="2" charset="2"/>
            </a:endParaRPr>
          </a:p>
          <a:p>
            <a:endParaRPr lang="en-US" altLang="ko-KR" sz="800"/>
          </a:p>
          <a:p>
            <a:endParaRPr lang="en-US" altLang="ko-KR" sz="800"/>
          </a:p>
          <a:p>
            <a:r>
              <a:rPr lang="en-US" altLang="ko-KR" sz="800"/>
              <a:t> </a:t>
            </a:r>
            <a:endParaRPr lang="ko-KR" altLang="en-US" sz="1000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DE8C89B7-C840-46F8-ADF7-BAF6F07F3E99}"/>
              </a:ext>
            </a:extLst>
          </p:cNvPr>
          <p:cNvSpPr/>
          <p:nvPr/>
        </p:nvSpPr>
        <p:spPr>
          <a:xfrm>
            <a:off x="283600" y="1420334"/>
            <a:ext cx="6586950" cy="4752528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9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06CAA50-7AEC-42F5-87DF-131B39373A40}"/>
              </a:ext>
            </a:extLst>
          </p:cNvPr>
          <p:cNvSpPr/>
          <p:nvPr/>
        </p:nvSpPr>
        <p:spPr>
          <a:xfrm>
            <a:off x="2849654" y="2063298"/>
            <a:ext cx="3686329" cy="20313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defTabSz="1388882">
              <a:lnSpc>
                <a:spcPct val="90000"/>
              </a:lnSpc>
              <a:defRPr/>
            </a:pPr>
            <a:r>
              <a:rPr lang="en-US" altLang="ko-KR" sz="800" b="1">
                <a:latin typeface="맑은 고딕" pitchFamily="50" charset="-127"/>
              </a:rPr>
              <a:t>3D : RU</a:t>
            </a:r>
            <a:r>
              <a:rPr lang="ko-KR" altLang="en-US" sz="800" b="1">
                <a:latin typeface="맑은 고딕" pitchFamily="50" charset="-127"/>
              </a:rPr>
              <a:t>갯수 </a:t>
            </a:r>
            <a:r>
              <a:rPr lang="en-US" altLang="ko-KR" sz="800" b="1">
                <a:latin typeface="맑은 고딕" pitchFamily="50" charset="-127"/>
              </a:rPr>
              <a:t>* (BIN</a:t>
            </a:r>
            <a:r>
              <a:rPr lang="ko-KR" altLang="en-US" sz="800" b="1">
                <a:latin typeface="맑은 고딕" pitchFamily="50" charset="-127"/>
              </a:rPr>
              <a:t>갯수</a:t>
            </a:r>
            <a:r>
              <a:rPr lang="en-US" altLang="ko-KR" sz="800" b="1">
                <a:latin typeface="맑은 고딕" pitchFamily="50" charset="-127"/>
              </a:rPr>
              <a:t> + </a:t>
            </a:r>
            <a:r>
              <a:rPr lang="ko-KR" altLang="en-US" sz="800" b="1">
                <a:latin typeface="맑은 고딕" pitchFamily="50" charset="-127"/>
              </a:rPr>
              <a:t>빌딩</a:t>
            </a:r>
            <a:r>
              <a:rPr lang="en-US" altLang="ko-KR" sz="800" b="1">
                <a:latin typeface="맑은 고딕" pitchFamily="50" charset="-127"/>
              </a:rPr>
              <a:t>(</a:t>
            </a:r>
            <a:r>
              <a:rPr lang="ko-KR" altLang="en-US" sz="800" b="1">
                <a:latin typeface="맑은 고딕" pitchFamily="50" charset="-127"/>
              </a:rPr>
              <a:t>면적</a:t>
            </a:r>
            <a:r>
              <a:rPr lang="en-US" altLang="ko-KR" sz="800" b="1">
                <a:latin typeface="맑은 고딕" pitchFamily="50" charset="-127"/>
              </a:rPr>
              <a:t>*</a:t>
            </a:r>
            <a:r>
              <a:rPr lang="ko-KR" altLang="en-US" sz="800" b="1">
                <a:latin typeface="맑은 고딕" pitchFamily="50" charset="-127"/>
              </a:rPr>
              <a:t>층수</a:t>
            </a:r>
            <a:r>
              <a:rPr lang="en-US" altLang="ko-KR" sz="800" b="1">
                <a:latin typeface="맑은 고딕" pitchFamily="50" charset="-127"/>
              </a:rPr>
              <a:t>)/3D </a:t>
            </a:r>
            <a:r>
              <a:rPr lang="ko-KR" altLang="en-US" sz="800" b="1">
                <a:latin typeface="맑은 고딕" pitchFamily="50" charset="-127"/>
              </a:rPr>
              <a:t>분석 </a:t>
            </a:r>
            <a:r>
              <a:rPr lang="en-US" altLang="ko-KR" sz="800" b="1">
                <a:latin typeface="맑은 고딕" pitchFamily="50" charset="-127"/>
              </a:rPr>
              <a:t>Resolution ^2)</a:t>
            </a:r>
            <a:endParaRPr lang="ko-KR" altLang="en-US" sz="800" b="1" dirty="0">
              <a:latin typeface="맑은 고딕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D51A51B-C5AB-4282-ABA3-B77F6CD6329A}"/>
              </a:ext>
            </a:extLst>
          </p:cNvPr>
          <p:cNvSpPr/>
          <p:nvPr/>
        </p:nvSpPr>
        <p:spPr>
          <a:xfrm>
            <a:off x="2766094" y="1538116"/>
            <a:ext cx="157126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latin typeface="맑은 고딕" pitchFamily="50" charset="-127"/>
              </a:rPr>
              <a:t>&gt;&gt; </a:t>
            </a:r>
            <a:r>
              <a:rPr lang="ko-KR" altLang="en-US" sz="800" b="1">
                <a:latin typeface="맑은 고딕" pitchFamily="50" charset="-127"/>
              </a:rPr>
              <a:t>시나리오 가중치 산출로직</a:t>
            </a:r>
            <a:endParaRPr lang="ko-KR" altLang="en-US" sz="80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4C8C264-8830-44EA-8E09-2D75BB167695}"/>
              </a:ext>
            </a:extLst>
          </p:cNvPr>
          <p:cNvSpPr/>
          <p:nvPr/>
        </p:nvSpPr>
        <p:spPr>
          <a:xfrm>
            <a:off x="200471" y="5301208"/>
            <a:ext cx="9361006" cy="94009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0" rIns="54000" bIns="0" rtlCol="0" anchor="ctr"/>
          <a:lstStyle/>
          <a:p>
            <a:pPr algn="r"/>
            <a:endParaRPr lang="ko-KR" altLang="en-US" sz="90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F2FFCE2-DF90-46A2-AA25-8A6249A0547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57546" y="5463944"/>
          <a:ext cx="8543926" cy="629352"/>
        </p:xfrm>
        <a:graphic>
          <a:graphicData uri="http://schemas.openxmlformats.org/drawingml/2006/table">
            <a:tbl>
              <a:tblPr/>
              <a:tblGrid>
                <a:gridCol w="790795">
                  <a:extLst>
                    <a:ext uri="{9D8B030D-6E8A-4147-A177-3AD203B41FA5}">
                      <a16:colId xmlns:a16="http://schemas.microsoft.com/office/drawing/2014/main" val="1375784862"/>
                    </a:ext>
                  </a:extLst>
                </a:gridCol>
                <a:gridCol w="514493">
                  <a:extLst>
                    <a:ext uri="{9D8B030D-6E8A-4147-A177-3AD203B41FA5}">
                      <a16:colId xmlns:a16="http://schemas.microsoft.com/office/drawing/2014/main" val="2852861507"/>
                    </a:ext>
                  </a:extLst>
                </a:gridCol>
                <a:gridCol w="628825">
                  <a:extLst>
                    <a:ext uri="{9D8B030D-6E8A-4147-A177-3AD203B41FA5}">
                      <a16:colId xmlns:a16="http://schemas.microsoft.com/office/drawing/2014/main" val="3598857488"/>
                    </a:ext>
                  </a:extLst>
                </a:gridCol>
                <a:gridCol w="564514">
                  <a:extLst>
                    <a:ext uri="{9D8B030D-6E8A-4147-A177-3AD203B41FA5}">
                      <a16:colId xmlns:a16="http://schemas.microsoft.com/office/drawing/2014/main" val="1896412507"/>
                    </a:ext>
                  </a:extLst>
                </a:gridCol>
                <a:gridCol w="466856">
                  <a:extLst>
                    <a:ext uri="{9D8B030D-6E8A-4147-A177-3AD203B41FA5}">
                      <a16:colId xmlns:a16="http://schemas.microsoft.com/office/drawing/2014/main" val="1093597328"/>
                    </a:ext>
                  </a:extLst>
                </a:gridCol>
                <a:gridCol w="485910">
                  <a:extLst>
                    <a:ext uri="{9D8B030D-6E8A-4147-A177-3AD203B41FA5}">
                      <a16:colId xmlns:a16="http://schemas.microsoft.com/office/drawing/2014/main" val="3425179803"/>
                    </a:ext>
                  </a:extLst>
                </a:gridCol>
                <a:gridCol w="621680">
                  <a:extLst>
                    <a:ext uri="{9D8B030D-6E8A-4147-A177-3AD203B41FA5}">
                      <a16:colId xmlns:a16="http://schemas.microsoft.com/office/drawing/2014/main" val="450979819"/>
                    </a:ext>
                  </a:extLst>
                </a:gridCol>
                <a:gridCol w="609770">
                  <a:extLst>
                    <a:ext uri="{9D8B030D-6E8A-4147-A177-3AD203B41FA5}">
                      <a16:colId xmlns:a16="http://schemas.microsoft.com/office/drawing/2014/main" val="257762324"/>
                    </a:ext>
                  </a:extLst>
                </a:gridCol>
                <a:gridCol w="478765">
                  <a:extLst>
                    <a:ext uri="{9D8B030D-6E8A-4147-A177-3AD203B41FA5}">
                      <a16:colId xmlns:a16="http://schemas.microsoft.com/office/drawing/2014/main" val="838353224"/>
                    </a:ext>
                  </a:extLst>
                </a:gridCol>
                <a:gridCol w="743158">
                  <a:extLst>
                    <a:ext uri="{9D8B030D-6E8A-4147-A177-3AD203B41FA5}">
                      <a16:colId xmlns:a16="http://schemas.microsoft.com/office/drawing/2014/main" val="400426509"/>
                    </a:ext>
                  </a:extLst>
                </a:gridCol>
                <a:gridCol w="943238">
                  <a:extLst>
                    <a:ext uri="{9D8B030D-6E8A-4147-A177-3AD203B41FA5}">
                      <a16:colId xmlns:a16="http://schemas.microsoft.com/office/drawing/2014/main" val="877606602"/>
                    </a:ext>
                  </a:extLst>
                </a:gridCol>
                <a:gridCol w="733629">
                  <a:extLst>
                    <a:ext uri="{9D8B030D-6E8A-4147-A177-3AD203B41FA5}">
                      <a16:colId xmlns:a16="http://schemas.microsoft.com/office/drawing/2014/main" val="1232322345"/>
                    </a:ext>
                  </a:extLst>
                </a:gridCol>
                <a:gridCol w="962293">
                  <a:extLst>
                    <a:ext uri="{9D8B030D-6E8A-4147-A177-3AD203B41FA5}">
                      <a16:colId xmlns:a16="http://schemas.microsoft.com/office/drawing/2014/main" val="837332558"/>
                    </a:ext>
                  </a:extLst>
                </a:gridCol>
              </a:tblGrid>
              <a:tr h="157338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SCHEDULE_ID</a:t>
                      </a: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TYPE_CD</a:t>
                      </a: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SIDO</a:t>
                      </a: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SIGUGUN</a:t>
                      </a: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DONG</a:t>
                      </a: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AREA</a:t>
                      </a: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BIN_X_CNT</a:t>
                      </a: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BIN_Y_CNT</a:t>
                      </a: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RU_CNT</a:t>
                      </a: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RESOLUTION</a:t>
                      </a: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3D_RESOLUTION</a:t>
                      </a: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JOB_WEIGHT</a:t>
                      </a: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JOB_THRESHOLD</a:t>
                      </a: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0002368"/>
                  </a:ext>
                </a:extLst>
              </a:tr>
              <a:tr h="15733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8462895</a:t>
                      </a: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SC001</a:t>
                      </a: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서울특별시</a:t>
                      </a: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강남구</a:t>
                      </a: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일원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</a:t>
                      </a: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78000</a:t>
                      </a: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</a:t>
                      </a: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2,340</a:t>
                      </a: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8225003"/>
                  </a:ext>
                </a:extLst>
              </a:tr>
              <a:tr h="15733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8462896</a:t>
                      </a: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SC051</a:t>
                      </a: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서울특별시</a:t>
                      </a: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강남구</a:t>
                      </a: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일원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</a:t>
                      </a: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78000</a:t>
                      </a: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</a:t>
                      </a: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39,445,965</a:t>
                      </a: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1333238"/>
                  </a:ext>
                </a:extLst>
              </a:tr>
              <a:tr h="15733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8461422</a:t>
                      </a: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SC001</a:t>
                      </a: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서울특별시</a:t>
                      </a: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강남구</a:t>
                      </a: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역삼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</a:t>
                      </a: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3474400</a:t>
                      </a: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172</a:t>
                      </a: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</a:t>
                      </a: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320</a:t>
                      </a: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11,118,080</a:t>
                      </a: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13503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4627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175">
          <a:solidFill>
            <a:schemeClr val="bg1">
              <a:lumMod val="65000"/>
            </a:schemeClr>
          </a:solidFill>
        </a:ln>
      </a:spPr>
      <a:bodyPr lIns="54000" tIns="0" rIns="54000" bIns="0" rtlCol="0" anchor="ctr"/>
      <a:lstStyle>
        <a:defPPr algn="r">
          <a:defRPr sz="900" smtClean="0">
            <a:solidFill>
              <a:prstClr val="black"/>
            </a:solidFill>
            <a:cs typeface="Times New Roman" panose="02020603050405020304" pitchFamily="18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120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38262</TotalTime>
  <Words>811</Words>
  <Application>Microsoft Office PowerPoint</Application>
  <PresentationFormat>A4 용지(210x297mm)</PresentationFormat>
  <Paragraphs>379</Paragraphs>
  <Slides>8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Noto Sans CJK JP Regular</vt:lpstr>
      <vt:lpstr>맑은 고딕</vt:lpstr>
      <vt:lpstr>Arial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피승현님/임시</cp:lastModifiedBy>
  <cp:revision>1708</cp:revision>
  <cp:lastPrinted>2017-12-15T06:29:14Z</cp:lastPrinted>
  <dcterms:created xsi:type="dcterms:W3CDTF">2015-08-25T01:09:51Z</dcterms:created>
  <dcterms:modified xsi:type="dcterms:W3CDTF">2019-11-14T06:52:30Z</dcterms:modified>
</cp:coreProperties>
</file>