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183" r:id="rId2"/>
    <p:sldId id="1184" r:id="rId3"/>
    <p:sldId id="1185" r:id="rId4"/>
    <p:sldId id="1187" r:id="rId5"/>
    <p:sldId id="1189" r:id="rId6"/>
    <p:sldId id="1190" r:id="rId7"/>
    <p:sldId id="1198" r:id="rId8"/>
    <p:sldId id="1197" r:id="rId9"/>
    <p:sldId id="1191" r:id="rId10"/>
    <p:sldId id="1192" r:id="rId11"/>
    <p:sldId id="1193" r:id="rId12"/>
    <p:sldId id="1194" r:id="rId13"/>
    <p:sldId id="1195" r:id="rId14"/>
    <p:sldId id="1196" r:id="rId15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2F2F2"/>
    <a:srgbClr val="DDDDDD"/>
    <a:srgbClr val="E31936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112" autoAdjust="0"/>
    <p:restoredTop sz="96984" autoAdjust="0"/>
  </p:normalViewPr>
  <p:slideViewPr>
    <p:cSldViewPr>
      <p:cViewPr varScale="1">
        <p:scale>
          <a:sx n="131" d="100"/>
          <a:sy n="131" d="100"/>
        </p:scale>
        <p:origin x="246" y="120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7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C9EFC76B-0CE5-4637-B5F3-3671D3F05A55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7" name="그림 6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A5C3FB-465B-4720-84C0-455F280BDE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AC206120-70BF-40EF-89F4-263E9211EEC0}" type="slidenum">
              <a:rPr kumimoji="0" lang="en-US" altLang="ko-KR" sz="1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/# </a:t>
            </a:r>
            <a:r>
              <a:rPr lang="ko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-0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7</a:t>
            </a:r>
            <a:r>
              <a:rPr lang="ko" sz="2000" b="1" dirty="0">
                <a:latin typeface="+mj-lt"/>
                <a:cs typeface="Arial" panose="020B0604020202020204" pitchFamily="34" charset="0"/>
              </a:rPr>
              <a:t>-1</a:t>
            </a:r>
            <a:r>
              <a:rPr lang="en-US" altLang="ko" sz="2000" b="1" dirty="0">
                <a:latin typeface="+mj-lt"/>
                <a:cs typeface="Arial" panose="020B0604020202020204" pitchFamily="34" charset="0"/>
              </a:rPr>
              <a:t>2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Arial" panose="020B0604020202020204" pitchFamily="34" charset="0"/>
              </a:rPr>
              <a:t>2. Big data architecture – Data Warehouse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6609184" y="188913"/>
            <a:ext cx="31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US"/>
            </a:defPPr>
            <a:lvl1pPr marL="179388" indent="-179388" algn="r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I. TANGO-D Overall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2070" y="692697"/>
            <a:ext cx="2258150" cy="558733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4369" y="692696"/>
            <a:ext cx="4068000" cy="40777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12052" y="3939692"/>
            <a:ext cx="3055257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YARN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</a:t>
            </a:r>
            <a:r>
              <a:rPr lang="en-US" altLang="ko-KR" sz="1100" dirty="0" err="1">
                <a:solidFill>
                  <a:prstClr val="black"/>
                </a:solidFill>
              </a:rPr>
              <a:t>ResourceManager</a:t>
            </a:r>
            <a:r>
              <a:rPr lang="en-US" altLang="ko-KR" sz="1100" dirty="0">
                <a:solidFill>
                  <a:prstClr val="black"/>
                </a:solidFill>
              </a:rPr>
              <a:t> &amp; </a:t>
            </a:r>
            <a:r>
              <a:rPr lang="en-US" altLang="ko-KR" sz="1100" dirty="0" err="1">
                <a:solidFill>
                  <a:prstClr val="black"/>
                </a:solidFill>
              </a:rPr>
              <a:t>NodeManager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12051" y="4356657"/>
            <a:ext cx="3384000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HDFS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Data Repository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43210" y="2991326"/>
            <a:ext cx="2326412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Spark 2.3.0 </a:t>
            </a:r>
            <a:r>
              <a:rPr lang="en-US" altLang="ko-KR" sz="900" dirty="0">
                <a:solidFill>
                  <a:prstClr val="black"/>
                </a:solidFill>
              </a:rPr>
              <a:t>(Expected soon)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2052" y="2991326"/>
            <a:ext cx="664689" cy="90466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Hive </a:t>
            </a:r>
          </a:p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on </a:t>
            </a:r>
            <a:r>
              <a:rPr lang="en-US" altLang="ko-KR" sz="1100" b="1" dirty="0" err="1">
                <a:solidFill>
                  <a:prstClr val="black"/>
                </a:solidFill>
              </a:rPr>
              <a:t>Tez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9679" y="3584654"/>
            <a:ext cx="2193474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 Core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09679" y="3285878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Spark-SQL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9651" y="3286939"/>
            <a:ext cx="1063503" cy="252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Thrift Server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0800000">
            <a:off x="6105129" y="3002949"/>
            <a:ext cx="277461" cy="129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vert="eaVert"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Sqoop</a:t>
            </a:r>
            <a:r>
              <a:rPr lang="en-US" altLang="ko-KR" sz="1100" b="1" dirty="0">
                <a:solidFill>
                  <a:prstClr val="black"/>
                </a:solidFill>
              </a:rPr>
              <a:t> 1.4.6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12052" y="1691884"/>
            <a:ext cx="3389915" cy="1224136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Hive 1.2.1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</a:t>
            </a:r>
            <a:r>
              <a:rPr lang="en-US" altLang="ko-KR" sz="1100" dirty="0" err="1">
                <a:solidFill>
                  <a:prstClr val="black"/>
                </a:solidFill>
              </a:rPr>
              <a:t>Hadoop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/>
              <a:t>data warehouse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33520" y="2708920"/>
            <a:ext cx="2700000" cy="19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en-US" altLang="ko-KR" sz="1000" dirty="0">
              <a:solidFill>
                <a:schemeClr val="tx1"/>
              </a:solidFill>
            </a:endParaRPr>
          </a:p>
          <a:p>
            <a:pPr algn="ctr" latinLnBrk="0"/>
            <a:endParaRPr lang="en-US" altLang="ko-KR" sz="1000" dirty="0">
              <a:solidFill>
                <a:schemeClr val="tx1"/>
              </a:solidFill>
            </a:endParaRPr>
          </a:p>
          <a:p>
            <a:pPr algn="ctr" latinLnBrk="0"/>
            <a:endParaRPr lang="ko-KR" altLang="en-US" sz="1000" dirty="0">
              <a:solidFill>
                <a:schemeClr val="tx1"/>
              </a:solidFill>
            </a:endParaRPr>
          </a:p>
          <a:p>
            <a:pPr algn="ctr" latinLnBrk="0"/>
            <a:endParaRPr lang="ko-KR" altLang="en-US" sz="10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49951" y="4049129"/>
            <a:ext cx="2484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Deep Storage(HDFS)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049952" y="3708952"/>
            <a:ext cx="1152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Historical 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29334" y="3708952"/>
            <a:ext cx="1188000" cy="284347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Real-Time 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49952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Broker 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94159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Zookeeper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744877" y="3233525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Coordinator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Nodes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33520" y="4716518"/>
            <a:ext cx="2700000" cy="1584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3520" y="692696"/>
            <a:ext cx="2700000" cy="19352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82549" y="928283"/>
            <a:ext cx="18421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Metatron</a:t>
            </a:r>
            <a:r>
              <a:rPr lang="en-US" altLang="ko-KR" sz="1000" b="1" i="1" dirty="0">
                <a:solidFill>
                  <a:srgbClr val="0000FF"/>
                </a:solidFill>
              </a:rPr>
              <a:t> 1.0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Jupyter</a:t>
            </a:r>
            <a:r>
              <a:rPr lang="en-US" altLang="ko-KR" sz="1000" b="1" i="1" dirty="0">
                <a:solidFill>
                  <a:srgbClr val="0000FF"/>
                </a:solidFill>
              </a:rPr>
              <a:t> 5.0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70116" y="1334327"/>
            <a:ext cx="1063385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Cleansing</a:t>
            </a:r>
          </a:p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Profiling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44115" y="1334327"/>
            <a:ext cx="1066449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Aggregation</a:t>
            </a:r>
          </a:p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Filter, Join, Sort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09558" y="1334327"/>
            <a:ext cx="1063385" cy="324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Converting</a:t>
            </a:r>
          </a:p>
          <a:p>
            <a:pPr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78858" y="920334"/>
            <a:ext cx="15023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Apache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Hadoop</a:t>
            </a:r>
            <a:r>
              <a:rPr lang="en-US" altLang="ko-KR" sz="1000" b="1" i="1" dirty="0">
                <a:solidFill>
                  <a:srgbClr val="0000FF"/>
                </a:solidFill>
              </a:rPr>
              <a:t> 2.8.2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982" y="2399372"/>
            <a:ext cx="1998978" cy="277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</a:t>
            </a:r>
            <a:r>
              <a:rPr lang="en-US" altLang="ko-KR" sz="1100" b="1" dirty="0" err="1">
                <a:solidFill>
                  <a:prstClr val="black"/>
                </a:solidFill>
              </a:rPr>
              <a:t>NiFi</a:t>
            </a:r>
            <a:r>
              <a:rPr lang="en-US" altLang="ko-KR" sz="1100" b="1" dirty="0">
                <a:solidFill>
                  <a:prstClr val="black"/>
                </a:solidFill>
              </a:rPr>
              <a:t> 1.4.0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Dataflow engine )</a:t>
            </a:r>
          </a:p>
          <a:p>
            <a:pPr algn="ctr">
              <a:defRPr/>
            </a:pPr>
            <a:endParaRPr lang="en-US" altLang="ko-KR" sz="11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Zero-Master Clustering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9982" y="1823308"/>
            <a:ext cx="1998978" cy="432048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Apache Kafka 1.0.0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 Receive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collection notice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4735" y="3202820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0759" y="3451118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</a:rPr>
              <a:t> – Cluster Coordinator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1969" y="3962634"/>
            <a:ext cx="1188000" cy="612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dirty="0">
                <a:solidFill>
                  <a:prstClr val="black"/>
                </a:solidFill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</a:rPr>
              <a:t> – Primary Node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9982" y="5229200"/>
            <a:ext cx="1998978" cy="432048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solidFill>
                  <a:prstClr val="black"/>
                </a:solidFill>
              </a:rPr>
              <a:t>Zookeeper 3.4.9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Distributed coordination )</a:t>
            </a:r>
            <a:endParaRPr lang="en-US" altLang="ko-KR" sz="1100" b="1" dirty="0">
              <a:solidFill>
                <a:prstClr val="black"/>
              </a:solidFill>
            </a:endParaRPr>
          </a:p>
        </p:txBody>
      </p:sp>
      <p:sp>
        <p:nvSpPr>
          <p:cNvPr id="36" name="TextBox 51"/>
          <p:cNvSpPr txBox="1">
            <a:spLocks noChangeArrowheads="1"/>
          </p:cNvSpPr>
          <p:nvPr/>
        </p:nvSpPr>
        <p:spPr bwMode="auto">
          <a:xfrm>
            <a:off x="38147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 err="1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Flowfile</a:t>
            </a:r>
            <a:endParaRPr lang="en-US" altLang="ko-KR" sz="900" b="0" kern="0" dirty="0">
              <a:solidFill>
                <a:prstClr val="black"/>
              </a:solidFill>
              <a:latin typeface="맑은 고딕" pitchFamily="50" charset="-127"/>
              <a:cs typeface="Times New Roman" panose="02020603050405020304" pitchFamily="18" charset="0"/>
            </a:endParaRP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7" name="TextBox 51"/>
          <p:cNvSpPr txBox="1">
            <a:spLocks noChangeArrowheads="1"/>
          </p:cNvSpPr>
          <p:nvPr/>
        </p:nvSpPr>
        <p:spPr bwMode="auto">
          <a:xfrm>
            <a:off x="104030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Contents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1691677" y="4631668"/>
            <a:ext cx="612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Provenance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84369" y="4814404"/>
            <a:ext cx="4068000" cy="14828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 latinLnBrk="0"/>
            <a:endParaRPr lang="ko-KR" altLang="en-US" sz="1600" b="1" i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8038" y="5355964"/>
            <a:ext cx="1440000" cy="396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Oozie</a:t>
            </a:r>
            <a:r>
              <a:rPr lang="en-US" altLang="ko-KR" sz="1100" b="1" dirty="0">
                <a:solidFill>
                  <a:prstClr val="black"/>
                </a:solidFill>
              </a:rPr>
              <a:t> 4.3.0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 Workflow scheduler</a:t>
            </a:r>
            <a:r>
              <a:rPr lang="en-US" altLang="ko-KR" sz="1100" dirty="0">
                <a:solidFill>
                  <a:prstClr val="black"/>
                </a:solidFill>
              </a:rPr>
              <a:t>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28926" y="5355964"/>
            <a:ext cx="2232000" cy="396000"/>
          </a:xfrm>
          <a:prstGeom prst="roundRect">
            <a:avLst>
              <a:gd name="adj" fmla="val 6889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err="1">
                <a:solidFill>
                  <a:prstClr val="black"/>
                </a:solidFill>
              </a:rPr>
              <a:t>Telegraf</a:t>
            </a:r>
            <a:r>
              <a:rPr lang="en-US" altLang="ko-KR" sz="1100" b="1" dirty="0">
                <a:solidFill>
                  <a:prstClr val="black"/>
                </a:solidFill>
              </a:rPr>
              <a:t> + </a:t>
            </a:r>
            <a:r>
              <a:rPr lang="en-US" altLang="ko-KR" sz="1100" b="1" dirty="0" err="1">
                <a:solidFill>
                  <a:prstClr val="black"/>
                </a:solidFill>
              </a:rPr>
              <a:t>InfluxDB</a:t>
            </a:r>
            <a:r>
              <a:rPr lang="en-US" altLang="ko-KR" sz="1100" b="1" dirty="0">
                <a:solidFill>
                  <a:prstClr val="black"/>
                </a:solidFill>
              </a:rPr>
              <a:t> + </a:t>
            </a:r>
            <a:r>
              <a:rPr lang="en-US" altLang="ko-KR" sz="1100" b="1" dirty="0" err="1">
                <a:solidFill>
                  <a:prstClr val="black"/>
                </a:solidFill>
              </a:rPr>
              <a:t>Grafana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 Data visualization &amp; Monitoring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73294" y="1119118"/>
            <a:ext cx="1063385" cy="247483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Extraction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213414" y="1119118"/>
            <a:ext cx="1207401" cy="216024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Transformation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48807" y="1119118"/>
            <a:ext cx="1063385" cy="249298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u="sng" dirty="0">
                <a:solidFill>
                  <a:prstClr val="black"/>
                </a:solidFill>
              </a:rPr>
              <a:t>Load</a:t>
            </a:r>
          </a:p>
        </p:txBody>
      </p:sp>
      <p:sp>
        <p:nvSpPr>
          <p:cNvPr id="45" name="TextBox 51"/>
          <p:cNvSpPr txBox="1">
            <a:spLocks noChangeArrowheads="1"/>
          </p:cNvSpPr>
          <p:nvPr/>
        </p:nvSpPr>
        <p:spPr bwMode="auto">
          <a:xfrm>
            <a:off x="3260575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ODS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(Base data)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4358913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DW</a:t>
            </a: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(Aggregate)</a:t>
            </a:r>
          </a:p>
        </p:txBody>
      </p:sp>
      <p:sp>
        <p:nvSpPr>
          <p:cNvPr id="47" name="TextBox 51"/>
          <p:cNvSpPr txBox="1">
            <a:spLocks noChangeArrowheads="1"/>
          </p:cNvSpPr>
          <p:nvPr/>
        </p:nvSpPr>
        <p:spPr bwMode="auto">
          <a:xfrm>
            <a:off x="5511041" y="2195940"/>
            <a:ext cx="720000" cy="432000"/>
          </a:xfrm>
          <a:prstGeom prst="can">
            <a:avLst>
              <a:gd name="adj" fmla="val 18597"/>
            </a:avLst>
          </a:prstGeom>
          <a:solidFill>
            <a:sysClr val="window" lastClr="FFFFFF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wrap="square" lIns="0" tIns="36000" rIns="0" bIns="36000" anchor="ctr">
            <a:no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kern="0" dirty="0">
                <a:solidFill>
                  <a:prstClr val="black"/>
                </a:solidFill>
                <a:latin typeface="맑은 고딕" pitchFamily="50" charset="-127"/>
                <a:cs typeface="Times New Roman" panose="02020603050405020304" pitchFamily="18" charset="0"/>
              </a:rPr>
              <a:t>Mart</a:t>
            </a:r>
          </a:p>
        </p:txBody>
      </p:sp>
      <p:cxnSp>
        <p:nvCxnSpPr>
          <p:cNvPr id="48" name="직선 화살표 연결선 47"/>
          <p:cNvCxnSpPr>
            <a:stCxn id="45" idx="4"/>
            <a:endCxn id="46" idx="2"/>
          </p:cNvCxnSpPr>
          <p:nvPr/>
        </p:nvCxnSpPr>
        <p:spPr>
          <a:xfrm>
            <a:off x="3980575" y="2411940"/>
            <a:ext cx="3783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6" idx="4"/>
            <a:endCxn id="47" idx="2"/>
          </p:cNvCxnSpPr>
          <p:nvPr/>
        </p:nvCxnSpPr>
        <p:spPr>
          <a:xfrm>
            <a:off x="5078913" y="2411940"/>
            <a:ext cx="432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449080" y="2700020"/>
            <a:ext cx="1512032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:Parquet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60198" y="1310571"/>
            <a:ext cx="12987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Apache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NiFi</a:t>
            </a:r>
            <a:r>
              <a:rPr lang="en-US" altLang="ko-KR" sz="1000" b="1" i="1" dirty="0">
                <a:solidFill>
                  <a:srgbClr val="0000FF"/>
                </a:solidFill>
              </a:rPr>
              <a:t>  1.4.0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766793" y="2988326"/>
            <a:ext cx="8579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>
                <a:solidFill>
                  <a:srgbClr val="0000FF"/>
                </a:solidFill>
              </a:rPr>
              <a:t>Druid 0.9.1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802506" y="5836270"/>
            <a:ext cx="3744000" cy="39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MariaDB</a:t>
            </a:r>
            <a:r>
              <a:rPr lang="en-US" altLang="ko-KR" sz="1100" b="1" dirty="0">
                <a:solidFill>
                  <a:prstClr val="black"/>
                </a:solidFill>
              </a:rPr>
              <a:t> 10.0.20 + </a:t>
            </a:r>
            <a:r>
              <a:rPr lang="en-US" altLang="ko-KR" sz="1100" b="1" dirty="0" err="1">
                <a:solidFill>
                  <a:prstClr val="black"/>
                </a:solidFill>
              </a:rPr>
              <a:t>HaProxy</a:t>
            </a:r>
            <a:r>
              <a:rPr lang="en-US" altLang="ko-KR" sz="1100" b="1" dirty="0">
                <a:solidFill>
                  <a:prstClr val="black"/>
                </a:solidFill>
              </a:rPr>
              <a:t> 1.5.4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DB for </a:t>
            </a:r>
            <a:r>
              <a:rPr lang="en-US" altLang="ko-KR" sz="1100" dirty="0" err="1">
                <a:solidFill>
                  <a:prstClr val="black"/>
                </a:solidFill>
              </a:rPr>
              <a:t>Metatore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</a:rPr>
              <a:t>Metatron</a:t>
            </a:r>
            <a:r>
              <a:rPr lang="en-US" altLang="ko-KR" sz="1100" dirty="0">
                <a:solidFill>
                  <a:prstClr val="black"/>
                </a:solidFill>
              </a:rPr>
              <a:t> and </a:t>
            </a:r>
            <a:r>
              <a:rPr lang="en-US" altLang="ko-KR" sz="1100" dirty="0" err="1">
                <a:solidFill>
                  <a:prstClr val="black"/>
                </a:solidFill>
              </a:rPr>
              <a:t>Oozie</a:t>
            </a:r>
            <a:r>
              <a:rPr lang="en-US" altLang="ko-KR" sz="1100" dirty="0">
                <a:solidFill>
                  <a:prstClr val="black"/>
                </a:solidFill>
              </a:rPr>
              <a:t>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95714" y="5142533"/>
            <a:ext cx="27574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Oozie</a:t>
            </a:r>
            <a:r>
              <a:rPr lang="en-US" altLang="ko-KR" sz="1000" b="1" i="1" dirty="0">
                <a:solidFill>
                  <a:srgbClr val="0000FF"/>
                </a:solidFill>
              </a:rPr>
              <a:t> 4.3.0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Grafana</a:t>
            </a:r>
            <a:r>
              <a:rPr lang="en-US" altLang="ko-KR" sz="1000" b="1" i="1" dirty="0">
                <a:solidFill>
                  <a:srgbClr val="0000FF"/>
                </a:solidFill>
              </a:rPr>
              <a:t> + </a:t>
            </a:r>
            <a:r>
              <a:rPr lang="en-US" altLang="ko-KR" sz="1000" b="1" i="1" dirty="0" err="1">
                <a:solidFill>
                  <a:srgbClr val="0000FF"/>
                </a:solidFill>
              </a:rPr>
              <a:t>MariaDB</a:t>
            </a:r>
            <a:r>
              <a:rPr lang="en-US" altLang="ko-KR" sz="1000" b="1" i="1" dirty="0">
                <a:solidFill>
                  <a:srgbClr val="0000FF"/>
                </a:solidFill>
              </a:rPr>
              <a:t> 10.0.20 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gray">
          <a:xfrm>
            <a:off x="259846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Collection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 bwMode="gray">
          <a:xfrm>
            <a:off x="259846" y="591600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Provisioning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직사각형 56"/>
          <p:cNvSpPr/>
          <p:nvPr/>
        </p:nvSpPr>
        <p:spPr bwMode="gray">
          <a:xfrm>
            <a:off x="3549088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Data Warehouse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직사각형 57"/>
          <p:cNvSpPr/>
          <p:nvPr/>
        </p:nvSpPr>
        <p:spPr bwMode="gray">
          <a:xfrm>
            <a:off x="7207482" y="716861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Business Intelligence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7207482" y="2744712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Druid Cluster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직사각형 59"/>
          <p:cNvSpPr/>
          <p:nvPr/>
        </p:nvSpPr>
        <p:spPr bwMode="gray">
          <a:xfrm>
            <a:off x="3549088" y="486824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DW Management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 bwMode="gray">
          <a:xfrm>
            <a:off x="7207482" y="4753317"/>
            <a:ext cx="2196000" cy="2492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0" tIns="89984" rIns="0" bIns="89984" rtlCol="0" anchor="ctr"/>
          <a:lstStyle/>
          <a:p>
            <a:pPr algn="ctr" latinLnBrk="0"/>
            <a:r>
              <a:rPr lang="en-US" altLang="ko-KR" sz="1400" b="1" i="1" dirty="0">
                <a:solidFill>
                  <a:srgbClr val="FFFFFF"/>
                </a:solidFill>
                <a:cs typeface="Times New Roman" panose="02020603050405020304" pitchFamily="18" charset="0"/>
              </a:rPr>
              <a:t>Hive Metadata</a:t>
            </a:r>
            <a:endParaRPr lang="ko-KR" altLang="en-US" sz="1400" b="1" i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193233" y="5067277"/>
            <a:ext cx="1345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i="1" dirty="0" err="1">
                <a:solidFill>
                  <a:srgbClr val="0000FF"/>
                </a:solidFill>
              </a:rPr>
              <a:t>ElasticSearch</a:t>
            </a:r>
            <a:r>
              <a:rPr lang="en-US" altLang="ko-KR" sz="1000" b="1" i="1" dirty="0">
                <a:solidFill>
                  <a:srgbClr val="0000FF"/>
                </a:solidFill>
              </a:rPr>
              <a:t> 5.1.1 </a:t>
            </a:r>
            <a:endParaRPr lang="ko-KR" altLang="en-US" sz="1000" b="1" i="1" dirty="0">
              <a:solidFill>
                <a:srgbClr val="0000FF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44307" y="5928477"/>
            <a:ext cx="2484000" cy="32396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ElasticSearch</a:t>
            </a:r>
            <a:r>
              <a:rPr lang="en-US" altLang="ko-KR" sz="1100" b="1" dirty="0">
                <a:solidFill>
                  <a:prstClr val="black"/>
                </a:solidFill>
              </a:rPr>
              <a:t> 5.1.1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Search engine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044307" y="5316333"/>
            <a:ext cx="1224000" cy="54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Metastore</a:t>
            </a:r>
            <a:endParaRPr lang="en-US" altLang="ko-KR" sz="1100" b="1" dirty="0">
              <a:solidFill>
                <a:prstClr val="black"/>
              </a:solidFill>
            </a:endParaRP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en-US" altLang="ko-KR" sz="1100" dirty="0"/>
              <a:t>The metadata for Hive </a:t>
            </a:r>
            <a:r>
              <a:rPr lang="en-US" altLang="ko-KR" sz="1100" dirty="0">
                <a:solidFill>
                  <a:prstClr val="black"/>
                </a:solidFill>
              </a:rPr>
              <a:t>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92193" y="5316333"/>
            <a:ext cx="1224000" cy="54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Meta Query </a:t>
            </a:r>
          </a:p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Engine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Query engine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32432" y="1196792"/>
            <a:ext cx="2484000" cy="1116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square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>
                <a:solidFill>
                  <a:prstClr val="black"/>
                </a:solidFill>
              </a:rPr>
              <a:t>Metatron 1.0</a:t>
            </a:r>
          </a:p>
          <a:p>
            <a:pPr algn="ctr" latinLnBrk="0"/>
            <a:r>
              <a:rPr lang="en-US" altLang="ko-KR" sz="900" dirty="0">
                <a:solidFill>
                  <a:prstClr val="black"/>
                </a:solidFill>
              </a:rPr>
              <a:t>( Fixed Report, Dynamic Analysis, Ad-Hoc 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032432" y="2204146"/>
            <a:ext cx="2484000" cy="360000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en-US" altLang="ko-KR" sz="1100" b="1" dirty="0" err="1">
                <a:solidFill>
                  <a:prstClr val="black"/>
                </a:solidFill>
              </a:rPr>
              <a:t>Jupyter</a:t>
            </a:r>
            <a:r>
              <a:rPr lang="en-US" altLang="ko-KR" sz="1100" b="1" dirty="0">
                <a:solidFill>
                  <a:prstClr val="black"/>
                </a:solidFill>
              </a:rPr>
              <a:t> 5.0</a:t>
            </a:r>
          </a:p>
          <a:p>
            <a:pPr algn="ctr" latinLnBrk="0"/>
            <a:r>
              <a:rPr lang="en-US" altLang="ko-KR" sz="1100" dirty="0">
                <a:solidFill>
                  <a:prstClr val="black"/>
                </a:solidFill>
              </a:rPr>
              <a:t>( Model design 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073702" y="1628800"/>
            <a:ext cx="1584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Workspace</a:t>
            </a:r>
          </a:p>
          <a:p>
            <a:pPr algn="ctr"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(Fixed report,</a:t>
            </a:r>
          </a:p>
          <a:p>
            <a:pPr algn="ctr">
              <a:defRPr/>
            </a:pPr>
            <a:r>
              <a:rPr lang="en-US" altLang="ko-KR" sz="900" dirty="0">
                <a:solidFill>
                  <a:prstClr val="black"/>
                </a:solidFill>
              </a:rPr>
              <a:t>Dynamic Analysis)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721127" y="1628800"/>
            <a:ext cx="756000" cy="424935"/>
          </a:xfrm>
          <a:prstGeom prst="roundRect">
            <a:avLst>
              <a:gd name="adj" fmla="val 6889"/>
            </a:avLst>
          </a:prstGeom>
          <a:solidFill>
            <a:schemeClr val="bg1"/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Workbench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(Ad-Hoc)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070034" y="2700020"/>
            <a:ext cx="1224000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:Text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016065" y="4378286"/>
            <a:ext cx="2592288" cy="216000"/>
          </a:xfrm>
          <a:prstGeom prst="roundRect">
            <a:avLst>
              <a:gd name="adj" fmla="val 6889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</a:rPr>
              <a:t>* File format :Segment format</a:t>
            </a:r>
            <a:r>
              <a:rPr lang="en-US" altLang="ko-KR" sz="800" dirty="0">
                <a:solidFill>
                  <a:prstClr val="black"/>
                </a:solidFill>
              </a:rPr>
              <a:t>(Columnar)</a:t>
            </a:r>
          </a:p>
        </p:txBody>
      </p:sp>
    </p:spTree>
    <p:extLst>
      <p:ext uri="{BB962C8B-B14F-4D97-AF65-F5344CB8AC3E}">
        <p14:creationId xmlns:p14="http://schemas.microsoft.com/office/powerpoint/2010/main" val="200308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US" altLang="ko-KR" sz="1600" b="1" dirty="0">
                <a:latin typeface="+mn-ea"/>
              </a:rPr>
              <a:t>1. </a:t>
            </a:r>
            <a:r>
              <a:rPr lang="ko-KR" altLang="ko-KR" sz="1600" b="1" dirty="0">
                <a:latin typeface="+mn-ea"/>
              </a:rPr>
              <a:t>개요</a:t>
            </a:r>
          </a:p>
          <a:p>
            <a:pPr indent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개발시스템에 대한 어플리케이션 아키텍처와 이를 구현하기 위한 기술 아키텍처의 내용을 통합하여 작성한다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To-Be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아키텍처에 대한 개요를 기술한다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hangingPunct="0"/>
            <a:endParaRPr lang="ko-KR" altLang="ko-KR" dirty="0"/>
          </a:p>
          <a:p>
            <a:pPr lvl="0" hangingPunct="0"/>
            <a:r>
              <a:rPr lang="en-US" altLang="ko-KR" sz="1600" b="1" dirty="0">
                <a:latin typeface="+mn-ea"/>
              </a:rPr>
              <a:t>2. </a:t>
            </a:r>
            <a:r>
              <a:rPr lang="ko-KR" altLang="ko-KR" sz="1600" b="1" dirty="0">
                <a:latin typeface="+mn-ea"/>
              </a:rPr>
              <a:t>아키텍처 정의</a:t>
            </a:r>
            <a:endParaRPr lang="en-US" altLang="ko-KR" sz="1600" b="1" dirty="0">
              <a:latin typeface="+mn-ea"/>
            </a:endParaRPr>
          </a:p>
          <a:p>
            <a:pPr lvl="0" hangingPunct="0"/>
            <a:endParaRPr lang="en-US" altLang="ko-KR" sz="1400" b="1" dirty="0">
              <a:latin typeface="+mn-ea"/>
            </a:endParaRPr>
          </a:p>
          <a:p>
            <a:pPr lvl="0" hangingPunct="0"/>
            <a:r>
              <a:rPr lang="en-US" altLang="ko-KR" sz="1400" b="1" dirty="0"/>
              <a:t>2.1 </a:t>
            </a:r>
            <a:r>
              <a:rPr lang="ko-KR" altLang="ko-KR" sz="1400" b="1" dirty="0"/>
              <a:t>기본요건 및 고려사항</a:t>
            </a:r>
          </a:p>
          <a:p>
            <a:pPr indent="266700" hangingPunct="0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시스템 구성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구축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 만족하여야 할 기본요건을 기술한다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ko-KR" altLang="ko-KR" sz="1200" dirty="0">
                <a:latin typeface="+mn-ea"/>
              </a:rPr>
              <a:t>기본요건을 달성하기 위하여 특별히 고려하여야 할 고려사항을 기술한다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indent="266700" hangingPunct="0"/>
            <a:endParaRPr lang="en-US" altLang="ko-KR" sz="1200" dirty="0">
              <a:latin typeface="+mn-ea"/>
            </a:endParaRPr>
          </a:p>
          <a:p>
            <a:pPr hangingPunct="0"/>
            <a:r>
              <a:rPr lang="en-US" altLang="ko-KR" sz="1400" b="1" dirty="0"/>
              <a:t>2.2 </a:t>
            </a:r>
            <a:r>
              <a:rPr lang="ko-KR" altLang="en-US" sz="1400" b="1" dirty="0"/>
              <a:t>시스템아키텍처</a:t>
            </a:r>
            <a:endParaRPr lang="en-US" altLang="ko-KR" sz="1400" b="1" dirty="0"/>
          </a:p>
          <a:p>
            <a:pPr hangingPunct="0"/>
            <a:r>
              <a:rPr lang="en-US" altLang="ko-KR" sz="1200" dirty="0">
                <a:latin typeface="+mn-ea"/>
              </a:rPr>
              <a:t>      - </a:t>
            </a:r>
            <a:r>
              <a:rPr lang="ko-KR" altLang="ko-KR" sz="1200" dirty="0">
                <a:latin typeface="+mn-ea"/>
              </a:rPr>
              <a:t>전체 시스템</a:t>
            </a:r>
            <a:r>
              <a:rPr lang="en-US" altLang="ko-KR" sz="1200" dirty="0">
                <a:latin typeface="+mn-ea"/>
              </a:rPr>
              <a:t> To-Be </a:t>
            </a:r>
            <a:r>
              <a:rPr lang="ko-KR" altLang="ko-KR" sz="1200" dirty="0">
                <a:latin typeface="+mn-ea"/>
              </a:rPr>
              <a:t>이미지</a:t>
            </a: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r>
              <a:rPr lang="en-US" altLang="ko-KR" sz="1200" dirty="0">
                <a:latin typeface="+mn-ea"/>
              </a:rPr>
              <a:t>      - </a:t>
            </a:r>
            <a:r>
              <a:rPr lang="ko-KR" altLang="ko-KR" sz="1200" dirty="0">
                <a:latin typeface="+mn-ea"/>
              </a:rPr>
              <a:t>시스템 아키텍처 개념도</a:t>
            </a:r>
            <a:endParaRPr lang="en-US" altLang="ko-KR" sz="1200" dirty="0">
              <a:latin typeface="+mn-ea"/>
            </a:endParaRPr>
          </a:p>
          <a:p>
            <a:pPr marL="982663" indent="-533400" hangingPunct="0"/>
            <a:r>
              <a:rPr lang="en-US" altLang="ko-KR" sz="1200" dirty="0">
                <a:solidFill>
                  <a:srgbClr val="0000FF"/>
                </a:solidFill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</a:rPr>
              <a:t>구체적으로 기술</a:t>
            </a:r>
            <a:r>
              <a:rPr lang="ko-KR" altLang="en-US" sz="1200" dirty="0">
                <a:solidFill>
                  <a:srgbClr val="0000FF"/>
                </a:solidFill>
              </a:rPr>
              <a:t>하며</a:t>
            </a:r>
            <a:r>
              <a:rPr lang="en-US" altLang="ko-KR" sz="1200" dirty="0">
                <a:solidFill>
                  <a:srgbClr val="0000FF"/>
                </a:solidFill>
              </a:rPr>
              <a:t>,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시스템 구성도는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DBMS,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개발 어플리케이션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통신 프로그램 등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Server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Client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에 필요한 제반 소프트웨어에 관련된 내용을 중심으로 기술한다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정형적으로 발생하는 업무유형별로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PATH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를 표현하여 정리하는 것도 효과적이다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기존시스템과의 인터페이스가 발생하는 업무에 대한 내용도 포함하여 정리한다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시스템을 구성하는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레이어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(Layer)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 각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Layer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별로 처리하는 대표적인 업무가 표현되도록 정리한다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0" lvl="1"/>
            <a:r>
              <a:rPr lang="en-US" altLang="ko-KR" sz="1400" b="1" dirty="0">
                <a:latin typeface="+mn-ea"/>
              </a:rPr>
              <a:t>2.3</a:t>
            </a:r>
            <a:r>
              <a:rPr lang="ko-KR" altLang="ko-KR" sz="1400" b="1" dirty="0">
                <a:latin typeface="+mn-ea"/>
              </a:rPr>
              <a:t> 소프트웨어 구성도</a:t>
            </a: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51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2.3</a:t>
            </a:r>
            <a:r>
              <a:rPr lang="ko-KR" altLang="ko-KR" sz="1400" b="1" dirty="0">
                <a:latin typeface="+mn-ea"/>
              </a:rPr>
              <a:t> 소프트웨어 구성도</a:t>
            </a: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4830334" y="3166058"/>
            <a:ext cx="0" cy="2358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8771831" y="3113895"/>
            <a:ext cx="0" cy="29319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2205002" y="3074009"/>
            <a:ext cx="0" cy="3359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8051751" y="1414424"/>
            <a:ext cx="1297230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NiFi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Server/ 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Kafka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 flipV="1">
            <a:off x="288032" y="3401927"/>
            <a:ext cx="9094704" cy="103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V="1">
            <a:off x="288032" y="1220201"/>
            <a:ext cx="9072888" cy="46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/>
          <p:cNvSpPr/>
          <p:nvPr/>
        </p:nvSpPr>
        <p:spPr>
          <a:xfrm>
            <a:off x="1585402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Hadoop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Cluster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Data Node</a:t>
            </a:r>
          </a:p>
        </p:txBody>
      </p:sp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87334693"/>
              </p:ext>
            </p:extLst>
          </p:nvPr>
        </p:nvGraphicFramePr>
        <p:xfrm>
          <a:off x="6201191" y="5713226"/>
          <a:ext cx="2153436" cy="7056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4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Apache Hadoop Project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800" b="0" u="none" strike="noStrike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noStrike" dirty="0"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25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Apache Hadoop</a:t>
                      </a:r>
                      <a:endParaRPr lang="en-US" altLang="en-US" sz="800" u="none" strike="noStrik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hadoop-2.8.2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ahoma" pitchFamily="34" charset="0"/>
                        </a:rPr>
                        <a:t>Apache Yarn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hadoop-2.8.2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latin typeface="+mn-ea"/>
                          <a:ea typeface="+mn-ea"/>
                          <a:cs typeface="Tahoma" pitchFamily="34" charset="0"/>
                        </a:rPr>
                        <a:t>Apache Zookeeper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cs typeface="Tahoma" pitchFamily="34" charset="0"/>
                        </a:rPr>
                        <a:t>3.4.9</a:t>
                      </a:r>
                      <a:endParaRPr lang="ko-KR" altLang="en-US" sz="800" dirty="0"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6997" marR="6997" marT="69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342664" y="5517232"/>
            <a:ext cx="19399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en-US" altLang="ko-KR" sz="800" kern="0" dirty="0">
                <a:latin typeface="+mn-ea"/>
                <a:ea typeface="+mn-ea"/>
              </a:rPr>
              <a:t>※ Apache Hadoop 2.8.2 Package Info</a:t>
            </a:r>
            <a:endParaRPr kumimoji="1" lang="ko-KR" alt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6359" y="953655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9" idx="0"/>
          </p:cNvCxnSpPr>
          <p:nvPr/>
        </p:nvCxnSpPr>
        <p:spPr bwMode="auto">
          <a:xfrm flipV="1">
            <a:off x="8700366" y="1220202"/>
            <a:ext cx="0" cy="19422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7717494" y="3398389"/>
            <a:ext cx="0" cy="26804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142"/>
              </p:ext>
            </p:extLst>
          </p:nvPr>
        </p:nvGraphicFramePr>
        <p:xfrm>
          <a:off x="1695479" y="1745743"/>
          <a:ext cx="951982" cy="82924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 bwMode="auto">
          <a:xfrm>
            <a:off x="288032" y="5496446"/>
            <a:ext cx="9000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7717494" y="5269989"/>
            <a:ext cx="0" cy="22637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344488" y="1414424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Hadoop Cluster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Name Node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6437"/>
              </p:ext>
            </p:extLst>
          </p:nvPr>
        </p:nvGraphicFramePr>
        <p:xfrm>
          <a:off x="454565" y="1745743"/>
          <a:ext cx="951982" cy="1057716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20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6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19163"/>
              </p:ext>
            </p:extLst>
          </p:nvPr>
        </p:nvGraphicFramePr>
        <p:xfrm>
          <a:off x="8123759" y="1724669"/>
          <a:ext cx="1145207" cy="1143575"/>
        </p:xfrm>
        <a:graphic>
          <a:graphicData uri="http://schemas.openxmlformats.org/drawingml/2006/table">
            <a:tbl>
              <a:tblPr firstRow="1" bandRow="1"/>
              <a:tblGrid>
                <a:gridCol w="114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NiFi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Kafka 1.0.0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Zookeeper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 bwMode="auto">
          <a:xfrm flipV="1">
            <a:off x="8769424" y="3418545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8814053" y="5263704"/>
            <a:ext cx="0" cy="2344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4219635" y="1414423"/>
            <a:ext cx="114207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Metatron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WAS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07010"/>
              </p:ext>
            </p:extLst>
          </p:nvPr>
        </p:nvGraphicFramePr>
        <p:xfrm>
          <a:off x="4329711" y="1732920"/>
          <a:ext cx="951982" cy="914860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Spring Boot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>
            <a:stCxn id="47" idx="2"/>
          </p:cNvCxnSpPr>
          <p:nvPr/>
        </p:nvCxnSpPr>
        <p:spPr bwMode="auto">
          <a:xfrm>
            <a:off x="6057506" y="3214424"/>
            <a:ext cx="0" cy="18750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915525" y="3205798"/>
            <a:ext cx="0" cy="1926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/>
          <p:nvPr/>
        </p:nvCxnSpPr>
        <p:spPr bwMode="auto">
          <a:xfrm flipV="1">
            <a:off x="2013324" y="3413554"/>
            <a:ext cx="0" cy="2528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4253287" y="3415587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9057456" y="3429580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29464" y="5281002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flipV="1">
            <a:off x="3101159" y="3410579"/>
            <a:ext cx="0" cy="2841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>
          <a:xfrm>
            <a:off x="2834705" y="1414424"/>
            <a:ext cx="1296144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Druid Cluster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78155"/>
              </p:ext>
            </p:extLst>
          </p:nvPr>
        </p:nvGraphicFramePr>
        <p:xfrm>
          <a:off x="2906713" y="1745743"/>
          <a:ext cx="1152128" cy="1298744"/>
        </p:xfrm>
        <a:graphic>
          <a:graphicData uri="http://schemas.openxmlformats.org/drawingml/2006/table">
            <a:tbl>
              <a:tblPr firstRow="1" bandRow="1"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20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Druid 0.9.1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2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2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82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6" name="직선 연결선 45"/>
          <p:cNvCxnSpPr>
            <a:endCxn id="44" idx="2"/>
          </p:cNvCxnSpPr>
          <p:nvPr/>
        </p:nvCxnSpPr>
        <p:spPr bwMode="auto">
          <a:xfrm flipV="1">
            <a:off x="3482777" y="3214424"/>
            <a:ext cx="0" cy="18753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5461074" y="1414424"/>
            <a:ext cx="1192863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MetaStore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Meta Query Engine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46116"/>
              </p:ext>
            </p:extLst>
          </p:nvPr>
        </p:nvGraphicFramePr>
        <p:xfrm>
          <a:off x="5562950" y="1745277"/>
          <a:ext cx="994317" cy="1249170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Meta Query Engine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HaProxy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 bwMode="auto">
          <a:xfrm flipV="1">
            <a:off x="6548702" y="3396301"/>
            <a:ext cx="0" cy="252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6548702" y="5268250"/>
            <a:ext cx="0" cy="2281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 flipV="1">
            <a:off x="5401712" y="3409227"/>
            <a:ext cx="0" cy="2744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57" idx="2"/>
          </p:cNvCxnSpPr>
          <p:nvPr/>
        </p:nvCxnSpPr>
        <p:spPr bwMode="auto">
          <a:xfrm>
            <a:off x="7358461" y="3214424"/>
            <a:ext cx="0" cy="18625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6762029" y="1414424"/>
            <a:ext cx="1192863" cy="180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ElasticSearch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75"/>
              </p:ext>
            </p:extLst>
          </p:nvPr>
        </p:nvGraphicFramePr>
        <p:xfrm>
          <a:off x="6884792" y="1745743"/>
          <a:ext cx="947336" cy="792202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ElasticSearch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5.1.1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 bwMode="auto">
          <a:xfrm>
            <a:off x="5457056" y="5280621"/>
            <a:ext cx="0" cy="21718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 flipV="1">
            <a:off x="882478" y="3412153"/>
            <a:ext cx="0" cy="2542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7185248" y="3640553"/>
            <a:ext cx="1064492" cy="166065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Hive Meta Mgmt.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6469"/>
              </p:ext>
            </p:extLst>
          </p:nvPr>
        </p:nvGraphicFramePr>
        <p:xfrm>
          <a:off x="7246024" y="3871398"/>
          <a:ext cx="947336" cy="900227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7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Tomcat 8.0.24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282618" y="3640553"/>
            <a:ext cx="1062869" cy="16543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Metatron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WEB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32493"/>
              </p:ext>
            </p:extLst>
          </p:nvPr>
        </p:nvGraphicFramePr>
        <p:xfrm>
          <a:off x="8341512" y="3871398"/>
          <a:ext cx="947336" cy="640218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2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NginX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1.10.1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0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475334" y="3640553"/>
            <a:ext cx="1075979" cy="16548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2871"/>
              </p:ext>
            </p:extLst>
          </p:nvPr>
        </p:nvGraphicFramePr>
        <p:xfrm>
          <a:off x="1542369" y="3871398"/>
          <a:ext cx="951982" cy="1054838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Oozie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Tomcat 8.0.24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MariaDB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10.0.20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742124" y="3640553"/>
            <a:ext cx="1107595" cy="165436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Hive Thrift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66592"/>
              </p:ext>
            </p:extLst>
          </p:nvPr>
        </p:nvGraphicFramePr>
        <p:xfrm>
          <a:off x="3799299" y="3871398"/>
          <a:ext cx="994317" cy="1331536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Hive 1.2.1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Zookeeper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2597203" y="3640553"/>
            <a:ext cx="1100388" cy="16440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ETL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22513"/>
              </p:ext>
            </p:extLst>
          </p:nvPr>
        </p:nvGraphicFramePr>
        <p:xfrm>
          <a:off x="2648744" y="3871398"/>
          <a:ext cx="994317" cy="1331536"/>
        </p:xfrm>
        <a:graphic>
          <a:graphicData uri="http://schemas.openxmlformats.org/drawingml/2006/table">
            <a:tbl>
              <a:tblPr firstRow="1" bandRow="1"/>
              <a:tblGrid>
                <a:gridCol w="99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algn="ctr" defTabSz="1388882" rtl="0" eaLnBrk="1" latinLnBrk="1" hangingPunct="1">
                        <a:lnSpc>
                          <a:spcPct val="9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Spark 2.3.0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Hive 1.2.1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Apache Hadoop Client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961112" y="3640553"/>
            <a:ext cx="1175180" cy="165891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Jupyter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Server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16452"/>
              </p:ext>
            </p:extLst>
          </p:nvPr>
        </p:nvGraphicFramePr>
        <p:xfrm>
          <a:off x="6025436" y="3871398"/>
          <a:ext cx="1055458" cy="1142420"/>
        </p:xfrm>
        <a:graphic>
          <a:graphicData uri="http://schemas.openxmlformats.org/drawingml/2006/table">
            <a:tbl>
              <a:tblPr firstRow="1" bandRow="1"/>
              <a:tblGrid>
                <a:gridCol w="105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Jupyter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Python 2/Python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 3.3.1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880992" y="3640553"/>
            <a:ext cx="1041440" cy="166065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Monitoring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40830"/>
              </p:ext>
            </p:extLst>
          </p:nvPr>
        </p:nvGraphicFramePr>
        <p:xfrm>
          <a:off x="4926400" y="3871398"/>
          <a:ext cx="947336" cy="1142420"/>
        </p:xfrm>
        <a:graphic>
          <a:graphicData uri="http://schemas.openxmlformats.org/drawingml/2006/table">
            <a:tbl>
              <a:tblPr firstRow="1" bandRow="1"/>
              <a:tblGrid>
                <a:gridCol w="94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Grafana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3.0.1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InfluxDB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Telegraf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1.4.4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697" marB="45697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44488" y="3640553"/>
            <a:ext cx="1075979" cy="16548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KDCs</a:t>
            </a: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91820"/>
              </p:ext>
            </p:extLst>
          </p:nvPr>
        </p:nvGraphicFramePr>
        <p:xfrm>
          <a:off x="411523" y="3871398"/>
          <a:ext cx="951982" cy="628026"/>
        </p:xfrm>
        <a:graphic>
          <a:graphicData uri="http://schemas.openxmlformats.org/drawingml/2006/table">
            <a:tbl>
              <a:tblPr firstRow="1" bandRow="1"/>
              <a:tblGrid>
                <a:gridCol w="95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4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Kerberos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5 1.15.2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JDK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CentOS 6.8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2.4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하드</a:t>
            </a:r>
            <a:r>
              <a:rPr lang="ko-KR" altLang="ko-KR" sz="1400" b="1" dirty="0">
                <a:latin typeface="+mn-ea"/>
              </a:rPr>
              <a:t>웨어 구성도</a:t>
            </a:r>
          </a:p>
          <a:p>
            <a:pPr marL="896938" indent="-534988"/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구성을 위한 기본방향을 검토한다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업무나 기능별로 서버를 여러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 설정하는 경우에는 각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서버별로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 기본요건이나 고려사항들을 구분하여 정리하는 것이 바람직하다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하드웨어 구성도는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Server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Client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구성요소 및 주변기기에 대한 구성요소도 표현되도록 작성한다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2277993" y="3327879"/>
            <a:ext cx="0" cy="600060"/>
          </a:xfrm>
          <a:prstGeom prst="line">
            <a:avLst/>
          </a:prstGeom>
          <a:noFill/>
          <a:ln w="12700" algn="ctr">
            <a:solidFill>
              <a:srgbClr val="00B0F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직사각형 63"/>
          <p:cNvSpPr/>
          <p:nvPr/>
        </p:nvSpPr>
        <p:spPr>
          <a:xfrm>
            <a:off x="386246" y="2081574"/>
            <a:ext cx="8687251" cy="3939714"/>
          </a:xfrm>
          <a:prstGeom prst="rect">
            <a:avLst/>
          </a:prstGeom>
          <a:solidFill>
            <a:srgbClr val="FFFFB3"/>
          </a:solidFill>
          <a:ln w="12700">
            <a:solidFill>
              <a:srgbClr val="99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OSS DW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416496" y="2276872"/>
            <a:ext cx="3240360" cy="1572883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anchor="t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1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66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762" y="3815212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직선 연결선 66"/>
          <p:cNvCxnSpPr>
            <a:endCxn id="66" idx="1"/>
          </p:cNvCxnSpPr>
          <p:nvPr/>
        </p:nvCxnSpPr>
        <p:spPr bwMode="auto">
          <a:xfrm>
            <a:off x="284161" y="3915637"/>
            <a:ext cx="8963601" cy="7587"/>
          </a:xfrm>
          <a:prstGeom prst="line">
            <a:avLst/>
          </a:prstGeom>
          <a:noFill/>
          <a:ln w="25400" cmpd="dbl" algn="ctr">
            <a:solidFill>
              <a:schemeClr val="accent6">
                <a:lumMod val="60000"/>
                <a:lumOff val="4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직선 연결선 67"/>
          <p:cNvCxnSpPr>
            <a:endCxn id="69" idx="1"/>
          </p:cNvCxnSpPr>
          <p:nvPr/>
        </p:nvCxnSpPr>
        <p:spPr bwMode="auto">
          <a:xfrm>
            <a:off x="5350418" y="6152045"/>
            <a:ext cx="3851054" cy="0"/>
          </a:xfrm>
          <a:prstGeom prst="line">
            <a:avLst/>
          </a:prstGeom>
          <a:noFill/>
          <a:ln w="28575" cmpd="dbl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2" y="6044033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직사각형 69"/>
          <p:cNvSpPr/>
          <p:nvPr/>
        </p:nvSpPr>
        <p:spPr>
          <a:xfrm>
            <a:off x="5786078" y="6309320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TANGO-A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71296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T-EOS</a:t>
            </a:r>
          </a:p>
        </p:txBody>
      </p:sp>
      <p:cxnSp>
        <p:nvCxnSpPr>
          <p:cNvPr id="72" name="직선 연결선 71"/>
          <p:cNvCxnSpPr/>
          <p:nvPr/>
        </p:nvCxnSpPr>
        <p:spPr bwMode="auto">
          <a:xfrm flipV="1">
            <a:off x="7647546" y="4973713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/>
          <p:cNvCxnSpPr>
            <a:stCxn id="71" idx="0"/>
          </p:cNvCxnSpPr>
          <p:nvPr/>
        </p:nvCxnSpPr>
        <p:spPr bwMode="auto">
          <a:xfrm flipV="1">
            <a:off x="706533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/>
          <p:cNvCxnSpPr/>
          <p:nvPr/>
        </p:nvCxnSpPr>
        <p:spPr bwMode="auto">
          <a:xfrm flipV="1">
            <a:off x="6897216" y="1924848"/>
            <a:ext cx="0" cy="120072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168200" y="1562327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OA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73497" y="5856129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Private Net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 flipV="1">
            <a:off x="7250134" y="1689421"/>
            <a:ext cx="1" cy="252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 flipV="1">
            <a:off x="2197024" y="391034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직사각형 78"/>
          <p:cNvSpPr/>
          <p:nvPr/>
        </p:nvSpPr>
        <p:spPr>
          <a:xfrm>
            <a:off x="7632621" y="6301908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MOIRA</a:t>
            </a:r>
          </a:p>
        </p:txBody>
      </p:sp>
      <p:cxnSp>
        <p:nvCxnSpPr>
          <p:cNvPr id="80" name="직선 연결선 79"/>
          <p:cNvCxnSpPr>
            <a:stCxn id="79" idx="0"/>
          </p:cNvCxnSpPr>
          <p:nvPr/>
        </p:nvCxnSpPr>
        <p:spPr bwMode="auto">
          <a:xfrm flipV="1">
            <a:off x="7984999" y="6144633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직사각형 80"/>
          <p:cNvSpPr/>
          <p:nvPr/>
        </p:nvSpPr>
        <p:spPr>
          <a:xfrm>
            <a:off x="6910921" y="1484784"/>
            <a:ext cx="704755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82" name="직선 연결선 81"/>
          <p:cNvCxnSpPr>
            <a:endCxn id="129" idx="1"/>
          </p:cNvCxnSpPr>
          <p:nvPr/>
        </p:nvCxnSpPr>
        <p:spPr bwMode="auto">
          <a:xfrm>
            <a:off x="5350418" y="1920257"/>
            <a:ext cx="3923062" cy="0"/>
          </a:xfrm>
          <a:prstGeom prst="line">
            <a:avLst/>
          </a:prstGeom>
          <a:noFill/>
          <a:ln w="25400" cmpd="dbl" algn="ctr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82"/>
          <p:cNvSpPr txBox="1"/>
          <p:nvPr/>
        </p:nvSpPr>
        <p:spPr bwMode="auto">
          <a:xfrm>
            <a:off x="1353331" y="2287905"/>
            <a:ext cx="13308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Hadoop Cluster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01256" y="297072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Meta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Mgmt.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875054" y="454368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 flipV="1">
            <a:off x="7404605" y="3910349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직사각형 86"/>
          <p:cNvSpPr/>
          <p:nvPr/>
        </p:nvSpPr>
        <p:spPr>
          <a:xfrm>
            <a:off x="7137039" y="4604194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092449" y="455710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42756" y="4505713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NiFi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(5)</a:t>
            </a:r>
          </a:p>
        </p:txBody>
      </p:sp>
      <p:sp>
        <p:nvSpPr>
          <p:cNvPr id="90" name="직사각형 200"/>
          <p:cNvSpPr>
            <a:spLocks/>
          </p:cNvSpPr>
          <p:nvPr/>
        </p:nvSpPr>
        <p:spPr>
          <a:xfrm>
            <a:off x="386419" y="6038540"/>
            <a:ext cx="4459969" cy="28450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lIns="36000" rIns="36000" anchor="ctr"/>
          <a:lstStyle/>
          <a:p>
            <a:pPr latinLnBrk="0"/>
            <a:r>
              <a:rPr lang="en-US" altLang="ko-KR" sz="1000" kern="0" dirty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000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ETL</a:t>
            </a: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anose="02020603050405020304" pitchFamily="18" charset="0"/>
              </a:rPr>
              <a:t>(Extract, Transform, Load)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0845" y="3284984"/>
            <a:ext cx="17685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4</a:t>
            </a:r>
          </a:p>
          <a:p>
            <a:pPr algn="ctr"/>
            <a:r>
              <a:rPr lang="en-US" altLang="ko-KR" sz="700" dirty="0">
                <a:latin typeface="+mn-ea"/>
              </a:rPr>
              <a:t>(512GB, 300GB*2 + 1.2TB*6, NIC(Q)*2)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47963" y="2637106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 * 3</a:t>
            </a:r>
          </a:p>
          <a:p>
            <a:pPr algn="ctr"/>
            <a:r>
              <a:rPr lang="en-US" altLang="ko-KR" sz="700" dirty="0">
                <a:latin typeface="+mn-ea"/>
              </a:rPr>
              <a:t>(383GB, 1.2TB*12)</a:t>
            </a:r>
            <a:endParaRPr lang="ko-KR" altLang="en-US" sz="700" dirty="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08548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84648" y="493443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65371" y="42596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5</a:t>
            </a:r>
          </a:p>
          <a:p>
            <a:pPr algn="ctr"/>
            <a:r>
              <a:rPr lang="en-US" altLang="ko-KR" sz="700" dirty="0">
                <a:latin typeface="+mn-ea"/>
              </a:rPr>
              <a:t>(256GB, 6TB*8)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073496" y="3573537"/>
            <a:ext cx="704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  <a:ea typeface="+mn-ea"/>
              </a:rPr>
              <a:t>Private Net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순서도: 자기 디스크 96"/>
          <p:cNvSpPr/>
          <p:nvPr/>
        </p:nvSpPr>
        <p:spPr>
          <a:xfrm>
            <a:off x="3694546" y="2867439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4001955" y="2949897"/>
            <a:ext cx="472770" cy="40709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00478" y="2949897"/>
            <a:ext cx="971867" cy="2934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b="1" dirty="0" err="1">
                <a:latin typeface="+mn-ea"/>
              </a:rPr>
              <a:t>MetaStore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(3)</a:t>
            </a:r>
          </a:p>
        </p:txBody>
      </p:sp>
      <p:cxnSp>
        <p:nvCxnSpPr>
          <p:cNvPr id="100" name="직선 연결선 99"/>
          <p:cNvCxnSpPr/>
          <p:nvPr/>
        </p:nvCxnSpPr>
        <p:spPr bwMode="auto">
          <a:xfrm flipV="1">
            <a:off x="6895023" y="3350920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연결선 100"/>
          <p:cNvCxnSpPr/>
          <p:nvPr/>
        </p:nvCxnSpPr>
        <p:spPr bwMode="auto">
          <a:xfrm flipV="1">
            <a:off x="7854190" y="1916832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7257256" y="270950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3" name="직선 연결선 102"/>
          <p:cNvCxnSpPr/>
          <p:nvPr/>
        </p:nvCxnSpPr>
        <p:spPr bwMode="auto">
          <a:xfrm flipV="1">
            <a:off x="5411979" y="3904898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5119176" y="499210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05" name="직선 연결선 104"/>
          <p:cNvCxnSpPr>
            <a:stCxn id="108" idx="0"/>
          </p:cNvCxnSpPr>
          <p:nvPr/>
        </p:nvCxnSpPr>
        <p:spPr bwMode="auto">
          <a:xfrm flipV="1">
            <a:off x="3781375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Box 105"/>
          <p:cNvSpPr txBox="1"/>
          <p:nvPr/>
        </p:nvSpPr>
        <p:spPr>
          <a:xfrm>
            <a:off x="3368824" y="4973106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(128GB, 450GB*2)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450675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403375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Hive Thrift Server(3)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205112" y="4577300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153727" y="4526039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WAS(2)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2271194" y="2852936"/>
            <a:ext cx="1038861" cy="468000"/>
            <a:chOff x="2774519" y="2204864"/>
            <a:chExt cx="1038861" cy="468000"/>
          </a:xfrm>
        </p:grpSpPr>
        <p:sp>
          <p:nvSpPr>
            <p:cNvPr id="112" name="직사각형 111"/>
            <p:cNvSpPr/>
            <p:nvPr/>
          </p:nvSpPr>
          <p:spPr>
            <a:xfrm>
              <a:off x="2954415" y="2303345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             …….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824212" y="2256251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774519" y="2204864"/>
              <a:ext cx="858965" cy="3695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Data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 xxx</a:t>
              </a:r>
              <a:r>
                <a:rPr lang="ko-KR" altLang="en-US" sz="10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145419" y="3320936"/>
            <a:ext cx="16015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280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+ 6TB*8, NIC(Q)*2)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711827" y="2968860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36340" y="2636912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661101" y="2924944"/>
            <a:ext cx="689317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HaProxy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cxnSp>
        <p:nvCxnSpPr>
          <p:cNvPr id="119" name="직선 연결선 118"/>
          <p:cNvCxnSpPr/>
          <p:nvPr/>
        </p:nvCxnSpPr>
        <p:spPr bwMode="auto">
          <a:xfrm flipV="1">
            <a:off x="912181" y="3933056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342926" y="5013756"/>
            <a:ext cx="135652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FUJITSU RX2540 M2 * 10</a:t>
            </a:r>
          </a:p>
          <a:p>
            <a:pPr algn="ctr"/>
            <a:r>
              <a:rPr lang="en-US" altLang="ko-KR" sz="700" dirty="0">
                <a:latin typeface="+mn-ea"/>
              </a:rPr>
              <a:t>(128GB, 300GB*2 + SSD 4TB*8, NIC(Q)*2)</a:t>
            </a:r>
          </a:p>
        </p:txBody>
      </p:sp>
      <p:grpSp>
        <p:nvGrpSpPr>
          <p:cNvPr id="121" name="그룹 289"/>
          <p:cNvGrpSpPr/>
          <p:nvPr/>
        </p:nvGrpSpPr>
        <p:grpSpPr>
          <a:xfrm>
            <a:off x="499805" y="4509120"/>
            <a:ext cx="1116000" cy="468000"/>
            <a:chOff x="2108914" y="4015751"/>
            <a:chExt cx="915644" cy="364796"/>
          </a:xfrm>
        </p:grpSpPr>
        <p:sp>
          <p:nvSpPr>
            <p:cNvPr id="122" name="직사각형 121"/>
            <p:cNvSpPr/>
            <p:nvPr/>
          </p:nvSpPr>
          <p:spPr>
            <a:xfrm>
              <a:off x="2319803" y="4092515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         …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Druid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(10+</a:t>
              </a:r>
              <a:r>
                <a:rPr lang="el-GR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α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  <a:ea typeface="맑은 고딕"/>
                </a:rPr>
                <a:t> </a:t>
              </a:r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nodes)</a:t>
              </a:r>
            </a:p>
          </p:txBody>
        </p:sp>
      </p:grpSp>
      <p:cxnSp>
        <p:nvCxnSpPr>
          <p:cNvPr id="125" name="직선 연결선 124"/>
          <p:cNvCxnSpPr>
            <a:endCxn id="116" idx="2"/>
          </p:cNvCxnSpPr>
          <p:nvPr/>
        </p:nvCxnSpPr>
        <p:spPr bwMode="auto">
          <a:xfrm flipV="1">
            <a:off x="5049166" y="3339660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직선 연결선 125"/>
          <p:cNvCxnSpPr>
            <a:endCxn id="164" idx="2"/>
          </p:cNvCxnSpPr>
          <p:nvPr/>
        </p:nvCxnSpPr>
        <p:spPr bwMode="auto">
          <a:xfrm flipV="1">
            <a:off x="7770184" y="3333511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직선 연결선 126"/>
          <p:cNvCxnSpPr/>
          <p:nvPr/>
        </p:nvCxnSpPr>
        <p:spPr bwMode="auto">
          <a:xfrm flipV="1">
            <a:off x="6130295" y="6144161"/>
            <a:ext cx="0" cy="157275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직선 연결선 127"/>
          <p:cNvCxnSpPr/>
          <p:nvPr/>
        </p:nvCxnSpPr>
        <p:spPr bwMode="auto">
          <a:xfrm flipV="1">
            <a:off x="4081512" y="3340758"/>
            <a:ext cx="1" cy="58076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9" name="Picture 217" descr="multilayer switch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3480" y="1812245"/>
            <a:ext cx="214808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0" name="직선 연결선 129"/>
          <p:cNvCxnSpPr/>
          <p:nvPr/>
        </p:nvCxnSpPr>
        <p:spPr bwMode="auto">
          <a:xfrm flipV="1">
            <a:off x="1425209" y="3266976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1" name="그룹 254"/>
          <p:cNvGrpSpPr/>
          <p:nvPr/>
        </p:nvGrpSpPr>
        <p:grpSpPr>
          <a:xfrm>
            <a:off x="906736" y="2816984"/>
            <a:ext cx="1022659" cy="468000"/>
            <a:chOff x="2108914" y="4015751"/>
            <a:chExt cx="787329" cy="36479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2" name="직사각형 131"/>
            <p:cNvSpPr/>
            <p:nvPr/>
          </p:nvSpPr>
          <p:spPr>
            <a:xfrm>
              <a:off x="2191488" y="4092515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149686" y="4055806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Master Node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#1,2,3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108914" y="4015751"/>
              <a:ext cx="704755" cy="288032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Name Node</a:t>
              </a:r>
            </a:p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n-ea"/>
                </a:rPr>
                <a:t>(4 nodes)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35" name="직선 연결선 134"/>
          <p:cNvCxnSpPr/>
          <p:nvPr/>
        </p:nvCxnSpPr>
        <p:spPr bwMode="auto">
          <a:xfrm flipV="1">
            <a:off x="2792760" y="3262188"/>
            <a:ext cx="0" cy="653449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직선 연결선 135"/>
          <p:cNvCxnSpPr/>
          <p:nvPr/>
        </p:nvCxnSpPr>
        <p:spPr bwMode="auto">
          <a:xfrm flipV="1">
            <a:off x="2969211" y="3917659"/>
            <a:ext cx="1618" cy="74504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직사각형 136"/>
          <p:cNvSpPr/>
          <p:nvPr/>
        </p:nvSpPr>
        <p:spPr>
          <a:xfrm>
            <a:off x="2647241" y="4550991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04728" y="4941748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cxnSp>
        <p:nvCxnSpPr>
          <p:cNvPr id="139" name="직선 연결선 138"/>
          <p:cNvCxnSpPr/>
          <p:nvPr/>
        </p:nvCxnSpPr>
        <p:spPr bwMode="auto">
          <a:xfrm flipV="1">
            <a:off x="6639434" y="4973560"/>
            <a:ext cx="0" cy="1152000"/>
          </a:xfrm>
          <a:prstGeom prst="line">
            <a:avLst/>
          </a:prstGeom>
          <a:noFill/>
          <a:ln w="9525" algn="ctr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직선 연결선 139"/>
          <p:cNvCxnSpPr/>
          <p:nvPr/>
        </p:nvCxnSpPr>
        <p:spPr bwMode="auto">
          <a:xfrm flipV="1">
            <a:off x="6390777" y="3910196"/>
            <a:ext cx="0" cy="756493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/>
          <p:cNvSpPr/>
          <p:nvPr/>
        </p:nvSpPr>
        <p:spPr>
          <a:xfrm>
            <a:off x="6123211" y="4604041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         …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078621" y="4556947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Master Node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#1,2,3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028928" y="4505560"/>
            <a:ext cx="858965" cy="36951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Kafka Server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(3)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351543" y="4259491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3</a:t>
            </a:r>
          </a:p>
          <a:p>
            <a:pPr algn="ctr"/>
            <a:r>
              <a:rPr lang="en-US" altLang="ko-KR" sz="700" dirty="0">
                <a:latin typeface="+mn-ea"/>
              </a:rPr>
              <a:t>(256GB, 450GB*2)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5607339" y="297093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Jupyter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연결선 145"/>
          <p:cNvCxnSpPr/>
          <p:nvPr/>
        </p:nvCxnSpPr>
        <p:spPr bwMode="auto">
          <a:xfrm flipV="1">
            <a:off x="5950077" y="3359507"/>
            <a:ext cx="0" cy="553978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TextBox 146"/>
          <p:cNvSpPr txBox="1"/>
          <p:nvPr/>
        </p:nvSpPr>
        <p:spPr>
          <a:xfrm>
            <a:off x="5460558" y="2636408"/>
            <a:ext cx="99272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DL380e G9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148" name="직선 연결선 147"/>
          <p:cNvCxnSpPr>
            <a:stCxn id="145" idx="0"/>
          </p:cNvCxnSpPr>
          <p:nvPr/>
        </p:nvCxnSpPr>
        <p:spPr bwMode="auto">
          <a:xfrm flipV="1">
            <a:off x="5950077" y="1911332"/>
            <a:ext cx="0" cy="10595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>
            <a:stCxn id="152" idx="0"/>
          </p:cNvCxnSpPr>
          <p:nvPr/>
        </p:nvCxnSpPr>
        <p:spPr bwMode="auto">
          <a:xfrm flipV="1">
            <a:off x="4661101" y="3922540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248550" y="4983610"/>
            <a:ext cx="82798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+ 6TB*8)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4330401" y="4580872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283101" y="4528051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ElasticSearch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Cluster(2)</a:t>
            </a:r>
          </a:p>
        </p:txBody>
      </p:sp>
      <p:cxnSp>
        <p:nvCxnSpPr>
          <p:cNvPr id="153" name="직선 연결선 152"/>
          <p:cNvCxnSpPr/>
          <p:nvPr/>
        </p:nvCxnSpPr>
        <p:spPr bwMode="auto">
          <a:xfrm flipV="1">
            <a:off x="8681269" y="1911790"/>
            <a:ext cx="2759" cy="1189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직사각형 153"/>
          <p:cNvSpPr/>
          <p:nvPr/>
        </p:nvSpPr>
        <p:spPr>
          <a:xfrm>
            <a:off x="8259923" y="2957669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Grafana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endCxn id="154" idx="2"/>
          </p:cNvCxnSpPr>
          <p:nvPr/>
        </p:nvCxnSpPr>
        <p:spPr bwMode="auto">
          <a:xfrm flipV="1">
            <a:off x="8597263" y="3328469"/>
            <a:ext cx="0" cy="599545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155"/>
          <p:cNvSpPr txBox="1"/>
          <p:nvPr/>
        </p:nvSpPr>
        <p:spPr>
          <a:xfrm>
            <a:off x="8064732" y="2708920"/>
            <a:ext cx="992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cxnSp>
        <p:nvCxnSpPr>
          <p:cNvPr id="157" name="직선 연결선 156"/>
          <p:cNvCxnSpPr>
            <a:stCxn id="160" idx="0"/>
          </p:cNvCxnSpPr>
          <p:nvPr/>
        </p:nvCxnSpPr>
        <p:spPr bwMode="auto">
          <a:xfrm flipV="1">
            <a:off x="8486083" y="3912036"/>
            <a:ext cx="0" cy="605511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" name="TextBox 157"/>
          <p:cNvSpPr txBox="1"/>
          <p:nvPr/>
        </p:nvSpPr>
        <p:spPr>
          <a:xfrm>
            <a:off x="7840982" y="4973106"/>
            <a:ext cx="1360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 * 2</a:t>
            </a:r>
          </a:p>
          <a:p>
            <a:pPr algn="ctr"/>
            <a:r>
              <a:rPr lang="en-US" altLang="ko-KR" sz="700" dirty="0">
                <a:latin typeface="+mn-ea"/>
              </a:rPr>
              <a:t>(256GB, 300GB*2 + SSD 1TB*4)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55383" y="4570368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8108083" y="4517547"/>
            <a:ext cx="756000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InfluxDB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/</a:t>
            </a:r>
          </a:p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Telegraf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(2)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1831489" y="449105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03676" y="4498360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ETL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7473280" y="2996952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7432844" y="2962711"/>
            <a:ext cx="674679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Metatron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WEB</a:t>
            </a:r>
          </a:p>
        </p:txBody>
      </p:sp>
      <p:cxnSp>
        <p:nvCxnSpPr>
          <p:cNvPr id="165" name="직선 연결선 164"/>
          <p:cNvCxnSpPr/>
          <p:nvPr/>
        </p:nvCxnSpPr>
        <p:spPr bwMode="auto">
          <a:xfrm flipV="1">
            <a:off x="1745016" y="3933192"/>
            <a:ext cx="1618" cy="1584000"/>
          </a:xfrm>
          <a:prstGeom prst="line">
            <a:avLst/>
          </a:prstGeom>
          <a:noFill/>
          <a:ln w="12700" algn="ctr">
            <a:solidFill>
              <a:srgbClr val="E3193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직사각형 165"/>
          <p:cNvSpPr/>
          <p:nvPr/>
        </p:nvSpPr>
        <p:spPr>
          <a:xfrm>
            <a:off x="1433556" y="5415087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Oozie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43150" y="5805844"/>
            <a:ext cx="827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HP DL180 G9</a:t>
            </a:r>
          </a:p>
          <a:p>
            <a:pPr algn="ctr"/>
            <a:r>
              <a:rPr lang="en-US" altLang="ko-KR" sz="700" dirty="0">
                <a:latin typeface="+mn-ea"/>
              </a:rPr>
              <a:t>(64GB, 450GB*2)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1389991" y="5362456"/>
            <a:ext cx="685476" cy="370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KDC</a:t>
            </a:r>
          </a:p>
        </p:txBody>
      </p:sp>
    </p:spTree>
    <p:extLst>
      <p:ext uri="{BB962C8B-B14F-4D97-AF65-F5344CB8AC3E}">
        <p14:creationId xmlns:p14="http://schemas.microsoft.com/office/powerpoint/2010/main" val="260801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아키텍처 정의서  가이드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8586" y="764704"/>
            <a:ext cx="96488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400" b="1" dirty="0">
                <a:latin typeface="+mn-ea"/>
              </a:rPr>
              <a:t>2.5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네트워크</a:t>
            </a:r>
            <a:r>
              <a:rPr lang="ko-KR" altLang="ko-KR" sz="1400" b="1" dirty="0">
                <a:latin typeface="+mn-ea"/>
              </a:rPr>
              <a:t> 구성도</a:t>
            </a:r>
          </a:p>
          <a:p>
            <a:pPr marL="896938" indent="-534988"/>
            <a:r>
              <a:rPr lang="en-GB" altLang="ko-KR" sz="1200" dirty="0">
                <a:solidFill>
                  <a:srgbClr val="0000FF"/>
                </a:solidFill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</a:rPr>
              <a:t>다음 각</a:t>
            </a:r>
            <a:r>
              <a:rPr lang="en-US" altLang="ko-KR" sz="1200" dirty="0">
                <a:solidFill>
                  <a:srgbClr val="0000FF"/>
                </a:solidFill>
              </a:rPr>
              <a:t> H/W </a:t>
            </a:r>
            <a:r>
              <a:rPr lang="ko-KR" altLang="ko-KR" sz="1200" dirty="0">
                <a:solidFill>
                  <a:srgbClr val="0000FF"/>
                </a:solidFill>
              </a:rPr>
              <a:t>구성요소간의</a:t>
            </a:r>
            <a:r>
              <a:rPr lang="en-US" altLang="ko-KR" sz="1200" dirty="0">
                <a:solidFill>
                  <a:srgbClr val="0000FF"/>
                </a:solidFill>
              </a:rPr>
              <a:t> N/W</a:t>
            </a:r>
            <a:r>
              <a:rPr lang="ko-KR" altLang="ko-KR" sz="1200" dirty="0">
                <a:solidFill>
                  <a:srgbClr val="0000FF"/>
                </a:solidFill>
              </a:rPr>
              <a:t>을 통한 통신방법 및</a:t>
            </a:r>
            <a:r>
              <a:rPr lang="en-US" altLang="ko-KR" sz="1200" dirty="0">
                <a:solidFill>
                  <a:srgbClr val="0000FF"/>
                </a:solidFill>
              </a:rPr>
              <a:t>  N/W </a:t>
            </a:r>
            <a:r>
              <a:rPr lang="ko-KR" altLang="ko-KR" sz="1200" dirty="0">
                <a:solidFill>
                  <a:srgbClr val="0000FF"/>
                </a:solidFill>
              </a:rPr>
              <a:t>구성요소를 상세히 기술한다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 hangingPunct="0"/>
            <a:r>
              <a:rPr lang="en-US" altLang="ko-KR" sz="1200" dirty="0">
                <a:solidFill>
                  <a:srgbClr val="0000FF"/>
                </a:solidFill>
              </a:rPr>
              <a:t>- Server</a:t>
            </a:r>
            <a:r>
              <a:rPr lang="ko-KR" altLang="ko-KR" sz="1200" dirty="0">
                <a:solidFill>
                  <a:srgbClr val="0000FF"/>
                </a:solidFill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</a:rPr>
              <a:t> Client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 hangingPunct="0"/>
            <a:r>
              <a:rPr lang="en-US" altLang="ko-KR" sz="1200" dirty="0">
                <a:solidFill>
                  <a:srgbClr val="0000FF"/>
                </a:solidFill>
              </a:rPr>
              <a:t>- CLIENT</a:t>
            </a:r>
            <a:r>
              <a:rPr lang="ko-KR" altLang="ko-KR" sz="1200" dirty="0">
                <a:solidFill>
                  <a:srgbClr val="0000FF"/>
                </a:solidFill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</a:rPr>
              <a:t> CLIENT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 hangingPunct="0"/>
            <a:r>
              <a:rPr lang="en-US" altLang="ko-KR" sz="1200" dirty="0">
                <a:solidFill>
                  <a:srgbClr val="0000FF"/>
                </a:solidFill>
              </a:rPr>
              <a:t>- SERVER</a:t>
            </a:r>
            <a:r>
              <a:rPr lang="ko-KR" altLang="ko-KR" sz="1200" dirty="0">
                <a:solidFill>
                  <a:srgbClr val="0000FF"/>
                </a:solidFill>
              </a:rPr>
              <a:t>와</a:t>
            </a:r>
            <a:r>
              <a:rPr lang="en-US" altLang="ko-KR" sz="1200" dirty="0">
                <a:solidFill>
                  <a:srgbClr val="0000FF"/>
                </a:solidFill>
              </a:rPr>
              <a:t> SERVER</a:t>
            </a:r>
          </a:p>
          <a:p>
            <a:pPr marL="896938" hangingPunct="0"/>
            <a:r>
              <a:rPr lang="ko-KR" altLang="ko-KR" sz="1200" dirty="0">
                <a:solidFill>
                  <a:srgbClr val="0000FF"/>
                </a:solidFill>
              </a:rPr>
              <a:t>지역별로 분산되어</a:t>
            </a:r>
            <a:r>
              <a:rPr lang="en-US" altLang="ko-KR" sz="1200" dirty="0">
                <a:solidFill>
                  <a:srgbClr val="0000FF"/>
                </a:solidFill>
              </a:rPr>
              <a:t> N/W</a:t>
            </a:r>
            <a:r>
              <a:rPr lang="ko-KR" altLang="ko-KR" sz="1200" dirty="0">
                <a:solidFill>
                  <a:srgbClr val="0000FF"/>
                </a:solidFill>
              </a:rPr>
              <a:t>이 구성될 경우 지역별</a:t>
            </a:r>
            <a:r>
              <a:rPr lang="en-US" altLang="ko-KR" sz="1200" dirty="0">
                <a:solidFill>
                  <a:srgbClr val="0000FF"/>
                </a:solidFill>
              </a:rPr>
              <a:t> N/W </a:t>
            </a:r>
            <a:r>
              <a:rPr lang="ko-KR" altLang="ko-KR" sz="1200" dirty="0">
                <a:solidFill>
                  <a:srgbClr val="0000FF"/>
                </a:solidFill>
              </a:rPr>
              <a:t>구성방법 및 중앙과 지역간의</a:t>
            </a:r>
            <a:r>
              <a:rPr lang="en-US" altLang="ko-KR" sz="1200" dirty="0">
                <a:solidFill>
                  <a:srgbClr val="0000FF"/>
                </a:solidFill>
              </a:rPr>
              <a:t> N/W </a:t>
            </a:r>
            <a:r>
              <a:rPr lang="ko-KR" altLang="ko-KR" sz="1200" dirty="0">
                <a:solidFill>
                  <a:srgbClr val="0000FF"/>
                </a:solidFill>
              </a:rPr>
              <a:t>구성방법을 상세히 기술하도록 한다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  <a:endParaRPr lang="ko-KR" altLang="ko-KR" sz="1200" dirty="0">
              <a:solidFill>
                <a:srgbClr val="0000FF"/>
              </a:solidFill>
            </a:endParaRPr>
          </a:p>
          <a:p>
            <a:pPr marL="896938"/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marL="0" lvl="1"/>
            <a:r>
              <a:rPr lang="en-US" altLang="ko-KR" sz="1400" b="1" dirty="0">
                <a:latin typeface="+mn-ea"/>
              </a:rPr>
              <a:t>2.6</a:t>
            </a:r>
            <a:r>
              <a:rPr lang="ko-KR" altLang="ko-KR" sz="1400" b="1" dirty="0">
                <a:latin typeface="+mn-ea"/>
              </a:rPr>
              <a:t> </a:t>
            </a:r>
            <a:r>
              <a:rPr lang="ko-KR" altLang="ko-KR" sz="1400" b="1" dirty="0"/>
              <a:t>외부 인터페이스</a:t>
            </a:r>
            <a:endParaRPr lang="ko-KR" altLang="ko-KR" sz="1400" b="1" dirty="0">
              <a:latin typeface="+mn-ea"/>
            </a:endParaRPr>
          </a:p>
          <a:p>
            <a:pPr marL="896938" indent="-534988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Guide :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개발시스템과 외부시스템간의 시스템 인터페이스 방법을 상세히 기술한다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marL="896938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인터페이스 시스템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 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marL="896938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통신방법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(N/W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구성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)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marL="896938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인터페이스 내용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데이터</a:t>
            </a:r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endParaRPr lang="en-US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r>
              <a:rPr lang="en-US" altLang="ko-KR" sz="1600" b="1" dirty="0">
                <a:latin typeface="+mn-ea"/>
              </a:rPr>
              <a:t>3. </a:t>
            </a:r>
            <a:r>
              <a:rPr lang="ko-KR" altLang="ko-KR" sz="1600" b="1" dirty="0">
                <a:latin typeface="+mn-ea"/>
              </a:rPr>
              <a:t>주요 현안</a:t>
            </a:r>
          </a:p>
          <a:p>
            <a:pPr indent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패키지 아키텍처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검토시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Issue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가 되는 사안들에 대하여 정리 하며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사용자와의 설계 내역 검토 시 합의하여 결론을 도출하고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공유한다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☞ 본 항목은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CMM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프로세스의 요구사항 추적 매트릭스나 프로젝트 이슈관리 대장을 활용하여 정리할 수 있다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indent="266700" hangingPunct="0"/>
            <a:r>
              <a:rPr lang="en-GB" altLang="ko-KR" sz="1200" dirty="0">
                <a:solidFill>
                  <a:srgbClr val="0000FF"/>
                </a:solidFill>
                <a:latin typeface="+mn-ea"/>
              </a:rPr>
              <a:t> </a:t>
            </a:r>
          </a:p>
          <a:p>
            <a:pPr hangingPunct="0"/>
            <a:endParaRPr lang="ko-KR" altLang="ko-KR" sz="1200" dirty="0"/>
          </a:p>
          <a:p>
            <a:pPr lvl="0" hangingPunct="0"/>
            <a:r>
              <a:rPr lang="en-US" altLang="ko-KR" sz="1600" b="1" dirty="0">
                <a:latin typeface="+mn-ea"/>
              </a:rPr>
              <a:t>4. </a:t>
            </a:r>
            <a:r>
              <a:rPr lang="ko-KR" altLang="ko-KR" sz="1600" b="1" dirty="0">
                <a:latin typeface="+mn-ea"/>
              </a:rPr>
              <a:t>합의 사항</a:t>
            </a:r>
          </a:p>
          <a:p>
            <a:pPr marL="266700" hangingPunct="0"/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상기 수행한 패키지 아키텍처 검토에 대하여 요구사항 대비 </a:t>
            </a:r>
            <a:r>
              <a:rPr lang="ko-KR" altLang="ko-KR" sz="1200" dirty="0" err="1">
                <a:solidFill>
                  <a:srgbClr val="0000FF"/>
                </a:solidFill>
                <a:latin typeface="+mn-ea"/>
              </a:rPr>
              <a:t>충족도에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 대하여 기술하고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대비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수행될 수 없는 사항에 대하여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ko-KR" sz="1200" dirty="0">
                <a:solidFill>
                  <a:srgbClr val="0000FF"/>
                </a:solidFill>
                <a:latin typeface="+mn-ea"/>
              </a:rPr>
              <a:t>해당하는 이유 및 대안을 명기하고 고객의 합의를 구한다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0000FF"/>
              </a:solidFill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  <a:p>
            <a:pPr hangingPunct="0"/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4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 dirty="0">
                <a:latin typeface="+mj-lt"/>
                <a:cs typeface="Arial" panose="020B0604020202020204" pitchFamily="34" charset="0"/>
              </a:rPr>
              <a:t>강  재  효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2019. 07. 15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556792"/>
            <a:ext cx="89289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03617"/>
              </p:ext>
            </p:extLst>
          </p:nvPr>
        </p:nvGraphicFramePr>
        <p:xfrm>
          <a:off x="457672" y="2276872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07</a:t>
                      </a: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15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강 재 효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1136650" y="2132856"/>
            <a:ext cx="5329629" cy="324036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xtLst/>
        </p:spPr>
        <p:txBody>
          <a:bodyPr wrap="none" lIns="83969" tIns="41985" rIns="83969" bIns="41985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265113" indent="-265113" eaLnBrk="1" hangingPunct="1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/>
            </a:pPr>
            <a:r>
              <a:rPr lang="ko-KR" altLang="en-US" sz="2000" b="1" dirty="0">
                <a:latin typeface="+mn-ea"/>
                <a:ea typeface="+mn-ea"/>
              </a:rPr>
              <a:t>내용</a:t>
            </a:r>
          </a:p>
          <a:p>
            <a:pPr marL="542925" lvl="1" indent="-277813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1008062" lvl="2" indent="-342900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arenR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42925" lvl="1" indent="-277813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42925" lvl="1" indent="-277813" eaLnBrk="1" hangingPunct="1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ko-KR" altLang="en-US" sz="1600" b="1" dirty="0">
                <a:latin typeface="+mn-ea"/>
                <a:ea typeface="+mn-ea"/>
              </a:rPr>
              <a:t>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265112" lvl="1" indent="0" eaLnBrk="1" hangingPunct="1"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altLang="ko-KR" sz="1600" b="1" dirty="0">
              <a:latin typeface="+mn-ea"/>
              <a:ea typeface="+mn-ea"/>
            </a:endParaRPr>
          </a:p>
          <a:p>
            <a:pPr marL="265113" lvl="0" indent="-265113" eaLnBrk="1" hangingPunct="1">
              <a:spcBef>
                <a:spcPts val="1200"/>
              </a:spcBef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  <a:defRPr/>
            </a:pPr>
            <a:r>
              <a:rPr kumimoji="0" lang="ko-KR" altLang="en-US" sz="20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</a:p>
          <a:p>
            <a:pPr marL="542925" lvl="1" indent="-277813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008062" lvl="2" indent="-342900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arenR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42925" lvl="1" indent="-277813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42925" lvl="1" indent="-277813" eaLnBrk="1" hangingPunct="1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  <a:defRPr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내용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101"/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10" name="직사각형 9"/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7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1851" y="234770"/>
            <a:ext cx="368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</a:rPr>
              <a:t>I. </a:t>
            </a:r>
            <a:r>
              <a:rPr lang="ko-KR" altLang="en-US" sz="1400" b="1" dirty="0">
                <a:latin typeface="+mn-ea"/>
              </a:rPr>
              <a:t>내용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73050" y="1407588"/>
            <a:ext cx="9576000" cy="576000"/>
          </a:xfrm>
          <a:prstGeom prst="rect">
            <a:avLst/>
          </a:prstGeom>
        </p:spPr>
        <p:txBody>
          <a:bodyPr rtlCol="0"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n-ea"/>
              </a:rPr>
              <a:t>한글 폰트 맑은 고딕 </a:t>
            </a:r>
            <a:r>
              <a:rPr lang="en-US" altLang="ko-KR" sz="1200" dirty="0">
                <a:latin typeface="+mn-ea"/>
              </a:rPr>
              <a:t>12</a:t>
            </a:r>
          </a:p>
          <a:p>
            <a:pPr marL="542925" lvl="1" indent="-276225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0" dirty="0">
                <a:latin typeface="+mn-ea"/>
              </a:rPr>
              <a:t>한글 폰트는 맑은 고딕 </a:t>
            </a:r>
            <a:r>
              <a:rPr lang="en-US" altLang="ko-KR" sz="1100" b="0" dirty="0">
                <a:latin typeface="+mn-ea"/>
              </a:rPr>
              <a:t>11 </a:t>
            </a:r>
            <a:r>
              <a:rPr lang="ko-KR" altLang="en-US" sz="1100" b="0" dirty="0">
                <a:latin typeface="+mn-ea"/>
              </a:rPr>
              <a:t>이상</a:t>
            </a:r>
            <a:r>
              <a:rPr lang="en-US" altLang="ko-KR" sz="1100" b="0" dirty="0">
                <a:latin typeface="+mn-ea"/>
              </a:rPr>
              <a:t>(</a:t>
            </a:r>
            <a:r>
              <a:rPr lang="ko-KR" altLang="en-US" sz="1100" b="0" dirty="0">
                <a:latin typeface="+mn-ea"/>
              </a:rPr>
              <a:t>최소 </a:t>
            </a:r>
            <a:r>
              <a:rPr lang="en-US" altLang="ko-KR" sz="1100" b="0" dirty="0">
                <a:latin typeface="+mn-ea"/>
              </a:rPr>
              <a:t>10</a:t>
            </a:r>
            <a:r>
              <a:rPr lang="ko-KR" altLang="en-US" sz="1100" b="0" dirty="0">
                <a:latin typeface="+mn-ea"/>
              </a:rPr>
              <a:t>이상</a:t>
            </a:r>
            <a:r>
              <a:rPr lang="en-US" altLang="ko-KR" sz="1100" b="0" dirty="0">
                <a:latin typeface="+mn-ea"/>
              </a:rPr>
              <a:t>)</a:t>
            </a:r>
            <a:r>
              <a:rPr lang="ko-KR" altLang="en-US" sz="1100" b="0" dirty="0">
                <a:latin typeface="+mn-ea"/>
              </a:rPr>
              <a:t>으로 유지해주세요</a:t>
            </a:r>
            <a:r>
              <a:rPr lang="en-US" altLang="ko-KR" sz="1100" b="0" dirty="0">
                <a:latin typeface="+mn-ea"/>
              </a:rPr>
              <a:t>.</a:t>
            </a:r>
            <a:endParaRPr lang="en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777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</a:t>
            </a:r>
            <a:r>
              <a:rPr lang="en-US" altLang="ko-KR">
                <a:latin typeface="+mn-ea"/>
              </a:rPr>
              <a:t>. ETT </a:t>
            </a:r>
            <a:r>
              <a:rPr lang="ko-KR" altLang="en-US">
                <a:latin typeface="+mn-ea"/>
              </a:rPr>
              <a:t>소프트웨어 아키텍처</a:t>
            </a:r>
            <a:endParaRPr lang="ko-KR" altLang="en-US" dirty="0"/>
          </a:p>
        </p:txBody>
      </p:sp>
      <p:sp>
        <p:nvSpPr>
          <p:cNvPr id="71" name="모서리가 둥근 직사각형 26">
            <a:extLst>
              <a:ext uri="{FF2B5EF4-FFF2-40B4-BE49-F238E27FC236}">
                <a16:creationId xmlns:a16="http://schemas.microsoft.com/office/drawing/2014/main" id="{269CD6DD-4398-4DE0-888A-5545AB9580D2}"/>
              </a:ext>
            </a:extLst>
          </p:cNvPr>
          <p:cNvSpPr/>
          <p:nvPr/>
        </p:nvSpPr>
        <p:spPr>
          <a:xfrm>
            <a:off x="395865" y="1258386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ETT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11DB56-D414-46B0-BB16-225ADA09CB82}"/>
              </a:ext>
            </a:extLst>
          </p:cNvPr>
          <p:cNvSpPr/>
          <p:nvPr/>
        </p:nvSpPr>
        <p:spPr>
          <a:xfrm>
            <a:off x="2700121" y="1114370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Ora To Post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86A7AED-404E-4F29-835F-8A2E1D5E3995}"/>
              </a:ext>
            </a:extLst>
          </p:cNvPr>
          <p:cNvSpPr/>
          <p:nvPr/>
        </p:nvSpPr>
        <p:spPr>
          <a:xfrm>
            <a:off x="2700121" y="1767960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Post To Hdfs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0800507-E22D-4DD0-81D7-3A8F941C5A3A}"/>
              </a:ext>
            </a:extLst>
          </p:cNvPr>
          <p:cNvSpPr/>
          <p:nvPr/>
        </p:nvSpPr>
        <p:spPr>
          <a:xfrm>
            <a:off x="2700121" y="2417829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Hdfs To Parquet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80D465-CC55-4340-BEBA-1E2982757613}"/>
              </a:ext>
            </a:extLst>
          </p:cNvPr>
          <p:cNvSpPr/>
          <p:nvPr/>
        </p:nvSpPr>
        <p:spPr>
          <a:xfrm>
            <a:off x="2700121" y="3073216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Parquet to Hdfs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CADEE97-C4D3-4B9E-93C8-66C742058ED3}"/>
              </a:ext>
            </a:extLst>
          </p:cNvPr>
          <p:cNvSpPr/>
          <p:nvPr/>
        </p:nvSpPr>
        <p:spPr>
          <a:xfrm>
            <a:off x="2700121" y="3706658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Hdfs to Local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EBE7A3-FB31-4F9E-9F05-48F549EF0250}"/>
              </a:ext>
            </a:extLst>
          </p:cNvPr>
          <p:cNvSpPr/>
          <p:nvPr/>
        </p:nvSpPr>
        <p:spPr>
          <a:xfrm>
            <a:off x="3842134" y="1114370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Spark-JDBC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9447EDE-E2B8-4636-BA89-B01C845C6EBA}"/>
              </a:ext>
            </a:extLst>
          </p:cNvPr>
          <p:cNvSpPr/>
          <p:nvPr/>
        </p:nvSpPr>
        <p:spPr>
          <a:xfrm>
            <a:off x="3842134" y="1767960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Spark-Scala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CC7FAC3-424B-4605-9A7D-99C0B6BBF4E6}"/>
              </a:ext>
            </a:extLst>
          </p:cNvPr>
          <p:cNvSpPr/>
          <p:nvPr/>
        </p:nvSpPr>
        <p:spPr>
          <a:xfrm>
            <a:off x="3842134" y="2417829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Spark-Scala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D12CF39-C6FA-44A6-B195-083CED2D1331}"/>
              </a:ext>
            </a:extLst>
          </p:cNvPr>
          <p:cNvSpPr/>
          <p:nvPr/>
        </p:nvSpPr>
        <p:spPr>
          <a:xfrm>
            <a:off x="3842134" y="3073216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Spark-Scala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E1BC30C-F9E5-40D7-8CC7-5D1DA5ECBF96}"/>
              </a:ext>
            </a:extLst>
          </p:cNvPr>
          <p:cNvSpPr/>
          <p:nvPr/>
        </p:nvSpPr>
        <p:spPr>
          <a:xfrm>
            <a:off x="3842134" y="3706658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Spark-Scala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7BCE80-0571-4F03-A066-4370FCB5A300}"/>
              </a:ext>
            </a:extLst>
          </p:cNvPr>
          <p:cNvSpPr/>
          <p:nvPr/>
        </p:nvSpPr>
        <p:spPr>
          <a:xfrm>
            <a:off x="2703502" y="4946686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FTP</a:t>
            </a:r>
          </a:p>
          <a:p>
            <a:pPr algn="ctr"/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File To File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모서리가 둥근 직사각형 26">
            <a:extLst>
              <a:ext uri="{FF2B5EF4-FFF2-40B4-BE49-F238E27FC236}">
                <a16:creationId xmlns:a16="http://schemas.microsoft.com/office/drawing/2014/main" id="{522B049F-AA75-46ED-9C36-763D7C95A1DB}"/>
              </a:ext>
            </a:extLst>
          </p:cNvPr>
          <p:cNvSpPr/>
          <p:nvPr/>
        </p:nvSpPr>
        <p:spPr>
          <a:xfrm>
            <a:off x="1547993" y="1258386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APP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26">
            <a:extLst>
              <a:ext uri="{FF2B5EF4-FFF2-40B4-BE49-F238E27FC236}">
                <a16:creationId xmlns:a16="http://schemas.microsoft.com/office/drawing/2014/main" id="{E9800DBE-A816-4E10-A0E3-521E51E578FB}"/>
              </a:ext>
            </a:extLst>
          </p:cNvPr>
          <p:cNvSpPr/>
          <p:nvPr/>
        </p:nvSpPr>
        <p:spPr>
          <a:xfrm>
            <a:off x="1620001" y="4930794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UTIL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26">
            <a:extLst>
              <a:ext uri="{FF2B5EF4-FFF2-40B4-BE49-F238E27FC236}">
                <a16:creationId xmlns:a16="http://schemas.microsoft.com/office/drawing/2014/main" id="{3D2228FC-E21A-4C50-A3FC-91A99D5A09A9}"/>
              </a:ext>
            </a:extLst>
          </p:cNvPr>
          <p:cNvSpPr/>
          <p:nvPr/>
        </p:nvSpPr>
        <p:spPr>
          <a:xfrm>
            <a:off x="5271778" y="1263904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PARSER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B62FB5-0535-461A-96E3-00E377495532}"/>
              </a:ext>
            </a:extLst>
          </p:cNvPr>
          <p:cNvSpPr/>
          <p:nvPr/>
        </p:nvSpPr>
        <p:spPr>
          <a:xfrm>
            <a:off x="6423906" y="1191896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ORACLE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추출쿼리 생성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96254B-8F82-4877-B516-F4F9B130256C}"/>
              </a:ext>
            </a:extLst>
          </p:cNvPr>
          <p:cNvSpPr/>
          <p:nvPr/>
        </p:nvSpPr>
        <p:spPr>
          <a:xfrm>
            <a:off x="6444537" y="1911976"/>
            <a:ext cx="956735" cy="5705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n-ea"/>
              </a:rPr>
              <a:t>POSTGRE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추출쿼리 생성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2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스케줄러 소프트웨어 </a:t>
            </a:r>
            <a:r>
              <a:rPr lang="ko-KR" altLang="en-US" dirty="0">
                <a:latin typeface="+mn-ea"/>
              </a:rPr>
              <a:t>아키텍처</a:t>
            </a:r>
            <a:endParaRPr lang="ko-KR" altLang="en-US" dirty="0"/>
          </a:p>
        </p:txBody>
      </p:sp>
      <p:sp>
        <p:nvSpPr>
          <p:cNvPr id="71" name="모서리가 둥근 직사각형 26">
            <a:extLst>
              <a:ext uri="{FF2B5EF4-FFF2-40B4-BE49-F238E27FC236}">
                <a16:creationId xmlns:a16="http://schemas.microsoft.com/office/drawing/2014/main" id="{269CD6DD-4398-4DE0-888A-5545AB9580D2}"/>
              </a:ext>
            </a:extLst>
          </p:cNvPr>
          <p:cNvSpPr/>
          <p:nvPr/>
        </p:nvSpPr>
        <p:spPr>
          <a:xfrm>
            <a:off x="395865" y="1258386"/>
            <a:ext cx="956735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ETT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26">
            <a:extLst>
              <a:ext uri="{FF2B5EF4-FFF2-40B4-BE49-F238E27FC236}">
                <a16:creationId xmlns:a16="http://schemas.microsoft.com/office/drawing/2014/main" id="{1CE91924-A89C-4A52-B095-24CE71552420}"/>
              </a:ext>
            </a:extLst>
          </p:cNvPr>
          <p:cNvSpPr/>
          <p:nvPr/>
        </p:nvSpPr>
        <p:spPr>
          <a:xfrm>
            <a:off x="1626002" y="1916832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CONTROL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6">
            <a:extLst>
              <a:ext uri="{FF2B5EF4-FFF2-40B4-BE49-F238E27FC236}">
                <a16:creationId xmlns:a16="http://schemas.microsoft.com/office/drawing/2014/main" id="{9481B7E9-6B37-4539-ABC6-EC00CB399753}"/>
              </a:ext>
            </a:extLst>
          </p:cNvPr>
          <p:cNvSpPr/>
          <p:nvPr/>
        </p:nvSpPr>
        <p:spPr>
          <a:xfrm>
            <a:off x="395865" y="1916832"/>
            <a:ext cx="956735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6">
            <a:extLst>
              <a:ext uri="{FF2B5EF4-FFF2-40B4-BE49-F238E27FC236}">
                <a16:creationId xmlns:a16="http://schemas.microsoft.com/office/drawing/2014/main" id="{36D547F7-B29E-4F89-954C-7F6101052728}"/>
              </a:ext>
            </a:extLst>
          </p:cNvPr>
          <p:cNvSpPr/>
          <p:nvPr/>
        </p:nvSpPr>
        <p:spPr>
          <a:xfrm>
            <a:off x="1568624" y="2852936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POLICY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26">
            <a:extLst>
              <a:ext uri="{FF2B5EF4-FFF2-40B4-BE49-F238E27FC236}">
                <a16:creationId xmlns:a16="http://schemas.microsoft.com/office/drawing/2014/main" id="{C31F8673-9C13-42F6-BB96-A9BBC7EBBA9B}"/>
              </a:ext>
            </a:extLst>
          </p:cNvPr>
          <p:cNvSpPr/>
          <p:nvPr/>
        </p:nvSpPr>
        <p:spPr>
          <a:xfrm>
            <a:off x="1640632" y="5877272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6">
            <a:extLst>
              <a:ext uri="{FF2B5EF4-FFF2-40B4-BE49-F238E27FC236}">
                <a16:creationId xmlns:a16="http://schemas.microsoft.com/office/drawing/2014/main" id="{78E9BF9D-1E61-40DE-BE70-D7930AC920CE}"/>
              </a:ext>
            </a:extLst>
          </p:cNvPr>
          <p:cNvSpPr/>
          <p:nvPr/>
        </p:nvSpPr>
        <p:spPr>
          <a:xfrm>
            <a:off x="3800872" y="2852936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26">
            <a:extLst>
              <a:ext uri="{FF2B5EF4-FFF2-40B4-BE49-F238E27FC236}">
                <a16:creationId xmlns:a16="http://schemas.microsoft.com/office/drawing/2014/main" id="{75FCAE95-209A-4DDE-80FA-53AE223E2014}"/>
              </a:ext>
            </a:extLst>
          </p:cNvPr>
          <p:cNvSpPr/>
          <p:nvPr/>
        </p:nvSpPr>
        <p:spPr>
          <a:xfrm>
            <a:off x="4896505" y="2852936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ORACLE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모서리가 둥근 직사각형 26">
            <a:extLst>
              <a:ext uri="{FF2B5EF4-FFF2-40B4-BE49-F238E27FC236}">
                <a16:creationId xmlns:a16="http://schemas.microsoft.com/office/drawing/2014/main" id="{2E0F3BC9-0300-4CE9-A032-675BD6F2C162}"/>
              </a:ext>
            </a:extLst>
          </p:cNvPr>
          <p:cNvSpPr/>
          <p:nvPr/>
        </p:nvSpPr>
        <p:spPr>
          <a:xfrm>
            <a:off x="4896505" y="3284984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POSTGRE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6">
            <a:extLst>
              <a:ext uri="{FF2B5EF4-FFF2-40B4-BE49-F238E27FC236}">
                <a16:creationId xmlns:a16="http://schemas.microsoft.com/office/drawing/2014/main" id="{AD6E24B3-9B4A-48FE-8FDD-982D8A0542B2}"/>
              </a:ext>
            </a:extLst>
          </p:cNvPr>
          <p:cNvSpPr/>
          <p:nvPr/>
        </p:nvSpPr>
        <p:spPr>
          <a:xfrm>
            <a:off x="2664257" y="2852936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모서리가 둥근 직사각형 26">
            <a:extLst>
              <a:ext uri="{FF2B5EF4-FFF2-40B4-BE49-F238E27FC236}">
                <a16:creationId xmlns:a16="http://schemas.microsoft.com/office/drawing/2014/main" id="{FA4D461C-ACCC-4976-AE0C-BB5BAA6C5107}"/>
              </a:ext>
            </a:extLst>
          </p:cNvPr>
          <p:cNvSpPr/>
          <p:nvPr/>
        </p:nvSpPr>
        <p:spPr>
          <a:xfrm>
            <a:off x="3800872" y="3789040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26">
            <a:extLst>
              <a:ext uri="{FF2B5EF4-FFF2-40B4-BE49-F238E27FC236}">
                <a16:creationId xmlns:a16="http://schemas.microsoft.com/office/drawing/2014/main" id="{DE15255B-C7EF-4CB2-AD25-D18E618103F7}"/>
              </a:ext>
            </a:extLst>
          </p:cNvPr>
          <p:cNvSpPr/>
          <p:nvPr/>
        </p:nvSpPr>
        <p:spPr>
          <a:xfrm>
            <a:off x="3872880" y="5877272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26">
            <a:extLst>
              <a:ext uri="{FF2B5EF4-FFF2-40B4-BE49-F238E27FC236}">
                <a16:creationId xmlns:a16="http://schemas.microsoft.com/office/drawing/2014/main" id="{B15EE136-28D6-4549-8B42-981768EE6E04}"/>
              </a:ext>
            </a:extLst>
          </p:cNvPr>
          <p:cNvSpPr/>
          <p:nvPr/>
        </p:nvSpPr>
        <p:spPr>
          <a:xfrm>
            <a:off x="4968513" y="5877272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ORACLE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AB3CF261-5859-4500-86F0-8BF1128C5714}"/>
              </a:ext>
            </a:extLst>
          </p:cNvPr>
          <p:cNvSpPr/>
          <p:nvPr/>
        </p:nvSpPr>
        <p:spPr>
          <a:xfrm>
            <a:off x="2736265" y="5877272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26">
            <a:extLst>
              <a:ext uri="{FF2B5EF4-FFF2-40B4-BE49-F238E27FC236}">
                <a16:creationId xmlns:a16="http://schemas.microsoft.com/office/drawing/2014/main" id="{22CA4A5B-84BF-45FD-943A-F898FF48DF00}"/>
              </a:ext>
            </a:extLst>
          </p:cNvPr>
          <p:cNvSpPr/>
          <p:nvPr/>
        </p:nvSpPr>
        <p:spPr>
          <a:xfrm>
            <a:off x="2664257" y="1916832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REAL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F1C13279-468C-43AD-8C7E-6FFEBCC34107}"/>
              </a:ext>
            </a:extLst>
          </p:cNvPr>
          <p:cNvSpPr/>
          <p:nvPr/>
        </p:nvSpPr>
        <p:spPr>
          <a:xfrm>
            <a:off x="2648744" y="2348880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DAILY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26">
            <a:extLst>
              <a:ext uri="{FF2B5EF4-FFF2-40B4-BE49-F238E27FC236}">
                <a16:creationId xmlns:a16="http://schemas.microsoft.com/office/drawing/2014/main" id="{059A4EAD-3C9F-4B86-965E-A53067E7D6B9}"/>
              </a:ext>
            </a:extLst>
          </p:cNvPr>
          <p:cNvSpPr/>
          <p:nvPr/>
        </p:nvSpPr>
        <p:spPr>
          <a:xfrm>
            <a:off x="2664257" y="4365104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</a:p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MONITOR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E0682EB5-F5EA-458C-8509-DD713040CE0D}"/>
              </a:ext>
            </a:extLst>
          </p:cNvPr>
          <p:cNvSpPr/>
          <p:nvPr/>
        </p:nvSpPr>
        <p:spPr>
          <a:xfrm>
            <a:off x="2648744" y="5085184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DECISION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26">
            <a:extLst>
              <a:ext uri="{FF2B5EF4-FFF2-40B4-BE49-F238E27FC236}">
                <a16:creationId xmlns:a16="http://schemas.microsoft.com/office/drawing/2014/main" id="{4C3C04B3-5F09-416F-968E-6F3AC05FC188}"/>
              </a:ext>
            </a:extLst>
          </p:cNvPr>
          <p:cNvSpPr/>
          <p:nvPr/>
        </p:nvSpPr>
        <p:spPr>
          <a:xfrm>
            <a:off x="3872880" y="5085184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RULE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26">
            <a:extLst>
              <a:ext uri="{FF2B5EF4-FFF2-40B4-BE49-F238E27FC236}">
                <a16:creationId xmlns:a16="http://schemas.microsoft.com/office/drawing/2014/main" id="{B12753EA-202C-4F5A-B5A1-31E153252C91}"/>
              </a:ext>
            </a:extLst>
          </p:cNvPr>
          <p:cNvSpPr/>
          <p:nvPr/>
        </p:nvSpPr>
        <p:spPr>
          <a:xfrm>
            <a:off x="3728864" y="2132856"/>
            <a:ext cx="848583" cy="36004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RETRY</a:t>
            </a:r>
          </a:p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RULE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7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ko-KR" altLang="en-US" dirty="0"/>
              <a:t>개념</a:t>
            </a:r>
            <a:r>
              <a:rPr lang="ko-KR" altLang="en-US" dirty="0">
                <a:latin typeface="+mn-ea"/>
              </a:rPr>
              <a:t> 아키텍처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512" y="942522"/>
            <a:ext cx="4726186" cy="534613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" name="AutoShape 74"/>
          <p:cNvSpPr>
            <a:spLocks noChangeArrowheads="1"/>
          </p:cNvSpPr>
          <p:nvPr/>
        </p:nvSpPr>
        <p:spPr bwMode="auto">
          <a:xfrm>
            <a:off x="2186213" y="764704"/>
            <a:ext cx="1728192" cy="28814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914533" fontAlgn="auto" latinLnBrk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【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통합 아키텍처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】</a:t>
            </a:r>
            <a:endParaRPr kumimoji="0" lang="en-US" altLang="ko-KR" sz="1400" b="1" dirty="0">
              <a:solidFill>
                <a:prstClr val="black"/>
              </a:solidFill>
              <a:latin typeface="맑은 고딕"/>
              <a:cs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7056" y="939504"/>
            <a:ext cx="3816424" cy="534915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AutoShape 74"/>
          <p:cNvSpPr>
            <a:spLocks noChangeArrowheads="1"/>
          </p:cNvSpPr>
          <p:nvPr/>
        </p:nvSpPr>
        <p:spPr bwMode="auto">
          <a:xfrm>
            <a:off x="6501268" y="764704"/>
            <a:ext cx="1728000" cy="288147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 defTabSz="914533" fontAlgn="auto" latinLnBrk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【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구성 요소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cs typeface="Arial" charset="0"/>
              </a:rPr>
              <a:t>】</a:t>
            </a:r>
            <a:endParaRPr kumimoji="0" lang="en-US" altLang="ko-KR" sz="1400" b="1" dirty="0">
              <a:solidFill>
                <a:prstClr val="black"/>
              </a:solidFill>
              <a:latin typeface="맑은 고딕"/>
              <a:cs typeface="Arial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55136" y="1124744"/>
            <a:ext cx="3456384" cy="659027"/>
            <a:chOff x="5650261" y="1861713"/>
            <a:chExt cx="3314227" cy="877004"/>
          </a:xfrm>
        </p:grpSpPr>
        <p:grpSp>
          <p:nvGrpSpPr>
            <p:cNvPr id="9" name="그룹 8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11" name="TextBox 10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Collector/Correlation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1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10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76315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다양한 실시간 데이터를 수집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대량의 데이터를 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Correlation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하여 통합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655136" y="1924862"/>
            <a:ext cx="3456384" cy="654649"/>
            <a:chOff x="5650261" y="1861713"/>
            <a:chExt cx="3314227" cy="871178"/>
          </a:xfrm>
        </p:grpSpPr>
        <p:grpSp>
          <p:nvGrpSpPr>
            <p:cNvPr id="14" name="그룹 13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16" name="TextBox 15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Real Time Analysis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2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15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70489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대량의 데이터를 실시간 분석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DB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에 저장하지 않고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,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실시간 분석 수행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655136" y="2720602"/>
            <a:ext cx="3456384" cy="814773"/>
            <a:chOff x="5650261" y="1861713"/>
            <a:chExt cx="3314227" cy="1084263"/>
          </a:xfrm>
        </p:grpSpPr>
        <p:grpSp>
          <p:nvGrpSpPr>
            <p:cNvPr id="19" name="그룹 18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21" name="TextBox 20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Near Real Time Analysis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3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20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683574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Correlation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데이터를 바탕으로 </a:t>
              </a:r>
              <a:r>
                <a:rPr lang="ko-KR" altLang="en-US" sz="1000" b="0" dirty="0" err="1">
                  <a:solidFill>
                    <a:prstClr val="black"/>
                  </a:solidFill>
                  <a:cs typeface="Arial" panose="020B0604020202020204" pitchFamily="34" charset="0"/>
                </a:rPr>
                <a:t>근실시간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 분석 수행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CEI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분석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 Anomaly Detection / RCM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분석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55136" y="4805661"/>
            <a:ext cx="3456384" cy="649327"/>
            <a:chOff x="5650261" y="1861713"/>
            <a:chExt cx="3314227" cy="864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26" name="TextBox 25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UI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6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25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63407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E2E 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관점의 실시간 통합 분석 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Dash board</a:t>
              </a: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장애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성능 통합 운영관리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655136" y="4192077"/>
            <a:ext cx="3456384" cy="472493"/>
            <a:chOff x="5650261" y="1861713"/>
            <a:chExt cx="3314227" cy="628773"/>
          </a:xfrm>
        </p:grpSpPr>
        <p:grpSp>
          <p:nvGrpSpPr>
            <p:cNvPr id="29" name="그룹 28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31" name="TextBox 30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Control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5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30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228084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분석된 결과를 기반으로 기지국 최적화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제어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049831" y="1360474"/>
            <a:ext cx="3848136" cy="3298889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[Operation Analytics </a:t>
            </a:r>
            <a:r>
              <a:rPr lang="ko-KR" alt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플랫폼</a:t>
            </a:r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135419" y="1700189"/>
            <a:ext cx="3666294" cy="584799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UI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00671" y="2361906"/>
            <a:ext cx="1296144" cy="106266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Real Time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Analysis 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35419" y="3592723"/>
            <a:ext cx="721235" cy="93305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Collect</a:t>
            </a: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or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42888" y="4045154"/>
            <a:ext cx="507891" cy="411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46899" y="2838468"/>
            <a:ext cx="1003688" cy="2048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무선품질 분석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06352" y="1992588"/>
            <a:ext cx="1115081" cy="211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Dash Board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08895" y="1992588"/>
            <a:ext cx="1115081" cy="211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실시간 데이터 분석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611438" y="1992588"/>
            <a:ext cx="1115081" cy="211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 운영관리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40830" y="3592722"/>
            <a:ext cx="1360883" cy="930714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Control Layer</a:t>
            </a:r>
            <a:endParaRPr kumimoji="0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440831" y="2371723"/>
            <a:ext cx="1360883" cy="1049785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Near Real Time</a:t>
            </a: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Analysis Layer</a:t>
            </a:r>
            <a:endParaRPr kumimoji="0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42905" y="2830901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CEI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42905" y="3111200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AD/RCM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9831" y="4965454"/>
            <a:ext cx="3848136" cy="99191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[Discovery Analytics </a:t>
            </a:r>
            <a:r>
              <a:rPr lang="ko-KR" alt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플랫폼</a:t>
            </a:r>
            <a:r>
              <a:rPr lang="en-US" altLang="ko-KR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92158" y="5409552"/>
            <a:ext cx="1731445" cy="41541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개발 환경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50309" y="5409552"/>
            <a:ext cx="1665365" cy="415418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분석 환경</a:t>
            </a:r>
          </a:p>
        </p:txBody>
      </p:sp>
      <p:cxnSp>
        <p:nvCxnSpPr>
          <p:cNvPr id="49" name="직선 화살표 연결선 48"/>
          <p:cNvCxnSpPr>
            <a:stCxn id="33" idx="2"/>
            <a:endCxn id="46" idx="0"/>
          </p:cNvCxnSpPr>
          <p:nvPr/>
        </p:nvCxnSpPr>
        <p:spPr>
          <a:xfrm>
            <a:off x="2973899" y="4659363"/>
            <a:ext cx="0" cy="30609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119899" y="2368585"/>
            <a:ext cx="721235" cy="1058933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Correlation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Layer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55136" y="5596077"/>
            <a:ext cx="3456384" cy="649327"/>
            <a:chOff x="5650261" y="1861713"/>
            <a:chExt cx="3314227" cy="864096"/>
          </a:xfrm>
        </p:grpSpPr>
        <p:grpSp>
          <p:nvGrpSpPr>
            <p:cNvPr id="52" name="그룹 51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54" name="TextBox 53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Discovery Analytics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7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53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463407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실시간 데이터를 활용한 개발</a:t>
              </a:r>
              <a:r>
                <a:rPr lang="en-US" altLang="ko-KR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/</a:t>
              </a: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검증 환경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고급 분석을 위한 환경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242888" y="2830900"/>
            <a:ext cx="507891" cy="4633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실시간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수집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통합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672" y="3592722"/>
            <a:ext cx="1296144" cy="930714"/>
          </a:xfrm>
          <a:prstGeom prst="roundRect">
            <a:avLst>
              <a:gd name="adj" fmla="val 6889"/>
            </a:avLst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t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prstClr val="black"/>
                </a:solidFill>
                <a:latin typeface="+mn-ea"/>
              </a:rPr>
              <a:t>Batch Analysis Layer</a:t>
            </a:r>
            <a:endParaRPr kumimoji="0" lang="ko-KR" altLang="en-US" sz="1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16043" y="3947426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구성정보 생성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216043" y="4227725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연계 분석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643588" y="3957258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기지국 최적화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643588" y="4237557"/>
            <a:ext cx="956735" cy="210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트래픽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제어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5655136" y="3524286"/>
            <a:ext cx="3456384" cy="472493"/>
            <a:chOff x="5650261" y="1861713"/>
            <a:chExt cx="3314227" cy="628773"/>
          </a:xfrm>
        </p:grpSpPr>
        <p:grpSp>
          <p:nvGrpSpPr>
            <p:cNvPr id="63" name="그룹 62"/>
            <p:cNvGrpSpPr/>
            <p:nvPr/>
          </p:nvGrpSpPr>
          <p:grpSpPr>
            <a:xfrm>
              <a:off x="5650261" y="1861713"/>
              <a:ext cx="3314227" cy="361626"/>
              <a:chOff x="6933248" y="3645024"/>
              <a:chExt cx="2628264" cy="361626"/>
            </a:xfrm>
          </p:grpSpPr>
          <p:sp>
            <p:nvSpPr>
              <p:cNvPr id="65" name="TextBox 64"/>
              <p:cNvSpPr txBox="1"/>
              <p:nvPr/>
            </p:nvSpPr>
            <p:spPr bwMode="auto">
              <a:xfrm>
                <a:off x="7181991" y="3645024"/>
                <a:ext cx="2379521" cy="36162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black"/>
                    </a:solidFill>
                    <a:cs typeface="-윤고딕130"/>
                  </a:rPr>
                  <a:t>Batch Analysis Layer</a:t>
                </a:r>
                <a:endParaRPr lang="ko-KR" altLang="en-US" sz="1000" dirty="0">
                  <a:solidFill>
                    <a:prstClr val="black"/>
                  </a:solidFill>
                  <a:cs typeface="-윤고딕13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 bwMode="auto">
              <a:xfrm>
                <a:off x="6933248" y="3645024"/>
                <a:ext cx="252000" cy="361626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5997" rIns="36000" bIns="359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eaLnBrk="0" hangingPunct="0">
                  <a:spcBef>
                    <a:spcPts val="0"/>
                  </a:spcBef>
                  <a:buSzPct val="70000"/>
                  <a:defRPr b="1" kern="0">
                    <a:latin typeface="+mn-ea"/>
                    <a:ea typeface="+mn-ea"/>
                  </a:defRPr>
                </a:lvl1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1000" dirty="0">
                    <a:solidFill>
                      <a:prstClr val="white"/>
                    </a:solidFill>
                    <a:cs typeface="-윤고딕130"/>
                  </a:rPr>
                  <a:t>4</a:t>
                </a:r>
                <a:endParaRPr lang="ko-KR" altLang="en-US" sz="1000" dirty="0">
                  <a:solidFill>
                    <a:prstClr val="white"/>
                  </a:solidFill>
                  <a:cs typeface="-윤고딕130"/>
                </a:endParaRPr>
              </a:p>
            </p:txBody>
          </p:sp>
        </p:grpSp>
        <p:sp>
          <p:nvSpPr>
            <p:cNvPr id="64" name="Text Box 45"/>
            <p:cNvSpPr txBox="1">
              <a:spLocks noChangeArrowheads="1"/>
            </p:cNvSpPr>
            <p:nvPr/>
          </p:nvSpPr>
          <p:spPr bwMode="gray">
            <a:xfrm>
              <a:off x="5652121" y="2262402"/>
              <a:ext cx="3299574" cy="228084"/>
            </a:xfrm>
            <a:prstGeom prst="rect">
              <a:avLst/>
            </a:prstGeom>
            <a:noFill/>
            <a:ln w="6350"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5FFFF"/>
                  </a:solidFill>
                </a14:hiddenFill>
              </a:ext>
            </a:extLst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>
                <a:lnSpc>
                  <a:spcPct val="90000"/>
                </a:lnSpc>
                <a:buClr>
                  <a:schemeClr val="bg2"/>
                </a:buClr>
                <a:defRPr kumimoji="0" sz="1600" b="1">
                  <a:latin typeface="+mn-ea"/>
                  <a:ea typeface="+mn-ea"/>
                  <a:cs typeface="Arial"/>
                </a:defRPr>
              </a:lvl1pPr>
            </a:lstStyle>
            <a:p>
              <a:pPr marL="174625" indent="-174625" latinLnBrk="0">
                <a:lnSpc>
                  <a:spcPct val="100000"/>
                </a:lnSpc>
                <a:spcBef>
                  <a:spcPts val="300"/>
                </a:spcBef>
                <a:buClrTx/>
                <a:buFont typeface="Wingdings" panose="05000000000000000000" pitchFamily="2" charset="2"/>
                <a:buChar char="§"/>
              </a:pPr>
              <a:r>
                <a:rPr lang="ko-KR" altLang="en-US" sz="1000" b="0" dirty="0">
                  <a:solidFill>
                    <a:prstClr val="black"/>
                  </a:solidFill>
                  <a:cs typeface="Arial" panose="020B0604020202020204" pitchFamily="34" charset="0"/>
                </a:rPr>
                <a:t>구성정보 생성 및 연계 분석 수행</a:t>
              </a:r>
              <a:endParaRPr lang="en-US" altLang="ko-KR" sz="1000" b="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69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Arial" panose="020B0604020202020204" pitchFamily="34" charset="0"/>
              </a:rPr>
              <a:t>1. Overall configuration diagram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6609184" y="188913"/>
            <a:ext cx="311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US"/>
            </a:defPPr>
            <a:lvl1pPr marL="179388" indent="-179388" algn="r"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romanUcPeriod"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altLang="ko-KR" dirty="0">
                <a:latin typeface="+mn-ea"/>
              </a:rPr>
              <a:t>I. TANGO-D Overall</a:t>
            </a:r>
            <a:endParaRPr lang="ko-KR" altLang="en-US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9155" y="6237313"/>
            <a:ext cx="206199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ODS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(Operational Data Store)</a:t>
            </a:r>
            <a:endParaRPr lang="en-US" altLang="ko-KR" sz="800" b="1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(Extract, Transform, Load)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6536" y="6237312"/>
            <a:ext cx="16030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IF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(Interface)</a:t>
            </a:r>
            <a:endParaRPr lang="en-US" altLang="ko-KR" sz="800" b="1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BI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(Business Intelligence)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29841" y="6237312"/>
            <a:ext cx="16030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DW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(Data Warehouse)</a:t>
            </a:r>
            <a:endParaRPr lang="en-US" altLang="ko-KR" sz="800" b="1" kern="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800" b="1" kern="0" dirty="0">
                <a:solidFill>
                  <a:prstClr val="black"/>
                </a:solidFill>
                <a:cs typeface="Times New Roman" panose="02020603050405020304" pitchFamily="18" charset="0"/>
              </a:rPr>
              <a:t>DM</a:t>
            </a:r>
            <a:r>
              <a:rPr lang="en-US" altLang="ko-KR" sz="800" kern="0" dirty="0">
                <a:solidFill>
                  <a:prstClr val="black"/>
                </a:solidFill>
                <a:cs typeface="Times New Roman" panose="02020603050405020304" pitchFamily="18" charset="0"/>
              </a:rPr>
              <a:t>(DW Management)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6044" y="1484784"/>
            <a:ext cx="5544000" cy="4769367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</a:t>
            </a:r>
            <a:r>
              <a:rPr kumimoji="1" lang="en-US" altLang="ko-KR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kumimoji="1" lang="en-US" altLang="ko-KR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3346" y="2028190"/>
            <a:ext cx="5328000" cy="41371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2563" y="732078"/>
            <a:ext cx="1662166" cy="3960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[TANGO-A]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48810" y="5463740"/>
            <a:ext cx="5084308" cy="613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r>
              <a:rPr lang="en-US" altLang="ko-KR" sz="1200" b="1" u="sng" dirty="0">
                <a:solidFill>
                  <a:prstClr val="black"/>
                </a:solidFill>
              </a:rPr>
              <a:t>DW Management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8810" y="4469141"/>
            <a:ext cx="1512000" cy="93610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b">
            <a:noAutofit/>
          </a:bodyPr>
          <a:lstStyle/>
          <a:p>
            <a:pPr algn="ctr"/>
            <a:r>
              <a:rPr lang="en-US" altLang="ko-KR" sz="1200" b="1" u="sng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provisioning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81649" y="2326262"/>
            <a:ext cx="3351471" cy="12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r>
              <a:rPr lang="en-US" altLang="ko-KR" sz="1200" b="1" u="sng" dirty="0">
                <a:solidFill>
                  <a:prstClr val="black"/>
                </a:solidFill>
              </a:rPr>
              <a:t>Data discovery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81649" y="3597274"/>
            <a:ext cx="3351471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2000" rtlCol="0" anchor="t"/>
          <a:lstStyle/>
          <a:p>
            <a:pPr algn="ctr"/>
            <a:r>
              <a:rPr lang="en-US" altLang="ko-KR" sz="1200" b="1" u="sng" dirty="0">
                <a:solidFill>
                  <a:prstClr val="black"/>
                </a:solidFill>
              </a:rPr>
              <a:t>Data processing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22479" y="3910915"/>
            <a:ext cx="852438" cy="1404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ODS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01964" y="3910915"/>
            <a:ext cx="2093538" cy="576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Mart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01964" y="4744846"/>
            <a:ext cx="2093538" cy="576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DW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683531" y="4742173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4771473" y="4455830"/>
            <a:ext cx="245969" cy="365538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73710" y="2559516"/>
            <a:ext cx="3168000" cy="360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5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Metatron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81647" y="3582709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DW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81647" y="2322525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BI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6856" y="4886277"/>
            <a:ext cx="2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5995" y="4534390"/>
            <a:ext cx="3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48810" y="2326262"/>
            <a:ext cx="1512000" cy="2160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r>
              <a:rPr lang="en-US" altLang="ko-KR" sz="1200" b="1" u="sng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collection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48810" y="2326264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IF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0824" y="3679385"/>
            <a:ext cx="1260000" cy="504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Inventory </a:t>
            </a:r>
            <a:b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</a:b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80824" y="2795710"/>
            <a:ext cx="1260000" cy="864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Output data</a:t>
            </a:r>
          </a:p>
          <a:p>
            <a:pPr algn="ctr"/>
            <a:r>
              <a:rPr lang="en-US" altLang="ko-KR" sz="800" dirty="0">
                <a:solidFill>
                  <a:prstClr val="black"/>
                </a:solidFill>
                <a:cs typeface="Times New Roman" panose="02020603050405020304" pitchFamily="18" charset="0"/>
              </a:rPr>
              <a:t>(TANGO-A, MOIRA, T-EOS)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71018" y="4119859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CEI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1018" y="4585526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MOIRA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82448" y="4956129"/>
            <a:ext cx="612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Aggregate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L1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2392" y="4956129"/>
            <a:ext cx="612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Aggregate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L2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02594" y="4904373"/>
            <a:ext cx="61200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Aggregate</a:t>
            </a:r>
          </a:p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L3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82448" y="4175048"/>
            <a:ext cx="61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CEI,KPI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39668" y="4175048"/>
            <a:ext cx="61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MOIRA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46151" y="2618842"/>
            <a:ext cx="72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Fixed Report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57886" y="2618842"/>
            <a:ext cx="72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Dynamic Analysis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5759" y="5442224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DM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42036" y="319837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Batch collector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16781" y="5742279"/>
            <a:ext cx="144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Hadoop</a:t>
            </a:r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 Monitoring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42036" y="341744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Online collector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71018" y="4351308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Access RF KPI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42036" y="393981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Batch collector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80824" y="4239061"/>
            <a:ext cx="1260000" cy="374096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Interface Info.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80824" y="4822639"/>
            <a:ext cx="1260000" cy="27965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Provisioning App.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56456" y="4710041"/>
            <a:ext cx="576000" cy="576000"/>
          </a:xfrm>
          <a:prstGeom prst="ellipse">
            <a:avLst/>
          </a:prstGeom>
          <a:solidFill>
            <a:sysClr val="window" lastClr="FFFFFF"/>
          </a:solidFill>
          <a:ln w="1270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fontAlgn="ctr" latinLnBrk="0">
              <a:defRPr/>
            </a:pPr>
            <a:r>
              <a:rPr lang="en-US" altLang="ko-KR" sz="900" kern="0" dirty="0">
                <a:solidFill>
                  <a:srgbClr val="000000"/>
                </a:solidFill>
              </a:rPr>
              <a:t>External system</a:t>
            </a:r>
            <a:endParaRPr lang="ko-KR" altLang="en-US" sz="900" kern="0" dirty="0">
              <a:solidFill>
                <a:srgbClr val="000000"/>
              </a:solidFill>
            </a:endParaRPr>
          </a:p>
        </p:txBody>
      </p:sp>
      <p:cxnSp>
        <p:nvCxnSpPr>
          <p:cNvPr id="47" name="직선 화살표 연결선 46"/>
          <p:cNvCxnSpPr>
            <a:endCxn id="46" idx="6"/>
          </p:cNvCxnSpPr>
          <p:nvPr/>
        </p:nvCxnSpPr>
        <p:spPr>
          <a:xfrm flipH="1">
            <a:off x="632456" y="4994281"/>
            <a:ext cx="316354" cy="3760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8" name="오른쪽 화살표 47"/>
          <p:cNvSpPr/>
          <p:nvPr/>
        </p:nvSpPr>
        <p:spPr>
          <a:xfrm>
            <a:off x="2460810" y="355926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오른쪽 화살표 48"/>
          <p:cNvSpPr/>
          <p:nvPr/>
        </p:nvSpPr>
        <p:spPr>
          <a:xfrm rot="16200000">
            <a:off x="4178421" y="3381268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20752" y="5742279"/>
            <a:ext cx="144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Workflow Scheduler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1" name="오른쪽 화살표 50"/>
          <p:cNvSpPr/>
          <p:nvPr/>
        </p:nvSpPr>
        <p:spPr>
          <a:xfrm rot="10800000">
            <a:off x="2451285" y="4469189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51284" y="3607939"/>
            <a:ext cx="2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56456" y="3581642"/>
            <a:ext cx="576000" cy="576000"/>
          </a:xfrm>
          <a:prstGeom prst="ellipse">
            <a:avLst/>
          </a:prstGeom>
          <a:solidFill>
            <a:sysClr val="window" lastClr="FFFFFF"/>
          </a:solidFill>
          <a:ln w="1270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 fontAlgn="ctr" latinLnBrk="0">
              <a:defRPr/>
            </a:pPr>
            <a:r>
              <a:rPr lang="en-US" altLang="ko-KR" sz="900" kern="0" dirty="0">
                <a:solidFill>
                  <a:srgbClr val="000000"/>
                </a:solidFill>
              </a:rPr>
              <a:t>Legacy</a:t>
            </a:r>
          </a:p>
        </p:txBody>
      </p:sp>
      <p:cxnSp>
        <p:nvCxnSpPr>
          <p:cNvPr id="54" name="직선 화살표 연결선 53"/>
          <p:cNvCxnSpPr>
            <a:stCxn id="53" idx="6"/>
          </p:cNvCxnSpPr>
          <p:nvPr/>
        </p:nvCxnSpPr>
        <p:spPr>
          <a:xfrm>
            <a:off x="632456" y="3869642"/>
            <a:ext cx="288096" cy="8515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644826" y="1193102"/>
            <a:ext cx="1324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err="1">
                <a:solidFill>
                  <a:prstClr val="black"/>
                </a:solidFill>
              </a:rPr>
              <a:t>xDR</a:t>
            </a:r>
            <a:r>
              <a:rPr lang="en-US" altLang="ko-KR" sz="800" dirty="0">
                <a:solidFill>
                  <a:prstClr val="black"/>
                </a:solidFill>
              </a:rPr>
              <a:t>, Call Trace, </a:t>
            </a:r>
          </a:p>
          <a:p>
            <a:r>
              <a:rPr lang="en-US" altLang="ko-KR" sz="800" dirty="0">
                <a:solidFill>
                  <a:prstClr val="black"/>
                </a:solidFill>
              </a:rPr>
              <a:t>CEI, Access RF KPI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순서도: 자기 디스크 55"/>
          <p:cNvSpPr/>
          <p:nvPr/>
        </p:nvSpPr>
        <p:spPr>
          <a:xfrm>
            <a:off x="3690024" y="3155394"/>
            <a:ext cx="1140210" cy="324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Druid</a:t>
            </a:r>
          </a:p>
        </p:txBody>
      </p:sp>
      <p:grpSp>
        <p:nvGrpSpPr>
          <p:cNvPr id="57" name="그룹 45"/>
          <p:cNvGrpSpPr/>
          <p:nvPr/>
        </p:nvGrpSpPr>
        <p:grpSpPr>
          <a:xfrm>
            <a:off x="6465168" y="1070991"/>
            <a:ext cx="2987927" cy="337100"/>
            <a:chOff x="268339" y="1155533"/>
            <a:chExt cx="5112000" cy="333044"/>
          </a:xfrm>
        </p:grpSpPr>
        <p:cxnSp>
          <p:nvCxnSpPr>
            <p:cNvPr id="58" name="직선 연결선 57"/>
            <p:cNvCxnSpPr/>
            <p:nvPr/>
          </p:nvCxnSpPr>
          <p:spPr bwMode="auto">
            <a:xfrm>
              <a:off x="268339" y="1488577"/>
              <a:ext cx="5112000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796195" y="1155533"/>
              <a:ext cx="4073457" cy="304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/>
              <a:r>
                <a:rPr lang="en-US" altLang="ko-KR" sz="1400" b="1" kern="0" dirty="0">
                  <a:solidFill>
                    <a:srgbClr val="000000"/>
                  </a:solidFill>
                  <a:latin typeface="맑은 고딕"/>
                  <a:ea typeface="맑은 고딕"/>
                  <a:cs typeface="Times New Roman" panose="02020603050405020304" pitchFamily="18" charset="0"/>
                </a:rPr>
                <a:t>Main Task</a:t>
              </a:r>
              <a:endParaRPr lang="ko-KR" altLang="en-US" sz="1400" b="1" kern="0" dirty="0">
                <a:solidFill>
                  <a:srgbClr val="000000"/>
                </a:solidFill>
                <a:latin typeface="맑은 고딕"/>
                <a:ea typeface="맑은 고딕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1136736" y="5742279"/>
            <a:ext cx="144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t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Interface Monitoring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69104" y="2618842"/>
            <a:ext cx="72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Ad-Hoc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890517" y="2954627"/>
            <a:ext cx="1044000" cy="252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5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Jupyter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890517" y="3252184"/>
            <a:ext cx="1044000" cy="252000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cs typeface="Times New Roman" panose="02020603050405020304" pitchFamily="18" charset="0"/>
              </a:rPr>
              <a:t>Hive Metadata</a:t>
            </a:r>
            <a:endParaRPr lang="ko-KR" altLang="en-US" sz="105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위쪽/아래쪽 화살표 63"/>
          <p:cNvSpPr/>
          <p:nvPr/>
        </p:nvSpPr>
        <p:spPr>
          <a:xfrm>
            <a:off x="5169024" y="3525358"/>
            <a:ext cx="432000" cy="252000"/>
          </a:xfrm>
          <a:prstGeom prst="upDownArrow">
            <a:avLst>
              <a:gd name="adj1" fmla="val 50000"/>
              <a:gd name="adj2" fmla="val 34968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5" name="꺾인 연결선 64"/>
          <p:cNvCxnSpPr>
            <a:stCxn id="56" idx="1"/>
            <a:endCxn id="36" idx="2"/>
          </p:cNvCxnSpPr>
          <p:nvPr/>
        </p:nvCxnSpPr>
        <p:spPr>
          <a:xfrm rot="16200000" flipV="1">
            <a:off x="3940864" y="2836129"/>
            <a:ext cx="284552" cy="3539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6" idx="1"/>
            <a:endCxn id="37" idx="2"/>
          </p:cNvCxnSpPr>
          <p:nvPr/>
        </p:nvCxnSpPr>
        <p:spPr>
          <a:xfrm rot="5400000" flipH="1" flipV="1">
            <a:off x="4346731" y="2784240"/>
            <a:ext cx="284552" cy="45775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290834" y="732078"/>
            <a:ext cx="1662166" cy="3960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T-EOS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442962" y="1535020"/>
            <a:ext cx="1662166" cy="250648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MOIRA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1424608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0" name="직선 화살표 연결선 69"/>
          <p:cNvCxnSpPr/>
          <p:nvPr/>
        </p:nvCxnSpPr>
        <p:spPr>
          <a:xfrm flipV="1">
            <a:off x="3921328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1" name="직선 화살표 연결선 70"/>
          <p:cNvCxnSpPr/>
          <p:nvPr/>
        </p:nvCxnSpPr>
        <p:spPr>
          <a:xfrm flipV="1">
            <a:off x="1568624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72" name="직선 화살표 연결선 71"/>
          <p:cNvCxnSpPr/>
          <p:nvPr/>
        </p:nvCxnSpPr>
        <p:spPr>
          <a:xfrm flipV="1">
            <a:off x="4065344" y="1196784"/>
            <a:ext cx="0" cy="288000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73" name="직선 화살표 연결선 72"/>
          <p:cNvCxnSpPr/>
          <p:nvPr/>
        </p:nvCxnSpPr>
        <p:spPr>
          <a:xfrm flipV="1">
            <a:off x="632520" y="980760"/>
            <a:ext cx="190283" cy="521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76600" y="1289697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CM File etc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0472" y="808280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Probe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68824" y="1289697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Input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21178" y="1289697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Output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4359422" y="1772816"/>
            <a:ext cx="95568" cy="267095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9" name="직선 화살표 연결선 78"/>
          <p:cNvCxnSpPr/>
          <p:nvPr/>
        </p:nvCxnSpPr>
        <p:spPr>
          <a:xfrm flipV="1">
            <a:off x="4503438" y="1772816"/>
            <a:ext cx="72008" cy="267095"/>
          </a:xfrm>
          <a:prstGeom prst="straightConnector1">
            <a:avLst/>
          </a:prstGeom>
          <a:noFill/>
          <a:ln w="19050" cap="flat" cmpd="sng" algn="ctr">
            <a:solidFill>
              <a:srgbClr val="E31936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3873008" y="1812166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Input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93024" y="1884174"/>
            <a:ext cx="576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</a:rPr>
              <a:t>Output data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71018" y="4829181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T-EOS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13040" y="4123292"/>
            <a:ext cx="612000" cy="25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T-EOS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8904" y="3519886"/>
            <a:ext cx="3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ETL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33080" y="3540358"/>
            <a:ext cx="540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Query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9752" y="4562701"/>
            <a:ext cx="756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</a:rPr>
              <a:t>Download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871018" y="5066721"/>
            <a:ext cx="75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  <a:cs typeface="Times New Roman" panose="02020603050405020304" pitchFamily="18" charset="0"/>
              </a:rPr>
              <a:t>Master</a:t>
            </a:r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307266" y="1450280"/>
            <a:ext cx="2520000" cy="1224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based interface development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Monitoring and tracking history for collection &amp; provision with Apache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NiFi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Web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Collect for Output data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Provide DW data to external systems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6469144" y="2600245"/>
            <a:ext cx="3240000" cy="380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7307266" y="2710608"/>
            <a:ext cx="2520000" cy="176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Apache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Hadoop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-based DW implementation.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Loading in the ODS area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   Output data for TANGO-A,MOIRA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   and T-EOS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Aggregate in the DW area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Create mart data for a specific purpose(CEI, Access RF KPI)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Loading Druid for BI &amp; Daily Report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6353280" y="1455552"/>
            <a:ext cx="936000" cy="11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Data Collection,</a:t>
            </a: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Data Provisioning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6357256" y="5122738"/>
            <a:ext cx="93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Management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7307266" y="5079780"/>
            <a:ext cx="2520000" cy="122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/>
              <a:t>Web-based interface monitoring (Apache </a:t>
            </a:r>
            <a:r>
              <a:rPr lang="en-US" altLang="ko-KR" sz="1000" dirty="0" err="1"/>
              <a:t>NiFi</a:t>
            </a:r>
            <a:r>
              <a:rPr lang="en-US" altLang="ko-KR" sz="1000" dirty="0"/>
              <a:t>)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Oozie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-based Workflow Scheduler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Hadoop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Monitoring using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Grafana</a:t>
            </a:r>
            <a:endParaRPr lang="en-US" altLang="ko-KR" sz="10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Hive Metadata Inquiry &amp; Update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Kerberos </a:t>
            </a:r>
            <a:r>
              <a:rPr lang="en-US" altLang="ko-KR" sz="1000" dirty="0" err="1">
                <a:solidFill>
                  <a:prstClr val="black"/>
                </a:solidFill>
                <a:sym typeface="Wingdings" panose="05000000000000000000" pitchFamily="2" charset="2"/>
              </a:rPr>
              <a:t>Hadoop</a:t>
            </a: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 authentication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6353280" y="4466725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Daily Report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7307266" y="4483985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CEI Daily Report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sym typeface="Wingdings" panose="05000000000000000000" pitchFamily="2" charset="2"/>
              </a:rPr>
              <a:t>Access RF KPI Daily Report </a:t>
            </a: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6465168" y="5041782"/>
            <a:ext cx="3240000" cy="19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6362843" y="1455553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IF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362843" y="4466725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BI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362190" y="5130280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DM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6465168" y="4382255"/>
            <a:ext cx="3240000" cy="192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직사각형 100"/>
          <p:cNvSpPr/>
          <p:nvPr/>
        </p:nvSpPr>
        <p:spPr bwMode="auto">
          <a:xfrm>
            <a:off x="6353280" y="2677052"/>
            <a:ext cx="936000" cy="1698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en-US" altLang="ko-KR" sz="1050" b="1" dirty="0">
                <a:solidFill>
                  <a:prstClr val="black"/>
                </a:solidFill>
                <a:cs typeface="Arials"/>
              </a:rPr>
              <a:t>Data Processing</a:t>
            </a:r>
            <a:endParaRPr lang="ko-KR" altLang="en-US" sz="1050" b="1" dirty="0">
              <a:solidFill>
                <a:prstClr val="black"/>
              </a:solidFill>
              <a:cs typeface="Arial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362843" y="2677052"/>
            <a:ext cx="3655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cs typeface="Times New Roman" panose="02020603050405020304" pitchFamily="18" charset="0"/>
              </a:rPr>
              <a:t>DW</a:t>
            </a:r>
            <a:endParaRPr lang="ko-KR" altLang="en-US" sz="1200" b="1" dirty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26632</TotalTime>
  <Words>1757</Words>
  <Application>Microsoft Office PowerPoint</Application>
  <PresentationFormat>A4 용지(210x297mm)</PresentationFormat>
  <Paragraphs>667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1540</cp:revision>
  <cp:lastPrinted>2017-12-15T06:29:14Z</cp:lastPrinted>
  <dcterms:created xsi:type="dcterms:W3CDTF">2015-08-25T01:09:51Z</dcterms:created>
  <dcterms:modified xsi:type="dcterms:W3CDTF">2019-08-26T05:30:24Z</dcterms:modified>
</cp:coreProperties>
</file>